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  <p:sldMasterId id="2147483702" r:id="rId2"/>
  </p:sldMasterIdLst>
  <p:notesMasterIdLst>
    <p:notesMasterId r:id="rId38"/>
  </p:notesMasterIdLst>
  <p:sldIdLst>
    <p:sldId id="256" r:id="rId3"/>
    <p:sldId id="257" r:id="rId4"/>
    <p:sldId id="280" r:id="rId5"/>
    <p:sldId id="258" r:id="rId6"/>
    <p:sldId id="281" r:id="rId7"/>
    <p:sldId id="259" r:id="rId8"/>
    <p:sldId id="260" r:id="rId9"/>
    <p:sldId id="261" r:id="rId10"/>
    <p:sldId id="262" r:id="rId11"/>
    <p:sldId id="299" r:id="rId12"/>
    <p:sldId id="263" r:id="rId13"/>
    <p:sldId id="264" r:id="rId14"/>
    <p:sldId id="265" r:id="rId15"/>
    <p:sldId id="283" r:id="rId16"/>
    <p:sldId id="284" r:id="rId17"/>
    <p:sldId id="285" r:id="rId18"/>
    <p:sldId id="286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8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0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DFDD-57AC-4E4A-8F58-F2371E815F50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B499F-9B5F-4F23-A063-FF693B0E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29B382D-E818-419E-961A-7A0142BA009B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65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hyperlink" Target="http://academic.cengage.com/chemistry/brown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884920" y="7153487"/>
            <a:ext cx="1016318" cy="437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9536" tIns="48895" rIns="99536" bIns="48895">
            <a:spAutoFit/>
          </a:bodyPr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0" smtClean="0">
                <a:solidFill>
                  <a:srgbClr val="1184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19-</a:t>
            </a:r>
            <a:fld id="{A15976A9-229D-4E07-A588-44B06348CAF6}" type="slidenum">
              <a:rPr lang="en-US" sz="2200" b="0" smtClean="0">
                <a:solidFill>
                  <a:srgbClr val="1184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200" b="0" smtClean="0">
              <a:solidFill>
                <a:srgbClr val="BC37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005840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"/>
            <a:ext cx="10058400" cy="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9680"/>
            <a:ext cx="1005840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74" y="1"/>
            <a:ext cx="2570480" cy="109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Grp="1" noChangeArrowheads="1"/>
          </p:cNvSpPr>
          <p:nvPr userDrawn="1"/>
        </p:nvSpPr>
        <p:spPr bwMode="auto">
          <a:xfrm>
            <a:off x="1442403" y="6822440"/>
            <a:ext cx="70408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0" i="1" smtClean="0">
                <a:solidFill>
                  <a:srgbClr val="2F3F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William H. Brown • Beloit College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2835911" y="1122680"/>
            <a:ext cx="330571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40" b="0" smtClean="0">
                <a:solidFill>
                  <a:srgbClr val="263F8F"/>
                </a:solidFill>
                <a:latin typeface="Arial" panose="020B0604020202020204" pitchFamily="34" charset="0"/>
              </a:rPr>
              <a:t>William H. Brown</a:t>
            </a:r>
            <a:endParaRPr lang="en-US" altLang="en-US" sz="2640" b="0" smtClean="0">
              <a:solidFill>
                <a:srgbClr val="263F8F"/>
              </a:solidFill>
              <a:latin typeface="Arial" panose="020B0604020202020204" pitchFamily="34" charset="0"/>
              <a:ea typeface="ヒラギノ角ゴ Pro W3" pitchFamily="8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40" b="0" smtClean="0">
                <a:solidFill>
                  <a:srgbClr val="263F8F"/>
                </a:solidFill>
                <a:latin typeface="Arial" panose="020B0604020202020204" pitchFamily="34" charset="0"/>
              </a:rPr>
              <a:t>Christopher S. Foote</a:t>
            </a:r>
            <a:endParaRPr lang="en-US" altLang="en-US" sz="2640" b="0" smtClean="0">
              <a:solidFill>
                <a:srgbClr val="263F8F"/>
              </a:solidFill>
              <a:latin typeface="Arial" panose="020B0604020202020204" pitchFamily="34" charset="0"/>
              <a:ea typeface="ヒラギノ角ゴ Pro W3" pitchFamily="8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40" b="0" smtClean="0">
                <a:solidFill>
                  <a:srgbClr val="263F8F"/>
                </a:solidFill>
                <a:latin typeface="Arial" panose="020B0604020202020204" pitchFamily="34" charset="0"/>
              </a:rPr>
              <a:t>Brent L. Iverson</a:t>
            </a:r>
            <a:endParaRPr lang="en-US" altLang="en-US" sz="2640" b="0" smtClean="0">
              <a:solidFill>
                <a:srgbClr val="263F8F"/>
              </a:solidFill>
              <a:latin typeface="Arial" panose="020B0604020202020204" pitchFamily="34" charset="0"/>
              <a:ea typeface="ヒラギノ角ゴ Pro W3" pitchFamily="8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40" b="0" smtClean="0">
                <a:solidFill>
                  <a:srgbClr val="263F8F"/>
                </a:solidFill>
                <a:latin typeface="Arial" panose="020B0604020202020204" pitchFamily="34" charset="0"/>
              </a:rPr>
              <a:t>Eric Anslyn</a:t>
            </a:r>
          </a:p>
        </p:txBody>
      </p:sp>
      <p:sp>
        <p:nvSpPr>
          <p:cNvPr id="9" name="Rectangle 11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835910" y="2936240"/>
            <a:ext cx="426270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0" b="0" smtClean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http://academic.cengage.com/chemistry/brown</a:t>
            </a:r>
            <a:endParaRPr lang="en-US" sz="1320" b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Picture 12" descr="Brown0495388572lore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2" y="84562"/>
            <a:ext cx="2593181" cy="34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Grp="1" noChangeArrowheads="1"/>
          </p:cNvSpPr>
          <p:nvPr userDrawn="1"/>
        </p:nvSpPr>
        <p:spPr bwMode="auto">
          <a:xfrm>
            <a:off x="284640" y="3627120"/>
            <a:ext cx="95292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20" b="0" smtClean="0">
                <a:solidFill>
                  <a:srgbClr val="2F3F99"/>
                </a:solidFill>
                <a:latin typeface="Arial" panose="020B0604020202020204" pitchFamily="34" charset="0"/>
              </a:rPr>
              <a:t>Chapter 19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20" b="0" smtClean="0">
                <a:solidFill>
                  <a:srgbClr val="2F3F99"/>
                </a:solidFill>
                <a:latin typeface="Arial" panose="020B0604020202020204" pitchFamily="34" charset="0"/>
              </a:rPr>
              <a:t>Enolate Anions and Enamines</a:t>
            </a:r>
          </a:p>
        </p:txBody>
      </p:sp>
    </p:spTree>
    <p:extLst>
      <p:ext uri="{BB962C8B-B14F-4D97-AF65-F5344CB8AC3E}">
        <p14:creationId xmlns:p14="http://schemas.microsoft.com/office/powerpoint/2010/main" val="330978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32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122680"/>
            <a:ext cx="4819650" cy="630428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930" y="1122680"/>
            <a:ext cx="4819650" cy="630428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2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78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4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175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2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2845" y="172720"/>
            <a:ext cx="2451735" cy="7254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" y="172720"/>
            <a:ext cx="7187565" cy="7254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0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27/07/2020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122680"/>
            <a:ext cx="9806940" cy="63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640" y="172720"/>
            <a:ext cx="9723120" cy="604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84920" y="7153487"/>
            <a:ext cx="1016318" cy="437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9536" tIns="48895" rIns="99536" bIns="48895">
            <a:spAutoFit/>
          </a:bodyPr>
          <a:lstStyle>
            <a:lvl1pPr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0" smtClean="0">
                <a:solidFill>
                  <a:srgbClr val="1184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19-</a:t>
            </a:r>
            <a:fld id="{EEE0919A-D0B3-491F-81E3-DF7AECA1B377}" type="slidenum">
              <a:rPr lang="en-US" sz="2200" b="0" smtClean="0">
                <a:solidFill>
                  <a:srgbClr val="1184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200" b="0" smtClean="0">
              <a:solidFill>
                <a:srgbClr val="BC3700"/>
              </a:solidFill>
            </a:endParaRPr>
          </a:p>
        </p:txBody>
      </p:sp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005840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"/>
            <a:ext cx="10058400" cy="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9680"/>
            <a:ext cx="10058400" cy="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502920"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1005840"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508760"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2011680" algn="l" rtl="0" eaLnBrk="0" fontAlgn="base" hangingPunct="0">
        <a:spcBef>
          <a:spcPct val="0"/>
        </a:spcBef>
        <a:spcAft>
          <a:spcPct val="0"/>
        </a:spcAft>
        <a:defRPr sz="3960" b="1">
          <a:solidFill>
            <a:srgbClr val="1184AD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lr>
          <a:srgbClr val="44929C"/>
        </a:buClr>
        <a:buSzPct val="75000"/>
        <a:buFont typeface="Monotype Sorts" pitchFamily="80" charset="2"/>
        <a:buChar char="u"/>
        <a:defRPr sz="3080" b="1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Helvetica" panose="020B0604020202020204" pitchFamily="34" charset="0"/>
        <a:buChar char="•"/>
        <a:defRPr sz="2640" b="1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Times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Times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/>
        </a:defRPr>
      </a:lvl5pPr>
      <a:lvl6pPr marL="276606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/>
        </a:defRPr>
      </a:lvl6pPr>
      <a:lvl7pPr marL="326898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/>
        </a:defRPr>
      </a:lvl7pPr>
      <a:lvl8pPr marL="377190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/>
        </a:defRPr>
      </a:lvl8pPr>
      <a:lvl9pPr marL="427482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33" Type="http://schemas.openxmlformats.org/officeDocument/2006/relationships/image" Target="../media/image165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9" Type="http://schemas.openxmlformats.org/officeDocument/2006/relationships/image" Target="../media/image225.png"/><Relationship Id="rId3" Type="http://schemas.openxmlformats.org/officeDocument/2006/relationships/image" Target="../media/image189.png"/><Relationship Id="rId21" Type="http://schemas.openxmlformats.org/officeDocument/2006/relationships/image" Target="../media/image207.png"/><Relationship Id="rId34" Type="http://schemas.openxmlformats.org/officeDocument/2006/relationships/image" Target="../media/image220.png"/><Relationship Id="rId42" Type="http://schemas.openxmlformats.org/officeDocument/2006/relationships/image" Target="../media/image228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33" Type="http://schemas.openxmlformats.org/officeDocument/2006/relationships/image" Target="../media/image219.png"/><Relationship Id="rId38" Type="http://schemas.openxmlformats.org/officeDocument/2006/relationships/image" Target="../media/image224.png"/><Relationship Id="rId2" Type="http://schemas.openxmlformats.org/officeDocument/2006/relationships/image" Target="../media/image188.png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image" Target="../media/image215.png"/><Relationship Id="rId41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24" Type="http://schemas.openxmlformats.org/officeDocument/2006/relationships/image" Target="../media/image210.png"/><Relationship Id="rId32" Type="http://schemas.openxmlformats.org/officeDocument/2006/relationships/image" Target="../media/image218.png"/><Relationship Id="rId37" Type="http://schemas.openxmlformats.org/officeDocument/2006/relationships/image" Target="../media/image223.png"/><Relationship Id="rId40" Type="http://schemas.openxmlformats.org/officeDocument/2006/relationships/image" Target="../media/image226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28" Type="http://schemas.openxmlformats.org/officeDocument/2006/relationships/image" Target="../media/image214.png"/><Relationship Id="rId36" Type="http://schemas.openxmlformats.org/officeDocument/2006/relationships/image" Target="../media/image222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31" Type="http://schemas.openxmlformats.org/officeDocument/2006/relationships/image" Target="../media/image217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Relationship Id="rId30" Type="http://schemas.openxmlformats.org/officeDocument/2006/relationships/image" Target="../media/image216.png"/><Relationship Id="rId35" Type="http://schemas.openxmlformats.org/officeDocument/2006/relationships/image" Target="../media/image2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image" Target="../media/image229.png"/><Relationship Id="rId16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45.png"/><Relationship Id="rId21" Type="http://schemas.openxmlformats.org/officeDocument/2006/relationships/image" Target="../media/image263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" Type="http://schemas.openxmlformats.org/officeDocument/2006/relationships/image" Target="../media/image244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24" Type="http://schemas.openxmlformats.org/officeDocument/2006/relationships/image" Target="../media/image266.png"/><Relationship Id="rId5" Type="http://schemas.openxmlformats.org/officeDocument/2006/relationships/image" Target="../media/image247.png"/><Relationship Id="rId15" Type="http://schemas.openxmlformats.org/officeDocument/2006/relationships/image" Target="../media/image257.png"/><Relationship Id="rId23" Type="http://schemas.openxmlformats.org/officeDocument/2006/relationships/image" Target="../media/image265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Relationship Id="rId22" Type="http://schemas.openxmlformats.org/officeDocument/2006/relationships/image" Target="../media/image2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2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47672" y="1269491"/>
            <a:ext cx="6248400" cy="1574790"/>
          </a:xfrm>
          <a:prstGeom prst="rect">
            <a:avLst/>
          </a:prstGeom>
          <a:solidFill>
            <a:srgbClr val="F6BAA7"/>
          </a:solidFill>
        </p:spPr>
        <p:txBody>
          <a:bodyPr vert="horz" wrap="square" lIns="0" tIns="124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lang="en-US" sz="1800" b="1" spc="-5" dirty="0" err="1" smtClean="0">
                <a:latin typeface="Arial"/>
                <a:cs typeface="Arial"/>
              </a:rPr>
              <a:t>Dayanand</a:t>
            </a:r>
            <a:r>
              <a:rPr lang="en-US" sz="1800" b="1" spc="-5" dirty="0" smtClean="0">
                <a:latin typeface="Arial"/>
                <a:cs typeface="Arial"/>
              </a:rPr>
              <a:t> Education society 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5"/>
              </a:spcBef>
            </a:pPr>
            <a:r>
              <a:rPr lang="en-US" sz="2800" b="1" spc="-5" dirty="0" err="1" smtClean="0">
                <a:latin typeface="Arial"/>
                <a:cs typeface="Arial"/>
              </a:rPr>
              <a:t>Dayanand</a:t>
            </a:r>
            <a:r>
              <a:rPr lang="en-US" sz="2800" b="1" spc="-5" dirty="0" smtClean="0">
                <a:latin typeface="Arial"/>
                <a:cs typeface="Arial"/>
              </a:rPr>
              <a:t> Science College</a:t>
            </a:r>
            <a:r>
              <a:rPr sz="2800" b="1" spc="-5" dirty="0" smtClean="0">
                <a:latin typeface="Arial"/>
                <a:cs typeface="Arial"/>
              </a:rPr>
              <a:t>,</a:t>
            </a:r>
            <a:r>
              <a:rPr sz="2800" b="1" spc="35" dirty="0" smtClean="0">
                <a:latin typeface="Arial"/>
                <a:cs typeface="Arial"/>
              </a:rPr>
              <a:t> </a:t>
            </a:r>
            <a:r>
              <a:rPr lang="en-US" sz="2800" b="1" spc="35" dirty="0" err="1" smtClean="0">
                <a:latin typeface="Arial"/>
                <a:cs typeface="Arial"/>
              </a:rPr>
              <a:t>Latur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8601" y="6019800"/>
            <a:ext cx="5050914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23299"/>
                </a:solidFill>
                <a:latin typeface="Arial"/>
                <a:cs typeface="Arial"/>
              </a:rPr>
              <a:t>Asst. Prof. </a:t>
            </a:r>
            <a:r>
              <a:rPr sz="2800" b="1" spc="-5" dirty="0" smtClean="0">
                <a:solidFill>
                  <a:srgbClr val="323299"/>
                </a:solidFill>
                <a:latin typeface="Arial"/>
                <a:cs typeface="Arial"/>
              </a:rPr>
              <a:t>D</a:t>
            </a:r>
            <a:r>
              <a:rPr lang="en-US" sz="2800" b="1" spc="-5" dirty="0" smtClean="0">
                <a:solidFill>
                  <a:srgbClr val="323299"/>
                </a:solidFill>
                <a:latin typeface="Arial"/>
                <a:cs typeface="Arial"/>
              </a:rPr>
              <a:t>r. R. S. </a:t>
            </a:r>
            <a:r>
              <a:rPr lang="en-US" sz="2800" b="1" spc="-5" dirty="0" err="1" smtClean="0">
                <a:solidFill>
                  <a:srgbClr val="323299"/>
                </a:solidFill>
                <a:latin typeface="Arial"/>
                <a:cs typeface="Arial"/>
              </a:rPr>
              <a:t>shinde</a:t>
            </a:r>
            <a:endParaRPr lang="en-US" sz="2800" b="1" spc="-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rgbClr val="323299"/>
                </a:solidFill>
                <a:latin typeface="Arial"/>
                <a:cs typeface="Arial"/>
              </a:rPr>
              <a:t>Department of  chemistry</a:t>
            </a:r>
            <a:endParaRPr sz="2100" baseline="-2976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2971800"/>
            <a:ext cx="9448800" cy="2882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2644" marR="218440" indent="-830580">
              <a:lnSpc>
                <a:spcPct val="11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Organic</a:t>
            </a:r>
            <a:r>
              <a:rPr sz="5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Synthesis  Via</a:t>
            </a:r>
            <a:r>
              <a:rPr sz="5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Enolate</a:t>
            </a:r>
            <a:r>
              <a:rPr lang="en-US" sz="5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Class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:</a:t>
            </a:r>
            <a:r>
              <a:rPr lang="en-US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30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300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Sc.-</a:t>
            </a:r>
            <a:r>
              <a:rPr sz="3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II</a:t>
            </a:r>
            <a:endParaRPr lang="en-US" sz="3000" b="1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842644" marR="218440" indent="-830580">
              <a:lnSpc>
                <a:spcPct val="110000"/>
              </a:lnSpc>
              <a:spcBef>
                <a:spcPts val="100"/>
              </a:spcBef>
            </a:pPr>
            <a:r>
              <a:rPr lang="en-US" sz="3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Paper: </a:t>
            </a:r>
            <a:r>
              <a:rPr lang="en-US" sz="3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VI Organic chemistry</a:t>
            </a:r>
          </a:p>
          <a:p>
            <a:pPr marL="842644" marR="218440" indent="-830580">
              <a:lnSpc>
                <a:spcPct val="110000"/>
              </a:lnSpc>
              <a:spcBef>
                <a:spcPts val="100"/>
              </a:spcBef>
            </a:pPr>
            <a:r>
              <a:rPr lang="en-US" sz="3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30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0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Sem</a:t>
            </a:r>
            <a:r>
              <a:rPr lang="en-US" sz="3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-: </a:t>
            </a:r>
            <a:r>
              <a:rPr lang="en-US" sz="3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III</a:t>
            </a:r>
            <a:endParaRPr sz="3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Facts in favor of enol form:&#10;• EAA reacts with sodium metal to form sodium derivative&#10;and hydrogen gas is evolved. This 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6012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9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476503"/>
            <a:ext cx="8759825" cy="2095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21665" marR="5080" indent="-609600">
              <a:lnSpc>
                <a:spcPct val="100699"/>
              </a:lnSpc>
              <a:spcBef>
                <a:spcPts val="75"/>
              </a:spcBef>
              <a:buClr>
                <a:srgbClr val="0000FF"/>
              </a:buClr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Mechanism: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Keto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 enol </a:t>
            </a:r>
            <a:r>
              <a:rPr sz="2400" spc="-10" dirty="0">
                <a:solidFill>
                  <a:srgbClr val="3232FF"/>
                </a:solidFill>
                <a:latin typeface="Times New Roman"/>
                <a:cs typeface="Times New Roman"/>
              </a:rPr>
              <a:t>forms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isomers which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are easily 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interconvertible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in presence of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small amount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of acid or</a:t>
            </a:r>
            <a:r>
              <a:rPr sz="2400" spc="-12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base.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AutoNum type="alphaUcPeriod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Base Catalyzed Keto-Enol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Tatuomerism:</a:t>
            </a:r>
            <a:endParaRPr sz="2400">
              <a:latin typeface="Times New Roman"/>
              <a:cs typeface="Times New Roman"/>
            </a:endParaRPr>
          </a:p>
          <a:p>
            <a:pPr marL="1002665" marR="91440" lvl="1" indent="-533400">
              <a:lnSpc>
                <a:spcPct val="100000"/>
              </a:lnSpc>
              <a:spcBef>
                <a:spcPts val="575"/>
              </a:spcBef>
              <a:buClr>
                <a:srgbClr val="FF00FF"/>
              </a:buClr>
              <a:buChar char="•"/>
              <a:tabLst>
                <a:tab pos="1002665" algn="l"/>
                <a:tab pos="100330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first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step,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Base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abstract proton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from EAA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form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carbanion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is resonance</a:t>
            </a:r>
            <a:r>
              <a:rPr sz="24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stabilized.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699004"/>
            <a:ext cx="9144000" cy="1187450"/>
            <a:chOff x="457200" y="2699004"/>
            <a:chExt cx="9144000" cy="1187450"/>
          </a:xfrm>
        </p:grpSpPr>
        <p:sp>
          <p:nvSpPr>
            <p:cNvPr id="4" name="object 4"/>
            <p:cNvSpPr/>
            <p:nvPr/>
          </p:nvSpPr>
          <p:spPr>
            <a:xfrm>
              <a:off x="457200" y="2699004"/>
              <a:ext cx="9144000" cy="1187450"/>
            </a:xfrm>
            <a:custGeom>
              <a:avLst/>
              <a:gdLst/>
              <a:ahLst/>
              <a:cxnLst/>
              <a:rect l="l" t="t" r="r" b="b"/>
              <a:pathLst>
                <a:path w="9144000" h="1187450">
                  <a:moveTo>
                    <a:pt x="0" y="0"/>
                  </a:moveTo>
                  <a:lnTo>
                    <a:pt x="0" y="1187195"/>
                  </a:lnTo>
                  <a:lnTo>
                    <a:pt x="9143999" y="118719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6820" y="3549394"/>
              <a:ext cx="5819140" cy="238125"/>
            </a:xfrm>
            <a:custGeom>
              <a:avLst/>
              <a:gdLst/>
              <a:ahLst/>
              <a:cxnLst/>
              <a:rect l="l" t="t" r="r" b="b"/>
              <a:pathLst>
                <a:path w="5819140" h="238125">
                  <a:moveTo>
                    <a:pt x="2497835" y="0"/>
                  </a:moveTo>
                  <a:lnTo>
                    <a:pt x="2616706" y="79242"/>
                  </a:lnTo>
                </a:path>
                <a:path w="5819140" h="238125">
                  <a:moveTo>
                    <a:pt x="2596892" y="160006"/>
                  </a:moveTo>
                  <a:lnTo>
                    <a:pt x="1932433" y="156965"/>
                  </a:lnTo>
                </a:path>
                <a:path w="5819140" h="238125">
                  <a:moveTo>
                    <a:pt x="2049781" y="237728"/>
                  </a:moveTo>
                  <a:lnTo>
                    <a:pt x="1932433" y="156965"/>
                  </a:lnTo>
                </a:path>
                <a:path w="5819140" h="238125">
                  <a:moveTo>
                    <a:pt x="5818634" y="74663"/>
                  </a:moveTo>
                  <a:lnTo>
                    <a:pt x="5222743" y="68563"/>
                  </a:lnTo>
                </a:path>
                <a:path w="5819140" h="238125">
                  <a:moveTo>
                    <a:pt x="5308092" y="131063"/>
                  </a:moveTo>
                  <a:lnTo>
                    <a:pt x="5222743" y="68563"/>
                  </a:lnTo>
                </a:path>
                <a:path w="5819140" h="238125">
                  <a:moveTo>
                    <a:pt x="5222743" y="68563"/>
                  </a:moveTo>
                  <a:lnTo>
                    <a:pt x="5308092" y="7620"/>
                  </a:lnTo>
                </a:path>
                <a:path w="5819140" h="238125">
                  <a:moveTo>
                    <a:pt x="5734809" y="12181"/>
                  </a:moveTo>
                  <a:lnTo>
                    <a:pt x="5818634" y="74663"/>
                  </a:lnTo>
                </a:path>
                <a:path w="5819140" h="238125">
                  <a:moveTo>
                    <a:pt x="5818634" y="74663"/>
                  </a:moveTo>
                  <a:lnTo>
                    <a:pt x="5734809" y="137145"/>
                  </a:lnTo>
                </a:path>
                <a:path w="5819140" h="238125">
                  <a:moveTo>
                    <a:pt x="565397" y="152385"/>
                  </a:moveTo>
                  <a:lnTo>
                    <a:pt x="751325" y="152385"/>
                  </a:lnTo>
                </a:path>
                <a:path w="5819140" h="238125">
                  <a:moveTo>
                    <a:pt x="0" y="167626"/>
                  </a:moveTo>
                  <a:lnTo>
                    <a:pt x="213353" y="1676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62227" y="3062504"/>
            <a:ext cx="18796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50" spc="-530" dirty="0">
                <a:latin typeface="Arial"/>
                <a:cs typeface="Arial"/>
              </a:rPr>
              <a:t>O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0496" y="3416792"/>
            <a:ext cx="254635" cy="334010"/>
          </a:xfrm>
          <a:custGeom>
            <a:avLst/>
            <a:gdLst/>
            <a:ahLst/>
            <a:cxnLst/>
            <a:rect l="l" t="t" r="r" b="b"/>
            <a:pathLst>
              <a:path w="254634" h="334010">
                <a:moveTo>
                  <a:pt x="208787" y="0"/>
                </a:moveTo>
                <a:lnTo>
                  <a:pt x="208787" y="201165"/>
                </a:lnTo>
              </a:path>
              <a:path w="254634" h="334010">
                <a:moveTo>
                  <a:pt x="254507" y="0"/>
                </a:moveTo>
                <a:lnTo>
                  <a:pt x="254507" y="201165"/>
                </a:lnTo>
              </a:path>
              <a:path w="254634" h="334010">
                <a:moveTo>
                  <a:pt x="0" y="333767"/>
                </a:moveTo>
                <a:lnTo>
                  <a:pt x="160019" y="3337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1423" y="3498368"/>
            <a:ext cx="140335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608965" algn="l"/>
                <a:tab pos="954405" algn="l"/>
              </a:tabLst>
            </a:pPr>
            <a:r>
              <a:rPr sz="3675" spc="-735" baseline="-9070" dirty="0">
                <a:latin typeface="Arial"/>
                <a:cs typeface="Arial"/>
              </a:rPr>
              <a:t>H </a:t>
            </a:r>
            <a:r>
              <a:rPr sz="3675" spc="-480" baseline="-9070" dirty="0">
                <a:latin typeface="Arial"/>
                <a:cs typeface="Arial"/>
              </a:rPr>
              <a:t> </a:t>
            </a:r>
            <a:r>
              <a:rPr sz="3675" spc="-735" baseline="-9070" dirty="0">
                <a:latin typeface="Arial"/>
                <a:cs typeface="Arial"/>
              </a:rPr>
              <a:t>C</a:t>
            </a:r>
            <a:r>
              <a:rPr sz="3675" spc="-735" baseline="-9070" dirty="0">
                <a:latin typeface="Times New Roman"/>
                <a:cs typeface="Times New Roman"/>
              </a:rPr>
              <a:t>	</a:t>
            </a:r>
            <a:r>
              <a:rPr sz="3675" spc="-735" baseline="-5668" dirty="0">
                <a:latin typeface="Arial"/>
                <a:cs typeface="Arial"/>
              </a:rPr>
              <a:t>C</a:t>
            </a:r>
            <a:r>
              <a:rPr sz="3675" spc="-735" baseline="-5668" dirty="0">
                <a:latin typeface="Times New Roman"/>
                <a:cs typeface="Times New Roman"/>
              </a:rPr>
              <a:t>	</a:t>
            </a:r>
            <a:r>
              <a:rPr sz="2450" spc="-405" dirty="0">
                <a:latin typeface="Arial"/>
                <a:cs typeface="Arial"/>
              </a:rPr>
              <a:t>CH</a:t>
            </a:r>
            <a:r>
              <a:rPr sz="2400" spc="-607" baseline="-27777" dirty="0">
                <a:latin typeface="Arial"/>
                <a:cs typeface="Arial"/>
              </a:rPr>
              <a:t>2</a:t>
            </a:r>
            <a:endParaRPr sz="2400" baseline="-27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9962" y="2977119"/>
            <a:ext cx="10033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50" spc="-265" dirty="0"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345" y="3608817"/>
            <a:ext cx="707390" cy="0"/>
          </a:xfrm>
          <a:custGeom>
            <a:avLst/>
            <a:gdLst/>
            <a:ahLst/>
            <a:cxnLst/>
            <a:rect l="l" t="t" r="r" b="b"/>
            <a:pathLst>
              <a:path w="707389">
                <a:moveTo>
                  <a:pt x="568448" y="0"/>
                </a:moveTo>
                <a:lnTo>
                  <a:pt x="707133" y="0"/>
                </a:lnTo>
              </a:path>
              <a:path w="707389">
                <a:moveTo>
                  <a:pt x="0" y="0"/>
                </a:moveTo>
                <a:lnTo>
                  <a:pt x="2118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23243" y="2952776"/>
            <a:ext cx="18796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50" spc="-530" dirty="0">
                <a:latin typeface="Arial"/>
                <a:cs typeface="Arial"/>
              </a:rPr>
              <a:t>O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3022" y="3307069"/>
            <a:ext cx="254635" cy="335915"/>
          </a:xfrm>
          <a:custGeom>
            <a:avLst/>
            <a:gdLst/>
            <a:ahLst/>
            <a:cxnLst/>
            <a:rect l="l" t="t" r="r" b="b"/>
            <a:pathLst>
              <a:path w="254635" h="335914">
                <a:moveTo>
                  <a:pt x="208789" y="0"/>
                </a:moveTo>
                <a:lnTo>
                  <a:pt x="208789" y="202686"/>
                </a:lnTo>
              </a:path>
              <a:path w="254635" h="335914">
                <a:moveTo>
                  <a:pt x="254509" y="0"/>
                </a:moveTo>
                <a:lnTo>
                  <a:pt x="254509" y="202686"/>
                </a:lnTo>
              </a:path>
              <a:path w="254635" h="335914">
                <a:moveTo>
                  <a:pt x="0" y="335287"/>
                </a:moveTo>
                <a:lnTo>
                  <a:pt x="160022" y="3352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60618" y="3088370"/>
            <a:ext cx="10033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50" b="1" spc="-265" dirty="0"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58681" y="3261347"/>
            <a:ext cx="325120" cy="347980"/>
          </a:xfrm>
          <a:custGeom>
            <a:avLst/>
            <a:gdLst/>
            <a:ahLst/>
            <a:cxnLst/>
            <a:rect l="l" t="t" r="r" b="b"/>
            <a:pathLst>
              <a:path w="325120" h="347979">
                <a:moveTo>
                  <a:pt x="86871" y="347469"/>
                </a:moveTo>
                <a:lnTo>
                  <a:pt x="324613" y="347469"/>
                </a:lnTo>
              </a:path>
              <a:path w="325120" h="347979">
                <a:moveTo>
                  <a:pt x="0" y="0"/>
                </a:moveTo>
                <a:lnTo>
                  <a:pt x="0" y="2011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67256" y="2907056"/>
            <a:ext cx="94170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741680" algn="l"/>
                <a:tab pos="928369" algn="l"/>
              </a:tabLst>
            </a:pPr>
            <a:r>
              <a:rPr sz="2450" spc="-505" dirty="0">
                <a:latin typeface="Arial"/>
                <a:cs typeface="Arial"/>
              </a:rPr>
              <a:t>O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u="sng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4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2964941"/>
            <a:ext cx="9144000" cy="4350385"/>
            <a:chOff x="457200" y="2964941"/>
            <a:chExt cx="9144000" cy="4350385"/>
          </a:xfrm>
        </p:grpSpPr>
        <p:sp>
          <p:nvSpPr>
            <p:cNvPr id="17" name="object 17"/>
            <p:cNvSpPr/>
            <p:nvPr/>
          </p:nvSpPr>
          <p:spPr>
            <a:xfrm>
              <a:off x="7510277" y="359053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2123" y="3243071"/>
              <a:ext cx="233679" cy="264160"/>
            </a:xfrm>
            <a:custGeom>
              <a:avLst/>
              <a:gdLst/>
              <a:ahLst/>
              <a:cxnLst/>
              <a:rect l="l" t="t" r="r" b="b"/>
              <a:pathLst>
                <a:path w="233679" h="264160">
                  <a:moveTo>
                    <a:pt x="233171" y="82295"/>
                  </a:moveTo>
                  <a:lnTo>
                    <a:pt x="212121" y="46934"/>
                  </a:lnTo>
                  <a:lnTo>
                    <a:pt x="188213" y="21145"/>
                  </a:lnTo>
                  <a:lnTo>
                    <a:pt x="162020" y="5357"/>
                  </a:lnTo>
                  <a:lnTo>
                    <a:pt x="134111" y="0"/>
                  </a:lnTo>
                  <a:lnTo>
                    <a:pt x="103649" y="6833"/>
                  </a:lnTo>
                  <a:lnTo>
                    <a:pt x="50616" y="56863"/>
                  </a:lnTo>
                  <a:lnTo>
                    <a:pt x="29751" y="96967"/>
                  </a:lnTo>
                  <a:lnTo>
                    <a:pt x="13791" y="145068"/>
                  </a:lnTo>
                  <a:lnTo>
                    <a:pt x="3590" y="199621"/>
                  </a:lnTo>
                  <a:lnTo>
                    <a:pt x="0" y="259079"/>
                  </a:lnTo>
                  <a:lnTo>
                    <a:pt x="0" y="263651"/>
                  </a:lnTo>
                  <a:lnTo>
                    <a:pt x="0" y="262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7833" y="3504437"/>
              <a:ext cx="68579" cy="86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6927" y="3025139"/>
              <a:ext cx="224154" cy="360045"/>
            </a:xfrm>
            <a:custGeom>
              <a:avLst/>
              <a:gdLst/>
              <a:ahLst/>
              <a:cxnLst/>
              <a:rect l="l" t="t" r="r" b="b"/>
              <a:pathLst>
                <a:path w="224154" h="360045">
                  <a:moveTo>
                    <a:pt x="134111" y="0"/>
                  </a:moveTo>
                  <a:lnTo>
                    <a:pt x="89147" y="21872"/>
                  </a:lnTo>
                  <a:lnTo>
                    <a:pt x="52011" y="51718"/>
                  </a:lnTo>
                  <a:lnTo>
                    <a:pt x="23945" y="88001"/>
                  </a:lnTo>
                  <a:lnTo>
                    <a:pt x="6193" y="129186"/>
                  </a:lnTo>
                  <a:lnTo>
                    <a:pt x="0" y="173735"/>
                  </a:lnTo>
                  <a:lnTo>
                    <a:pt x="5669" y="216185"/>
                  </a:lnTo>
                  <a:lnTo>
                    <a:pt x="21842" y="255250"/>
                  </a:lnTo>
                  <a:lnTo>
                    <a:pt x="47266" y="289782"/>
                  </a:lnTo>
                  <a:lnTo>
                    <a:pt x="80687" y="318635"/>
                  </a:lnTo>
                  <a:lnTo>
                    <a:pt x="120853" y="340665"/>
                  </a:lnTo>
                  <a:lnTo>
                    <a:pt x="166511" y="354723"/>
                  </a:lnTo>
                  <a:lnTo>
                    <a:pt x="216407" y="359663"/>
                  </a:lnTo>
                  <a:lnTo>
                    <a:pt x="219455" y="359663"/>
                  </a:lnTo>
                  <a:lnTo>
                    <a:pt x="222503" y="359663"/>
                  </a:lnTo>
                  <a:lnTo>
                    <a:pt x="224027" y="3596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0465" y="2964941"/>
              <a:ext cx="86867" cy="99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320540"/>
              <a:ext cx="9144000" cy="2994660"/>
            </a:xfrm>
            <a:custGeom>
              <a:avLst/>
              <a:gdLst/>
              <a:ahLst/>
              <a:cxnLst/>
              <a:rect l="l" t="t" r="r" b="b"/>
              <a:pathLst>
                <a:path w="9144000" h="2994659">
                  <a:moveTo>
                    <a:pt x="0" y="2994659"/>
                  </a:moveTo>
                  <a:lnTo>
                    <a:pt x="9143999" y="299465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2994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24234" y="2667746"/>
            <a:ext cx="10033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50" b="1" spc="-265" dirty="0">
                <a:latin typeface="Arial"/>
                <a:cs typeface="Arial"/>
              </a:rPr>
              <a:t>-</a:t>
            </a:r>
            <a:endParaRPr sz="2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94575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139" y="4813806"/>
            <a:ext cx="8294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In second step, enolate ion takes proton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from water molecule</a:t>
            </a:r>
            <a:r>
              <a:rPr sz="2400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form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enol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form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EAA.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7200" y="3886199"/>
            <a:ext cx="9144000" cy="434340"/>
          </a:xfrm>
          <a:custGeom>
            <a:avLst/>
            <a:gdLst/>
            <a:ahLst/>
            <a:cxnLst/>
            <a:rect l="l" t="t" r="r" b="b"/>
            <a:pathLst>
              <a:path w="9144000" h="434339">
                <a:moveTo>
                  <a:pt x="0" y="0"/>
                </a:moveTo>
                <a:lnTo>
                  <a:pt x="0" y="434340"/>
                </a:lnTo>
                <a:lnTo>
                  <a:pt x="9143999" y="43434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33950" y="3281269"/>
            <a:ext cx="2521585" cy="93471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65"/>
              </a:spcBef>
              <a:tabLst>
                <a:tab pos="583565" algn="l"/>
                <a:tab pos="947419" algn="l"/>
                <a:tab pos="1452245" algn="l"/>
              </a:tabLst>
            </a:pPr>
            <a:r>
              <a:rPr sz="3675" spc="-667" baseline="-6802" dirty="0">
                <a:latin typeface="Arial"/>
                <a:cs typeface="Arial"/>
              </a:rPr>
              <a:t>H</a:t>
            </a:r>
            <a:r>
              <a:rPr sz="2400" spc="-667" baseline="-38194" dirty="0">
                <a:latin typeface="Arial"/>
                <a:cs typeface="Arial"/>
              </a:rPr>
              <a:t>3</a:t>
            </a:r>
            <a:r>
              <a:rPr sz="3675" spc="-667" baseline="-6802" dirty="0">
                <a:latin typeface="Arial"/>
                <a:cs typeface="Arial"/>
              </a:rPr>
              <a:t>C</a:t>
            </a:r>
            <a:r>
              <a:rPr sz="3675" spc="-667" baseline="-6802" dirty="0">
                <a:latin typeface="Times New Roman"/>
                <a:cs typeface="Times New Roman"/>
              </a:rPr>
              <a:t>	</a:t>
            </a:r>
            <a:r>
              <a:rPr sz="3675" spc="-735" baseline="-3401" dirty="0">
                <a:latin typeface="Arial"/>
                <a:cs typeface="Arial"/>
              </a:rPr>
              <a:t>C</a:t>
            </a:r>
            <a:r>
              <a:rPr sz="3675" spc="-735" baseline="-3401" dirty="0">
                <a:latin typeface="Times New Roman"/>
                <a:cs typeface="Times New Roman"/>
              </a:rPr>
              <a:t>	</a:t>
            </a:r>
            <a:r>
              <a:rPr sz="2450" spc="-459" dirty="0">
                <a:latin typeface="Arial"/>
                <a:cs typeface="Arial"/>
              </a:rPr>
              <a:t>CH</a:t>
            </a:r>
            <a:r>
              <a:rPr sz="2450" spc="-459" dirty="0">
                <a:latin typeface="Times New Roman"/>
                <a:cs typeface="Times New Roman"/>
              </a:rPr>
              <a:t>	</a:t>
            </a:r>
            <a:r>
              <a:rPr sz="2450" spc="-430" dirty="0">
                <a:latin typeface="Arial"/>
                <a:cs typeface="Arial"/>
              </a:rPr>
              <a:t>COOC</a:t>
            </a:r>
            <a:r>
              <a:rPr sz="2400" spc="-644" baseline="-27777" dirty="0">
                <a:latin typeface="Arial"/>
                <a:cs typeface="Arial"/>
              </a:rPr>
              <a:t>2</a:t>
            </a:r>
            <a:r>
              <a:rPr sz="2450" spc="-430" dirty="0">
                <a:latin typeface="Arial"/>
                <a:cs typeface="Arial"/>
              </a:rPr>
              <a:t>H</a:t>
            </a:r>
            <a:r>
              <a:rPr sz="2400" spc="-644" baseline="-27777" dirty="0">
                <a:latin typeface="Arial"/>
                <a:cs typeface="Arial"/>
              </a:rPr>
              <a:t>5</a:t>
            </a:r>
            <a:endParaRPr sz="2400" baseline="-27777">
              <a:latin typeface="Arial"/>
              <a:cs typeface="Arial"/>
            </a:endParaRPr>
          </a:p>
          <a:p>
            <a:pPr marR="55244" algn="ctr">
              <a:lnSpc>
                <a:spcPct val="100000"/>
              </a:lnSpc>
              <a:spcBef>
                <a:spcPts val="795"/>
              </a:spcBef>
            </a:pPr>
            <a:r>
              <a:rPr sz="2050" spc="-285" dirty="0">
                <a:latin typeface="Arial"/>
                <a:cs typeface="Arial"/>
              </a:rPr>
              <a:t>carbanion</a:t>
            </a:r>
            <a:endParaRPr sz="2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271" y="3757524"/>
            <a:ext cx="9652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00" spc="-23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091" y="3333694"/>
            <a:ext cx="2533650" cy="97853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489710">
              <a:lnSpc>
                <a:spcPct val="100000"/>
              </a:lnSpc>
              <a:spcBef>
                <a:spcPts val="1250"/>
              </a:spcBef>
            </a:pPr>
            <a:r>
              <a:rPr sz="2450" spc="-430" dirty="0">
                <a:latin typeface="Arial"/>
                <a:cs typeface="Arial"/>
              </a:rPr>
              <a:t>COOC</a:t>
            </a:r>
            <a:r>
              <a:rPr sz="2400" spc="-644" baseline="-27777" dirty="0">
                <a:latin typeface="Arial"/>
                <a:cs typeface="Arial"/>
              </a:rPr>
              <a:t>2</a:t>
            </a:r>
            <a:r>
              <a:rPr sz="2450" spc="-430" dirty="0">
                <a:latin typeface="Arial"/>
                <a:cs typeface="Arial"/>
              </a:rPr>
              <a:t>H</a:t>
            </a:r>
            <a:r>
              <a:rPr sz="2400" spc="-644" baseline="-27777" dirty="0">
                <a:latin typeface="Arial"/>
                <a:cs typeface="Arial"/>
              </a:rPr>
              <a:t>5</a:t>
            </a:r>
            <a:endParaRPr sz="2400" baseline="-27777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955"/>
              </a:spcBef>
            </a:pPr>
            <a:r>
              <a:rPr sz="2050" spc="-280" dirty="0">
                <a:latin typeface="Arial"/>
                <a:cs typeface="Arial"/>
              </a:rPr>
              <a:t>aceto  </a:t>
            </a:r>
            <a:r>
              <a:rPr sz="2050" spc="-250" dirty="0">
                <a:latin typeface="Arial"/>
                <a:cs typeface="Arial"/>
              </a:rPr>
              <a:t>acetic </a:t>
            </a:r>
            <a:r>
              <a:rPr sz="2050" spc="-265" dirty="0">
                <a:latin typeface="Arial"/>
                <a:cs typeface="Arial"/>
              </a:rPr>
              <a:t>ester  </a:t>
            </a:r>
            <a:r>
              <a:rPr sz="2050" spc="-254" dirty="0">
                <a:latin typeface="Arial"/>
                <a:cs typeface="Arial"/>
              </a:rPr>
              <a:t>(keto</a:t>
            </a:r>
            <a:r>
              <a:rPr sz="2050" spc="-395" dirty="0">
                <a:latin typeface="Arial"/>
                <a:cs typeface="Arial"/>
              </a:rPr>
              <a:t> </a:t>
            </a:r>
            <a:r>
              <a:rPr sz="2050" spc="-254" dirty="0">
                <a:latin typeface="Arial"/>
                <a:cs typeface="Arial"/>
              </a:rPr>
              <a:t>form)</a:t>
            </a:r>
            <a:endParaRPr sz="2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20132" y="3105440"/>
            <a:ext cx="762000" cy="96774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0"/>
              </a:spcBef>
              <a:tabLst>
                <a:tab pos="212725" algn="l"/>
                <a:tab pos="723265" algn="l"/>
              </a:tabLst>
            </a:pPr>
            <a:r>
              <a:rPr sz="2050" u="sng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50" u="sng" spc="-4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</a:t>
            </a:r>
            <a:r>
              <a:rPr sz="2050" u="sng" spc="-4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050">
              <a:latin typeface="Times New Roman"/>
              <a:cs typeface="Times New Roman"/>
            </a:endParaRPr>
          </a:p>
          <a:p>
            <a:pPr marL="144145">
              <a:lnSpc>
                <a:spcPct val="100000"/>
              </a:lnSpc>
              <a:spcBef>
                <a:spcPts val="1245"/>
              </a:spcBef>
            </a:pPr>
            <a:r>
              <a:rPr sz="2050" spc="-195" dirty="0">
                <a:latin typeface="Arial"/>
                <a:cs typeface="Arial"/>
              </a:rPr>
              <a:t>-</a:t>
            </a:r>
            <a:r>
              <a:rPr sz="2050" spc="-155" dirty="0">
                <a:latin typeface="Arial"/>
                <a:cs typeface="Arial"/>
              </a:rPr>
              <a:t> </a:t>
            </a:r>
            <a:r>
              <a:rPr sz="2050" spc="-350" dirty="0">
                <a:latin typeface="Arial"/>
                <a:cs typeface="Arial"/>
              </a:rPr>
              <a:t>H</a:t>
            </a:r>
            <a:r>
              <a:rPr sz="2025" spc="-525" baseline="-24691" dirty="0">
                <a:latin typeface="Arial"/>
                <a:cs typeface="Arial"/>
              </a:rPr>
              <a:t>2</a:t>
            </a:r>
            <a:r>
              <a:rPr sz="2050" spc="-350" dirty="0">
                <a:latin typeface="Arial"/>
                <a:cs typeface="Arial"/>
              </a:rPr>
              <a:t>O</a:t>
            </a:r>
            <a:endParaRPr sz="2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67293" y="3260543"/>
            <a:ext cx="2521585" cy="9448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5"/>
              </a:spcBef>
              <a:tabLst>
                <a:tab pos="619125" algn="l"/>
                <a:tab pos="994410" algn="l"/>
                <a:tab pos="1475740" algn="l"/>
              </a:tabLst>
            </a:pPr>
            <a:r>
              <a:rPr sz="2450" spc="-445" dirty="0">
                <a:latin typeface="Arial"/>
                <a:cs typeface="Arial"/>
              </a:rPr>
              <a:t>H</a:t>
            </a:r>
            <a:r>
              <a:rPr sz="2400" spc="-667" baseline="-27777" dirty="0">
                <a:latin typeface="Arial"/>
                <a:cs typeface="Arial"/>
              </a:rPr>
              <a:t>3</a:t>
            </a:r>
            <a:r>
              <a:rPr sz="2450" spc="-445" dirty="0">
                <a:latin typeface="Arial"/>
                <a:cs typeface="Arial"/>
              </a:rPr>
              <a:t>C</a:t>
            </a:r>
            <a:r>
              <a:rPr sz="2450" spc="-445" dirty="0">
                <a:latin typeface="Times New Roman"/>
                <a:cs typeface="Times New Roman"/>
              </a:rPr>
              <a:t>	</a:t>
            </a:r>
            <a:r>
              <a:rPr sz="3675" spc="-735" baseline="2267" dirty="0">
                <a:latin typeface="Arial"/>
                <a:cs typeface="Arial"/>
              </a:rPr>
              <a:t>C</a:t>
            </a:r>
            <a:r>
              <a:rPr sz="3675" spc="-735" baseline="2267" dirty="0">
                <a:latin typeface="Times New Roman"/>
                <a:cs typeface="Times New Roman"/>
              </a:rPr>
              <a:t>	</a:t>
            </a:r>
            <a:r>
              <a:rPr sz="3675" spc="-682" baseline="2267" dirty="0">
                <a:latin typeface="Arial"/>
                <a:cs typeface="Arial"/>
              </a:rPr>
              <a:t>CH</a:t>
            </a:r>
            <a:r>
              <a:rPr sz="3675" spc="-682" baseline="2267" dirty="0">
                <a:latin typeface="Times New Roman"/>
                <a:cs typeface="Times New Roman"/>
              </a:rPr>
              <a:t>	</a:t>
            </a:r>
            <a:r>
              <a:rPr sz="2450" spc="-430" dirty="0">
                <a:latin typeface="Arial"/>
                <a:cs typeface="Arial"/>
              </a:rPr>
              <a:t>COOC</a:t>
            </a:r>
            <a:r>
              <a:rPr sz="2400" spc="-644" baseline="-27777" dirty="0">
                <a:latin typeface="Arial"/>
                <a:cs typeface="Arial"/>
              </a:rPr>
              <a:t>2</a:t>
            </a:r>
            <a:r>
              <a:rPr sz="2450" spc="-430" dirty="0">
                <a:latin typeface="Arial"/>
                <a:cs typeface="Arial"/>
              </a:rPr>
              <a:t>H</a:t>
            </a:r>
            <a:r>
              <a:rPr sz="2400" spc="-644" baseline="-27777" dirty="0">
                <a:latin typeface="Arial"/>
                <a:cs typeface="Arial"/>
              </a:rPr>
              <a:t>5</a:t>
            </a:r>
            <a:endParaRPr sz="2400" baseline="-27777">
              <a:latin typeface="Arial"/>
              <a:cs typeface="Arial"/>
            </a:endParaRPr>
          </a:p>
          <a:p>
            <a:pPr marL="730885">
              <a:lnSpc>
                <a:spcPct val="100000"/>
              </a:lnSpc>
              <a:spcBef>
                <a:spcPts val="835"/>
              </a:spcBef>
            </a:pPr>
            <a:r>
              <a:rPr sz="2050" spc="-270" dirty="0">
                <a:latin typeface="Arial"/>
                <a:cs typeface="Arial"/>
              </a:rPr>
              <a:t>enolate</a:t>
            </a:r>
            <a:r>
              <a:rPr sz="2050" spc="-155" dirty="0">
                <a:latin typeface="Arial"/>
                <a:cs typeface="Arial"/>
              </a:rPr>
              <a:t> </a:t>
            </a:r>
            <a:r>
              <a:rPr sz="2050" spc="-254" dirty="0">
                <a:latin typeface="Arial"/>
                <a:cs typeface="Arial"/>
              </a:rPr>
              <a:t>ion</a:t>
            </a:r>
            <a:endParaRPr sz="2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5131" y="5687567"/>
            <a:ext cx="8676640" cy="1484630"/>
          </a:xfrm>
          <a:custGeom>
            <a:avLst/>
            <a:gdLst/>
            <a:ahLst/>
            <a:cxnLst/>
            <a:rect l="l" t="t" r="r" b="b"/>
            <a:pathLst>
              <a:path w="8676640" h="1484629">
                <a:moveTo>
                  <a:pt x="8676131" y="1484375"/>
                </a:moveTo>
                <a:lnTo>
                  <a:pt x="8676131" y="0"/>
                </a:lnTo>
                <a:lnTo>
                  <a:pt x="0" y="0"/>
                </a:lnTo>
                <a:lnTo>
                  <a:pt x="0" y="1484375"/>
                </a:lnTo>
                <a:lnTo>
                  <a:pt x="8676131" y="1484375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49978" y="6246770"/>
            <a:ext cx="231775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3450" spc="-290" dirty="0">
                <a:latin typeface="Arial"/>
                <a:cs typeface="Arial"/>
              </a:rPr>
              <a:t>+</a:t>
            </a:r>
            <a:endParaRPr sz="34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62104" y="6409960"/>
            <a:ext cx="3990340" cy="224154"/>
          </a:xfrm>
          <a:custGeom>
            <a:avLst/>
            <a:gdLst/>
            <a:ahLst/>
            <a:cxnLst/>
            <a:rect l="l" t="t" r="r" b="b"/>
            <a:pathLst>
              <a:path w="3990340" h="224154">
                <a:moveTo>
                  <a:pt x="3209541" y="74676"/>
                </a:moveTo>
                <a:lnTo>
                  <a:pt x="3989832" y="74676"/>
                </a:lnTo>
              </a:path>
              <a:path w="3990340" h="224154">
                <a:moveTo>
                  <a:pt x="3857236" y="0"/>
                </a:moveTo>
                <a:lnTo>
                  <a:pt x="3989832" y="74676"/>
                </a:lnTo>
              </a:path>
              <a:path w="3990340" h="224154">
                <a:moveTo>
                  <a:pt x="3968498" y="150877"/>
                </a:moveTo>
                <a:lnTo>
                  <a:pt x="3224783" y="147830"/>
                </a:lnTo>
              </a:path>
              <a:path w="3990340" h="224154">
                <a:moveTo>
                  <a:pt x="3357365" y="224030"/>
                </a:moveTo>
                <a:lnTo>
                  <a:pt x="3224783" y="147830"/>
                </a:lnTo>
              </a:path>
              <a:path w="3990340" h="224154">
                <a:moveTo>
                  <a:pt x="630930" y="105160"/>
                </a:moveTo>
                <a:lnTo>
                  <a:pt x="780290" y="105160"/>
                </a:lnTo>
              </a:path>
              <a:path w="3990340" h="224154">
                <a:moveTo>
                  <a:pt x="0" y="134120"/>
                </a:moveTo>
                <a:lnTo>
                  <a:pt x="266700" y="134120"/>
                </a:lnTo>
              </a:path>
              <a:path w="3990340" h="224154">
                <a:moveTo>
                  <a:pt x="0" y="80770"/>
                </a:moveTo>
                <a:lnTo>
                  <a:pt x="266700" y="807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63973" y="5881789"/>
            <a:ext cx="19621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300" spc="-250" dirty="0"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87196" y="6216413"/>
            <a:ext cx="277495" cy="311150"/>
          </a:xfrm>
          <a:custGeom>
            <a:avLst/>
            <a:gdLst/>
            <a:ahLst/>
            <a:cxnLst/>
            <a:rect l="l" t="t" r="r" b="b"/>
            <a:pathLst>
              <a:path w="277494" h="311150">
                <a:moveTo>
                  <a:pt x="277364" y="0"/>
                </a:moveTo>
                <a:lnTo>
                  <a:pt x="277364" y="190500"/>
                </a:lnTo>
              </a:path>
              <a:path w="277494" h="311150">
                <a:moveTo>
                  <a:pt x="0" y="310894"/>
                </a:moveTo>
                <a:lnTo>
                  <a:pt x="188975" y="3108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3927" y="6335941"/>
            <a:ext cx="28136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690880" algn="l"/>
                <a:tab pos="1111885" algn="l"/>
                <a:tab pos="1649730" algn="l"/>
              </a:tabLst>
            </a:pPr>
            <a:r>
              <a:rPr sz="2300" spc="-225" dirty="0">
                <a:latin typeface="Arial"/>
                <a:cs typeface="Arial"/>
              </a:rPr>
              <a:t>H</a:t>
            </a:r>
            <a:r>
              <a:rPr sz="2250" spc="-337" baseline="-27777" dirty="0">
                <a:latin typeface="Arial"/>
                <a:cs typeface="Arial"/>
              </a:rPr>
              <a:t>3</a:t>
            </a:r>
            <a:r>
              <a:rPr sz="2300" spc="-225" dirty="0">
                <a:latin typeface="Arial"/>
                <a:cs typeface="Arial"/>
              </a:rPr>
              <a:t>C</a:t>
            </a:r>
            <a:r>
              <a:rPr sz="2300" spc="-225" dirty="0">
                <a:latin typeface="Times New Roman"/>
                <a:cs typeface="Times New Roman"/>
              </a:rPr>
              <a:t>	</a:t>
            </a:r>
            <a:r>
              <a:rPr sz="3450" spc="-352" baseline="2415" dirty="0">
                <a:latin typeface="Arial"/>
                <a:cs typeface="Arial"/>
              </a:rPr>
              <a:t>C</a:t>
            </a:r>
            <a:r>
              <a:rPr sz="3450" spc="-352" baseline="2415" dirty="0">
                <a:latin typeface="Times New Roman"/>
                <a:cs typeface="Times New Roman"/>
              </a:rPr>
              <a:t>	</a:t>
            </a:r>
            <a:r>
              <a:rPr sz="3450" spc="-300" baseline="2415" dirty="0">
                <a:latin typeface="Arial"/>
                <a:cs typeface="Arial"/>
              </a:rPr>
              <a:t>CH</a:t>
            </a:r>
            <a:r>
              <a:rPr sz="3450" spc="-300" baseline="2415" dirty="0">
                <a:latin typeface="Times New Roman"/>
                <a:cs typeface="Times New Roman"/>
              </a:rPr>
              <a:t>	</a:t>
            </a:r>
            <a:r>
              <a:rPr sz="2300" spc="-200" dirty="0">
                <a:latin typeface="Arial"/>
                <a:cs typeface="Arial"/>
              </a:rPr>
              <a:t>COOC</a:t>
            </a:r>
            <a:r>
              <a:rPr sz="2250" spc="-300" baseline="-27777" dirty="0">
                <a:latin typeface="Arial"/>
                <a:cs typeface="Arial"/>
              </a:rPr>
              <a:t>2</a:t>
            </a:r>
            <a:r>
              <a:rPr sz="2300" spc="-200" dirty="0">
                <a:latin typeface="Arial"/>
                <a:cs typeface="Arial"/>
              </a:rPr>
              <a:t>H</a:t>
            </a:r>
            <a:r>
              <a:rPr sz="2250" spc="-300" baseline="-27777" dirty="0">
                <a:latin typeface="Arial"/>
                <a:cs typeface="Arial"/>
              </a:rPr>
              <a:t>5</a:t>
            </a:r>
            <a:endParaRPr sz="2250" baseline="-2777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39242" y="5657703"/>
            <a:ext cx="9779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700" b="1" spc="-130" dirty="0"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10286" y="6788622"/>
            <a:ext cx="104521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spc="-120" dirty="0">
                <a:latin typeface="Arial"/>
                <a:cs typeface="Arial"/>
              </a:rPr>
              <a:t>enolate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81776" y="6351180"/>
            <a:ext cx="52895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300" spc="-210" dirty="0">
                <a:latin typeface="Arial"/>
                <a:cs typeface="Arial"/>
              </a:rPr>
              <a:t>H</a:t>
            </a:r>
            <a:r>
              <a:rPr sz="2250" spc="-315" baseline="-24074" dirty="0">
                <a:latin typeface="Arial"/>
                <a:cs typeface="Arial"/>
              </a:rPr>
              <a:t>2</a:t>
            </a:r>
            <a:r>
              <a:rPr sz="2300" spc="-210" dirty="0"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38677" y="6178313"/>
            <a:ext cx="1153795" cy="326390"/>
          </a:xfrm>
          <a:custGeom>
            <a:avLst/>
            <a:gdLst/>
            <a:ahLst/>
            <a:cxnLst/>
            <a:rect l="l" t="t" r="r" b="b"/>
            <a:pathLst>
              <a:path w="1153795" h="326390">
                <a:moveTo>
                  <a:pt x="1005833" y="297184"/>
                </a:moveTo>
                <a:lnTo>
                  <a:pt x="1153657" y="297184"/>
                </a:lnTo>
              </a:path>
              <a:path w="1153795" h="326390">
                <a:moveTo>
                  <a:pt x="374903" y="326127"/>
                </a:moveTo>
                <a:lnTo>
                  <a:pt x="641603" y="326127"/>
                </a:lnTo>
              </a:path>
              <a:path w="1153795" h="326390">
                <a:moveTo>
                  <a:pt x="374903" y="272794"/>
                </a:moveTo>
                <a:lnTo>
                  <a:pt x="641603" y="272794"/>
                </a:lnTo>
              </a:path>
              <a:path w="1153795" h="326390">
                <a:moveTo>
                  <a:pt x="277359" y="0"/>
                </a:moveTo>
                <a:lnTo>
                  <a:pt x="277359" y="188977"/>
                </a:lnTo>
              </a:path>
              <a:path w="1153795" h="326390">
                <a:moveTo>
                  <a:pt x="0" y="309371"/>
                </a:moveTo>
                <a:lnTo>
                  <a:pt x="188967" y="3093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30110" y="6788622"/>
            <a:ext cx="152908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spc="-165" dirty="0">
                <a:latin typeface="Arial"/>
                <a:cs typeface="Arial"/>
              </a:rPr>
              <a:t>EAA </a:t>
            </a:r>
            <a:r>
              <a:rPr sz="1900" spc="-120" dirty="0">
                <a:latin typeface="Arial"/>
                <a:cs typeface="Arial"/>
              </a:rPr>
              <a:t>(enol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form)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32701" y="5843689"/>
            <a:ext cx="3726179" cy="86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2625">
              <a:lnSpc>
                <a:spcPts val="2595"/>
              </a:lnSpc>
              <a:spcBef>
                <a:spcPts val="105"/>
              </a:spcBef>
            </a:pPr>
            <a:r>
              <a:rPr sz="2300" spc="-195" dirty="0">
                <a:latin typeface="Arial"/>
                <a:cs typeface="Arial"/>
              </a:rPr>
              <a:t>OH</a:t>
            </a:r>
            <a:endParaRPr sz="2300">
              <a:latin typeface="Arial"/>
              <a:cs typeface="Arial"/>
            </a:endParaRPr>
          </a:p>
          <a:p>
            <a:pPr marL="38100">
              <a:lnSpc>
                <a:spcPts val="3975"/>
              </a:lnSpc>
              <a:tabLst>
                <a:tab pos="703580" algn="l"/>
                <a:tab pos="1124585" algn="l"/>
                <a:tab pos="1662430" algn="l"/>
                <a:tab pos="3298825" algn="l"/>
              </a:tabLst>
            </a:pPr>
            <a:r>
              <a:rPr sz="2300" spc="-225" dirty="0">
                <a:latin typeface="Arial"/>
                <a:cs typeface="Arial"/>
              </a:rPr>
              <a:t>H</a:t>
            </a:r>
            <a:r>
              <a:rPr sz="2250" spc="-337" baseline="-27777" dirty="0">
                <a:latin typeface="Arial"/>
                <a:cs typeface="Arial"/>
              </a:rPr>
              <a:t>3</a:t>
            </a:r>
            <a:r>
              <a:rPr sz="2300" spc="-225" dirty="0">
                <a:latin typeface="Arial"/>
                <a:cs typeface="Arial"/>
              </a:rPr>
              <a:t>C</a:t>
            </a:r>
            <a:r>
              <a:rPr sz="2300" spc="-225" dirty="0">
                <a:latin typeface="Times New Roman"/>
                <a:cs typeface="Times New Roman"/>
              </a:rPr>
              <a:t>	</a:t>
            </a:r>
            <a:r>
              <a:rPr sz="3450" spc="-352" baseline="2415" dirty="0">
                <a:latin typeface="Arial"/>
                <a:cs typeface="Arial"/>
              </a:rPr>
              <a:t>C</a:t>
            </a:r>
            <a:r>
              <a:rPr sz="3450" spc="-352" baseline="2415" dirty="0">
                <a:latin typeface="Times New Roman"/>
                <a:cs typeface="Times New Roman"/>
              </a:rPr>
              <a:t>	</a:t>
            </a:r>
            <a:r>
              <a:rPr sz="3450" spc="-300" baseline="2415" dirty="0">
                <a:latin typeface="Arial"/>
                <a:cs typeface="Arial"/>
              </a:rPr>
              <a:t>CH</a:t>
            </a:r>
            <a:r>
              <a:rPr sz="3450" spc="-300" baseline="2415" dirty="0">
                <a:latin typeface="Times New Roman"/>
                <a:cs typeface="Times New Roman"/>
              </a:rPr>
              <a:t>	</a:t>
            </a:r>
            <a:r>
              <a:rPr sz="2300" spc="-200" dirty="0">
                <a:latin typeface="Arial"/>
                <a:cs typeface="Arial"/>
              </a:rPr>
              <a:t>COOC</a:t>
            </a:r>
            <a:r>
              <a:rPr sz="2250" spc="-300" baseline="-27777" dirty="0">
                <a:latin typeface="Arial"/>
                <a:cs typeface="Arial"/>
              </a:rPr>
              <a:t>2</a:t>
            </a:r>
            <a:r>
              <a:rPr sz="2300" spc="-200" dirty="0">
                <a:latin typeface="Arial"/>
                <a:cs typeface="Arial"/>
              </a:rPr>
              <a:t>H</a:t>
            </a:r>
            <a:r>
              <a:rPr sz="2250" spc="-300" baseline="-27777" dirty="0">
                <a:latin typeface="Arial"/>
                <a:cs typeface="Arial"/>
              </a:rPr>
              <a:t>5   </a:t>
            </a:r>
            <a:r>
              <a:rPr sz="2250" spc="-172" baseline="-27777" dirty="0">
                <a:latin typeface="Arial"/>
                <a:cs typeface="Arial"/>
              </a:rPr>
              <a:t> </a:t>
            </a:r>
            <a:r>
              <a:rPr sz="5175" spc="-434" baseline="-4830" dirty="0">
                <a:latin typeface="Arial"/>
                <a:cs typeface="Arial"/>
              </a:rPr>
              <a:t>+</a:t>
            </a:r>
            <a:r>
              <a:rPr sz="5175" spc="-434" baseline="-4830" dirty="0">
                <a:latin typeface="Times New Roman"/>
                <a:cs typeface="Times New Roman"/>
              </a:rPr>
              <a:t>	</a:t>
            </a:r>
            <a:r>
              <a:rPr sz="3450" spc="-375" baseline="2415" dirty="0">
                <a:latin typeface="Arial"/>
                <a:cs typeface="Arial"/>
              </a:rPr>
              <a:t>HO</a:t>
            </a:r>
            <a:endParaRPr sz="3450" baseline="2415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45523" y="6014318"/>
            <a:ext cx="110489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700" spc="-130" dirty="0"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378968"/>
            <a:ext cx="7713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8660" algn="l"/>
              </a:tabLst>
            </a:pPr>
            <a:r>
              <a:rPr spc="-5" dirty="0">
                <a:solidFill>
                  <a:srgbClr val="3232FF"/>
                </a:solidFill>
              </a:rPr>
              <a:t>B.</a:t>
            </a:r>
            <a:r>
              <a:rPr b="0" spc="-5" dirty="0">
                <a:solidFill>
                  <a:srgbClr val="3232FF"/>
                </a:solidFill>
                <a:latin typeface="Times New Roman"/>
                <a:cs typeface="Times New Roman"/>
              </a:rPr>
              <a:t>	</a:t>
            </a:r>
            <a:r>
              <a:rPr sz="3200" dirty="0"/>
              <a:t>Acid Catalyzed Keto-Enol</a:t>
            </a:r>
            <a:r>
              <a:rPr sz="3200" spc="-125" dirty="0"/>
              <a:t> </a:t>
            </a:r>
            <a:r>
              <a:rPr sz="3200" dirty="0"/>
              <a:t>Tatuomerism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868171"/>
            <a:ext cx="8469630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21665" marR="5080" indent="-609600">
              <a:lnSpc>
                <a:spcPts val="2690"/>
              </a:lnSpc>
              <a:spcBef>
                <a:spcPts val="740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In first step, carbonyl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oxygen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takes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proton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from acid to  form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oxonium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2014727"/>
            <a:ext cx="9144000" cy="1765300"/>
            <a:chOff x="457200" y="2014727"/>
            <a:chExt cx="9144000" cy="1765300"/>
          </a:xfrm>
        </p:grpSpPr>
        <p:sp>
          <p:nvSpPr>
            <p:cNvPr id="5" name="object 5"/>
            <p:cNvSpPr/>
            <p:nvPr/>
          </p:nvSpPr>
          <p:spPr>
            <a:xfrm>
              <a:off x="457200" y="2014727"/>
              <a:ext cx="9144000" cy="1765300"/>
            </a:xfrm>
            <a:custGeom>
              <a:avLst/>
              <a:gdLst/>
              <a:ahLst/>
              <a:cxnLst/>
              <a:rect l="l" t="t" r="r" b="b"/>
              <a:pathLst>
                <a:path w="9144000" h="1765300">
                  <a:moveTo>
                    <a:pt x="9143999" y="176479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764791"/>
                  </a:lnTo>
                  <a:lnTo>
                    <a:pt x="9143999" y="1764791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2748" y="3034283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20">
                  <a:moveTo>
                    <a:pt x="0" y="0"/>
                  </a:moveTo>
                  <a:lnTo>
                    <a:pt x="3124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73337" y="3035792"/>
            <a:ext cx="13779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650" spc="65" dirty="0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3001" y="2823438"/>
            <a:ext cx="14008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spc="135" dirty="0">
                <a:latin typeface="Arial"/>
                <a:cs typeface="Arial"/>
              </a:rPr>
              <a:t>COOC</a:t>
            </a:r>
            <a:r>
              <a:rPr sz="2500" spc="185" dirty="0">
                <a:latin typeface="Arial"/>
                <a:cs typeface="Arial"/>
              </a:rPr>
              <a:t> </a:t>
            </a:r>
            <a:r>
              <a:rPr sz="2500" spc="105" dirty="0"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7983" y="3032744"/>
            <a:ext cx="50355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365125" algn="l"/>
              </a:tabLst>
            </a:pPr>
            <a:r>
              <a:rPr sz="1650" spc="65" dirty="0">
                <a:latin typeface="Arial"/>
                <a:cs typeface="Arial"/>
              </a:rPr>
              <a:t>2</a:t>
            </a:r>
            <a:r>
              <a:rPr sz="1650" spc="65" dirty="0">
                <a:latin typeface="Times New Roman"/>
                <a:cs typeface="Times New Roman"/>
              </a:rPr>
              <a:t>	</a:t>
            </a:r>
            <a:r>
              <a:rPr sz="1650" spc="65" dirty="0"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93160" y="2674617"/>
            <a:ext cx="411480" cy="356870"/>
          </a:xfrm>
          <a:custGeom>
            <a:avLst/>
            <a:gdLst/>
            <a:ahLst/>
            <a:cxnLst/>
            <a:rect l="l" t="t" r="r" b="b"/>
            <a:pathLst>
              <a:path w="411479" h="356869">
                <a:moveTo>
                  <a:pt x="339846" y="0"/>
                </a:moveTo>
                <a:lnTo>
                  <a:pt x="339846" y="227083"/>
                </a:lnTo>
              </a:path>
              <a:path w="411479" h="356869">
                <a:moveTo>
                  <a:pt x="411475" y="0"/>
                </a:moveTo>
                <a:lnTo>
                  <a:pt x="411475" y="227083"/>
                </a:lnTo>
              </a:path>
              <a:path w="411479" h="356869">
                <a:moveTo>
                  <a:pt x="0" y="356624"/>
                </a:moveTo>
                <a:lnTo>
                  <a:pt x="254513" y="356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59192" y="2826486"/>
            <a:ext cx="19342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11225" algn="l"/>
                <a:tab pos="1433830" algn="l"/>
              </a:tabLst>
            </a:pPr>
            <a:r>
              <a:rPr sz="2500" spc="105" dirty="0">
                <a:latin typeface="Arial"/>
                <a:cs typeface="Arial"/>
              </a:rPr>
              <a:t>H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275" dirty="0">
                <a:latin typeface="Times New Roman"/>
                <a:cs typeface="Times New Roman"/>
              </a:rPr>
              <a:t> </a:t>
            </a:r>
            <a:r>
              <a:rPr sz="2500" spc="105" dirty="0">
                <a:latin typeface="Arial"/>
                <a:cs typeface="Arial"/>
              </a:rPr>
              <a:t>C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3750" spc="-37" baseline="2222" dirty="0">
                <a:latin typeface="Arial"/>
                <a:cs typeface="Arial"/>
              </a:rPr>
              <a:t>C</a:t>
            </a:r>
            <a:r>
              <a:rPr sz="2500" strike="sngStrike" spc="35" dirty="0">
                <a:latin typeface="Times New Roman"/>
                <a:cs typeface="Times New Roman"/>
              </a:rPr>
              <a:t> </a:t>
            </a:r>
            <a:r>
              <a:rPr sz="2500" strike="sngStrike" dirty="0">
                <a:latin typeface="Times New Roman"/>
                <a:cs typeface="Times New Roman"/>
              </a:rPr>
              <a:t>	</a:t>
            </a:r>
            <a:r>
              <a:rPr sz="2500" strike="sngStrike" spc="110" dirty="0">
                <a:latin typeface="Arial"/>
                <a:cs typeface="Arial"/>
              </a:rPr>
              <a:t>C</a:t>
            </a:r>
            <a:r>
              <a:rPr sz="2500" strike="noStrike" spc="105" dirty="0"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5413" y="3037316"/>
            <a:ext cx="13779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650" spc="65" dirty="0"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71915" y="2967227"/>
            <a:ext cx="3034665" cy="244475"/>
          </a:xfrm>
          <a:custGeom>
            <a:avLst/>
            <a:gdLst/>
            <a:ahLst/>
            <a:cxnLst/>
            <a:rect l="l" t="t" r="r" b="b"/>
            <a:pathLst>
              <a:path w="3034665" h="244475">
                <a:moveTo>
                  <a:pt x="2855968" y="0"/>
                </a:moveTo>
                <a:lnTo>
                  <a:pt x="3034274" y="82291"/>
                </a:lnTo>
              </a:path>
              <a:path w="3034665" h="244475">
                <a:moveTo>
                  <a:pt x="3006851" y="164597"/>
                </a:moveTo>
                <a:lnTo>
                  <a:pt x="2001015" y="161541"/>
                </a:lnTo>
              </a:path>
              <a:path w="3034665" h="244475">
                <a:moveTo>
                  <a:pt x="2180837" y="243846"/>
                </a:moveTo>
                <a:lnTo>
                  <a:pt x="2001015" y="161541"/>
                </a:lnTo>
              </a:path>
              <a:path w="3034665" h="244475">
                <a:moveTo>
                  <a:pt x="0" y="67055"/>
                </a:moveTo>
                <a:lnTo>
                  <a:pt x="281937" y="670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32431" y="2826486"/>
            <a:ext cx="4997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spc="110" dirty="0">
                <a:latin typeface="Arial"/>
                <a:cs typeface="Arial"/>
              </a:rPr>
              <a:t>C</a:t>
            </a:r>
            <a:r>
              <a:rPr sz="2500" spc="105" dirty="0"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2491" y="3035792"/>
            <a:ext cx="13779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650" spc="65" dirty="0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8236" y="2743200"/>
            <a:ext cx="783590" cy="341630"/>
          </a:xfrm>
          <a:custGeom>
            <a:avLst/>
            <a:gdLst/>
            <a:ahLst/>
            <a:cxnLst/>
            <a:rect l="l" t="t" r="r" b="b"/>
            <a:pathLst>
              <a:path w="783589" h="341630">
                <a:moveTo>
                  <a:pt x="461773" y="306318"/>
                </a:moveTo>
                <a:lnTo>
                  <a:pt x="783338" y="306318"/>
                </a:lnTo>
              </a:path>
              <a:path w="783589" h="341630">
                <a:moveTo>
                  <a:pt x="313943" y="0"/>
                </a:moveTo>
                <a:lnTo>
                  <a:pt x="313943" y="205735"/>
                </a:lnTo>
              </a:path>
              <a:path w="783589" h="341630">
                <a:moveTo>
                  <a:pt x="382522" y="0"/>
                </a:moveTo>
                <a:lnTo>
                  <a:pt x="382522" y="205735"/>
                </a:lnTo>
              </a:path>
              <a:path w="783589" h="341630">
                <a:moveTo>
                  <a:pt x="0" y="341373"/>
                </a:moveTo>
                <a:lnTo>
                  <a:pt x="240791" y="3413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55390" y="2808198"/>
            <a:ext cx="14008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spc="135" dirty="0">
                <a:latin typeface="Arial"/>
                <a:cs typeface="Arial"/>
              </a:rPr>
              <a:t>COOC</a:t>
            </a:r>
            <a:r>
              <a:rPr sz="2500" spc="185" dirty="0">
                <a:latin typeface="Arial"/>
                <a:cs typeface="Arial"/>
              </a:rPr>
              <a:t> </a:t>
            </a:r>
            <a:r>
              <a:rPr sz="2500" spc="105" dirty="0"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70373" y="3015980"/>
            <a:ext cx="50355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365125" algn="l"/>
              </a:tabLst>
            </a:pPr>
            <a:r>
              <a:rPr sz="1650" spc="65" dirty="0">
                <a:latin typeface="Arial"/>
                <a:cs typeface="Arial"/>
              </a:rPr>
              <a:t>2</a:t>
            </a:r>
            <a:r>
              <a:rPr sz="1650" spc="65" dirty="0">
                <a:latin typeface="Times New Roman"/>
                <a:cs typeface="Times New Roman"/>
              </a:rPr>
              <a:t>	</a:t>
            </a:r>
            <a:r>
              <a:rPr sz="1650" spc="65" dirty="0"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634" y="2879826"/>
            <a:ext cx="6216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spc="105" dirty="0">
                <a:latin typeface="Arial"/>
                <a:cs typeface="Arial"/>
              </a:rPr>
              <a:t>H</a:t>
            </a:r>
            <a:r>
              <a:rPr sz="2500" spc="185" dirty="0">
                <a:latin typeface="Arial"/>
                <a:cs typeface="Arial"/>
              </a:rPr>
              <a:t> </a:t>
            </a:r>
            <a:r>
              <a:rPr sz="2500" spc="105" dirty="0"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2855" y="3090656"/>
            <a:ext cx="13779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650" spc="65" dirty="0"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323" y="3312135"/>
            <a:ext cx="388429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050" spc="125" dirty="0">
                <a:latin typeface="Arial"/>
                <a:cs typeface="Arial"/>
              </a:rPr>
              <a:t>aceto </a:t>
            </a:r>
            <a:r>
              <a:rPr sz="2050" spc="114" dirty="0">
                <a:latin typeface="Arial"/>
                <a:cs typeface="Arial"/>
              </a:rPr>
              <a:t>acetic ester (keto</a:t>
            </a:r>
            <a:r>
              <a:rPr sz="2050" spc="190" dirty="0">
                <a:latin typeface="Arial"/>
                <a:cs typeface="Arial"/>
              </a:rPr>
              <a:t> </a:t>
            </a:r>
            <a:r>
              <a:rPr sz="2050" spc="150" dirty="0">
                <a:latin typeface="Arial"/>
                <a:cs typeface="Arial"/>
              </a:rPr>
              <a:t>form)</a:t>
            </a:r>
            <a:endParaRPr sz="2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3117" y="2642082"/>
            <a:ext cx="10661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66065" algn="l"/>
                <a:tab pos="1052830" algn="l"/>
              </a:tabLst>
            </a:pPr>
            <a:r>
              <a:rPr sz="25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5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500" u="sng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9096" y="2511536"/>
            <a:ext cx="144145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650" spc="65" dirty="0">
                <a:latin typeface="Arial"/>
                <a:cs typeface="Arial"/>
              </a:rPr>
              <a:t>+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10689" y="2061210"/>
            <a:ext cx="3051175" cy="589915"/>
            <a:chOff x="1710689" y="2061210"/>
            <a:chExt cx="3051175" cy="589915"/>
          </a:xfrm>
        </p:grpSpPr>
        <p:sp>
          <p:nvSpPr>
            <p:cNvPr id="25" name="object 25"/>
            <p:cNvSpPr/>
            <p:nvPr/>
          </p:nvSpPr>
          <p:spPr>
            <a:xfrm>
              <a:off x="1711451" y="2061972"/>
              <a:ext cx="3004185" cy="588645"/>
            </a:xfrm>
            <a:custGeom>
              <a:avLst/>
              <a:gdLst/>
              <a:ahLst/>
              <a:cxnLst/>
              <a:rect l="l" t="t" r="r" b="b"/>
              <a:pathLst>
                <a:path w="3004185" h="588644">
                  <a:moveTo>
                    <a:pt x="3003803" y="455675"/>
                  </a:moveTo>
                  <a:lnTo>
                    <a:pt x="2974542" y="428731"/>
                  </a:lnTo>
                  <a:lnTo>
                    <a:pt x="2943715" y="402475"/>
                  </a:lnTo>
                  <a:lnTo>
                    <a:pt x="2911365" y="376921"/>
                  </a:lnTo>
                  <a:lnTo>
                    <a:pt x="2877533" y="352083"/>
                  </a:lnTo>
                  <a:lnTo>
                    <a:pt x="2842263" y="327973"/>
                  </a:lnTo>
                  <a:lnTo>
                    <a:pt x="2805597" y="304604"/>
                  </a:lnTo>
                  <a:lnTo>
                    <a:pt x="2767577" y="281990"/>
                  </a:lnTo>
                  <a:lnTo>
                    <a:pt x="2728245" y="260144"/>
                  </a:lnTo>
                  <a:lnTo>
                    <a:pt x="2687644" y="239079"/>
                  </a:lnTo>
                  <a:lnTo>
                    <a:pt x="2645817" y="218809"/>
                  </a:lnTo>
                  <a:lnTo>
                    <a:pt x="2602804" y="199346"/>
                  </a:lnTo>
                  <a:lnTo>
                    <a:pt x="2558650" y="180704"/>
                  </a:lnTo>
                  <a:lnTo>
                    <a:pt x="2513396" y="162895"/>
                  </a:lnTo>
                  <a:lnTo>
                    <a:pt x="2467085" y="145934"/>
                  </a:lnTo>
                  <a:lnTo>
                    <a:pt x="2419758" y="129834"/>
                  </a:lnTo>
                  <a:lnTo>
                    <a:pt x="2371459" y="114606"/>
                  </a:lnTo>
                  <a:lnTo>
                    <a:pt x="2322229" y="100266"/>
                  </a:lnTo>
                  <a:lnTo>
                    <a:pt x="2272112" y="86826"/>
                  </a:lnTo>
                  <a:lnTo>
                    <a:pt x="2221149" y="74298"/>
                  </a:lnTo>
                  <a:lnTo>
                    <a:pt x="2169382" y="62697"/>
                  </a:lnTo>
                  <a:lnTo>
                    <a:pt x="2116855" y="52036"/>
                  </a:lnTo>
                  <a:lnTo>
                    <a:pt x="2063609" y="42327"/>
                  </a:lnTo>
                  <a:lnTo>
                    <a:pt x="2009687" y="33584"/>
                  </a:lnTo>
                  <a:lnTo>
                    <a:pt x="1955131" y="25821"/>
                  </a:lnTo>
                  <a:lnTo>
                    <a:pt x="1899984" y="19049"/>
                  </a:lnTo>
                  <a:lnTo>
                    <a:pt x="1844288" y="13284"/>
                  </a:lnTo>
                  <a:lnTo>
                    <a:pt x="1788085" y="8536"/>
                  </a:lnTo>
                  <a:lnTo>
                    <a:pt x="1731417" y="4821"/>
                  </a:lnTo>
                  <a:lnTo>
                    <a:pt x="1674327" y="2151"/>
                  </a:lnTo>
                  <a:lnTo>
                    <a:pt x="1616858" y="540"/>
                  </a:lnTo>
                  <a:lnTo>
                    <a:pt x="1559051" y="0"/>
                  </a:lnTo>
                  <a:lnTo>
                    <a:pt x="1499414" y="572"/>
                  </a:lnTo>
                  <a:lnTo>
                    <a:pt x="1440185" y="2277"/>
                  </a:lnTo>
                  <a:lnTo>
                    <a:pt x="1381410" y="5099"/>
                  </a:lnTo>
                  <a:lnTo>
                    <a:pt x="1323130" y="9023"/>
                  </a:lnTo>
                  <a:lnTo>
                    <a:pt x="1265390" y="14031"/>
                  </a:lnTo>
                  <a:lnTo>
                    <a:pt x="1208234" y="20108"/>
                  </a:lnTo>
                  <a:lnTo>
                    <a:pt x="1151705" y="27236"/>
                  </a:lnTo>
                  <a:lnTo>
                    <a:pt x="1095845" y="35401"/>
                  </a:lnTo>
                  <a:lnTo>
                    <a:pt x="1040700" y="44586"/>
                  </a:lnTo>
                  <a:lnTo>
                    <a:pt x="986312" y="54775"/>
                  </a:lnTo>
                  <a:lnTo>
                    <a:pt x="932725" y="65951"/>
                  </a:lnTo>
                  <a:lnTo>
                    <a:pt x="879982" y="78098"/>
                  </a:lnTo>
                  <a:lnTo>
                    <a:pt x="828127" y="91200"/>
                  </a:lnTo>
                  <a:lnTo>
                    <a:pt x="777203" y="105241"/>
                  </a:lnTo>
                  <a:lnTo>
                    <a:pt x="727254" y="120204"/>
                  </a:lnTo>
                  <a:lnTo>
                    <a:pt x="678324" y="136074"/>
                  </a:lnTo>
                  <a:lnTo>
                    <a:pt x="630455" y="152835"/>
                  </a:lnTo>
                  <a:lnTo>
                    <a:pt x="583692" y="170469"/>
                  </a:lnTo>
                  <a:lnTo>
                    <a:pt x="538077" y="188961"/>
                  </a:lnTo>
                  <a:lnTo>
                    <a:pt x="493656" y="208294"/>
                  </a:lnTo>
                  <a:lnTo>
                    <a:pt x="450470" y="228453"/>
                  </a:lnTo>
                  <a:lnTo>
                    <a:pt x="408563" y="249421"/>
                  </a:lnTo>
                  <a:lnTo>
                    <a:pt x="367979" y="271182"/>
                  </a:lnTo>
                  <a:lnTo>
                    <a:pt x="328762" y="293720"/>
                  </a:lnTo>
                  <a:lnTo>
                    <a:pt x="290955" y="317018"/>
                  </a:lnTo>
                  <a:lnTo>
                    <a:pt x="254601" y="341061"/>
                  </a:lnTo>
                  <a:lnTo>
                    <a:pt x="219744" y="365831"/>
                  </a:lnTo>
                  <a:lnTo>
                    <a:pt x="186427" y="391314"/>
                  </a:lnTo>
                  <a:lnTo>
                    <a:pt x="154695" y="417492"/>
                  </a:lnTo>
                  <a:lnTo>
                    <a:pt x="124590" y="444350"/>
                  </a:lnTo>
                  <a:lnTo>
                    <a:pt x="96156" y="471871"/>
                  </a:lnTo>
                  <a:lnTo>
                    <a:pt x="69436" y="500039"/>
                  </a:lnTo>
                  <a:lnTo>
                    <a:pt x="44475" y="528838"/>
                  </a:lnTo>
                  <a:lnTo>
                    <a:pt x="21315" y="558251"/>
                  </a:lnTo>
                  <a:lnTo>
                    <a:pt x="0" y="5882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62677" y="2501646"/>
              <a:ext cx="99059" cy="1234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80740" y="2233070"/>
            <a:ext cx="3625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29209">
              <a:lnSpc>
                <a:spcPct val="132000"/>
              </a:lnSpc>
              <a:spcBef>
                <a:spcPts val="100"/>
              </a:spcBef>
            </a:pPr>
            <a:r>
              <a:rPr sz="3750" spc="-112" baseline="-4444" dirty="0">
                <a:latin typeface="Arial"/>
                <a:cs typeface="Arial"/>
              </a:rPr>
              <a:t>O</a:t>
            </a:r>
            <a:r>
              <a:rPr sz="2500" b="1" spc="45" dirty="0">
                <a:latin typeface="Arial"/>
                <a:cs typeface="Arial"/>
              </a:rPr>
              <a:t>: 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105" dirty="0"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41585" y="2047723"/>
            <a:ext cx="524510" cy="67437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R="5080" indent="30480">
              <a:lnSpc>
                <a:spcPct val="70400"/>
              </a:lnSpc>
              <a:spcBef>
                <a:spcPts val="985"/>
              </a:spcBef>
            </a:pPr>
            <a:r>
              <a:rPr sz="2500" spc="85" dirty="0">
                <a:latin typeface="Arial"/>
                <a:cs typeface="Arial"/>
              </a:rPr>
              <a:t>+  </a:t>
            </a:r>
            <a:r>
              <a:rPr sz="2500" spc="165" dirty="0">
                <a:latin typeface="Arial"/>
                <a:cs typeface="Arial"/>
              </a:rPr>
              <a:t>O</a:t>
            </a:r>
            <a:r>
              <a:rPr sz="2500" spc="105" dirty="0"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72069" y="3362427"/>
            <a:ext cx="161988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050" spc="135" dirty="0">
                <a:latin typeface="Arial"/>
                <a:cs typeface="Arial"/>
              </a:rPr>
              <a:t>oxonium</a:t>
            </a:r>
            <a:r>
              <a:rPr sz="2050" spc="220" dirty="0">
                <a:latin typeface="Arial"/>
                <a:cs typeface="Arial"/>
              </a:rPr>
              <a:t> </a:t>
            </a:r>
            <a:r>
              <a:rPr sz="2050" spc="105" dirty="0">
                <a:latin typeface="Arial"/>
                <a:cs typeface="Arial"/>
              </a:rPr>
              <a:t>ion</a:t>
            </a:r>
            <a:endParaRPr sz="2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94575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939" y="4196586"/>
            <a:ext cx="8491220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621665" marR="5080" indent="-609600">
              <a:lnSpc>
                <a:spcPct val="80000"/>
              </a:lnSpc>
              <a:spcBef>
                <a:spcPts val="765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In second step,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oxonium ion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looses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proton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to form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enol  form.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200" y="5254751"/>
            <a:ext cx="9144000" cy="2060575"/>
          </a:xfrm>
          <a:custGeom>
            <a:avLst/>
            <a:gdLst/>
            <a:ahLst/>
            <a:cxnLst/>
            <a:rect l="l" t="t" r="r" b="b"/>
            <a:pathLst>
              <a:path w="9144000" h="2060575">
                <a:moveTo>
                  <a:pt x="9143999" y="2060447"/>
                </a:moveTo>
                <a:lnTo>
                  <a:pt x="9143999" y="0"/>
                </a:lnTo>
                <a:lnTo>
                  <a:pt x="0" y="0"/>
                </a:lnTo>
                <a:lnTo>
                  <a:pt x="0" y="2060447"/>
                </a:lnTo>
                <a:lnTo>
                  <a:pt x="9143999" y="2060447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12305" y="6369060"/>
            <a:ext cx="296418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000" spc="-120" dirty="0">
                <a:latin typeface="Arial"/>
                <a:cs typeface="Arial"/>
              </a:rPr>
              <a:t>aceto </a:t>
            </a:r>
            <a:r>
              <a:rPr sz="2000" spc="-105" dirty="0">
                <a:latin typeface="Arial"/>
                <a:cs typeface="Arial"/>
              </a:rPr>
              <a:t>acetic ester </a:t>
            </a:r>
            <a:r>
              <a:rPr sz="2000" spc="-100" dirty="0">
                <a:latin typeface="Arial"/>
                <a:cs typeface="Arial"/>
              </a:rPr>
              <a:t>(enol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form)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4504" y="5751562"/>
            <a:ext cx="6257925" cy="521334"/>
          </a:xfrm>
          <a:custGeom>
            <a:avLst/>
            <a:gdLst/>
            <a:ahLst/>
            <a:cxnLst/>
            <a:rect l="l" t="t" r="r" b="b"/>
            <a:pathLst>
              <a:path w="6257925" h="521335">
                <a:moveTo>
                  <a:pt x="1036318" y="440443"/>
                </a:moveTo>
                <a:lnTo>
                  <a:pt x="1155196" y="440443"/>
                </a:lnTo>
              </a:path>
              <a:path w="6257925" h="521335">
                <a:moveTo>
                  <a:pt x="385572" y="455683"/>
                </a:moveTo>
                <a:lnTo>
                  <a:pt x="629414" y="455683"/>
                </a:lnTo>
              </a:path>
              <a:path w="6257925" h="521335">
                <a:moveTo>
                  <a:pt x="259080" y="89915"/>
                </a:moveTo>
                <a:lnTo>
                  <a:pt x="259080" y="310898"/>
                </a:lnTo>
              </a:path>
              <a:path w="6257925" h="521335">
                <a:moveTo>
                  <a:pt x="313944" y="89915"/>
                </a:moveTo>
                <a:lnTo>
                  <a:pt x="313944" y="310898"/>
                </a:lnTo>
              </a:path>
              <a:path w="6257925" h="521335">
                <a:moveTo>
                  <a:pt x="0" y="437398"/>
                </a:moveTo>
                <a:lnTo>
                  <a:pt x="195072" y="437398"/>
                </a:lnTo>
              </a:path>
              <a:path w="6257925" h="521335">
                <a:moveTo>
                  <a:pt x="3579871" y="365767"/>
                </a:moveTo>
                <a:lnTo>
                  <a:pt x="4381502" y="365767"/>
                </a:lnTo>
              </a:path>
              <a:path w="6257925" h="521335">
                <a:moveTo>
                  <a:pt x="4245862" y="285002"/>
                </a:moveTo>
                <a:lnTo>
                  <a:pt x="4381502" y="365767"/>
                </a:lnTo>
              </a:path>
              <a:path w="6257925" h="521335">
                <a:moveTo>
                  <a:pt x="4347978" y="445010"/>
                </a:moveTo>
                <a:lnTo>
                  <a:pt x="3581404" y="441965"/>
                </a:lnTo>
              </a:path>
              <a:path w="6257925" h="521335">
                <a:moveTo>
                  <a:pt x="3718562" y="521208"/>
                </a:moveTo>
                <a:lnTo>
                  <a:pt x="3581404" y="441965"/>
                </a:lnTo>
              </a:path>
              <a:path w="6257925" h="521335">
                <a:moveTo>
                  <a:pt x="5437635" y="365767"/>
                </a:moveTo>
                <a:lnTo>
                  <a:pt x="5711951" y="365767"/>
                </a:lnTo>
              </a:path>
              <a:path w="6257925" h="521335">
                <a:moveTo>
                  <a:pt x="5437635" y="309376"/>
                </a:moveTo>
                <a:lnTo>
                  <a:pt x="5711951" y="309376"/>
                </a:lnTo>
              </a:path>
              <a:path w="6257925" h="521335">
                <a:moveTo>
                  <a:pt x="6103626" y="333766"/>
                </a:moveTo>
                <a:lnTo>
                  <a:pt x="6257545" y="333766"/>
                </a:lnTo>
              </a:path>
              <a:path w="6257925" h="521335">
                <a:moveTo>
                  <a:pt x="5338570" y="0"/>
                </a:moveTo>
                <a:lnTo>
                  <a:pt x="5338570" y="220982"/>
                </a:lnTo>
              </a:path>
              <a:path w="6257925" h="521335">
                <a:moveTo>
                  <a:pt x="5052063" y="347483"/>
                </a:moveTo>
                <a:lnTo>
                  <a:pt x="5247127" y="3474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58240" y="6926843"/>
            <a:ext cx="1238250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000" spc="-130" dirty="0">
                <a:latin typeface="Arial"/>
                <a:cs typeface="Arial"/>
              </a:rPr>
              <a:t>oxonium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16389" y="5820252"/>
            <a:ext cx="92583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5400" spc="-480" baseline="-9259" dirty="0">
                <a:latin typeface="Arial"/>
                <a:cs typeface="Arial"/>
              </a:rPr>
              <a:t>+</a:t>
            </a:r>
            <a:r>
              <a:rPr sz="5400" spc="202" baseline="-9259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H</a:t>
            </a:r>
            <a:r>
              <a:rPr sz="2400" spc="-352" baseline="-24305" dirty="0">
                <a:latin typeface="Arial"/>
                <a:cs typeface="Arial"/>
              </a:rPr>
              <a:t>2</a:t>
            </a:r>
            <a:r>
              <a:rPr sz="2400" spc="-235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29577" y="5299105"/>
            <a:ext cx="2932430" cy="97980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969"/>
              </a:spcBef>
            </a:pPr>
            <a:r>
              <a:rPr sz="2400" spc="-225" dirty="0">
                <a:latin typeface="Arial"/>
                <a:cs typeface="Arial"/>
              </a:rPr>
              <a:t>OH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75"/>
              </a:spcBef>
              <a:tabLst>
                <a:tab pos="710565" algn="l"/>
                <a:tab pos="1155700" algn="l"/>
                <a:tab pos="1736725" algn="l"/>
              </a:tabLst>
            </a:pPr>
            <a:r>
              <a:rPr sz="3600" spc="-382" baseline="-3472" dirty="0">
                <a:latin typeface="Arial"/>
                <a:cs typeface="Arial"/>
              </a:rPr>
              <a:t>H</a:t>
            </a:r>
            <a:r>
              <a:rPr sz="2400" spc="-382" baseline="-32986" dirty="0">
                <a:latin typeface="Arial"/>
                <a:cs typeface="Arial"/>
              </a:rPr>
              <a:t>3</a:t>
            </a:r>
            <a:r>
              <a:rPr sz="3600" spc="-382" baseline="-3472" dirty="0">
                <a:latin typeface="Arial"/>
                <a:cs typeface="Arial"/>
              </a:rPr>
              <a:t>C</a:t>
            </a:r>
            <a:r>
              <a:rPr sz="3600" spc="-382" baseline="-3472" dirty="0">
                <a:latin typeface="Times New Roman"/>
                <a:cs typeface="Times New Roman"/>
              </a:rPr>
              <a:t>	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254" dirty="0">
                <a:latin typeface="Times New Roman"/>
                <a:cs typeface="Times New Roman"/>
              </a:rPr>
              <a:t>	</a:t>
            </a:r>
            <a:r>
              <a:rPr sz="2400" spc="-229" dirty="0">
                <a:latin typeface="Arial"/>
                <a:cs typeface="Arial"/>
              </a:rPr>
              <a:t>CH</a:t>
            </a:r>
            <a:r>
              <a:rPr sz="2400" spc="-229" dirty="0">
                <a:latin typeface="Times New Roman"/>
                <a:cs typeface="Times New Roman"/>
              </a:rPr>
              <a:t>	</a:t>
            </a:r>
            <a:r>
              <a:rPr sz="2400" spc="-235" dirty="0">
                <a:latin typeface="Arial"/>
                <a:cs typeface="Arial"/>
              </a:rPr>
              <a:t>COOC</a:t>
            </a:r>
            <a:r>
              <a:rPr sz="2400" spc="-352" baseline="-27777" dirty="0">
                <a:latin typeface="Arial"/>
                <a:cs typeface="Arial"/>
              </a:rPr>
              <a:t>2</a:t>
            </a:r>
            <a:r>
              <a:rPr sz="2400" spc="-235" dirty="0">
                <a:latin typeface="Arial"/>
                <a:cs typeface="Arial"/>
              </a:rPr>
              <a:t>H</a:t>
            </a:r>
            <a:r>
              <a:rPr sz="2400" spc="-352" baseline="-27777" dirty="0">
                <a:latin typeface="Arial"/>
                <a:cs typeface="Arial"/>
              </a:rPr>
              <a:t>5</a:t>
            </a:r>
            <a:endParaRPr sz="2400" baseline="-2777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4819" y="5231091"/>
            <a:ext cx="2866390" cy="17291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700405" marR="1757680" indent="30480">
              <a:lnSpc>
                <a:spcPct val="71700"/>
              </a:lnSpc>
              <a:spcBef>
                <a:spcPts val="940"/>
              </a:spcBef>
            </a:pPr>
            <a:r>
              <a:rPr sz="2400" spc="-210" dirty="0">
                <a:latin typeface="Arial"/>
                <a:cs typeface="Arial"/>
              </a:rPr>
              <a:t>+  </a:t>
            </a:r>
            <a:r>
              <a:rPr sz="2400" spc="-200" dirty="0">
                <a:latin typeface="Arial"/>
                <a:cs typeface="Arial"/>
              </a:rPr>
              <a:t>O</a:t>
            </a:r>
            <a:r>
              <a:rPr sz="2400" spc="-254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30"/>
              </a:spcBef>
              <a:tabLst>
                <a:tab pos="721995" algn="l"/>
                <a:tab pos="1155065" algn="l"/>
              </a:tabLst>
            </a:pPr>
            <a:r>
              <a:rPr sz="2400" spc="-254" dirty="0">
                <a:latin typeface="Arial"/>
                <a:cs typeface="Arial"/>
              </a:rPr>
              <a:t>H</a:t>
            </a:r>
            <a:r>
              <a:rPr sz="2400" spc="-382" baseline="-27777" dirty="0">
                <a:latin typeface="Arial"/>
                <a:cs typeface="Arial"/>
              </a:rPr>
              <a:t>3</a:t>
            </a:r>
            <a:r>
              <a:rPr sz="2400" spc="-254" dirty="0">
                <a:latin typeface="Arial"/>
                <a:cs typeface="Arial"/>
              </a:rPr>
              <a:t>C</a:t>
            </a:r>
            <a:r>
              <a:rPr sz="2400" spc="-254" dirty="0">
                <a:latin typeface="Times New Roman"/>
                <a:cs typeface="Times New Roman"/>
              </a:rPr>
              <a:t>	</a:t>
            </a:r>
            <a:r>
              <a:rPr sz="3600" spc="-382" baseline="3472" dirty="0">
                <a:latin typeface="Arial"/>
                <a:cs typeface="Arial"/>
              </a:rPr>
              <a:t>C</a:t>
            </a:r>
            <a:r>
              <a:rPr sz="3600" spc="-382" baseline="3472" dirty="0">
                <a:latin typeface="Times New Roman"/>
                <a:cs typeface="Times New Roman"/>
              </a:rPr>
              <a:t>	</a:t>
            </a:r>
            <a:r>
              <a:rPr sz="2400" spc="-229" dirty="0">
                <a:latin typeface="Arial"/>
                <a:cs typeface="Arial"/>
              </a:rPr>
              <a:t>CH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COOC</a:t>
            </a:r>
            <a:r>
              <a:rPr sz="2400" spc="-345" baseline="-26041" dirty="0">
                <a:latin typeface="Arial"/>
                <a:cs typeface="Arial"/>
              </a:rPr>
              <a:t>2</a:t>
            </a:r>
            <a:r>
              <a:rPr sz="2400" spc="-229" dirty="0">
                <a:latin typeface="Arial"/>
                <a:cs typeface="Arial"/>
              </a:rPr>
              <a:t>H</a:t>
            </a:r>
            <a:r>
              <a:rPr sz="2400" spc="-345" baseline="-26041" dirty="0">
                <a:latin typeface="Arial"/>
                <a:cs typeface="Arial"/>
              </a:rPr>
              <a:t>5</a:t>
            </a:r>
            <a:endParaRPr sz="2400" baseline="-26041">
              <a:latin typeface="Arial"/>
              <a:cs typeface="Arial"/>
            </a:endParaRPr>
          </a:p>
          <a:p>
            <a:pPr marR="311150" algn="ctr">
              <a:lnSpc>
                <a:spcPct val="100000"/>
              </a:lnSpc>
              <a:spcBef>
                <a:spcPts val="1645"/>
              </a:spcBef>
            </a:pPr>
            <a:r>
              <a:rPr sz="2400" spc="-254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95933" y="5566409"/>
            <a:ext cx="736600" cy="1049655"/>
            <a:chOff x="995933" y="5566409"/>
            <a:chExt cx="736600" cy="1049655"/>
          </a:xfrm>
        </p:grpSpPr>
        <p:sp>
          <p:nvSpPr>
            <p:cNvPr id="40" name="object 40"/>
            <p:cNvSpPr/>
            <p:nvPr/>
          </p:nvSpPr>
          <p:spPr>
            <a:xfrm>
              <a:off x="1731264" y="6332207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5">
                  <a:moveTo>
                    <a:pt x="0" y="0"/>
                  </a:moveTo>
                  <a:lnTo>
                    <a:pt x="0" y="2834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57705" y="6174485"/>
              <a:ext cx="242315" cy="345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6695" y="5635751"/>
              <a:ext cx="228600" cy="352425"/>
            </a:xfrm>
            <a:custGeom>
              <a:avLst/>
              <a:gdLst/>
              <a:ahLst/>
              <a:cxnLst/>
              <a:rect l="l" t="t" r="r" b="b"/>
              <a:pathLst>
                <a:path w="228600" h="352425">
                  <a:moveTo>
                    <a:pt x="97535" y="0"/>
                  </a:moveTo>
                  <a:lnTo>
                    <a:pt x="56578" y="30837"/>
                  </a:lnTo>
                  <a:lnTo>
                    <a:pt x="25907" y="69532"/>
                  </a:lnTo>
                  <a:lnTo>
                    <a:pt x="6667" y="114228"/>
                  </a:lnTo>
                  <a:lnTo>
                    <a:pt x="0" y="163067"/>
                  </a:lnTo>
                  <a:lnTo>
                    <a:pt x="5300" y="206646"/>
                  </a:lnTo>
                  <a:lnTo>
                    <a:pt x="20385" y="246519"/>
                  </a:lnTo>
                  <a:lnTo>
                    <a:pt x="44027" y="281593"/>
                  </a:lnTo>
                  <a:lnTo>
                    <a:pt x="75000" y="310776"/>
                  </a:lnTo>
                  <a:lnTo>
                    <a:pt x="112078" y="332973"/>
                  </a:lnTo>
                  <a:lnTo>
                    <a:pt x="154035" y="347094"/>
                  </a:lnTo>
                  <a:lnTo>
                    <a:pt x="199643" y="352043"/>
                  </a:lnTo>
                  <a:lnTo>
                    <a:pt x="206740" y="352020"/>
                  </a:lnTo>
                  <a:lnTo>
                    <a:pt x="214121" y="351853"/>
                  </a:lnTo>
                  <a:lnTo>
                    <a:pt x="221503" y="351401"/>
                  </a:lnTo>
                  <a:lnTo>
                    <a:pt x="228599" y="3505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67561" y="5566409"/>
              <a:ext cx="99059" cy="1036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573004" y="5757768"/>
            <a:ext cx="96266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442595" algn="l"/>
              </a:tabLst>
            </a:pPr>
            <a:r>
              <a:rPr sz="5400" spc="-480" baseline="-9259" dirty="0">
                <a:latin typeface="Arial"/>
                <a:cs typeface="Arial"/>
              </a:rPr>
              <a:t>+</a:t>
            </a:r>
            <a:r>
              <a:rPr sz="5400" spc="-480" baseline="-9259" dirty="0">
                <a:latin typeface="Times New Roman"/>
                <a:cs typeface="Times New Roman"/>
              </a:rPr>
              <a:t>	</a:t>
            </a:r>
            <a:r>
              <a:rPr sz="2400" spc="-235" dirty="0">
                <a:latin typeface="Arial"/>
                <a:cs typeface="Arial"/>
              </a:rPr>
              <a:t>H</a:t>
            </a:r>
            <a:r>
              <a:rPr sz="2400" spc="-352" baseline="-24305" dirty="0">
                <a:latin typeface="Arial"/>
                <a:cs typeface="Arial"/>
              </a:rPr>
              <a:t>3</a:t>
            </a:r>
            <a:r>
              <a:rPr sz="2400" spc="-235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12217" y="5639522"/>
            <a:ext cx="16510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400" spc="-21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347" y="1602739"/>
            <a:ext cx="83572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3232FF"/>
                </a:solidFill>
                <a:latin typeface="Times New Roman"/>
                <a:cs typeface="Times New Roman"/>
              </a:rPr>
              <a:t>In EAA, there </a:t>
            </a:r>
            <a:r>
              <a:rPr sz="3200" b="0" spc="-5" dirty="0">
                <a:solidFill>
                  <a:srgbClr val="3232FF"/>
                </a:solidFill>
                <a:latin typeface="Times New Roman"/>
                <a:cs typeface="Times New Roman"/>
              </a:rPr>
              <a:t>is </a:t>
            </a:r>
            <a:r>
              <a:rPr sz="3200" b="0" dirty="0">
                <a:solidFill>
                  <a:srgbClr val="3232FF"/>
                </a:solidFill>
                <a:latin typeface="Times New Roman"/>
                <a:cs typeface="Times New Roman"/>
              </a:rPr>
              <a:t>comparatively more percentage</a:t>
            </a:r>
            <a:r>
              <a:rPr sz="3200" b="0" spc="-13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3232FF"/>
                </a:solidFill>
                <a:latin typeface="Times New Roman"/>
                <a:cs typeface="Times New Roman"/>
              </a:rPr>
              <a:t>of  keto</a:t>
            </a:r>
            <a:r>
              <a:rPr sz="3200" b="0" spc="-3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3232FF"/>
                </a:solidFill>
                <a:latin typeface="Times New Roman"/>
                <a:cs typeface="Times New Roman"/>
              </a:rPr>
              <a:t>form.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3203448"/>
            <a:ext cx="9144000" cy="1908175"/>
            <a:chOff x="457200" y="3203448"/>
            <a:chExt cx="9144000" cy="1908175"/>
          </a:xfrm>
        </p:grpSpPr>
        <p:sp>
          <p:nvSpPr>
            <p:cNvPr id="4" name="object 4"/>
            <p:cNvSpPr/>
            <p:nvPr/>
          </p:nvSpPr>
          <p:spPr>
            <a:xfrm>
              <a:off x="457200" y="3203448"/>
              <a:ext cx="9144000" cy="683260"/>
            </a:xfrm>
            <a:custGeom>
              <a:avLst/>
              <a:gdLst/>
              <a:ahLst/>
              <a:cxnLst/>
              <a:rect l="l" t="t" r="r" b="b"/>
              <a:pathLst>
                <a:path w="9144000" h="683260">
                  <a:moveTo>
                    <a:pt x="0" y="0"/>
                  </a:moveTo>
                  <a:lnTo>
                    <a:pt x="0" y="682751"/>
                  </a:lnTo>
                  <a:lnTo>
                    <a:pt x="9143999" y="682751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2907" y="3631694"/>
              <a:ext cx="3175" cy="304800"/>
            </a:xfrm>
            <a:custGeom>
              <a:avLst/>
              <a:gdLst/>
              <a:ahLst/>
              <a:cxnLst/>
              <a:rect l="l" t="t" r="r" b="b"/>
              <a:pathLst>
                <a:path w="3175" h="304800">
                  <a:moveTo>
                    <a:pt x="0" y="0"/>
                  </a:moveTo>
                  <a:lnTo>
                    <a:pt x="2763" y="0"/>
                  </a:lnTo>
                  <a:lnTo>
                    <a:pt x="2763" y="304788"/>
                  </a:lnTo>
                  <a:lnTo>
                    <a:pt x="0" y="3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3886199"/>
              <a:ext cx="9144000" cy="1225550"/>
            </a:xfrm>
            <a:custGeom>
              <a:avLst/>
              <a:gdLst/>
              <a:ahLst/>
              <a:cxnLst/>
              <a:rect l="l" t="t" r="r" b="b"/>
              <a:pathLst>
                <a:path w="9144000" h="1225550">
                  <a:moveTo>
                    <a:pt x="0" y="0"/>
                  </a:moveTo>
                  <a:lnTo>
                    <a:pt x="0" y="1225296"/>
                  </a:lnTo>
                  <a:lnTo>
                    <a:pt x="9143999" y="1225296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1062" y="4209276"/>
              <a:ext cx="1103630" cy="21590"/>
            </a:xfrm>
            <a:custGeom>
              <a:avLst/>
              <a:gdLst/>
              <a:ahLst/>
              <a:cxnLst/>
              <a:rect l="l" t="t" r="r" b="b"/>
              <a:pathLst>
                <a:path w="1103630" h="21589">
                  <a:moveTo>
                    <a:pt x="829050" y="0"/>
                  </a:moveTo>
                  <a:lnTo>
                    <a:pt x="1103373" y="0"/>
                  </a:lnTo>
                </a:path>
                <a:path w="1103630" h="21589">
                  <a:moveTo>
                    <a:pt x="0" y="21335"/>
                  </a:moveTo>
                  <a:lnTo>
                    <a:pt x="312414" y="213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93139" y="6729472"/>
            <a:ext cx="917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06/02/2019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40212" y="6729472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2078" y="3910252"/>
            <a:ext cx="153162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350" spc="-484" dirty="0">
                <a:latin typeface="Arial"/>
                <a:cs typeface="Arial"/>
              </a:rPr>
              <a:t>COOC</a:t>
            </a:r>
            <a:r>
              <a:rPr sz="3300" spc="-727" baseline="-27777" dirty="0">
                <a:latin typeface="Arial"/>
                <a:cs typeface="Arial"/>
              </a:rPr>
              <a:t>2</a:t>
            </a:r>
            <a:r>
              <a:rPr sz="3350" spc="-484" dirty="0">
                <a:latin typeface="Arial"/>
                <a:cs typeface="Arial"/>
              </a:rPr>
              <a:t>H</a:t>
            </a:r>
            <a:r>
              <a:rPr sz="3300" spc="-727" baseline="-27777" dirty="0">
                <a:latin typeface="Arial"/>
                <a:cs typeface="Arial"/>
              </a:rPr>
              <a:t>5</a:t>
            </a:r>
            <a:endParaRPr sz="3300" baseline="-27777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38047" y="3819146"/>
            <a:ext cx="377190" cy="459105"/>
            <a:chOff x="1138047" y="3819146"/>
            <a:chExt cx="377190" cy="459105"/>
          </a:xfrm>
        </p:grpSpPr>
        <p:sp>
          <p:nvSpPr>
            <p:cNvPr id="12" name="object 12"/>
            <p:cNvSpPr/>
            <p:nvPr/>
          </p:nvSpPr>
          <p:spPr>
            <a:xfrm>
              <a:off x="1444879" y="3819156"/>
              <a:ext cx="69850" cy="276225"/>
            </a:xfrm>
            <a:custGeom>
              <a:avLst/>
              <a:gdLst/>
              <a:ahLst/>
              <a:cxnLst/>
              <a:rect l="l" t="t" r="r" b="b"/>
              <a:pathLst>
                <a:path w="69850" h="276225">
                  <a:moveTo>
                    <a:pt x="2768" y="0"/>
                  </a:moveTo>
                  <a:lnTo>
                    <a:pt x="0" y="0"/>
                  </a:lnTo>
                  <a:lnTo>
                    <a:pt x="0" y="275831"/>
                  </a:lnTo>
                  <a:lnTo>
                    <a:pt x="2768" y="275831"/>
                  </a:lnTo>
                  <a:lnTo>
                    <a:pt x="2768" y="0"/>
                  </a:lnTo>
                  <a:close/>
                </a:path>
                <a:path w="69850" h="276225">
                  <a:moveTo>
                    <a:pt x="69824" y="0"/>
                  </a:moveTo>
                  <a:lnTo>
                    <a:pt x="67056" y="0"/>
                  </a:lnTo>
                  <a:lnTo>
                    <a:pt x="67056" y="275831"/>
                  </a:lnTo>
                  <a:lnTo>
                    <a:pt x="69824" y="275831"/>
                  </a:lnTo>
                  <a:lnTo>
                    <a:pt x="69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9952" y="427634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4" y="0"/>
                  </a:lnTo>
                </a:path>
              </a:pathLst>
            </a:custGeom>
            <a:ln w="3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11" y="3255938"/>
            <a:ext cx="2034539" cy="12141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33655" algn="ctr">
              <a:lnSpc>
                <a:spcPct val="100000"/>
              </a:lnSpc>
              <a:spcBef>
                <a:spcPts val="760"/>
              </a:spcBef>
            </a:pPr>
            <a:r>
              <a:rPr sz="3350" spc="-595" dirty="0">
                <a:latin typeface="Arial"/>
                <a:cs typeface="Arial"/>
              </a:rPr>
              <a:t>O</a:t>
            </a:r>
            <a:endParaRPr sz="335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660"/>
              </a:spcBef>
              <a:tabLst>
                <a:tab pos="871219" algn="l"/>
                <a:tab pos="1380490" algn="l"/>
              </a:tabLst>
            </a:pPr>
            <a:r>
              <a:rPr sz="5025" spc="-697" baseline="-9121" dirty="0">
                <a:latin typeface="Arial"/>
                <a:cs typeface="Arial"/>
              </a:rPr>
              <a:t>H</a:t>
            </a:r>
            <a:r>
              <a:rPr sz="3300" spc="-697" baseline="-41666" dirty="0">
                <a:latin typeface="Arial"/>
                <a:cs typeface="Arial"/>
              </a:rPr>
              <a:t>3</a:t>
            </a:r>
            <a:r>
              <a:rPr sz="5025" spc="-697" baseline="-9121" dirty="0">
                <a:latin typeface="Arial"/>
                <a:cs typeface="Arial"/>
              </a:rPr>
              <a:t>C</a:t>
            </a:r>
            <a:r>
              <a:rPr sz="5025" spc="-697" baseline="-9121" dirty="0">
                <a:latin typeface="Times New Roman"/>
                <a:cs typeface="Times New Roman"/>
              </a:rPr>
              <a:t>	</a:t>
            </a:r>
            <a:r>
              <a:rPr sz="5025" spc="-825" baseline="-5804" dirty="0">
                <a:latin typeface="Arial"/>
                <a:cs typeface="Arial"/>
              </a:rPr>
              <a:t>C</a:t>
            </a:r>
            <a:r>
              <a:rPr sz="5025" spc="-825" baseline="-5804" dirty="0">
                <a:latin typeface="Times New Roman"/>
                <a:cs typeface="Times New Roman"/>
              </a:rPr>
              <a:t>	</a:t>
            </a:r>
            <a:r>
              <a:rPr sz="3350" spc="-475" dirty="0">
                <a:latin typeface="Arial"/>
                <a:cs typeface="Arial"/>
              </a:rPr>
              <a:t>CH</a:t>
            </a:r>
            <a:r>
              <a:rPr sz="3300" spc="-712" baseline="-27777" dirty="0">
                <a:latin typeface="Arial"/>
                <a:cs typeface="Arial"/>
              </a:rPr>
              <a:t>2</a:t>
            </a:r>
            <a:endParaRPr sz="3300" baseline="-2777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6700" y="4564781"/>
            <a:ext cx="2331085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750" spc="-240" dirty="0">
                <a:latin typeface="Arial"/>
                <a:cs typeface="Arial"/>
              </a:rPr>
              <a:t>keto </a:t>
            </a:r>
            <a:r>
              <a:rPr sz="2750" spc="-250" dirty="0">
                <a:latin typeface="Arial"/>
                <a:cs typeface="Arial"/>
              </a:rPr>
              <a:t>form</a:t>
            </a:r>
            <a:r>
              <a:rPr sz="2750" spc="150" dirty="0">
                <a:latin typeface="Arial"/>
                <a:cs typeface="Arial"/>
              </a:rPr>
              <a:t> </a:t>
            </a:r>
            <a:r>
              <a:rPr sz="2750" spc="-240" dirty="0">
                <a:latin typeface="Arial"/>
                <a:cs typeface="Arial"/>
              </a:rPr>
              <a:t>(92.5%)</a:t>
            </a:r>
            <a:endParaRPr sz="2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75986" y="3992876"/>
            <a:ext cx="3545204" cy="326390"/>
          </a:xfrm>
          <a:custGeom>
            <a:avLst/>
            <a:gdLst/>
            <a:ahLst/>
            <a:cxnLst/>
            <a:rect l="l" t="t" r="r" b="b"/>
            <a:pathLst>
              <a:path w="3545204" h="326389">
                <a:moveTo>
                  <a:pt x="0" y="109723"/>
                </a:moveTo>
                <a:lnTo>
                  <a:pt x="1027174" y="109723"/>
                </a:lnTo>
              </a:path>
              <a:path w="3545204" h="326389">
                <a:moveTo>
                  <a:pt x="851914" y="0"/>
                </a:moveTo>
                <a:lnTo>
                  <a:pt x="1027174" y="109723"/>
                </a:lnTo>
              </a:path>
              <a:path w="3545204" h="326389">
                <a:moveTo>
                  <a:pt x="982985" y="219463"/>
                </a:moveTo>
                <a:lnTo>
                  <a:pt x="3048" y="216400"/>
                </a:lnTo>
              </a:path>
              <a:path w="3545204" h="326389">
                <a:moveTo>
                  <a:pt x="176784" y="326141"/>
                </a:moveTo>
                <a:lnTo>
                  <a:pt x="3048" y="216400"/>
                </a:lnTo>
              </a:path>
              <a:path w="3545204" h="326389">
                <a:moveTo>
                  <a:pt x="2496311" y="141735"/>
                </a:moveTo>
                <a:lnTo>
                  <a:pt x="2846832" y="141735"/>
                </a:lnTo>
              </a:path>
              <a:path w="3545204" h="326389">
                <a:moveTo>
                  <a:pt x="2496311" y="64006"/>
                </a:moveTo>
                <a:lnTo>
                  <a:pt x="2846832" y="64006"/>
                </a:lnTo>
              </a:path>
              <a:path w="3545204" h="326389">
                <a:moveTo>
                  <a:pt x="3348225" y="99063"/>
                </a:moveTo>
                <a:lnTo>
                  <a:pt x="3544825" y="990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8605" y="4465721"/>
            <a:ext cx="2171065" cy="450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750" spc="-235" dirty="0">
                <a:latin typeface="Arial"/>
                <a:cs typeface="Arial"/>
              </a:rPr>
              <a:t>enol </a:t>
            </a:r>
            <a:r>
              <a:rPr sz="2750" spc="-250" dirty="0">
                <a:latin typeface="Arial"/>
                <a:cs typeface="Arial"/>
              </a:rPr>
              <a:t>form</a:t>
            </a:r>
            <a:r>
              <a:rPr sz="2750" spc="120" dirty="0">
                <a:latin typeface="Arial"/>
                <a:cs typeface="Arial"/>
              </a:rPr>
              <a:t> </a:t>
            </a:r>
            <a:r>
              <a:rPr sz="2750" spc="-235" dirty="0">
                <a:latin typeface="Arial"/>
                <a:cs typeface="Arial"/>
              </a:rPr>
              <a:t>(7.5%)</a:t>
            </a:r>
            <a:endParaRPr sz="2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6960" y="3010574"/>
            <a:ext cx="2870835" cy="134239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65"/>
              </a:spcBef>
            </a:pPr>
            <a:r>
              <a:rPr sz="3350" spc="-555" dirty="0">
                <a:latin typeface="Arial"/>
                <a:cs typeface="Arial"/>
              </a:rPr>
              <a:t>OH</a:t>
            </a:r>
            <a:endParaRPr sz="335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1160"/>
              </a:spcBef>
              <a:tabLst>
                <a:tab pos="622300" algn="l"/>
                <a:tab pos="1364615" algn="l"/>
              </a:tabLst>
            </a:pPr>
            <a:r>
              <a:rPr sz="3350" spc="-550" dirty="0">
                <a:latin typeface="Arial"/>
                <a:cs typeface="Arial"/>
              </a:rPr>
              <a:t>C</a:t>
            </a:r>
            <a:r>
              <a:rPr sz="3350" spc="-550" dirty="0">
                <a:latin typeface="Times New Roman"/>
                <a:cs typeface="Times New Roman"/>
              </a:rPr>
              <a:t>	</a:t>
            </a:r>
            <a:r>
              <a:rPr sz="3350" spc="-545" dirty="0">
                <a:latin typeface="Arial"/>
                <a:cs typeface="Arial"/>
              </a:rPr>
              <a:t>CH</a:t>
            </a:r>
            <a:r>
              <a:rPr sz="3350" spc="-545" dirty="0">
                <a:latin typeface="Times New Roman"/>
                <a:cs typeface="Times New Roman"/>
              </a:rPr>
              <a:t>	</a:t>
            </a:r>
            <a:r>
              <a:rPr sz="3350" spc="-484" dirty="0">
                <a:latin typeface="Arial"/>
                <a:cs typeface="Arial"/>
              </a:rPr>
              <a:t>COOC</a:t>
            </a:r>
            <a:r>
              <a:rPr sz="3300" spc="-727" baseline="-27777" dirty="0">
                <a:latin typeface="Arial"/>
                <a:cs typeface="Arial"/>
              </a:rPr>
              <a:t>2</a:t>
            </a:r>
            <a:r>
              <a:rPr sz="3350" spc="-484" dirty="0">
                <a:latin typeface="Arial"/>
                <a:cs typeface="Arial"/>
              </a:rPr>
              <a:t>H</a:t>
            </a:r>
            <a:r>
              <a:rPr sz="3300" spc="-727" baseline="-27777" dirty="0">
                <a:latin typeface="Arial"/>
                <a:cs typeface="Arial"/>
              </a:rPr>
              <a:t>5</a:t>
            </a:r>
            <a:endParaRPr sz="3300" baseline="-2777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80050" y="4108707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0" y="0"/>
                </a:lnTo>
              </a:path>
            </a:pathLst>
          </a:custGeom>
          <a:ln w="35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37425" y="3838624"/>
            <a:ext cx="65786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350" spc="-465" dirty="0">
                <a:latin typeface="Arial"/>
                <a:cs typeface="Arial"/>
              </a:rPr>
              <a:t>H</a:t>
            </a:r>
            <a:r>
              <a:rPr sz="3300" spc="-697" baseline="-27777" dirty="0">
                <a:latin typeface="Arial"/>
                <a:cs typeface="Arial"/>
              </a:rPr>
              <a:t>3</a:t>
            </a:r>
            <a:r>
              <a:rPr sz="3350" spc="-465" dirty="0">
                <a:latin typeface="Arial"/>
                <a:cs typeface="Arial"/>
              </a:rPr>
              <a:t>C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898" y="277400"/>
            <a:ext cx="9177702" cy="1502334"/>
          </a:xfrm>
          <a:prstGeom prst="rect">
            <a:avLst/>
          </a:prstGeom>
        </p:spPr>
        <p:txBody>
          <a:bodyPr vert="horz" wrap="square" lIns="0" tIns="12573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9"/>
              </a:spcBef>
            </a:pPr>
            <a:r>
              <a:rPr lang="en-US" spc="-6" dirty="0" smtClean="0"/>
              <a:t>Reactions of EAA : </a:t>
            </a:r>
            <a:br>
              <a:rPr lang="en-US" spc="-6" dirty="0" smtClean="0"/>
            </a:br>
            <a:r>
              <a:rPr lang="en-US" spc="-6" dirty="0" smtClean="0"/>
              <a:t>1. </a:t>
            </a:r>
            <a:r>
              <a:rPr sz="4400" spc="-6" dirty="0" smtClean="0">
                <a:solidFill>
                  <a:srgbClr val="FF0000"/>
                </a:solidFill>
              </a:rPr>
              <a:t>Salt</a:t>
            </a:r>
            <a:r>
              <a:rPr sz="4400" spc="-38" dirty="0" smtClean="0">
                <a:solidFill>
                  <a:srgbClr val="FF0000"/>
                </a:solidFill>
              </a:rPr>
              <a:t> </a:t>
            </a:r>
            <a:r>
              <a:rPr sz="4400" spc="-6" dirty="0">
                <a:solidFill>
                  <a:srgbClr val="FF0000"/>
                </a:solidFill>
              </a:rPr>
              <a:t>formation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898" y="1898073"/>
            <a:ext cx="9081897" cy="1437445"/>
          </a:xfrm>
          <a:prstGeom prst="rect">
            <a:avLst/>
          </a:prstGeom>
        </p:spPr>
        <p:txBody>
          <a:bodyPr vert="horz" wrap="square" lIns="0" tIns="15367" rIns="0" bIns="0" rtlCol="0">
            <a:spAutoFit/>
          </a:bodyPr>
          <a:lstStyle/>
          <a:p>
            <a:pPr marL="406527" marR="19558" indent="-379286" algn="just">
              <a:spcBef>
                <a:spcPts val="121"/>
              </a:spcBef>
              <a:buChar char="•"/>
              <a:tabLst>
                <a:tab pos="407226" algn="l"/>
              </a:tabLst>
            </a:pP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Ethyl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acetoacetate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acidic and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when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treated 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with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strong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base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such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as sodium ethoxide 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(C</a:t>
            </a:r>
            <a:r>
              <a:rPr sz="3053" spc="-8" baseline="-19519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3053" spc="-8" baseline="-19519" dirty="0">
                <a:solidFill>
                  <a:srgbClr val="0070C0"/>
                </a:solidFill>
                <a:latin typeface="Arial"/>
                <a:cs typeface="Arial"/>
              </a:rPr>
              <a:t>5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ONa)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forms it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sodium</a:t>
            </a:r>
            <a:r>
              <a:rPr sz="3080" spc="-17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salt</a:t>
            </a:r>
            <a:endParaRPr sz="308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0352" y="5026445"/>
            <a:ext cx="1295718" cy="118745"/>
          </a:xfrm>
          <a:custGeom>
            <a:avLst/>
            <a:gdLst/>
            <a:ahLst/>
            <a:cxnLst/>
            <a:rect l="l" t="t" r="r" b="b"/>
            <a:pathLst>
              <a:path w="1177925" h="107950">
                <a:moveTo>
                  <a:pt x="1177632" y="51028"/>
                </a:moveTo>
                <a:lnTo>
                  <a:pt x="1135354" y="41630"/>
                </a:lnTo>
                <a:lnTo>
                  <a:pt x="1087107" y="32461"/>
                </a:lnTo>
                <a:lnTo>
                  <a:pt x="1087107" y="51752"/>
                </a:lnTo>
                <a:lnTo>
                  <a:pt x="1082916" y="52666"/>
                </a:lnTo>
                <a:lnTo>
                  <a:pt x="1082916" y="50952"/>
                </a:lnTo>
                <a:lnTo>
                  <a:pt x="1087107" y="51752"/>
                </a:lnTo>
                <a:lnTo>
                  <a:pt x="1087107" y="32461"/>
                </a:lnTo>
                <a:lnTo>
                  <a:pt x="916305" y="0"/>
                </a:lnTo>
                <a:lnTo>
                  <a:pt x="913638" y="18796"/>
                </a:lnTo>
                <a:lnTo>
                  <a:pt x="1055065" y="45656"/>
                </a:lnTo>
                <a:lnTo>
                  <a:pt x="0" y="45656"/>
                </a:lnTo>
                <a:lnTo>
                  <a:pt x="0" y="64477"/>
                </a:lnTo>
                <a:lnTo>
                  <a:pt x="1029462" y="64477"/>
                </a:lnTo>
                <a:lnTo>
                  <a:pt x="920051" y="88658"/>
                </a:lnTo>
                <a:lnTo>
                  <a:pt x="922731" y="107454"/>
                </a:lnTo>
                <a:lnTo>
                  <a:pt x="1135354" y="60426"/>
                </a:lnTo>
                <a:lnTo>
                  <a:pt x="1177632" y="51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" name="object 5"/>
          <p:cNvGrpSpPr/>
          <p:nvPr/>
        </p:nvGrpSpPr>
        <p:grpSpPr>
          <a:xfrm>
            <a:off x="791287" y="4490040"/>
            <a:ext cx="3083179" cy="712470"/>
            <a:chOff x="719352" y="3977945"/>
            <a:chExt cx="2802890" cy="647700"/>
          </a:xfrm>
        </p:grpSpPr>
        <p:sp>
          <p:nvSpPr>
            <p:cNvPr id="6" name="object 6"/>
            <p:cNvSpPr/>
            <p:nvPr/>
          </p:nvSpPr>
          <p:spPr>
            <a:xfrm>
              <a:off x="719352" y="4413172"/>
              <a:ext cx="2802783" cy="212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1412659" y="3987347"/>
              <a:ext cx="160198" cy="1706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1454950" y="4179455"/>
              <a:ext cx="67945" cy="200660"/>
            </a:xfrm>
            <a:custGeom>
              <a:avLst/>
              <a:gdLst/>
              <a:ahLst/>
              <a:cxnLst/>
              <a:rect l="l" t="t" r="r" b="b"/>
              <a:pathLst>
                <a:path w="67944" h="200660">
                  <a:moveTo>
                    <a:pt x="17945" y="0"/>
                  </a:moveTo>
                  <a:lnTo>
                    <a:pt x="0" y="0"/>
                  </a:lnTo>
                  <a:lnTo>
                    <a:pt x="0" y="200139"/>
                  </a:lnTo>
                  <a:lnTo>
                    <a:pt x="17945" y="200139"/>
                  </a:lnTo>
                  <a:lnTo>
                    <a:pt x="17945" y="0"/>
                  </a:lnTo>
                  <a:close/>
                </a:path>
                <a:path w="67944" h="200660">
                  <a:moveTo>
                    <a:pt x="67919" y="0"/>
                  </a:moveTo>
                  <a:lnTo>
                    <a:pt x="49974" y="0"/>
                  </a:lnTo>
                  <a:lnTo>
                    <a:pt x="49974" y="200139"/>
                  </a:lnTo>
                  <a:lnTo>
                    <a:pt x="67919" y="200139"/>
                  </a:lnTo>
                  <a:lnTo>
                    <a:pt x="679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2403280" y="3977945"/>
              <a:ext cx="160269" cy="170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6845" y="4179455"/>
              <a:ext cx="74295" cy="200660"/>
            </a:xfrm>
            <a:custGeom>
              <a:avLst/>
              <a:gdLst/>
              <a:ahLst/>
              <a:cxnLst/>
              <a:rect l="l" t="t" r="r" b="b"/>
              <a:pathLst>
                <a:path w="74294" h="200660">
                  <a:moveTo>
                    <a:pt x="17932" y="0"/>
                  </a:moveTo>
                  <a:lnTo>
                    <a:pt x="0" y="0"/>
                  </a:lnTo>
                  <a:lnTo>
                    <a:pt x="0" y="200139"/>
                  </a:lnTo>
                  <a:lnTo>
                    <a:pt x="17932" y="200139"/>
                  </a:lnTo>
                  <a:lnTo>
                    <a:pt x="17932" y="0"/>
                  </a:lnTo>
                  <a:close/>
                </a:path>
                <a:path w="74294" h="200660">
                  <a:moveTo>
                    <a:pt x="74244" y="0"/>
                  </a:moveTo>
                  <a:lnTo>
                    <a:pt x="56413" y="0"/>
                  </a:lnTo>
                  <a:lnTo>
                    <a:pt x="56413" y="200139"/>
                  </a:lnTo>
                  <a:lnTo>
                    <a:pt x="74244" y="200139"/>
                  </a:lnTo>
                  <a:lnTo>
                    <a:pt x="74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6082" y="3991392"/>
              <a:ext cx="162766" cy="1652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6576" y="4192871"/>
              <a:ext cx="18415" cy="200660"/>
            </a:xfrm>
            <a:custGeom>
              <a:avLst/>
              <a:gdLst/>
              <a:ahLst/>
              <a:cxnLst/>
              <a:rect l="l" t="t" r="r" b="b"/>
              <a:pathLst>
                <a:path w="18414" h="200660">
                  <a:moveTo>
                    <a:pt x="17944" y="0"/>
                  </a:moveTo>
                  <a:lnTo>
                    <a:pt x="0" y="0"/>
                  </a:lnTo>
                  <a:lnTo>
                    <a:pt x="0" y="200168"/>
                  </a:lnTo>
                  <a:lnTo>
                    <a:pt x="17944" y="200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46214" y="4490040"/>
            <a:ext cx="2828227" cy="712470"/>
            <a:chOff x="5223831" y="3977945"/>
            <a:chExt cx="2571115" cy="647700"/>
          </a:xfrm>
        </p:grpSpPr>
        <p:sp>
          <p:nvSpPr>
            <p:cNvPr id="14" name="object 14"/>
            <p:cNvSpPr/>
            <p:nvPr/>
          </p:nvSpPr>
          <p:spPr>
            <a:xfrm>
              <a:off x="5223831" y="4413172"/>
              <a:ext cx="2570914" cy="2122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917173" y="3987347"/>
              <a:ext cx="160180" cy="1706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9437" y="4179455"/>
              <a:ext cx="68580" cy="200660"/>
            </a:xfrm>
            <a:custGeom>
              <a:avLst/>
              <a:gdLst/>
              <a:ahLst/>
              <a:cxnLst/>
              <a:rect l="l" t="t" r="r" b="b"/>
              <a:pathLst>
                <a:path w="68579" h="200660">
                  <a:moveTo>
                    <a:pt x="18021" y="0"/>
                  </a:moveTo>
                  <a:lnTo>
                    <a:pt x="0" y="0"/>
                  </a:lnTo>
                  <a:lnTo>
                    <a:pt x="0" y="200139"/>
                  </a:lnTo>
                  <a:lnTo>
                    <a:pt x="18021" y="200139"/>
                  </a:lnTo>
                  <a:lnTo>
                    <a:pt x="18021" y="0"/>
                  </a:lnTo>
                  <a:close/>
                </a:path>
                <a:path w="68579" h="200660">
                  <a:moveTo>
                    <a:pt x="67970" y="0"/>
                  </a:moveTo>
                  <a:lnTo>
                    <a:pt x="50126" y="0"/>
                  </a:lnTo>
                  <a:lnTo>
                    <a:pt x="50126" y="200139"/>
                  </a:lnTo>
                  <a:lnTo>
                    <a:pt x="67970" y="200139"/>
                  </a:lnTo>
                  <a:lnTo>
                    <a:pt x="67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7866" y="3977945"/>
              <a:ext cx="160180" cy="1706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336347" y="4179455"/>
              <a:ext cx="689610" cy="200660"/>
            </a:xfrm>
            <a:custGeom>
              <a:avLst/>
              <a:gdLst/>
              <a:ahLst/>
              <a:cxnLst/>
              <a:rect l="l" t="t" r="r" b="b"/>
              <a:pathLst>
                <a:path w="689609" h="200660">
                  <a:moveTo>
                    <a:pt x="97396" y="157162"/>
                  </a:moveTo>
                  <a:lnTo>
                    <a:pt x="0" y="155816"/>
                  </a:lnTo>
                  <a:lnTo>
                    <a:pt x="0" y="174637"/>
                  </a:lnTo>
                  <a:lnTo>
                    <a:pt x="97396" y="175971"/>
                  </a:lnTo>
                  <a:lnTo>
                    <a:pt x="97396" y="157162"/>
                  </a:lnTo>
                  <a:close/>
                </a:path>
                <a:path w="689609" h="200660">
                  <a:moveTo>
                    <a:pt x="633056" y="0"/>
                  </a:moveTo>
                  <a:lnTo>
                    <a:pt x="615035" y="0"/>
                  </a:lnTo>
                  <a:lnTo>
                    <a:pt x="615035" y="200139"/>
                  </a:lnTo>
                  <a:lnTo>
                    <a:pt x="633056" y="200139"/>
                  </a:lnTo>
                  <a:lnTo>
                    <a:pt x="633056" y="0"/>
                  </a:lnTo>
                  <a:close/>
                </a:path>
                <a:path w="689609" h="200660">
                  <a:moveTo>
                    <a:pt x="689419" y="0"/>
                  </a:moveTo>
                  <a:lnTo>
                    <a:pt x="671398" y="0"/>
                  </a:lnTo>
                  <a:lnTo>
                    <a:pt x="671398" y="200139"/>
                  </a:lnTo>
                  <a:lnTo>
                    <a:pt x="689419" y="200139"/>
                  </a:lnTo>
                  <a:lnTo>
                    <a:pt x="689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9" name="object 19"/>
          <p:cNvSpPr/>
          <p:nvPr/>
        </p:nvSpPr>
        <p:spPr>
          <a:xfrm>
            <a:off x="4046232" y="4633383"/>
            <a:ext cx="1265960" cy="3117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0" name="object 20"/>
          <p:cNvSpPr/>
          <p:nvPr/>
        </p:nvSpPr>
        <p:spPr>
          <a:xfrm>
            <a:off x="8299327" y="4490040"/>
            <a:ext cx="1147449" cy="233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1" name="object 21"/>
          <p:cNvSpPr/>
          <p:nvPr/>
        </p:nvSpPr>
        <p:spPr>
          <a:xfrm>
            <a:off x="6941736" y="4417648"/>
            <a:ext cx="442654" cy="2718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2" name="object 22"/>
          <p:cNvSpPr/>
          <p:nvPr/>
        </p:nvSpPr>
        <p:spPr>
          <a:xfrm>
            <a:off x="6078989" y="5543603"/>
            <a:ext cx="934558" cy="1950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3" name="object 23"/>
          <p:cNvSpPr/>
          <p:nvPr/>
        </p:nvSpPr>
        <p:spPr>
          <a:xfrm>
            <a:off x="7112239" y="5543614"/>
            <a:ext cx="597916" cy="251460"/>
          </a:xfrm>
          <a:custGeom>
            <a:avLst/>
            <a:gdLst/>
            <a:ahLst/>
            <a:cxnLst/>
            <a:rect l="l" t="t" r="r" b="b"/>
            <a:pathLst>
              <a:path w="543559" h="228600">
                <a:moveTo>
                  <a:pt x="103809" y="149098"/>
                </a:moveTo>
                <a:lnTo>
                  <a:pt x="96139" y="143725"/>
                </a:lnTo>
                <a:lnTo>
                  <a:pt x="89725" y="149098"/>
                </a:lnTo>
                <a:lnTo>
                  <a:pt x="84543" y="153123"/>
                </a:lnTo>
                <a:lnTo>
                  <a:pt x="79552" y="157162"/>
                </a:lnTo>
                <a:lnTo>
                  <a:pt x="74383" y="159842"/>
                </a:lnTo>
                <a:lnTo>
                  <a:pt x="70459" y="161188"/>
                </a:lnTo>
                <a:lnTo>
                  <a:pt x="66713" y="162534"/>
                </a:lnTo>
                <a:lnTo>
                  <a:pt x="61531" y="163868"/>
                </a:lnTo>
                <a:lnTo>
                  <a:pt x="52616" y="163868"/>
                </a:lnTo>
                <a:lnTo>
                  <a:pt x="47447" y="162534"/>
                </a:lnTo>
                <a:lnTo>
                  <a:pt x="42278" y="159842"/>
                </a:lnTo>
                <a:lnTo>
                  <a:pt x="38531" y="158496"/>
                </a:lnTo>
                <a:lnTo>
                  <a:pt x="23190" y="128943"/>
                </a:lnTo>
                <a:lnTo>
                  <a:pt x="21755" y="122224"/>
                </a:lnTo>
                <a:lnTo>
                  <a:pt x="21755" y="106108"/>
                </a:lnTo>
                <a:lnTo>
                  <a:pt x="102565" y="106108"/>
                </a:lnTo>
                <a:lnTo>
                  <a:pt x="102565" y="102082"/>
                </a:lnTo>
                <a:lnTo>
                  <a:pt x="100482" y="95364"/>
                </a:lnTo>
                <a:lnTo>
                  <a:pt x="100063" y="94018"/>
                </a:lnTo>
                <a:lnTo>
                  <a:pt x="100063" y="91338"/>
                </a:lnTo>
                <a:lnTo>
                  <a:pt x="85255" y="68503"/>
                </a:lnTo>
                <a:lnTo>
                  <a:pt x="83299" y="67157"/>
                </a:lnTo>
                <a:lnTo>
                  <a:pt x="80797" y="65366"/>
                </a:lnTo>
                <a:lnTo>
                  <a:pt x="80797" y="95364"/>
                </a:lnTo>
                <a:lnTo>
                  <a:pt x="23190" y="95364"/>
                </a:lnTo>
                <a:lnTo>
                  <a:pt x="24434" y="91338"/>
                </a:lnTo>
                <a:lnTo>
                  <a:pt x="26936" y="87299"/>
                </a:lnTo>
                <a:lnTo>
                  <a:pt x="28181" y="83273"/>
                </a:lnTo>
                <a:lnTo>
                  <a:pt x="30861" y="80594"/>
                </a:lnTo>
                <a:lnTo>
                  <a:pt x="35852" y="75209"/>
                </a:lnTo>
                <a:lnTo>
                  <a:pt x="38531" y="73875"/>
                </a:lnTo>
                <a:lnTo>
                  <a:pt x="41021" y="71183"/>
                </a:lnTo>
                <a:lnTo>
                  <a:pt x="43700" y="69837"/>
                </a:lnTo>
                <a:lnTo>
                  <a:pt x="46202" y="69837"/>
                </a:lnTo>
                <a:lnTo>
                  <a:pt x="49949" y="68503"/>
                </a:lnTo>
                <a:lnTo>
                  <a:pt x="57797" y="68503"/>
                </a:lnTo>
                <a:lnTo>
                  <a:pt x="61531" y="69837"/>
                </a:lnTo>
                <a:lnTo>
                  <a:pt x="64033" y="71183"/>
                </a:lnTo>
                <a:lnTo>
                  <a:pt x="66713" y="72529"/>
                </a:lnTo>
                <a:lnTo>
                  <a:pt x="78130" y="87299"/>
                </a:lnTo>
                <a:lnTo>
                  <a:pt x="79552" y="91338"/>
                </a:lnTo>
                <a:lnTo>
                  <a:pt x="80797" y="95364"/>
                </a:lnTo>
                <a:lnTo>
                  <a:pt x="80797" y="65366"/>
                </a:lnTo>
                <a:lnTo>
                  <a:pt x="60286" y="57759"/>
                </a:lnTo>
                <a:lnTo>
                  <a:pt x="47447" y="57759"/>
                </a:lnTo>
                <a:lnTo>
                  <a:pt x="10337" y="81927"/>
                </a:lnTo>
                <a:lnTo>
                  <a:pt x="6413" y="87299"/>
                </a:lnTo>
                <a:lnTo>
                  <a:pt x="3924" y="94018"/>
                </a:lnTo>
                <a:lnTo>
                  <a:pt x="1244" y="102082"/>
                </a:lnTo>
                <a:lnTo>
                  <a:pt x="0" y="110147"/>
                </a:lnTo>
                <a:lnTo>
                  <a:pt x="0" y="127609"/>
                </a:lnTo>
                <a:lnTo>
                  <a:pt x="2679" y="135661"/>
                </a:lnTo>
                <a:lnTo>
                  <a:pt x="3924" y="143725"/>
                </a:lnTo>
                <a:lnTo>
                  <a:pt x="7670" y="150444"/>
                </a:lnTo>
                <a:lnTo>
                  <a:pt x="11595" y="155816"/>
                </a:lnTo>
                <a:lnTo>
                  <a:pt x="15341" y="161188"/>
                </a:lnTo>
                <a:lnTo>
                  <a:pt x="21755" y="166560"/>
                </a:lnTo>
                <a:lnTo>
                  <a:pt x="26936" y="170586"/>
                </a:lnTo>
                <a:lnTo>
                  <a:pt x="39776" y="175958"/>
                </a:lnTo>
                <a:lnTo>
                  <a:pt x="47447" y="177304"/>
                </a:lnTo>
                <a:lnTo>
                  <a:pt x="60286" y="177304"/>
                </a:lnTo>
                <a:lnTo>
                  <a:pt x="65455" y="175958"/>
                </a:lnTo>
                <a:lnTo>
                  <a:pt x="69202" y="175958"/>
                </a:lnTo>
                <a:lnTo>
                  <a:pt x="73126" y="174612"/>
                </a:lnTo>
                <a:lnTo>
                  <a:pt x="75628" y="173278"/>
                </a:lnTo>
                <a:lnTo>
                  <a:pt x="79552" y="171932"/>
                </a:lnTo>
                <a:lnTo>
                  <a:pt x="83299" y="169240"/>
                </a:lnTo>
                <a:lnTo>
                  <a:pt x="87223" y="166560"/>
                </a:lnTo>
                <a:lnTo>
                  <a:pt x="89725" y="163868"/>
                </a:lnTo>
                <a:lnTo>
                  <a:pt x="90970" y="162534"/>
                </a:lnTo>
                <a:lnTo>
                  <a:pt x="96139" y="158496"/>
                </a:lnTo>
                <a:lnTo>
                  <a:pt x="100063" y="154470"/>
                </a:lnTo>
                <a:lnTo>
                  <a:pt x="103809" y="149098"/>
                </a:lnTo>
                <a:close/>
              </a:path>
              <a:path w="543559" h="228600">
                <a:moveTo>
                  <a:pt x="197459" y="155816"/>
                </a:moveTo>
                <a:lnTo>
                  <a:pt x="191033" y="159842"/>
                </a:lnTo>
                <a:lnTo>
                  <a:pt x="184619" y="161188"/>
                </a:lnTo>
                <a:lnTo>
                  <a:pt x="178193" y="163868"/>
                </a:lnTo>
                <a:lnTo>
                  <a:pt x="170522" y="163868"/>
                </a:lnTo>
                <a:lnTo>
                  <a:pt x="167843" y="162534"/>
                </a:lnTo>
                <a:lnTo>
                  <a:pt x="166598" y="162534"/>
                </a:lnTo>
                <a:lnTo>
                  <a:pt x="164096" y="161188"/>
                </a:lnTo>
                <a:lnTo>
                  <a:pt x="162852" y="161188"/>
                </a:lnTo>
                <a:lnTo>
                  <a:pt x="160185" y="159842"/>
                </a:lnTo>
                <a:lnTo>
                  <a:pt x="158927" y="157162"/>
                </a:lnTo>
                <a:lnTo>
                  <a:pt x="158927" y="150444"/>
                </a:lnTo>
                <a:lnTo>
                  <a:pt x="157683" y="146405"/>
                </a:lnTo>
                <a:lnTo>
                  <a:pt x="157683" y="71183"/>
                </a:lnTo>
                <a:lnTo>
                  <a:pt x="191033" y="71183"/>
                </a:lnTo>
                <a:lnTo>
                  <a:pt x="191033" y="60426"/>
                </a:lnTo>
                <a:lnTo>
                  <a:pt x="157683" y="60426"/>
                </a:lnTo>
                <a:lnTo>
                  <a:pt x="157683" y="20142"/>
                </a:lnTo>
                <a:lnTo>
                  <a:pt x="150012" y="20142"/>
                </a:lnTo>
                <a:lnTo>
                  <a:pt x="148767" y="28206"/>
                </a:lnTo>
                <a:lnTo>
                  <a:pt x="147332" y="33578"/>
                </a:lnTo>
                <a:lnTo>
                  <a:pt x="143586" y="44323"/>
                </a:lnTo>
                <a:lnTo>
                  <a:pt x="141097" y="47002"/>
                </a:lnTo>
                <a:lnTo>
                  <a:pt x="138417" y="51028"/>
                </a:lnTo>
                <a:lnTo>
                  <a:pt x="133248" y="56400"/>
                </a:lnTo>
                <a:lnTo>
                  <a:pt x="130746" y="57759"/>
                </a:lnTo>
                <a:lnTo>
                  <a:pt x="127000" y="60426"/>
                </a:lnTo>
                <a:lnTo>
                  <a:pt x="119151" y="63119"/>
                </a:lnTo>
                <a:lnTo>
                  <a:pt x="119151" y="71183"/>
                </a:lnTo>
                <a:lnTo>
                  <a:pt x="138417" y="71183"/>
                </a:lnTo>
                <a:lnTo>
                  <a:pt x="138417" y="150444"/>
                </a:lnTo>
                <a:lnTo>
                  <a:pt x="139661" y="155816"/>
                </a:lnTo>
                <a:lnTo>
                  <a:pt x="139661" y="161188"/>
                </a:lnTo>
                <a:lnTo>
                  <a:pt x="142341" y="166560"/>
                </a:lnTo>
                <a:lnTo>
                  <a:pt x="144843" y="167906"/>
                </a:lnTo>
                <a:lnTo>
                  <a:pt x="147332" y="170586"/>
                </a:lnTo>
                <a:lnTo>
                  <a:pt x="151257" y="173278"/>
                </a:lnTo>
                <a:lnTo>
                  <a:pt x="162852" y="177304"/>
                </a:lnTo>
                <a:lnTo>
                  <a:pt x="166598" y="177304"/>
                </a:lnTo>
                <a:lnTo>
                  <a:pt x="181940" y="174612"/>
                </a:lnTo>
                <a:lnTo>
                  <a:pt x="189788" y="171932"/>
                </a:lnTo>
                <a:lnTo>
                  <a:pt x="197459" y="167906"/>
                </a:lnTo>
                <a:lnTo>
                  <a:pt x="197459" y="155816"/>
                </a:lnTo>
                <a:close/>
              </a:path>
              <a:path w="543559" h="228600">
                <a:moveTo>
                  <a:pt x="346049" y="165214"/>
                </a:moveTo>
                <a:lnTo>
                  <a:pt x="340868" y="165214"/>
                </a:lnTo>
                <a:lnTo>
                  <a:pt x="337121" y="163868"/>
                </a:lnTo>
                <a:lnTo>
                  <a:pt x="330708" y="163868"/>
                </a:lnTo>
                <a:lnTo>
                  <a:pt x="329450" y="162534"/>
                </a:lnTo>
                <a:lnTo>
                  <a:pt x="328028" y="161188"/>
                </a:lnTo>
                <a:lnTo>
                  <a:pt x="328028" y="155816"/>
                </a:lnTo>
                <a:lnTo>
                  <a:pt x="326783" y="151777"/>
                </a:lnTo>
                <a:lnTo>
                  <a:pt x="326783" y="91338"/>
                </a:lnTo>
                <a:lnTo>
                  <a:pt x="324281" y="77901"/>
                </a:lnTo>
                <a:lnTo>
                  <a:pt x="320357" y="72529"/>
                </a:lnTo>
                <a:lnTo>
                  <a:pt x="316611" y="67157"/>
                </a:lnTo>
                <a:lnTo>
                  <a:pt x="311442" y="63119"/>
                </a:lnTo>
                <a:lnTo>
                  <a:pt x="305015" y="60426"/>
                </a:lnTo>
                <a:lnTo>
                  <a:pt x="298602" y="59105"/>
                </a:lnTo>
                <a:lnTo>
                  <a:pt x="290931" y="57759"/>
                </a:lnTo>
                <a:lnTo>
                  <a:pt x="285750" y="57759"/>
                </a:lnTo>
                <a:lnTo>
                  <a:pt x="280758" y="59105"/>
                </a:lnTo>
                <a:lnTo>
                  <a:pt x="274332" y="61785"/>
                </a:lnTo>
                <a:lnTo>
                  <a:pt x="269163" y="63119"/>
                </a:lnTo>
                <a:lnTo>
                  <a:pt x="263994" y="65811"/>
                </a:lnTo>
                <a:lnTo>
                  <a:pt x="257568" y="69837"/>
                </a:lnTo>
                <a:lnTo>
                  <a:pt x="252577" y="73875"/>
                </a:lnTo>
                <a:lnTo>
                  <a:pt x="246151" y="79248"/>
                </a:lnTo>
                <a:lnTo>
                  <a:pt x="246151" y="0"/>
                </a:lnTo>
                <a:lnTo>
                  <a:pt x="237058" y="0"/>
                </a:lnTo>
                <a:lnTo>
                  <a:pt x="233311" y="1320"/>
                </a:lnTo>
                <a:lnTo>
                  <a:pt x="229387" y="4025"/>
                </a:lnTo>
                <a:lnTo>
                  <a:pt x="225640" y="5372"/>
                </a:lnTo>
                <a:lnTo>
                  <a:pt x="222961" y="6705"/>
                </a:lnTo>
                <a:lnTo>
                  <a:pt x="220472" y="6705"/>
                </a:lnTo>
                <a:lnTo>
                  <a:pt x="216547" y="8051"/>
                </a:lnTo>
                <a:lnTo>
                  <a:pt x="212801" y="9398"/>
                </a:lnTo>
                <a:lnTo>
                  <a:pt x="207632" y="9398"/>
                </a:lnTo>
                <a:lnTo>
                  <a:pt x="207632" y="20142"/>
                </a:lnTo>
                <a:lnTo>
                  <a:pt x="226885" y="20142"/>
                </a:lnTo>
                <a:lnTo>
                  <a:pt x="226885" y="153123"/>
                </a:lnTo>
                <a:lnTo>
                  <a:pt x="225640" y="157162"/>
                </a:lnTo>
                <a:lnTo>
                  <a:pt x="225640" y="161188"/>
                </a:lnTo>
                <a:lnTo>
                  <a:pt x="224396" y="162534"/>
                </a:lnTo>
                <a:lnTo>
                  <a:pt x="222961" y="163868"/>
                </a:lnTo>
                <a:lnTo>
                  <a:pt x="217970" y="163868"/>
                </a:lnTo>
                <a:lnTo>
                  <a:pt x="214045" y="165214"/>
                </a:lnTo>
                <a:lnTo>
                  <a:pt x="207632" y="165214"/>
                </a:lnTo>
                <a:lnTo>
                  <a:pt x="207632" y="174612"/>
                </a:lnTo>
                <a:lnTo>
                  <a:pt x="265239" y="174612"/>
                </a:lnTo>
                <a:lnTo>
                  <a:pt x="265239" y="165214"/>
                </a:lnTo>
                <a:lnTo>
                  <a:pt x="256324" y="165214"/>
                </a:lnTo>
                <a:lnTo>
                  <a:pt x="253822" y="163868"/>
                </a:lnTo>
                <a:lnTo>
                  <a:pt x="248653" y="163868"/>
                </a:lnTo>
                <a:lnTo>
                  <a:pt x="247408" y="162534"/>
                </a:lnTo>
                <a:lnTo>
                  <a:pt x="246151" y="162534"/>
                </a:lnTo>
                <a:lnTo>
                  <a:pt x="246151" y="92684"/>
                </a:lnTo>
                <a:lnTo>
                  <a:pt x="251155" y="88646"/>
                </a:lnTo>
                <a:lnTo>
                  <a:pt x="261493" y="80594"/>
                </a:lnTo>
                <a:lnTo>
                  <a:pt x="264083" y="79248"/>
                </a:lnTo>
                <a:lnTo>
                  <a:pt x="266674" y="77901"/>
                </a:lnTo>
                <a:lnTo>
                  <a:pt x="271665" y="76555"/>
                </a:lnTo>
                <a:lnTo>
                  <a:pt x="276834" y="73875"/>
                </a:lnTo>
                <a:lnTo>
                  <a:pt x="282003" y="72529"/>
                </a:lnTo>
                <a:lnTo>
                  <a:pt x="289674" y="72529"/>
                </a:lnTo>
                <a:lnTo>
                  <a:pt x="293420" y="73875"/>
                </a:lnTo>
                <a:lnTo>
                  <a:pt x="296100" y="76555"/>
                </a:lnTo>
                <a:lnTo>
                  <a:pt x="298602" y="77901"/>
                </a:lnTo>
                <a:lnTo>
                  <a:pt x="301269" y="80594"/>
                </a:lnTo>
                <a:lnTo>
                  <a:pt x="302526" y="83273"/>
                </a:lnTo>
                <a:lnTo>
                  <a:pt x="305015" y="85966"/>
                </a:lnTo>
                <a:lnTo>
                  <a:pt x="306273" y="88646"/>
                </a:lnTo>
                <a:lnTo>
                  <a:pt x="306273" y="91338"/>
                </a:lnTo>
                <a:lnTo>
                  <a:pt x="307695" y="95364"/>
                </a:lnTo>
                <a:lnTo>
                  <a:pt x="307695" y="154470"/>
                </a:lnTo>
                <a:lnTo>
                  <a:pt x="306273" y="158496"/>
                </a:lnTo>
                <a:lnTo>
                  <a:pt x="306273" y="161188"/>
                </a:lnTo>
                <a:lnTo>
                  <a:pt x="303771" y="163868"/>
                </a:lnTo>
                <a:lnTo>
                  <a:pt x="298602" y="163868"/>
                </a:lnTo>
                <a:lnTo>
                  <a:pt x="296100" y="165214"/>
                </a:lnTo>
                <a:lnTo>
                  <a:pt x="288429" y="165214"/>
                </a:lnTo>
                <a:lnTo>
                  <a:pt x="288429" y="174612"/>
                </a:lnTo>
                <a:lnTo>
                  <a:pt x="346049" y="174612"/>
                </a:lnTo>
                <a:lnTo>
                  <a:pt x="346049" y="165214"/>
                </a:lnTo>
                <a:close/>
              </a:path>
              <a:path w="543559" h="228600">
                <a:moveTo>
                  <a:pt x="476796" y="60426"/>
                </a:moveTo>
                <a:lnTo>
                  <a:pt x="431838" y="60426"/>
                </a:lnTo>
                <a:lnTo>
                  <a:pt x="431838" y="69837"/>
                </a:lnTo>
                <a:lnTo>
                  <a:pt x="443433" y="69837"/>
                </a:lnTo>
                <a:lnTo>
                  <a:pt x="445935" y="71183"/>
                </a:lnTo>
                <a:lnTo>
                  <a:pt x="447357" y="71183"/>
                </a:lnTo>
                <a:lnTo>
                  <a:pt x="448614" y="72529"/>
                </a:lnTo>
                <a:lnTo>
                  <a:pt x="448614" y="77901"/>
                </a:lnTo>
                <a:lnTo>
                  <a:pt x="447357" y="80594"/>
                </a:lnTo>
                <a:lnTo>
                  <a:pt x="444690" y="85966"/>
                </a:lnTo>
                <a:lnTo>
                  <a:pt x="443433" y="91338"/>
                </a:lnTo>
                <a:lnTo>
                  <a:pt x="419176" y="150444"/>
                </a:lnTo>
                <a:lnTo>
                  <a:pt x="393496" y="87299"/>
                </a:lnTo>
                <a:lnTo>
                  <a:pt x="390994" y="81927"/>
                </a:lnTo>
                <a:lnTo>
                  <a:pt x="389572" y="79248"/>
                </a:lnTo>
                <a:lnTo>
                  <a:pt x="389572" y="75209"/>
                </a:lnTo>
                <a:lnTo>
                  <a:pt x="390994" y="73875"/>
                </a:lnTo>
                <a:lnTo>
                  <a:pt x="390994" y="72529"/>
                </a:lnTo>
                <a:lnTo>
                  <a:pt x="392239" y="71183"/>
                </a:lnTo>
                <a:lnTo>
                  <a:pt x="394741" y="71183"/>
                </a:lnTo>
                <a:lnTo>
                  <a:pt x="395986" y="69837"/>
                </a:lnTo>
                <a:lnTo>
                  <a:pt x="406336" y="69837"/>
                </a:lnTo>
                <a:lnTo>
                  <a:pt x="406336" y="60426"/>
                </a:lnTo>
                <a:lnTo>
                  <a:pt x="349973" y="60426"/>
                </a:lnTo>
                <a:lnTo>
                  <a:pt x="351218" y="69837"/>
                </a:lnTo>
                <a:lnTo>
                  <a:pt x="357644" y="69837"/>
                </a:lnTo>
                <a:lnTo>
                  <a:pt x="358889" y="71183"/>
                </a:lnTo>
                <a:lnTo>
                  <a:pt x="361391" y="71183"/>
                </a:lnTo>
                <a:lnTo>
                  <a:pt x="362635" y="72529"/>
                </a:lnTo>
                <a:lnTo>
                  <a:pt x="364058" y="73875"/>
                </a:lnTo>
                <a:lnTo>
                  <a:pt x="366560" y="76555"/>
                </a:lnTo>
                <a:lnTo>
                  <a:pt x="367804" y="79248"/>
                </a:lnTo>
                <a:lnTo>
                  <a:pt x="370484" y="83273"/>
                </a:lnTo>
                <a:lnTo>
                  <a:pt x="371729" y="87299"/>
                </a:lnTo>
                <a:lnTo>
                  <a:pt x="410083" y="175958"/>
                </a:lnTo>
                <a:lnTo>
                  <a:pt x="405091" y="186715"/>
                </a:lnTo>
                <a:lnTo>
                  <a:pt x="403656" y="190741"/>
                </a:lnTo>
                <a:lnTo>
                  <a:pt x="401167" y="194767"/>
                </a:lnTo>
                <a:lnTo>
                  <a:pt x="399910" y="198793"/>
                </a:lnTo>
                <a:lnTo>
                  <a:pt x="397243" y="202831"/>
                </a:lnTo>
                <a:lnTo>
                  <a:pt x="395986" y="205511"/>
                </a:lnTo>
                <a:lnTo>
                  <a:pt x="393496" y="208203"/>
                </a:lnTo>
                <a:lnTo>
                  <a:pt x="392239" y="210883"/>
                </a:lnTo>
                <a:lnTo>
                  <a:pt x="389572" y="212229"/>
                </a:lnTo>
                <a:lnTo>
                  <a:pt x="387070" y="213575"/>
                </a:lnTo>
                <a:lnTo>
                  <a:pt x="385826" y="213575"/>
                </a:lnTo>
                <a:lnTo>
                  <a:pt x="383146" y="214922"/>
                </a:lnTo>
                <a:lnTo>
                  <a:pt x="379399" y="214922"/>
                </a:lnTo>
                <a:lnTo>
                  <a:pt x="378155" y="213575"/>
                </a:lnTo>
                <a:lnTo>
                  <a:pt x="374230" y="213575"/>
                </a:lnTo>
                <a:lnTo>
                  <a:pt x="371729" y="212229"/>
                </a:lnTo>
                <a:lnTo>
                  <a:pt x="370484" y="209550"/>
                </a:lnTo>
                <a:lnTo>
                  <a:pt x="367804" y="208203"/>
                </a:lnTo>
                <a:lnTo>
                  <a:pt x="365315" y="206857"/>
                </a:lnTo>
                <a:lnTo>
                  <a:pt x="364058" y="204177"/>
                </a:lnTo>
                <a:lnTo>
                  <a:pt x="362635" y="202831"/>
                </a:lnTo>
                <a:lnTo>
                  <a:pt x="360133" y="202831"/>
                </a:lnTo>
                <a:lnTo>
                  <a:pt x="358889" y="201485"/>
                </a:lnTo>
                <a:lnTo>
                  <a:pt x="354965" y="201485"/>
                </a:lnTo>
                <a:lnTo>
                  <a:pt x="349973" y="206857"/>
                </a:lnTo>
                <a:lnTo>
                  <a:pt x="349973" y="208203"/>
                </a:lnTo>
                <a:lnTo>
                  <a:pt x="348538" y="210883"/>
                </a:lnTo>
                <a:lnTo>
                  <a:pt x="348538" y="214922"/>
                </a:lnTo>
                <a:lnTo>
                  <a:pt x="349973" y="217601"/>
                </a:lnTo>
                <a:lnTo>
                  <a:pt x="352463" y="220294"/>
                </a:lnTo>
                <a:lnTo>
                  <a:pt x="353720" y="222973"/>
                </a:lnTo>
                <a:lnTo>
                  <a:pt x="357644" y="224320"/>
                </a:lnTo>
                <a:lnTo>
                  <a:pt x="362635" y="227012"/>
                </a:lnTo>
                <a:lnTo>
                  <a:pt x="367804" y="228346"/>
                </a:lnTo>
                <a:lnTo>
                  <a:pt x="376720" y="228346"/>
                </a:lnTo>
                <a:lnTo>
                  <a:pt x="381901" y="227012"/>
                </a:lnTo>
                <a:lnTo>
                  <a:pt x="387070" y="224320"/>
                </a:lnTo>
                <a:lnTo>
                  <a:pt x="390994" y="222973"/>
                </a:lnTo>
                <a:lnTo>
                  <a:pt x="394741" y="220294"/>
                </a:lnTo>
                <a:lnTo>
                  <a:pt x="398665" y="217601"/>
                </a:lnTo>
                <a:lnTo>
                  <a:pt x="401167" y="214922"/>
                </a:lnTo>
                <a:lnTo>
                  <a:pt x="402412" y="213575"/>
                </a:lnTo>
                <a:lnTo>
                  <a:pt x="405091" y="209550"/>
                </a:lnTo>
                <a:lnTo>
                  <a:pt x="407581" y="205511"/>
                </a:lnTo>
                <a:lnTo>
                  <a:pt x="410083" y="200139"/>
                </a:lnTo>
                <a:lnTo>
                  <a:pt x="412762" y="194767"/>
                </a:lnTo>
                <a:lnTo>
                  <a:pt x="415251" y="189395"/>
                </a:lnTo>
                <a:lnTo>
                  <a:pt x="431114" y="150444"/>
                </a:lnTo>
                <a:lnTo>
                  <a:pt x="456285" y="88646"/>
                </a:lnTo>
                <a:lnTo>
                  <a:pt x="457530" y="83273"/>
                </a:lnTo>
                <a:lnTo>
                  <a:pt x="460032" y="79248"/>
                </a:lnTo>
                <a:lnTo>
                  <a:pt x="461454" y="76555"/>
                </a:lnTo>
                <a:lnTo>
                  <a:pt x="462699" y="75209"/>
                </a:lnTo>
                <a:lnTo>
                  <a:pt x="462699" y="73875"/>
                </a:lnTo>
                <a:lnTo>
                  <a:pt x="465201" y="71183"/>
                </a:lnTo>
                <a:lnTo>
                  <a:pt x="467880" y="71183"/>
                </a:lnTo>
                <a:lnTo>
                  <a:pt x="469125" y="69837"/>
                </a:lnTo>
                <a:lnTo>
                  <a:pt x="476796" y="69837"/>
                </a:lnTo>
                <a:lnTo>
                  <a:pt x="476796" y="60426"/>
                </a:lnTo>
                <a:close/>
              </a:path>
              <a:path w="543559" h="228600">
                <a:moveTo>
                  <a:pt x="543331" y="165214"/>
                </a:moveTo>
                <a:lnTo>
                  <a:pt x="535660" y="165214"/>
                </a:lnTo>
                <a:lnTo>
                  <a:pt x="533158" y="163868"/>
                </a:lnTo>
                <a:lnTo>
                  <a:pt x="526732" y="163868"/>
                </a:lnTo>
                <a:lnTo>
                  <a:pt x="524243" y="161188"/>
                </a:lnTo>
                <a:lnTo>
                  <a:pt x="524243" y="0"/>
                </a:lnTo>
                <a:lnTo>
                  <a:pt x="515150" y="0"/>
                </a:lnTo>
                <a:lnTo>
                  <a:pt x="508723" y="4025"/>
                </a:lnTo>
                <a:lnTo>
                  <a:pt x="501053" y="6705"/>
                </a:lnTo>
                <a:lnTo>
                  <a:pt x="485711" y="9398"/>
                </a:lnTo>
                <a:lnTo>
                  <a:pt x="485711" y="20142"/>
                </a:lnTo>
                <a:lnTo>
                  <a:pt x="504977" y="20142"/>
                </a:lnTo>
                <a:lnTo>
                  <a:pt x="504977" y="154470"/>
                </a:lnTo>
                <a:lnTo>
                  <a:pt x="503732" y="157162"/>
                </a:lnTo>
                <a:lnTo>
                  <a:pt x="503732" y="161188"/>
                </a:lnTo>
                <a:lnTo>
                  <a:pt x="502475" y="162534"/>
                </a:lnTo>
                <a:lnTo>
                  <a:pt x="499808" y="163868"/>
                </a:lnTo>
                <a:lnTo>
                  <a:pt x="494626" y="163868"/>
                </a:lnTo>
                <a:lnTo>
                  <a:pt x="493382" y="165214"/>
                </a:lnTo>
                <a:lnTo>
                  <a:pt x="485711" y="165214"/>
                </a:lnTo>
                <a:lnTo>
                  <a:pt x="485711" y="174612"/>
                </a:lnTo>
                <a:lnTo>
                  <a:pt x="543331" y="174612"/>
                </a:lnTo>
                <a:lnTo>
                  <a:pt x="543331" y="165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4" name="object 24"/>
          <p:cNvSpPr/>
          <p:nvPr/>
        </p:nvSpPr>
        <p:spPr>
          <a:xfrm>
            <a:off x="7805850" y="5565770"/>
            <a:ext cx="633540" cy="173228"/>
          </a:xfrm>
          <a:custGeom>
            <a:avLst/>
            <a:gdLst/>
            <a:ahLst/>
            <a:cxnLst/>
            <a:rect l="l" t="t" r="r" b="b"/>
            <a:pathLst>
              <a:path w="575945" h="157479">
                <a:moveTo>
                  <a:pt x="126822" y="145072"/>
                </a:moveTo>
                <a:lnTo>
                  <a:pt x="119151" y="145072"/>
                </a:lnTo>
                <a:lnTo>
                  <a:pt x="116649" y="146418"/>
                </a:lnTo>
                <a:lnTo>
                  <a:pt x="111480" y="146418"/>
                </a:lnTo>
                <a:lnTo>
                  <a:pt x="110236" y="145072"/>
                </a:lnTo>
                <a:lnTo>
                  <a:pt x="107556" y="145072"/>
                </a:lnTo>
                <a:lnTo>
                  <a:pt x="105054" y="143725"/>
                </a:lnTo>
                <a:lnTo>
                  <a:pt x="101320" y="139700"/>
                </a:lnTo>
                <a:lnTo>
                  <a:pt x="101320" y="138353"/>
                </a:lnTo>
                <a:lnTo>
                  <a:pt x="101320" y="96710"/>
                </a:lnTo>
                <a:lnTo>
                  <a:pt x="101320" y="71196"/>
                </a:lnTo>
                <a:lnTo>
                  <a:pt x="99885" y="64477"/>
                </a:lnTo>
                <a:lnTo>
                  <a:pt x="62788" y="37617"/>
                </a:lnTo>
                <a:lnTo>
                  <a:pt x="48691" y="37617"/>
                </a:lnTo>
                <a:lnTo>
                  <a:pt x="41021" y="38963"/>
                </a:lnTo>
                <a:lnTo>
                  <a:pt x="34607" y="41643"/>
                </a:lnTo>
                <a:lnTo>
                  <a:pt x="28181" y="42976"/>
                </a:lnTo>
                <a:lnTo>
                  <a:pt x="10160" y="59105"/>
                </a:lnTo>
                <a:lnTo>
                  <a:pt x="7670" y="63131"/>
                </a:lnTo>
                <a:lnTo>
                  <a:pt x="6413" y="67157"/>
                </a:lnTo>
                <a:lnTo>
                  <a:pt x="6413" y="73875"/>
                </a:lnTo>
                <a:lnTo>
                  <a:pt x="7670" y="75222"/>
                </a:lnTo>
                <a:lnTo>
                  <a:pt x="7670" y="77914"/>
                </a:lnTo>
                <a:lnTo>
                  <a:pt x="10160" y="80594"/>
                </a:lnTo>
                <a:lnTo>
                  <a:pt x="11595" y="80594"/>
                </a:lnTo>
                <a:lnTo>
                  <a:pt x="14084" y="81940"/>
                </a:lnTo>
                <a:lnTo>
                  <a:pt x="15341" y="81940"/>
                </a:lnTo>
                <a:lnTo>
                  <a:pt x="19265" y="80594"/>
                </a:lnTo>
                <a:lnTo>
                  <a:pt x="21755" y="79248"/>
                </a:lnTo>
                <a:lnTo>
                  <a:pt x="24434" y="75222"/>
                </a:lnTo>
                <a:lnTo>
                  <a:pt x="25679" y="71196"/>
                </a:lnTo>
                <a:lnTo>
                  <a:pt x="25679" y="67157"/>
                </a:lnTo>
                <a:lnTo>
                  <a:pt x="26936" y="64477"/>
                </a:lnTo>
                <a:lnTo>
                  <a:pt x="28181" y="63131"/>
                </a:lnTo>
                <a:lnTo>
                  <a:pt x="28181" y="60452"/>
                </a:lnTo>
                <a:lnTo>
                  <a:pt x="29425" y="57759"/>
                </a:lnTo>
                <a:lnTo>
                  <a:pt x="32105" y="56413"/>
                </a:lnTo>
                <a:lnTo>
                  <a:pt x="34607" y="53733"/>
                </a:lnTo>
                <a:lnTo>
                  <a:pt x="37096" y="52387"/>
                </a:lnTo>
                <a:lnTo>
                  <a:pt x="38531" y="51041"/>
                </a:lnTo>
                <a:lnTo>
                  <a:pt x="41021" y="49695"/>
                </a:lnTo>
                <a:lnTo>
                  <a:pt x="43522" y="49695"/>
                </a:lnTo>
                <a:lnTo>
                  <a:pt x="46202" y="48361"/>
                </a:lnTo>
                <a:lnTo>
                  <a:pt x="57607" y="48361"/>
                </a:lnTo>
                <a:lnTo>
                  <a:pt x="64033" y="49695"/>
                </a:lnTo>
                <a:lnTo>
                  <a:pt x="80797" y="68503"/>
                </a:lnTo>
                <a:lnTo>
                  <a:pt x="80797" y="85966"/>
                </a:lnTo>
                <a:lnTo>
                  <a:pt x="80797" y="96710"/>
                </a:lnTo>
                <a:lnTo>
                  <a:pt x="80797" y="126263"/>
                </a:lnTo>
                <a:lnTo>
                  <a:pt x="74383" y="131635"/>
                </a:lnTo>
                <a:lnTo>
                  <a:pt x="67957" y="135674"/>
                </a:lnTo>
                <a:lnTo>
                  <a:pt x="57607" y="141046"/>
                </a:lnTo>
                <a:lnTo>
                  <a:pt x="53873" y="142392"/>
                </a:lnTo>
                <a:lnTo>
                  <a:pt x="49949" y="142392"/>
                </a:lnTo>
                <a:lnTo>
                  <a:pt x="44767" y="143725"/>
                </a:lnTo>
                <a:lnTo>
                  <a:pt x="38531" y="143725"/>
                </a:lnTo>
                <a:lnTo>
                  <a:pt x="35852" y="142392"/>
                </a:lnTo>
                <a:lnTo>
                  <a:pt x="33350" y="142392"/>
                </a:lnTo>
                <a:lnTo>
                  <a:pt x="30683" y="141046"/>
                </a:lnTo>
                <a:lnTo>
                  <a:pt x="28181" y="139700"/>
                </a:lnTo>
                <a:lnTo>
                  <a:pt x="26936" y="138353"/>
                </a:lnTo>
                <a:lnTo>
                  <a:pt x="24434" y="137020"/>
                </a:lnTo>
                <a:lnTo>
                  <a:pt x="23012" y="134327"/>
                </a:lnTo>
                <a:lnTo>
                  <a:pt x="23012" y="130302"/>
                </a:lnTo>
                <a:lnTo>
                  <a:pt x="21755" y="127609"/>
                </a:lnTo>
                <a:lnTo>
                  <a:pt x="21755" y="123583"/>
                </a:lnTo>
                <a:lnTo>
                  <a:pt x="23012" y="120891"/>
                </a:lnTo>
                <a:lnTo>
                  <a:pt x="23012" y="119557"/>
                </a:lnTo>
                <a:lnTo>
                  <a:pt x="24434" y="116865"/>
                </a:lnTo>
                <a:lnTo>
                  <a:pt x="25679" y="114173"/>
                </a:lnTo>
                <a:lnTo>
                  <a:pt x="26936" y="112839"/>
                </a:lnTo>
                <a:lnTo>
                  <a:pt x="28181" y="110147"/>
                </a:lnTo>
                <a:lnTo>
                  <a:pt x="30683" y="108800"/>
                </a:lnTo>
                <a:lnTo>
                  <a:pt x="33350" y="107467"/>
                </a:lnTo>
                <a:lnTo>
                  <a:pt x="48691" y="103428"/>
                </a:lnTo>
                <a:lnTo>
                  <a:pt x="52616" y="102082"/>
                </a:lnTo>
                <a:lnTo>
                  <a:pt x="60286" y="100749"/>
                </a:lnTo>
                <a:lnTo>
                  <a:pt x="69202" y="98056"/>
                </a:lnTo>
                <a:lnTo>
                  <a:pt x="80797" y="96710"/>
                </a:lnTo>
                <a:lnTo>
                  <a:pt x="80797" y="85966"/>
                </a:lnTo>
                <a:lnTo>
                  <a:pt x="74383" y="87312"/>
                </a:lnTo>
                <a:lnTo>
                  <a:pt x="67957" y="87312"/>
                </a:lnTo>
                <a:lnTo>
                  <a:pt x="61531" y="88658"/>
                </a:lnTo>
                <a:lnTo>
                  <a:pt x="51193" y="91338"/>
                </a:lnTo>
                <a:lnTo>
                  <a:pt x="46202" y="91338"/>
                </a:lnTo>
                <a:lnTo>
                  <a:pt x="41021" y="92684"/>
                </a:lnTo>
                <a:lnTo>
                  <a:pt x="37096" y="94030"/>
                </a:lnTo>
                <a:lnTo>
                  <a:pt x="29425" y="95377"/>
                </a:lnTo>
                <a:lnTo>
                  <a:pt x="24434" y="98056"/>
                </a:lnTo>
                <a:lnTo>
                  <a:pt x="18008" y="99402"/>
                </a:lnTo>
                <a:lnTo>
                  <a:pt x="10160" y="104775"/>
                </a:lnTo>
                <a:lnTo>
                  <a:pt x="7670" y="107467"/>
                </a:lnTo>
                <a:lnTo>
                  <a:pt x="5168" y="111493"/>
                </a:lnTo>
                <a:lnTo>
                  <a:pt x="2489" y="114173"/>
                </a:lnTo>
                <a:lnTo>
                  <a:pt x="1244" y="116865"/>
                </a:lnTo>
                <a:lnTo>
                  <a:pt x="1244" y="120891"/>
                </a:lnTo>
                <a:lnTo>
                  <a:pt x="0" y="124929"/>
                </a:lnTo>
                <a:lnTo>
                  <a:pt x="0" y="127609"/>
                </a:lnTo>
                <a:lnTo>
                  <a:pt x="1244" y="132981"/>
                </a:lnTo>
                <a:lnTo>
                  <a:pt x="2489" y="139700"/>
                </a:lnTo>
                <a:lnTo>
                  <a:pt x="6413" y="145072"/>
                </a:lnTo>
                <a:lnTo>
                  <a:pt x="10160" y="149098"/>
                </a:lnTo>
                <a:lnTo>
                  <a:pt x="15341" y="153136"/>
                </a:lnTo>
                <a:lnTo>
                  <a:pt x="20510" y="154470"/>
                </a:lnTo>
                <a:lnTo>
                  <a:pt x="26936" y="157162"/>
                </a:lnTo>
                <a:lnTo>
                  <a:pt x="41021" y="157162"/>
                </a:lnTo>
                <a:lnTo>
                  <a:pt x="46202" y="155816"/>
                </a:lnTo>
                <a:lnTo>
                  <a:pt x="52616" y="154470"/>
                </a:lnTo>
                <a:lnTo>
                  <a:pt x="57607" y="153136"/>
                </a:lnTo>
                <a:lnTo>
                  <a:pt x="62788" y="150444"/>
                </a:lnTo>
                <a:lnTo>
                  <a:pt x="69202" y="147764"/>
                </a:lnTo>
                <a:lnTo>
                  <a:pt x="75628" y="143725"/>
                </a:lnTo>
                <a:lnTo>
                  <a:pt x="82054" y="138353"/>
                </a:lnTo>
                <a:lnTo>
                  <a:pt x="82054" y="141046"/>
                </a:lnTo>
                <a:lnTo>
                  <a:pt x="85801" y="149098"/>
                </a:lnTo>
                <a:lnTo>
                  <a:pt x="88468" y="150444"/>
                </a:lnTo>
                <a:lnTo>
                  <a:pt x="90970" y="153136"/>
                </a:lnTo>
                <a:lnTo>
                  <a:pt x="93472" y="154470"/>
                </a:lnTo>
                <a:lnTo>
                  <a:pt x="96139" y="155816"/>
                </a:lnTo>
                <a:lnTo>
                  <a:pt x="101320" y="155816"/>
                </a:lnTo>
                <a:lnTo>
                  <a:pt x="105054" y="157162"/>
                </a:lnTo>
                <a:lnTo>
                  <a:pt x="112725" y="157162"/>
                </a:lnTo>
                <a:lnTo>
                  <a:pt x="117906" y="155816"/>
                </a:lnTo>
                <a:lnTo>
                  <a:pt x="121831" y="155816"/>
                </a:lnTo>
                <a:lnTo>
                  <a:pt x="126822" y="154470"/>
                </a:lnTo>
                <a:lnTo>
                  <a:pt x="126822" y="146418"/>
                </a:lnTo>
                <a:lnTo>
                  <a:pt x="126822" y="145072"/>
                </a:lnTo>
                <a:close/>
              </a:path>
              <a:path w="575945" h="157479">
                <a:moveTo>
                  <a:pt x="239560" y="127609"/>
                </a:moveTo>
                <a:lnTo>
                  <a:pt x="231889" y="120891"/>
                </a:lnTo>
                <a:lnTo>
                  <a:pt x="219214" y="134327"/>
                </a:lnTo>
                <a:lnTo>
                  <a:pt x="214045" y="137020"/>
                </a:lnTo>
                <a:lnTo>
                  <a:pt x="211366" y="139700"/>
                </a:lnTo>
                <a:lnTo>
                  <a:pt x="207632" y="141046"/>
                </a:lnTo>
                <a:lnTo>
                  <a:pt x="205130" y="142392"/>
                </a:lnTo>
                <a:lnTo>
                  <a:pt x="198704" y="142392"/>
                </a:lnTo>
                <a:lnTo>
                  <a:pt x="194779" y="143725"/>
                </a:lnTo>
                <a:lnTo>
                  <a:pt x="190855" y="143725"/>
                </a:lnTo>
                <a:lnTo>
                  <a:pt x="158927" y="116865"/>
                </a:lnTo>
                <a:lnTo>
                  <a:pt x="156438" y="96710"/>
                </a:lnTo>
                <a:lnTo>
                  <a:pt x="156438" y="90004"/>
                </a:lnTo>
                <a:lnTo>
                  <a:pt x="157683" y="83286"/>
                </a:lnTo>
                <a:lnTo>
                  <a:pt x="160172" y="76568"/>
                </a:lnTo>
                <a:lnTo>
                  <a:pt x="161429" y="71196"/>
                </a:lnTo>
                <a:lnTo>
                  <a:pt x="164096" y="65824"/>
                </a:lnTo>
                <a:lnTo>
                  <a:pt x="169100" y="57759"/>
                </a:lnTo>
                <a:lnTo>
                  <a:pt x="173024" y="53733"/>
                </a:lnTo>
                <a:lnTo>
                  <a:pt x="176771" y="52387"/>
                </a:lnTo>
                <a:lnTo>
                  <a:pt x="181940" y="49695"/>
                </a:lnTo>
                <a:lnTo>
                  <a:pt x="185864" y="48361"/>
                </a:lnTo>
                <a:lnTo>
                  <a:pt x="193535" y="48361"/>
                </a:lnTo>
                <a:lnTo>
                  <a:pt x="196037" y="49695"/>
                </a:lnTo>
                <a:lnTo>
                  <a:pt x="198704" y="49695"/>
                </a:lnTo>
                <a:lnTo>
                  <a:pt x="203708" y="52387"/>
                </a:lnTo>
                <a:lnTo>
                  <a:pt x="210121" y="59105"/>
                </a:lnTo>
                <a:lnTo>
                  <a:pt x="210121" y="60452"/>
                </a:lnTo>
                <a:lnTo>
                  <a:pt x="211366" y="63131"/>
                </a:lnTo>
                <a:lnTo>
                  <a:pt x="212801" y="64477"/>
                </a:lnTo>
                <a:lnTo>
                  <a:pt x="215290" y="69850"/>
                </a:lnTo>
                <a:lnTo>
                  <a:pt x="217792" y="72542"/>
                </a:lnTo>
                <a:lnTo>
                  <a:pt x="217792" y="75222"/>
                </a:lnTo>
                <a:lnTo>
                  <a:pt x="220472" y="77914"/>
                </a:lnTo>
                <a:lnTo>
                  <a:pt x="228142" y="77914"/>
                </a:lnTo>
                <a:lnTo>
                  <a:pt x="229387" y="76568"/>
                </a:lnTo>
                <a:lnTo>
                  <a:pt x="231889" y="76568"/>
                </a:lnTo>
                <a:lnTo>
                  <a:pt x="234556" y="73875"/>
                </a:lnTo>
                <a:lnTo>
                  <a:pt x="234556" y="71196"/>
                </a:lnTo>
                <a:lnTo>
                  <a:pt x="235813" y="69850"/>
                </a:lnTo>
                <a:lnTo>
                  <a:pt x="235813" y="67157"/>
                </a:lnTo>
                <a:lnTo>
                  <a:pt x="234556" y="63131"/>
                </a:lnTo>
                <a:lnTo>
                  <a:pt x="190855" y="37617"/>
                </a:lnTo>
                <a:lnTo>
                  <a:pt x="183184" y="37617"/>
                </a:lnTo>
                <a:lnTo>
                  <a:pt x="140919" y="67157"/>
                </a:lnTo>
                <a:lnTo>
                  <a:pt x="134493" y="90004"/>
                </a:lnTo>
                <a:lnTo>
                  <a:pt x="134493" y="103428"/>
                </a:lnTo>
                <a:lnTo>
                  <a:pt x="138417" y="120891"/>
                </a:lnTo>
                <a:lnTo>
                  <a:pt x="140919" y="127609"/>
                </a:lnTo>
                <a:lnTo>
                  <a:pt x="143586" y="131635"/>
                </a:lnTo>
                <a:lnTo>
                  <a:pt x="146088" y="137020"/>
                </a:lnTo>
                <a:lnTo>
                  <a:pt x="183184" y="157162"/>
                </a:lnTo>
                <a:lnTo>
                  <a:pt x="196037" y="157162"/>
                </a:lnTo>
                <a:lnTo>
                  <a:pt x="202450" y="155816"/>
                </a:lnTo>
                <a:lnTo>
                  <a:pt x="208876" y="153136"/>
                </a:lnTo>
                <a:lnTo>
                  <a:pt x="216547" y="149098"/>
                </a:lnTo>
                <a:lnTo>
                  <a:pt x="234556" y="134327"/>
                </a:lnTo>
                <a:lnTo>
                  <a:pt x="239560" y="127609"/>
                </a:lnTo>
                <a:close/>
              </a:path>
              <a:path w="575945" h="157479">
                <a:moveTo>
                  <a:pt x="358889" y="128955"/>
                </a:moveTo>
                <a:lnTo>
                  <a:pt x="351218" y="123583"/>
                </a:lnTo>
                <a:lnTo>
                  <a:pt x="344792" y="128955"/>
                </a:lnTo>
                <a:lnTo>
                  <a:pt x="334454" y="137020"/>
                </a:lnTo>
                <a:lnTo>
                  <a:pt x="329272" y="139700"/>
                </a:lnTo>
                <a:lnTo>
                  <a:pt x="325526" y="141046"/>
                </a:lnTo>
                <a:lnTo>
                  <a:pt x="321602" y="142392"/>
                </a:lnTo>
                <a:lnTo>
                  <a:pt x="316611" y="143725"/>
                </a:lnTo>
                <a:lnTo>
                  <a:pt x="307517" y="143725"/>
                </a:lnTo>
                <a:lnTo>
                  <a:pt x="302526" y="142392"/>
                </a:lnTo>
                <a:lnTo>
                  <a:pt x="297345" y="139700"/>
                </a:lnTo>
                <a:lnTo>
                  <a:pt x="293420" y="138353"/>
                </a:lnTo>
                <a:lnTo>
                  <a:pt x="289674" y="135674"/>
                </a:lnTo>
                <a:lnTo>
                  <a:pt x="285750" y="131635"/>
                </a:lnTo>
                <a:lnTo>
                  <a:pt x="283260" y="126263"/>
                </a:lnTo>
                <a:lnTo>
                  <a:pt x="280581" y="120891"/>
                </a:lnTo>
                <a:lnTo>
                  <a:pt x="279336" y="115519"/>
                </a:lnTo>
                <a:lnTo>
                  <a:pt x="276834" y="102082"/>
                </a:lnTo>
                <a:lnTo>
                  <a:pt x="276834" y="85966"/>
                </a:lnTo>
                <a:lnTo>
                  <a:pt x="357466" y="85966"/>
                </a:lnTo>
                <a:lnTo>
                  <a:pt x="357466" y="81940"/>
                </a:lnTo>
                <a:lnTo>
                  <a:pt x="355384" y="75222"/>
                </a:lnTo>
                <a:lnTo>
                  <a:pt x="354965" y="73875"/>
                </a:lnTo>
                <a:lnTo>
                  <a:pt x="354965" y="71196"/>
                </a:lnTo>
                <a:lnTo>
                  <a:pt x="353720" y="67157"/>
                </a:lnTo>
                <a:lnTo>
                  <a:pt x="351218" y="61785"/>
                </a:lnTo>
                <a:lnTo>
                  <a:pt x="348538" y="57759"/>
                </a:lnTo>
                <a:lnTo>
                  <a:pt x="346049" y="53733"/>
                </a:lnTo>
                <a:lnTo>
                  <a:pt x="342125" y="49695"/>
                </a:lnTo>
                <a:lnTo>
                  <a:pt x="340245" y="48361"/>
                </a:lnTo>
                <a:lnTo>
                  <a:pt x="338378" y="47015"/>
                </a:lnTo>
                <a:lnTo>
                  <a:pt x="335699" y="45186"/>
                </a:lnTo>
                <a:lnTo>
                  <a:pt x="335699" y="75222"/>
                </a:lnTo>
                <a:lnTo>
                  <a:pt x="278079" y="75222"/>
                </a:lnTo>
                <a:lnTo>
                  <a:pt x="279336" y="71196"/>
                </a:lnTo>
                <a:lnTo>
                  <a:pt x="282003" y="67157"/>
                </a:lnTo>
                <a:lnTo>
                  <a:pt x="283260" y="63131"/>
                </a:lnTo>
                <a:lnTo>
                  <a:pt x="285750" y="60452"/>
                </a:lnTo>
                <a:lnTo>
                  <a:pt x="288429" y="57759"/>
                </a:lnTo>
                <a:lnTo>
                  <a:pt x="290931" y="55067"/>
                </a:lnTo>
                <a:lnTo>
                  <a:pt x="293420" y="53733"/>
                </a:lnTo>
                <a:lnTo>
                  <a:pt x="296100" y="51041"/>
                </a:lnTo>
                <a:lnTo>
                  <a:pt x="298602" y="49695"/>
                </a:lnTo>
                <a:lnTo>
                  <a:pt x="301091" y="49695"/>
                </a:lnTo>
                <a:lnTo>
                  <a:pt x="305015" y="48361"/>
                </a:lnTo>
                <a:lnTo>
                  <a:pt x="312686" y="48361"/>
                </a:lnTo>
                <a:lnTo>
                  <a:pt x="316611" y="49695"/>
                </a:lnTo>
                <a:lnTo>
                  <a:pt x="321602" y="52387"/>
                </a:lnTo>
                <a:lnTo>
                  <a:pt x="324281" y="53733"/>
                </a:lnTo>
                <a:lnTo>
                  <a:pt x="328028" y="57759"/>
                </a:lnTo>
                <a:lnTo>
                  <a:pt x="330708" y="60452"/>
                </a:lnTo>
                <a:lnTo>
                  <a:pt x="331952" y="63131"/>
                </a:lnTo>
                <a:lnTo>
                  <a:pt x="335699" y="75222"/>
                </a:lnTo>
                <a:lnTo>
                  <a:pt x="335699" y="45186"/>
                </a:lnTo>
                <a:lnTo>
                  <a:pt x="334454" y="44323"/>
                </a:lnTo>
                <a:lnTo>
                  <a:pt x="330708" y="41643"/>
                </a:lnTo>
                <a:lnTo>
                  <a:pt x="326783" y="40284"/>
                </a:lnTo>
                <a:lnTo>
                  <a:pt x="321602" y="38963"/>
                </a:lnTo>
                <a:lnTo>
                  <a:pt x="315188" y="37617"/>
                </a:lnTo>
                <a:lnTo>
                  <a:pt x="302526" y="37617"/>
                </a:lnTo>
                <a:lnTo>
                  <a:pt x="265239" y="61785"/>
                </a:lnTo>
                <a:lnTo>
                  <a:pt x="261493" y="67157"/>
                </a:lnTo>
                <a:lnTo>
                  <a:pt x="258813" y="73875"/>
                </a:lnTo>
                <a:lnTo>
                  <a:pt x="256324" y="81940"/>
                </a:lnTo>
                <a:lnTo>
                  <a:pt x="255079" y="90004"/>
                </a:lnTo>
                <a:lnTo>
                  <a:pt x="255079" y="107467"/>
                </a:lnTo>
                <a:lnTo>
                  <a:pt x="257568" y="115519"/>
                </a:lnTo>
                <a:lnTo>
                  <a:pt x="258813" y="123583"/>
                </a:lnTo>
                <a:lnTo>
                  <a:pt x="288429" y="153136"/>
                </a:lnTo>
                <a:lnTo>
                  <a:pt x="294678" y="155816"/>
                </a:lnTo>
                <a:lnTo>
                  <a:pt x="302526" y="157162"/>
                </a:lnTo>
                <a:lnTo>
                  <a:pt x="315188" y="157162"/>
                </a:lnTo>
                <a:lnTo>
                  <a:pt x="320357" y="155816"/>
                </a:lnTo>
                <a:lnTo>
                  <a:pt x="324281" y="155816"/>
                </a:lnTo>
                <a:lnTo>
                  <a:pt x="328028" y="154470"/>
                </a:lnTo>
                <a:lnTo>
                  <a:pt x="330708" y="153136"/>
                </a:lnTo>
                <a:lnTo>
                  <a:pt x="334454" y="151790"/>
                </a:lnTo>
                <a:lnTo>
                  <a:pt x="338378" y="149098"/>
                </a:lnTo>
                <a:lnTo>
                  <a:pt x="342125" y="146418"/>
                </a:lnTo>
                <a:lnTo>
                  <a:pt x="344741" y="143725"/>
                </a:lnTo>
                <a:lnTo>
                  <a:pt x="346049" y="142392"/>
                </a:lnTo>
                <a:lnTo>
                  <a:pt x="351218" y="138353"/>
                </a:lnTo>
                <a:lnTo>
                  <a:pt x="354965" y="134327"/>
                </a:lnTo>
                <a:lnTo>
                  <a:pt x="358889" y="128955"/>
                </a:lnTo>
                <a:close/>
              </a:path>
              <a:path w="575945" h="157479">
                <a:moveTo>
                  <a:pt x="452361" y="135674"/>
                </a:moveTo>
                <a:lnTo>
                  <a:pt x="445935" y="139700"/>
                </a:lnTo>
                <a:lnTo>
                  <a:pt x="439508" y="141046"/>
                </a:lnTo>
                <a:lnTo>
                  <a:pt x="433095" y="143725"/>
                </a:lnTo>
                <a:lnTo>
                  <a:pt x="425424" y="143725"/>
                </a:lnTo>
                <a:lnTo>
                  <a:pt x="422922" y="142392"/>
                </a:lnTo>
                <a:lnTo>
                  <a:pt x="421678" y="142392"/>
                </a:lnTo>
                <a:lnTo>
                  <a:pt x="418998" y="141046"/>
                </a:lnTo>
                <a:lnTo>
                  <a:pt x="417753" y="141046"/>
                </a:lnTo>
                <a:lnTo>
                  <a:pt x="415251" y="139700"/>
                </a:lnTo>
                <a:lnTo>
                  <a:pt x="414007" y="137020"/>
                </a:lnTo>
                <a:lnTo>
                  <a:pt x="414007" y="130302"/>
                </a:lnTo>
                <a:lnTo>
                  <a:pt x="412584" y="126263"/>
                </a:lnTo>
                <a:lnTo>
                  <a:pt x="412584" y="51041"/>
                </a:lnTo>
                <a:lnTo>
                  <a:pt x="445935" y="51041"/>
                </a:lnTo>
                <a:lnTo>
                  <a:pt x="445935" y="40284"/>
                </a:lnTo>
                <a:lnTo>
                  <a:pt x="412584" y="40284"/>
                </a:lnTo>
                <a:lnTo>
                  <a:pt x="412584" y="0"/>
                </a:lnTo>
                <a:lnTo>
                  <a:pt x="404914" y="0"/>
                </a:lnTo>
                <a:lnTo>
                  <a:pt x="403656" y="8064"/>
                </a:lnTo>
                <a:lnTo>
                  <a:pt x="402412" y="13436"/>
                </a:lnTo>
                <a:lnTo>
                  <a:pt x="398487" y="24180"/>
                </a:lnTo>
                <a:lnTo>
                  <a:pt x="395986" y="26860"/>
                </a:lnTo>
                <a:lnTo>
                  <a:pt x="393496" y="30886"/>
                </a:lnTo>
                <a:lnTo>
                  <a:pt x="388315" y="36258"/>
                </a:lnTo>
                <a:lnTo>
                  <a:pt x="381901" y="40284"/>
                </a:lnTo>
                <a:lnTo>
                  <a:pt x="374230" y="42976"/>
                </a:lnTo>
                <a:lnTo>
                  <a:pt x="374230" y="51041"/>
                </a:lnTo>
                <a:lnTo>
                  <a:pt x="393496" y="51041"/>
                </a:lnTo>
                <a:lnTo>
                  <a:pt x="393496" y="130302"/>
                </a:lnTo>
                <a:lnTo>
                  <a:pt x="394741" y="135674"/>
                </a:lnTo>
                <a:lnTo>
                  <a:pt x="394741" y="141046"/>
                </a:lnTo>
                <a:lnTo>
                  <a:pt x="397243" y="146418"/>
                </a:lnTo>
                <a:lnTo>
                  <a:pt x="399910" y="147764"/>
                </a:lnTo>
                <a:lnTo>
                  <a:pt x="402412" y="150444"/>
                </a:lnTo>
                <a:lnTo>
                  <a:pt x="406158" y="153136"/>
                </a:lnTo>
                <a:lnTo>
                  <a:pt x="417753" y="157162"/>
                </a:lnTo>
                <a:lnTo>
                  <a:pt x="421678" y="157162"/>
                </a:lnTo>
                <a:lnTo>
                  <a:pt x="437019" y="154470"/>
                </a:lnTo>
                <a:lnTo>
                  <a:pt x="444690" y="151790"/>
                </a:lnTo>
                <a:lnTo>
                  <a:pt x="452361" y="147764"/>
                </a:lnTo>
                <a:lnTo>
                  <a:pt x="452361" y="135674"/>
                </a:lnTo>
                <a:close/>
              </a:path>
              <a:path w="575945" h="157479">
                <a:moveTo>
                  <a:pt x="575437" y="90004"/>
                </a:moveTo>
                <a:lnTo>
                  <a:pt x="574192" y="81940"/>
                </a:lnTo>
                <a:lnTo>
                  <a:pt x="571512" y="73875"/>
                </a:lnTo>
                <a:lnTo>
                  <a:pt x="567766" y="65824"/>
                </a:lnTo>
                <a:lnTo>
                  <a:pt x="563841" y="60452"/>
                </a:lnTo>
                <a:lnTo>
                  <a:pt x="560095" y="53733"/>
                </a:lnTo>
                <a:lnTo>
                  <a:pt x="553669" y="48361"/>
                </a:lnTo>
                <a:lnTo>
                  <a:pt x="553669" y="90004"/>
                </a:lnTo>
                <a:lnTo>
                  <a:pt x="553669" y="104775"/>
                </a:lnTo>
                <a:lnTo>
                  <a:pt x="552424" y="111493"/>
                </a:lnTo>
                <a:lnTo>
                  <a:pt x="549744" y="118211"/>
                </a:lnTo>
                <a:lnTo>
                  <a:pt x="548500" y="124929"/>
                </a:lnTo>
                <a:lnTo>
                  <a:pt x="522808" y="146418"/>
                </a:lnTo>
                <a:lnTo>
                  <a:pt x="519074" y="146418"/>
                </a:lnTo>
                <a:lnTo>
                  <a:pt x="488213" y="119557"/>
                </a:lnTo>
                <a:lnTo>
                  <a:pt x="485711" y="98056"/>
                </a:lnTo>
                <a:lnTo>
                  <a:pt x="486956" y="85966"/>
                </a:lnTo>
                <a:lnTo>
                  <a:pt x="506222" y="51041"/>
                </a:lnTo>
                <a:lnTo>
                  <a:pt x="519074" y="48361"/>
                </a:lnTo>
                <a:lnTo>
                  <a:pt x="522808" y="48361"/>
                </a:lnTo>
                <a:lnTo>
                  <a:pt x="527989" y="49695"/>
                </a:lnTo>
                <a:lnTo>
                  <a:pt x="533158" y="52387"/>
                </a:lnTo>
                <a:lnTo>
                  <a:pt x="536905" y="55067"/>
                </a:lnTo>
                <a:lnTo>
                  <a:pt x="540829" y="57759"/>
                </a:lnTo>
                <a:lnTo>
                  <a:pt x="543331" y="61785"/>
                </a:lnTo>
                <a:lnTo>
                  <a:pt x="545998" y="65824"/>
                </a:lnTo>
                <a:lnTo>
                  <a:pt x="548500" y="69850"/>
                </a:lnTo>
                <a:lnTo>
                  <a:pt x="549744" y="76568"/>
                </a:lnTo>
                <a:lnTo>
                  <a:pt x="552424" y="83286"/>
                </a:lnTo>
                <a:lnTo>
                  <a:pt x="553669" y="90004"/>
                </a:lnTo>
                <a:lnTo>
                  <a:pt x="553669" y="48361"/>
                </a:lnTo>
                <a:lnTo>
                  <a:pt x="548500" y="44323"/>
                </a:lnTo>
                <a:lnTo>
                  <a:pt x="535660" y="38963"/>
                </a:lnTo>
                <a:lnTo>
                  <a:pt x="527989" y="37617"/>
                </a:lnTo>
                <a:lnTo>
                  <a:pt x="511403" y="37617"/>
                </a:lnTo>
                <a:lnTo>
                  <a:pt x="474116" y="61785"/>
                </a:lnTo>
                <a:lnTo>
                  <a:pt x="463956" y="90004"/>
                </a:lnTo>
                <a:lnTo>
                  <a:pt x="463956" y="103428"/>
                </a:lnTo>
                <a:lnTo>
                  <a:pt x="475361" y="135674"/>
                </a:lnTo>
                <a:lnTo>
                  <a:pt x="478040" y="139700"/>
                </a:lnTo>
                <a:lnTo>
                  <a:pt x="480542" y="143725"/>
                </a:lnTo>
                <a:lnTo>
                  <a:pt x="484466" y="146418"/>
                </a:lnTo>
                <a:lnTo>
                  <a:pt x="489458" y="150444"/>
                </a:lnTo>
                <a:lnTo>
                  <a:pt x="494626" y="151790"/>
                </a:lnTo>
                <a:lnTo>
                  <a:pt x="499808" y="154470"/>
                </a:lnTo>
                <a:lnTo>
                  <a:pt x="504977" y="155816"/>
                </a:lnTo>
                <a:lnTo>
                  <a:pt x="511403" y="157162"/>
                </a:lnTo>
                <a:lnTo>
                  <a:pt x="526732" y="157162"/>
                </a:lnTo>
                <a:lnTo>
                  <a:pt x="558673" y="141046"/>
                </a:lnTo>
                <a:lnTo>
                  <a:pt x="563841" y="135674"/>
                </a:lnTo>
                <a:lnTo>
                  <a:pt x="567766" y="128955"/>
                </a:lnTo>
                <a:lnTo>
                  <a:pt x="571512" y="122237"/>
                </a:lnTo>
                <a:lnTo>
                  <a:pt x="574192" y="114173"/>
                </a:lnTo>
                <a:lnTo>
                  <a:pt x="575437" y="106121"/>
                </a:lnTo>
                <a:lnTo>
                  <a:pt x="575437" y="90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5" name="object 25"/>
          <p:cNvSpPr/>
          <p:nvPr/>
        </p:nvSpPr>
        <p:spPr>
          <a:xfrm>
            <a:off x="8540275" y="5565769"/>
            <a:ext cx="869809" cy="172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19601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049" y="422898"/>
            <a:ext cx="9053257" cy="224414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algn="ctr">
              <a:spcBef>
                <a:spcPts val="116"/>
              </a:spcBef>
            </a:pPr>
            <a:r>
              <a:rPr sz="3080" b="1" spc="-11" dirty="0">
                <a:latin typeface="Arial"/>
                <a:cs typeface="Arial"/>
              </a:rPr>
              <a:t>Alkylation</a:t>
            </a:r>
            <a:endParaRPr sz="3080" dirty="0">
              <a:latin typeface="Arial"/>
              <a:cs typeface="Arial"/>
            </a:endParaRPr>
          </a:p>
          <a:p>
            <a:pPr marL="392557" marR="5588" indent="-379286" algn="just">
              <a:spcBef>
                <a:spcPts val="2640"/>
              </a:spcBef>
              <a:buChar char="•"/>
              <a:tabLst>
                <a:tab pos="393256" algn="l"/>
              </a:tabLst>
            </a:pP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Ethyl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acetoacetate anion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nucleophilic and  reacts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with alkyl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halides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give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alkyl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acetoacetic 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ester.</a:t>
            </a:r>
            <a:endParaRPr sz="308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37438" y="3516294"/>
            <a:ext cx="549720" cy="129921"/>
            <a:chOff x="4397671" y="3092722"/>
            <a:chExt cx="499745" cy="118110"/>
          </a:xfrm>
        </p:grpSpPr>
        <p:sp>
          <p:nvSpPr>
            <p:cNvPr id="4" name="object 4"/>
            <p:cNvSpPr/>
            <p:nvPr/>
          </p:nvSpPr>
          <p:spPr>
            <a:xfrm>
              <a:off x="4397671" y="3142487"/>
              <a:ext cx="456565" cy="21590"/>
            </a:xfrm>
            <a:custGeom>
              <a:avLst/>
              <a:gdLst/>
              <a:ahLst/>
              <a:cxnLst/>
              <a:rect l="l" t="t" r="r" b="b"/>
              <a:pathLst>
                <a:path w="456564" h="21589">
                  <a:moveTo>
                    <a:pt x="456259" y="0"/>
                  </a:moveTo>
                  <a:lnTo>
                    <a:pt x="0" y="0"/>
                  </a:lnTo>
                  <a:lnTo>
                    <a:pt x="0" y="21114"/>
                  </a:lnTo>
                  <a:lnTo>
                    <a:pt x="456259" y="21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4779755" y="3092722"/>
              <a:ext cx="117578" cy="117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78606" y="2824543"/>
            <a:ext cx="3206814" cy="887794"/>
            <a:chOff x="798732" y="2463857"/>
            <a:chExt cx="2915285" cy="807085"/>
          </a:xfrm>
        </p:grpSpPr>
        <p:sp>
          <p:nvSpPr>
            <p:cNvPr id="7" name="object 7"/>
            <p:cNvSpPr/>
            <p:nvPr/>
          </p:nvSpPr>
          <p:spPr>
            <a:xfrm>
              <a:off x="2043529" y="2487967"/>
              <a:ext cx="1642745" cy="446405"/>
            </a:xfrm>
            <a:custGeom>
              <a:avLst/>
              <a:gdLst/>
              <a:ahLst/>
              <a:cxnLst/>
              <a:rect l="l" t="t" r="r" b="b"/>
              <a:pathLst>
                <a:path w="1642745" h="446405">
                  <a:moveTo>
                    <a:pt x="621064" y="0"/>
                  </a:moveTo>
                  <a:lnTo>
                    <a:pt x="573749" y="1514"/>
                  </a:lnTo>
                  <a:lnTo>
                    <a:pt x="527856" y="7552"/>
                  </a:lnTo>
                  <a:lnTo>
                    <a:pt x="483084" y="15084"/>
                  </a:lnTo>
                  <a:lnTo>
                    <a:pt x="439628" y="25646"/>
                  </a:lnTo>
                  <a:lnTo>
                    <a:pt x="398733" y="39216"/>
                  </a:lnTo>
                  <a:lnTo>
                    <a:pt x="356558" y="57309"/>
                  </a:lnTo>
                  <a:lnTo>
                    <a:pt x="318225" y="78432"/>
                  </a:lnTo>
                  <a:lnTo>
                    <a:pt x="279874" y="101049"/>
                  </a:lnTo>
                  <a:lnTo>
                    <a:pt x="241542" y="126695"/>
                  </a:lnTo>
                  <a:lnTo>
                    <a:pt x="205752" y="155350"/>
                  </a:lnTo>
                  <a:lnTo>
                    <a:pt x="169963" y="188528"/>
                  </a:lnTo>
                  <a:lnTo>
                    <a:pt x="134191" y="223200"/>
                  </a:lnTo>
                  <a:lnTo>
                    <a:pt x="99683" y="260901"/>
                  </a:lnTo>
                  <a:lnTo>
                    <a:pt x="66455" y="301632"/>
                  </a:lnTo>
                  <a:lnTo>
                    <a:pt x="33227" y="345372"/>
                  </a:lnTo>
                  <a:lnTo>
                    <a:pt x="0" y="392120"/>
                  </a:lnTo>
                  <a:lnTo>
                    <a:pt x="12771" y="404175"/>
                  </a:lnTo>
                  <a:lnTo>
                    <a:pt x="79227" y="316717"/>
                  </a:lnTo>
                  <a:lnTo>
                    <a:pt x="112455" y="275986"/>
                  </a:lnTo>
                  <a:lnTo>
                    <a:pt x="146963" y="238284"/>
                  </a:lnTo>
                  <a:lnTo>
                    <a:pt x="180191" y="203591"/>
                  </a:lnTo>
                  <a:lnTo>
                    <a:pt x="215980" y="173443"/>
                  </a:lnTo>
                  <a:lnTo>
                    <a:pt x="251752" y="144788"/>
                  </a:lnTo>
                  <a:lnTo>
                    <a:pt x="287541" y="119142"/>
                  </a:lnTo>
                  <a:lnTo>
                    <a:pt x="325892" y="96525"/>
                  </a:lnTo>
                  <a:lnTo>
                    <a:pt x="364225" y="75423"/>
                  </a:lnTo>
                  <a:lnTo>
                    <a:pt x="403838" y="60339"/>
                  </a:lnTo>
                  <a:lnTo>
                    <a:pt x="444733" y="46769"/>
                  </a:lnTo>
                  <a:lnTo>
                    <a:pt x="485645" y="36207"/>
                  </a:lnTo>
                  <a:lnTo>
                    <a:pt x="530346" y="28654"/>
                  </a:lnTo>
                  <a:lnTo>
                    <a:pt x="573749" y="22637"/>
                  </a:lnTo>
                  <a:lnTo>
                    <a:pt x="621064" y="21122"/>
                  </a:lnTo>
                  <a:lnTo>
                    <a:pt x="669625" y="22637"/>
                  </a:lnTo>
                  <a:lnTo>
                    <a:pt x="718186" y="28654"/>
                  </a:lnTo>
                  <a:lnTo>
                    <a:pt x="770661" y="36207"/>
                  </a:lnTo>
                  <a:lnTo>
                    <a:pt x="824380" y="48262"/>
                  </a:lnTo>
                  <a:lnTo>
                    <a:pt x="877922" y="61832"/>
                  </a:lnTo>
                  <a:lnTo>
                    <a:pt x="935555" y="79947"/>
                  </a:lnTo>
                  <a:lnTo>
                    <a:pt x="995500" y="101049"/>
                  </a:lnTo>
                  <a:lnTo>
                    <a:pt x="1056868" y="126695"/>
                  </a:lnTo>
                  <a:lnTo>
                    <a:pt x="1119482" y="153835"/>
                  </a:lnTo>
                  <a:lnTo>
                    <a:pt x="1184763" y="184004"/>
                  </a:lnTo>
                  <a:lnTo>
                    <a:pt x="1253780" y="218676"/>
                  </a:lnTo>
                  <a:lnTo>
                    <a:pt x="1325288" y="257893"/>
                  </a:lnTo>
                  <a:lnTo>
                    <a:pt x="1398218" y="298603"/>
                  </a:lnTo>
                  <a:lnTo>
                    <a:pt x="1474884" y="345372"/>
                  </a:lnTo>
                  <a:lnTo>
                    <a:pt x="1552795" y="393614"/>
                  </a:lnTo>
                  <a:lnTo>
                    <a:pt x="1634620" y="446400"/>
                  </a:lnTo>
                  <a:lnTo>
                    <a:pt x="1642268" y="428306"/>
                  </a:lnTo>
                  <a:lnTo>
                    <a:pt x="1560444" y="375520"/>
                  </a:lnTo>
                  <a:lnTo>
                    <a:pt x="1482533" y="327257"/>
                  </a:lnTo>
                  <a:lnTo>
                    <a:pt x="1405867" y="280509"/>
                  </a:lnTo>
                  <a:lnTo>
                    <a:pt x="1332937" y="239799"/>
                  </a:lnTo>
                  <a:lnTo>
                    <a:pt x="1261429" y="200583"/>
                  </a:lnTo>
                  <a:lnTo>
                    <a:pt x="1127130" y="132712"/>
                  </a:lnTo>
                  <a:lnTo>
                    <a:pt x="1000658" y="79947"/>
                  </a:lnTo>
                  <a:lnTo>
                    <a:pt x="940535" y="58824"/>
                  </a:lnTo>
                  <a:lnTo>
                    <a:pt x="883080" y="40731"/>
                  </a:lnTo>
                  <a:lnTo>
                    <a:pt x="826871" y="27161"/>
                  </a:lnTo>
                  <a:lnTo>
                    <a:pt x="773151" y="15084"/>
                  </a:lnTo>
                  <a:lnTo>
                    <a:pt x="720855" y="7552"/>
                  </a:lnTo>
                  <a:lnTo>
                    <a:pt x="669625" y="1514"/>
                  </a:lnTo>
                  <a:lnTo>
                    <a:pt x="6210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3518414" y="2786570"/>
              <a:ext cx="195489" cy="1583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2478053" y="2543783"/>
              <a:ext cx="159682" cy="1915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6548" y="2463857"/>
              <a:ext cx="394909" cy="2623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98732" y="3032387"/>
              <a:ext cx="150805" cy="1915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68713" y="3035417"/>
              <a:ext cx="162296" cy="1854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0917" y="3032391"/>
              <a:ext cx="980440" cy="191770"/>
            </a:xfrm>
            <a:custGeom>
              <a:avLst/>
              <a:gdLst/>
              <a:ahLst/>
              <a:cxnLst/>
              <a:rect l="l" t="t" r="r" b="b"/>
              <a:pathLst>
                <a:path w="980439" h="191769">
                  <a:moveTo>
                    <a:pt x="233870" y="108597"/>
                  </a:moveTo>
                  <a:lnTo>
                    <a:pt x="0" y="108597"/>
                  </a:lnTo>
                  <a:lnTo>
                    <a:pt x="0" y="125183"/>
                  </a:lnTo>
                  <a:lnTo>
                    <a:pt x="233870" y="125183"/>
                  </a:lnTo>
                  <a:lnTo>
                    <a:pt x="233870" y="108597"/>
                  </a:lnTo>
                  <a:close/>
                </a:path>
                <a:path w="980439" h="191769">
                  <a:moveTo>
                    <a:pt x="396189" y="144792"/>
                  </a:moveTo>
                  <a:lnTo>
                    <a:pt x="385965" y="137248"/>
                  </a:lnTo>
                  <a:lnTo>
                    <a:pt x="379577" y="146291"/>
                  </a:lnTo>
                  <a:lnTo>
                    <a:pt x="373189" y="153835"/>
                  </a:lnTo>
                  <a:lnTo>
                    <a:pt x="366801" y="159867"/>
                  </a:lnTo>
                  <a:lnTo>
                    <a:pt x="359117" y="165900"/>
                  </a:lnTo>
                  <a:lnTo>
                    <a:pt x="351447" y="170421"/>
                  </a:lnTo>
                  <a:lnTo>
                    <a:pt x="343789" y="171932"/>
                  </a:lnTo>
                  <a:lnTo>
                    <a:pt x="336118" y="174955"/>
                  </a:lnTo>
                  <a:lnTo>
                    <a:pt x="328447" y="174955"/>
                  </a:lnTo>
                  <a:lnTo>
                    <a:pt x="313118" y="171932"/>
                  </a:lnTo>
                  <a:lnTo>
                    <a:pt x="281178" y="144792"/>
                  </a:lnTo>
                  <a:lnTo>
                    <a:pt x="272224" y="116141"/>
                  </a:lnTo>
                  <a:lnTo>
                    <a:pt x="269659" y="104076"/>
                  </a:lnTo>
                  <a:lnTo>
                    <a:pt x="269659" y="82956"/>
                  </a:lnTo>
                  <a:lnTo>
                    <a:pt x="272224" y="70891"/>
                  </a:lnTo>
                  <a:lnTo>
                    <a:pt x="273507" y="60337"/>
                  </a:lnTo>
                  <a:lnTo>
                    <a:pt x="281178" y="42252"/>
                  </a:lnTo>
                  <a:lnTo>
                    <a:pt x="286270" y="34696"/>
                  </a:lnTo>
                  <a:lnTo>
                    <a:pt x="292658" y="28651"/>
                  </a:lnTo>
                  <a:lnTo>
                    <a:pt x="297789" y="22644"/>
                  </a:lnTo>
                  <a:lnTo>
                    <a:pt x="304177" y="18110"/>
                  </a:lnTo>
                  <a:lnTo>
                    <a:pt x="310553" y="15087"/>
                  </a:lnTo>
                  <a:lnTo>
                    <a:pt x="318223" y="13589"/>
                  </a:lnTo>
                  <a:lnTo>
                    <a:pt x="331012" y="13589"/>
                  </a:lnTo>
                  <a:lnTo>
                    <a:pt x="337400" y="15087"/>
                  </a:lnTo>
                  <a:lnTo>
                    <a:pt x="342506" y="18110"/>
                  </a:lnTo>
                  <a:lnTo>
                    <a:pt x="348907" y="21120"/>
                  </a:lnTo>
                  <a:lnTo>
                    <a:pt x="354012" y="25654"/>
                  </a:lnTo>
                  <a:lnTo>
                    <a:pt x="357860" y="30175"/>
                  </a:lnTo>
                  <a:lnTo>
                    <a:pt x="362966" y="34696"/>
                  </a:lnTo>
                  <a:lnTo>
                    <a:pt x="366801" y="39217"/>
                  </a:lnTo>
                  <a:lnTo>
                    <a:pt x="369341" y="43738"/>
                  </a:lnTo>
                  <a:lnTo>
                    <a:pt x="379577" y="67881"/>
                  </a:lnTo>
                  <a:lnTo>
                    <a:pt x="389801" y="64858"/>
                  </a:lnTo>
                  <a:lnTo>
                    <a:pt x="375729" y="3035"/>
                  </a:lnTo>
                  <a:lnTo>
                    <a:pt x="368071" y="3035"/>
                  </a:lnTo>
                  <a:lnTo>
                    <a:pt x="362966" y="15087"/>
                  </a:lnTo>
                  <a:lnTo>
                    <a:pt x="359117" y="12077"/>
                  </a:lnTo>
                  <a:lnTo>
                    <a:pt x="343789" y="3035"/>
                  </a:lnTo>
                  <a:lnTo>
                    <a:pt x="339966" y="1511"/>
                  </a:lnTo>
                  <a:lnTo>
                    <a:pt x="334835" y="1511"/>
                  </a:lnTo>
                  <a:lnTo>
                    <a:pt x="328447" y="0"/>
                  </a:lnTo>
                  <a:lnTo>
                    <a:pt x="318223" y="0"/>
                  </a:lnTo>
                  <a:lnTo>
                    <a:pt x="313118" y="1511"/>
                  </a:lnTo>
                  <a:lnTo>
                    <a:pt x="308013" y="1511"/>
                  </a:lnTo>
                  <a:lnTo>
                    <a:pt x="302895" y="3035"/>
                  </a:lnTo>
                  <a:lnTo>
                    <a:pt x="297789" y="6045"/>
                  </a:lnTo>
                  <a:lnTo>
                    <a:pt x="292658" y="7556"/>
                  </a:lnTo>
                  <a:lnTo>
                    <a:pt x="260718" y="39217"/>
                  </a:lnTo>
                  <a:lnTo>
                    <a:pt x="255612" y="49784"/>
                  </a:lnTo>
                  <a:lnTo>
                    <a:pt x="253047" y="54305"/>
                  </a:lnTo>
                  <a:lnTo>
                    <a:pt x="251764" y="60337"/>
                  </a:lnTo>
                  <a:lnTo>
                    <a:pt x="249224" y="66370"/>
                  </a:lnTo>
                  <a:lnTo>
                    <a:pt x="246659" y="78435"/>
                  </a:lnTo>
                  <a:lnTo>
                    <a:pt x="246659" y="84467"/>
                  </a:lnTo>
                  <a:lnTo>
                    <a:pt x="245376" y="90500"/>
                  </a:lnTo>
                  <a:lnTo>
                    <a:pt x="245376" y="105575"/>
                  </a:lnTo>
                  <a:lnTo>
                    <a:pt x="255612" y="146291"/>
                  </a:lnTo>
                  <a:lnTo>
                    <a:pt x="282448" y="179476"/>
                  </a:lnTo>
                  <a:lnTo>
                    <a:pt x="314401" y="191541"/>
                  </a:lnTo>
                  <a:lnTo>
                    <a:pt x="331012" y="191541"/>
                  </a:lnTo>
                  <a:lnTo>
                    <a:pt x="338683" y="190030"/>
                  </a:lnTo>
                  <a:lnTo>
                    <a:pt x="346341" y="187020"/>
                  </a:lnTo>
                  <a:lnTo>
                    <a:pt x="354012" y="185508"/>
                  </a:lnTo>
                  <a:lnTo>
                    <a:pt x="384683" y="161378"/>
                  </a:lnTo>
                  <a:lnTo>
                    <a:pt x="388518" y="155346"/>
                  </a:lnTo>
                  <a:lnTo>
                    <a:pt x="392341" y="150825"/>
                  </a:lnTo>
                  <a:lnTo>
                    <a:pt x="396189" y="144792"/>
                  </a:lnTo>
                  <a:close/>
                </a:path>
                <a:path w="980439" h="191769">
                  <a:moveTo>
                    <a:pt x="636447" y="108597"/>
                  </a:moveTo>
                  <a:lnTo>
                    <a:pt x="402577" y="108597"/>
                  </a:lnTo>
                  <a:lnTo>
                    <a:pt x="402577" y="125183"/>
                  </a:lnTo>
                  <a:lnTo>
                    <a:pt x="636447" y="125183"/>
                  </a:lnTo>
                  <a:lnTo>
                    <a:pt x="636447" y="108597"/>
                  </a:lnTo>
                  <a:close/>
                </a:path>
                <a:path w="980439" h="191769">
                  <a:moveTo>
                    <a:pt x="798766" y="144792"/>
                  </a:moveTo>
                  <a:lnTo>
                    <a:pt x="788530" y="137248"/>
                  </a:lnTo>
                  <a:lnTo>
                    <a:pt x="782154" y="146291"/>
                  </a:lnTo>
                  <a:lnTo>
                    <a:pt x="775766" y="153835"/>
                  </a:lnTo>
                  <a:lnTo>
                    <a:pt x="769366" y="159867"/>
                  </a:lnTo>
                  <a:lnTo>
                    <a:pt x="761695" y="165900"/>
                  </a:lnTo>
                  <a:lnTo>
                    <a:pt x="754024" y="170421"/>
                  </a:lnTo>
                  <a:lnTo>
                    <a:pt x="746366" y="171932"/>
                  </a:lnTo>
                  <a:lnTo>
                    <a:pt x="738695" y="174955"/>
                  </a:lnTo>
                  <a:lnTo>
                    <a:pt x="731024" y="174955"/>
                  </a:lnTo>
                  <a:lnTo>
                    <a:pt x="715695" y="171932"/>
                  </a:lnTo>
                  <a:lnTo>
                    <a:pt x="683742" y="144792"/>
                  </a:lnTo>
                  <a:lnTo>
                    <a:pt x="674801" y="116141"/>
                  </a:lnTo>
                  <a:lnTo>
                    <a:pt x="672236" y="104076"/>
                  </a:lnTo>
                  <a:lnTo>
                    <a:pt x="672236" y="82956"/>
                  </a:lnTo>
                  <a:lnTo>
                    <a:pt x="674801" y="70891"/>
                  </a:lnTo>
                  <a:lnTo>
                    <a:pt x="676084" y="60337"/>
                  </a:lnTo>
                  <a:lnTo>
                    <a:pt x="683742" y="42252"/>
                  </a:lnTo>
                  <a:lnTo>
                    <a:pt x="688848" y="34696"/>
                  </a:lnTo>
                  <a:lnTo>
                    <a:pt x="695236" y="28651"/>
                  </a:lnTo>
                  <a:lnTo>
                    <a:pt x="700366" y="22644"/>
                  </a:lnTo>
                  <a:lnTo>
                    <a:pt x="706742" y="18122"/>
                  </a:lnTo>
                  <a:lnTo>
                    <a:pt x="713130" y="15087"/>
                  </a:lnTo>
                  <a:lnTo>
                    <a:pt x="720801" y="13589"/>
                  </a:lnTo>
                  <a:lnTo>
                    <a:pt x="733590" y="13589"/>
                  </a:lnTo>
                  <a:lnTo>
                    <a:pt x="739978" y="15087"/>
                  </a:lnTo>
                  <a:lnTo>
                    <a:pt x="745083" y="18122"/>
                  </a:lnTo>
                  <a:lnTo>
                    <a:pt x="751484" y="21120"/>
                  </a:lnTo>
                  <a:lnTo>
                    <a:pt x="756589" y="25654"/>
                  </a:lnTo>
                  <a:lnTo>
                    <a:pt x="760425" y="30175"/>
                  </a:lnTo>
                  <a:lnTo>
                    <a:pt x="765530" y="34696"/>
                  </a:lnTo>
                  <a:lnTo>
                    <a:pt x="769366" y="39217"/>
                  </a:lnTo>
                  <a:lnTo>
                    <a:pt x="771918" y="43738"/>
                  </a:lnTo>
                  <a:lnTo>
                    <a:pt x="782154" y="67881"/>
                  </a:lnTo>
                  <a:lnTo>
                    <a:pt x="792378" y="64858"/>
                  </a:lnTo>
                  <a:lnTo>
                    <a:pt x="778306" y="3035"/>
                  </a:lnTo>
                  <a:lnTo>
                    <a:pt x="770636" y="3035"/>
                  </a:lnTo>
                  <a:lnTo>
                    <a:pt x="765530" y="15087"/>
                  </a:lnTo>
                  <a:lnTo>
                    <a:pt x="761695" y="12077"/>
                  </a:lnTo>
                  <a:lnTo>
                    <a:pt x="746366" y="3035"/>
                  </a:lnTo>
                  <a:lnTo>
                    <a:pt x="742530" y="1511"/>
                  </a:lnTo>
                  <a:lnTo>
                    <a:pt x="737412" y="1511"/>
                  </a:lnTo>
                  <a:lnTo>
                    <a:pt x="731024" y="0"/>
                  </a:lnTo>
                  <a:lnTo>
                    <a:pt x="720801" y="0"/>
                  </a:lnTo>
                  <a:lnTo>
                    <a:pt x="715695" y="1511"/>
                  </a:lnTo>
                  <a:lnTo>
                    <a:pt x="710577" y="1511"/>
                  </a:lnTo>
                  <a:lnTo>
                    <a:pt x="705472" y="3035"/>
                  </a:lnTo>
                  <a:lnTo>
                    <a:pt x="700366" y="6045"/>
                  </a:lnTo>
                  <a:lnTo>
                    <a:pt x="695236" y="7556"/>
                  </a:lnTo>
                  <a:lnTo>
                    <a:pt x="663295" y="39217"/>
                  </a:lnTo>
                  <a:lnTo>
                    <a:pt x="658190" y="49784"/>
                  </a:lnTo>
                  <a:lnTo>
                    <a:pt x="655624" y="54305"/>
                  </a:lnTo>
                  <a:lnTo>
                    <a:pt x="654342" y="60337"/>
                  </a:lnTo>
                  <a:lnTo>
                    <a:pt x="651802" y="66370"/>
                  </a:lnTo>
                  <a:lnTo>
                    <a:pt x="649236" y="78435"/>
                  </a:lnTo>
                  <a:lnTo>
                    <a:pt x="649236" y="84467"/>
                  </a:lnTo>
                  <a:lnTo>
                    <a:pt x="647954" y="90500"/>
                  </a:lnTo>
                  <a:lnTo>
                    <a:pt x="647954" y="105575"/>
                  </a:lnTo>
                  <a:lnTo>
                    <a:pt x="658190" y="146291"/>
                  </a:lnTo>
                  <a:lnTo>
                    <a:pt x="685025" y="179476"/>
                  </a:lnTo>
                  <a:lnTo>
                    <a:pt x="716978" y="191541"/>
                  </a:lnTo>
                  <a:lnTo>
                    <a:pt x="733590" y="191541"/>
                  </a:lnTo>
                  <a:lnTo>
                    <a:pt x="741260" y="190030"/>
                  </a:lnTo>
                  <a:lnTo>
                    <a:pt x="748919" y="187020"/>
                  </a:lnTo>
                  <a:lnTo>
                    <a:pt x="756589" y="185508"/>
                  </a:lnTo>
                  <a:lnTo>
                    <a:pt x="787260" y="161378"/>
                  </a:lnTo>
                  <a:lnTo>
                    <a:pt x="791095" y="155346"/>
                  </a:lnTo>
                  <a:lnTo>
                    <a:pt x="794918" y="150825"/>
                  </a:lnTo>
                  <a:lnTo>
                    <a:pt x="798766" y="144792"/>
                  </a:lnTo>
                  <a:close/>
                </a:path>
                <a:path w="980439" h="191769">
                  <a:moveTo>
                    <a:pt x="980236" y="3035"/>
                  </a:moveTo>
                  <a:lnTo>
                    <a:pt x="921448" y="3035"/>
                  </a:lnTo>
                  <a:lnTo>
                    <a:pt x="921448" y="13589"/>
                  </a:lnTo>
                  <a:lnTo>
                    <a:pt x="929119" y="13589"/>
                  </a:lnTo>
                  <a:lnTo>
                    <a:pt x="931672" y="15087"/>
                  </a:lnTo>
                  <a:lnTo>
                    <a:pt x="934237" y="15087"/>
                  </a:lnTo>
                  <a:lnTo>
                    <a:pt x="935520" y="16598"/>
                  </a:lnTo>
                  <a:lnTo>
                    <a:pt x="936802" y="16598"/>
                  </a:lnTo>
                  <a:lnTo>
                    <a:pt x="938060" y="18122"/>
                  </a:lnTo>
                  <a:lnTo>
                    <a:pt x="939342" y="21120"/>
                  </a:lnTo>
                  <a:lnTo>
                    <a:pt x="939342" y="24130"/>
                  </a:lnTo>
                  <a:lnTo>
                    <a:pt x="940625" y="27165"/>
                  </a:lnTo>
                  <a:lnTo>
                    <a:pt x="940625" y="84467"/>
                  </a:lnTo>
                  <a:lnTo>
                    <a:pt x="857554" y="84467"/>
                  </a:lnTo>
                  <a:lnTo>
                    <a:pt x="857554" y="21120"/>
                  </a:lnTo>
                  <a:lnTo>
                    <a:pt x="858837" y="18122"/>
                  </a:lnTo>
                  <a:lnTo>
                    <a:pt x="861390" y="16598"/>
                  </a:lnTo>
                  <a:lnTo>
                    <a:pt x="862660" y="15087"/>
                  </a:lnTo>
                  <a:lnTo>
                    <a:pt x="863942" y="15087"/>
                  </a:lnTo>
                  <a:lnTo>
                    <a:pt x="866495" y="13589"/>
                  </a:lnTo>
                  <a:lnTo>
                    <a:pt x="876731" y="13589"/>
                  </a:lnTo>
                  <a:lnTo>
                    <a:pt x="876731" y="3035"/>
                  </a:lnTo>
                  <a:lnTo>
                    <a:pt x="817943" y="3035"/>
                  </a:lnTo>
                  <a:lnTo>
                    <a:pt x="817943" y="13589"/>
                  </a:lnTo>
                  <a:lnTo>
                    <a:pt x="825601" y="13589"/>
                  </a:lnTo>
                  <a:lnTo>
                    <a:pt x="828154" y="15087"/>
                  </a:lnTo>
                  <a:lnTo>
                    <a:pt x="830707" y="15087"/>
                  </a:lnTo>
                  <a:lnTo>
                    <a:pt x="831989" y="16598"/>
                  </a:lnTo>
                  <a:lnTo>
                    <a:pt x="833272" y="16598"/>
                  </a:lnTo>
                  <a:lnTo>
                    <a:pt x="835837" y="19608"/>
                  </a:lnTo>
                  <a:lnTo>
                    <a:pt x="835837" y="22644"/>
                  </a:lnTo>
                  <a:lnTo>
                    <a:pt x="837095" y="25654"/>
                  </a:lnTo>
                  <a:lnTo>
                    <a:pt x="837095" y="167411"/>
                  </a:lnTo>
                  <a:lnTo>
                    <a:pt x="835837" y="170421"/>
                  </a:lnTo>
                  <a:lnTo>
                    <a:pt x="835837" y="174955"/>
                  </a:lnTo>
                  <a:lnTo>
                    <a:pt x="833272" y="177965"/>
                  </a:lnTo>
                  <a:lnTo>
                    <a:pt x="817943" y="177965"/>
                  </a:lnTo>
                  <a:lnTo>
                    <a:pt x="817943" y="188518"/>
                  </a:lnTo>
                  <a:lnTo>
                    <a:pt x="876731" y="188518"/>
                  </a:lnTo>
                  <a:lnTo>
                    <a:pt x="876731" y="177965"/>
                  </a:lnTo>
                  <a:lnTo>
                    <a:pt x="861390" y="177965"/>
                  </a:lnTo>
                  <a:lnTo>
                    <a:pt x="858837" y="176453"/>
                  </a:lnTo>
                  <a:lnTo>
                    <a:pt x="857554" y="174955"/>
                  </a:lnTo>
                  <a:lnTo>
                    <a:pt x="857554" y="99542"/>
                  </a:lnTo>
                  <a:lnTo>
                    <a:pt x="940625" y="99542"/>
                  </a:lnTo>
                  <a:lnTo>
                    <a:pt x="940625" y="167411"/>
                  </a:lnTo>
                  <a:lnTo>
                    <a:pt x="939342" y="171932"/>
                  </a:lnTo>
                  <a:lnTo>
                    <a:pt x="939342" y="174955"/>
                  </a:lnTo>
                  <a:lnTo>
                    <a:pt x="936802" y="177965"/>
                  </a:lnTo>
                  <a:lnTo>
                    <a:pt x="921448" y="177965"/>
                  </a:lnTo>
                  <a:lnTo>
                    <a:pt x="921448" y="188518"/>
                  </a:lnTo>
                  <a:lnTo>
                    <a:pt x="980236" y="188518"/>
                  </a:lnTo>
                  <a:lnTo>
                    <a:pt x="980236" y="177965"/>
                  </a:lnTo>
                  <a:lnTo>
                    <a:pt x="964907" y="177965"/>
                  </a:lnTo>
                  <a:lnTo>
                    <a:pt x="962342" y="176453"/>
                  </a:lnTo>
                  <a:lnTo>
                    <a:pt x="961085" y="174955"/>
                  </a:lnTo>
                  <a:lnTo>
                    <a:pt x="961085" y="99542"/>
                  </a:lnTo>
                  <a:lnTo>
                    <a:pt x="961085" y="84467"/>
                  </a:lnTo>
                  <a:lnTo>
                    <a:pt x="961085" y="27165"/>
                  </a:lnTo>
                  <a:lnTo>
                    <a:pt x="962342" y="24130"/>
                  </a:lnTo>
                  <a:lnTo>
                    <a:pt x="962342" y="19608"/>
                  </a:lnTo>
                  <a:lnTo>
                    <a:pt x="963625" y="18122"/>
                  </a:lnTo>
                  <a:lnTo>
                    <a:pt x="963625" y="16598"/>
                  </a:lnTo>
                  <a:lnTo>
                    <a:pt x="964907" y="15087"/>
                  </a:lnTo>
                  <a:lnTo>
                    <a:pt x="966190" y="15087"/>
                  </a:lnTo>
                  <a:lnTo>
                    <a:pt x="968743" y="13589"/>
                  </a:lnTo>
                  <a:lnTo>
                    <a:pt x="980236" y="13589"/>
                  </a:lnTo>
                  <a:lnTo>
                    <a:pt x="980236" y="3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1388" y="3032387"/>
              <a:ext cx="1131026" cy="2382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0175" y="2967557"/>
              <a:ext cx="870585" cy="295910"/>
            </a:xfrm>
            <a:custGeom>
              <a:avLst/>
              <a:gdLst/>
              <a:ahLst/>
              <a:cxnLst/>
              <a:rect l="l" t="t" r="r" b="b"/>
              <a:pathLst>
                <a:path w="870585" h="295910">
                  <a:moveTo>
                    <a:pt x="81788" y="253352"/>
                  </a:moveTo>
                  <a:lnTo>
                    <a:pt x="80530" y="248831"/>
                  </a:lnTo>
                  <a:lnTo>
                    <a:pt x="77965" y="244309"/>
                  </a:lnTo>
                  <a:lnTo>
                    <a:pt x="76682" y="241287"/>
                  </a:lnTo>
                  <a:lnTo>
                    <a:pt x="69024" y="232244"/>
                  </a:lnTo>
                  <a:lnTo>
                    <a:pt x="65176" y="229222"/>
                  </a:lnTo>
                  <a:lnTo>
                    <a:pt x="60071" y="226212"/>
                  </a:lnTo>
                  <a:lnTo>
                    <a:pt x="56235" y="224701"/>
                  </a:lnTo>
                  <a:lnTo>
                    <a:pt x="53682" y="224701"/>
                  </a:lnTo>
                  <a:lnTo>
                    <a:pt x="63893" y="218668"/>
                  </a:lnTo>
                  <a:lnTo>
                    <a:pt x="69024" y="212636"/>
                  </a:lnTo>
                  <a:lnTo>
                    <a:pt x="71577" y="211124"/>
                  </a:lnTo>
                  <a:lnTo>
                    <a:pt x="74129" y="208114"/>
                  </a:lnTo>
                  <a:lnTo>
                    <a:pt x="75412" y="205105"/>
                  </a:lnTo>
                  <a:lnTo>
                    <a:pt x="75412" y="202082"/>
                  </a:lnTo>
                  <a:lnTo>
                    <a:pt x="76682" y="199059"/>
                  </a:lnTo>
                  <a:lnTo>
                    <a:pt x="76682" y="193027"/>
                  </a:lnTo>
                  <a:lnTo>
                    <a:pt x="75412" y="188506"/>
                  </a:lnTo>
                  <a:lnTo>
                    <a:pt x="72847" y="183984"/>
                  </a:lnTo>
                  <a:lnTo>
                    <a:pt x="71577" y="180975"/>
                  </a:lnTo>
                  <a:lnTo>
                    <a:pt x="49847" y="165887"/>
                  </a:lnTo>
                  <a:lnTo>
                    <a:pt x="46024" y="164376"/>
                  </a:lnTo>
                  <a:lnTo>
                    <a:pt x="35788" y="164376"/>
                  </a:lnTo>
                  <a:lnTo>
                    <a:pt x="30670" y="165887"/>
                  </a:lnTo>
                  <a:lnTo>
                    <a:pt x="25565" y="168910"/>
                  </a:lnTo>
                  <a:lnTo>
                    <a:pt x="21742" y="170408"/>
                  </a:lnTo>
                  <a:lnTo>
                    <a:pt x="5105" y="194538"/>
                  </a:lnTo>
                  <a:lnTo>
                    <a:pt x="5105" y="199059"/>
                  </a:lnTo>
                  <a:lnTo>
                    <a:pt x="14058" y="200571"/>
                  </a:lnTo>
                  <a:lnTo>
                    <a:pt x="14058" y="197561"/>
                  </a:lnTo>
                  <a:lnTo>
                    <a:pt x="15341" y="193027"/>
                  </a:lnTo>
                  <a:lnTo>
                    <a:pt x="17894" y="190017"/>
                  </a:lnTo>
                  <a:lnTo>
                    <a:pt x="19177" y="187007"/>
                  </a:lnTo>
                  <a:lnTo>
                    <a:pt x="22999" y="182473"/>
                  </a:lnTo>
                  <a:lnTo>
                    <a:pt x="30670" y="177952"/>
                  </a:lnTo>
                  <a:lnTo>
                    <a:pt x="33235" y="177952"/>
                  </a:lnTo>
                  <a:lnTo>
                    <a:pt x="37071" y="176441"/>
                  </a:lnTo>
                  <a:lnTo>
                    <a:pt x="42176" y="176441"/>
                  </a:lnTo>
                  <a:lnTo>
                    <a:pt x="46024" y="177952"/>
                  </a:lnTo>
                  <a:lnTo>
                    <a:pt x="48564" y="177952"/>
                  </a:lnTo>
                  <a:lnTo>
                    <a:pt x="53682" y="180975"/>
                  </a:lnTo>
                  <a:lnTo>
                    <a:pt x="60071" y="188506"/>
                  </a:lnTo>
                  <a:lnTo>
                    <a:pt x="61353" y="191528"/>
                  </a:lnTo>
                  <a:lnTo>
                    <a:pt x="61353" y="193027"/>
                  </a:lnTo>
                  <a:lnTo>
                    <a:pt x="62636" y="196049"/>
                  </a:lnTo>
                  <a:lnTo>
                    <a:pt x="62636" y="202082"/>
                  </a:lnTo>
                  <a:lnTo>
                    <a:pt x="61353" y="206603"/>
                  </a:lnTo>
                  <a:lnTo>
                    <a:pt x="58788" y="209626"/>
                  </a:lnTo>
                  <a:lnTo>
                    <a:pt x="57518" y="212636"/>
                  </a:lnTo>
                  <a:lnTo>
                    <a:pt x="54965" y="214147"/>
                  </a:lnTo>
                  <a:lnTo>
                    <a:pt x="52412" y="217157"/>
                  </a:lnTo>
                  <a:lnTo>
                    <a:pt x="49847" y="218668"/>
                  </a:lnTo>
                  <a:lnTo>
                    <a:pt x="40894" y="218668"/>
                  </a:lnTo>
                  <a:lnTo>
                    <a:pt x="37071" y="220179"/>
                  </a:lnTo>
                  <a:lnTo>
                    <a:pt x="29413" y="220179"/>
                  </a:lnTo>
                  <a:lnTo>
                    <a:pt x="29413" y="229222"/>
                  </a:lnTo>
                  <a:lnTo>
                    <a:pt x="42176" y="229222"/>
                  </a:lnTo>
                  <a:lnTo>
                    <a:pt x="44742" y="230733"/>
                  </a:lnTo>
                  <a:lnTo>
                    <a:pt x="49847" y="230733"/>
                  </a:lnTo>
                  <a:lnTo>
                    <a:pt x="52412" y="232244"/>
                  </a:lnTo>
                  <a:lnTo>
                    <a:pt x="53682" y="233756"/>
                  </a:lnTo>
                  <a:lnTo>
                    <a:pt x="56235" y="235254"/>
                  </a:lnTo>
                  <a:lnTo>
                    <a:pt x="58788" y="238277"/>
                  </a:lnTo>
                  <a:lnTo>
                    <a:pt x="61353" y="239788"/>
                  </a:lnTo>
                  <a:lnTo>
                    <a:pt x="62636" y="242798"/>
                  </a:lnTo>
                  <a:lnTo>
                    <a:pt x="65176" y="245821"/>
                  </a:lnTo>
                  <a:lnTo>
                    <a:pt x="66459" y="248831"/>
                  </a:lnTo>
                  <a:lnTo>
                    <a:pt x="66459" y="250342"/>
                  </a:lnTo>
                  <a:lnTo>
                    <a:pt x="67741" y="253352"/>
                  </a:lnTo>
                  <a:lnTo>
                    <a:pt x="67741" y="260896"/>
                  </a:lnTo>
                  <a:lnTo>
                    <a:pt x="65176" y="269951"/>
                  </a:lnTo>
                  <a:lnTo>
                    <a:pt x="63893" y="272961"/>
                  </a:lnTo>
                  <a:lnTo>
                    <a:pt x="61353" y="275983"/>
                  </a:lnTo>
                  <a:lnTo>
                    <a:pt x="58788" y="277482"/>
                  </a:lnTo>
                  <a:lnTo>
                    <a:pt x="53682" y="283514"/>
                  </a:lnTo>
                  <a:lnTo>
                    <a:pt x="51130" y="285026"/>
                  </a:lnTo>
                  <a:lnTo>
                    <a:pt x="47282" y="285026"/>
                  </a:lnTo>
                  <a:lnTo>
                    <a:pt x="43459" y="286537"/>
                  </a:lnTo>
                  <a:lnTo>
                    <a:pt x="35788" y="286537"/>
                  </a:lnTo>
                  <a:lnTo>
                    <a:pt x="24282" y="282016"/>
                  </a:lnTo>
                  <a:lnTo>
                    <a:pt x="16611" y="272961"/>
                  </a:lnTo>
                  <a:lnTo>
                    <a:pt x="15341" y="268439"/>
                  </a:lnTo>
                  <a:lnTo>
                    <a:pt x="15341" y="265417"/>
                  </a:lnTo>
                  <a:lnTo>
                    <a:pt x="14058" y="263918"/>
                  </a:lnTo>
                  <a:lnTo>
                    <a:pt x="12788" y="260896"/>
                  </a:lnTo>
                  <a:lnTo>
                    <a:pt x="10236" y="257886"/>
                  </a:lnTo>
                  <a:lnTo>
                    <a:pt x="7670" y="256374"/>
                  </a:lnTo>
                  <a:lnTo>
                    <a:pt x="5105" y="256374"/>
                  </a:lnTo>
                  <a:lnTo>
                    <a:pt x="3848" y="257886"/>
                  </a:lnTo>
                  <a:lnTo>
                    <a:pt x="2565" y="257886"/>
                  </a:lnTo>
                  <a:lnTo>
                    <a:pt x="1282" y="259384"/>
                  </a:lnTo>
                  <a:lnTo>
                    <a:pt x="1282" y="262407"/>
                  </a:lnTo>
                  <a:lnTo>
                    <a:pt x="0" y="263918"/>
                  </a:lnTo>
                  <a:lnTo>
                    <a:pt x="0" y="265417"/>
                  </a:lnTo>
                  <a:lnTo>
                    <a:pt x="2565" y="274472"/>
                  </a:lnTo>
                  <a:lnTo>
                    <a:pt x="39611" y="295579"/>
                  </a:lnTo>
                  <a:lnTo>
                    <a:pt x="57518" y="292569"/>
                  </a:lnTo>
                  <a:lnTo>
                    <a:pt x="81788" y="257886"/>
                  </a:lnTo>
                  <a:lnTo>
                    <a:pt x="81788" y="253352"/>
                  </a:lnTo>
                  <a:close/>
                </a:path>
                <a:path w="870585" h="295910">
                  <a:moveTo>
                    <a:pt x="796213" y="13563"/>
                  </a:moveTo>
                  <a:lnTo>
                    <a:pt x="794931" y="10553"/>
                  </a:lnTo>
                  <a:lnTo>
                    <a:pt x="792378" y="7543"/>
                  </a:lnTo>
                  <a:lnTo>
                    <a:pt x="791108" y="4521"/>
                  </a:lnTo>
                  <a:lnTo>
                    <a:pt x="788543" y="3022"/>
                  </a:lnTo>
                  <a:lnTo>
                    <a:pt x="787260" y="1511"/>
                  </a:lnTo>
                  <a:lnTo>
                    <a:pt x="784694" y="0"/>
                  </a:lnTo>
                  <a:lnTo>
                    <a:pt x="778319" y="0"/>
                  </a:lnTo>
                  <a:lnTo>
                    <a:pt x="774484" y="4521"/>
                  </a:lnTo>
                  <a:lnTo>
                    <a:pt x="771931" y="6032"/>
                  </a:lnTo>
                  <a:lnTo>
                    <a:pt x="770648" y="9042"/>
                  </a:lnTo>
                  <a:lnTo>
                    <a:pt x="769366" y="10553"/>
                  </a:lnTo>
                  <a:lnTo>
                    <a:pt x="768083" y="13563"/>
                  </a:lnTo>
                  <a:lnTo>
                    <a:pt x="768083" y="19596"/>
                  </a:lnTo>
                  <a:lnTo>
                    <a:pt x="771931" y="28651"/>
                  </a:lnTo>
                  <a:lnTo>
                    <a:pt x="777036" y="31673"/>
                  </a:lnTo>
                  <a:lnTo>
                    <a:pt x="778319" y="33172"/>
                  </a:lnTo>
                  <a:lnTo>
                    <a:pt x="783437" y="33172"/>
                  </a:lnTo>
                  <a:lnTo>
                    <a:pt x="787260" y="31673"/>
                  </a:lnTo>
                  <a:lnTo>
                    <a:pt x="792378" y="28651"/>
                  </a:lnTo>
                  <a:lnTo>
                    <a:pt x="796213" y="19596"/>
                  </a:lnTo>
                  <a:lnTo>
                    <a:pt x="796213" y="13563"/>
                  </a:lnTo>
                  <a:close/>
                </a:path>
                <a:path w="870585" h="295910">
                  <a:moveTo>
                    <a:pt x="870331" y="13563"/>
                  </a:moveTo>
                  <a:lnTo>
                    <a:pt x="869048" y="10553"/>
                  </a:lnTo>
                  <a:lnTo>
                    <a:pt x="866508" y="7543"/>
                  </a:lnTo>
                  <a:lnTo>
                    <a:pt x="865225" y="4521"/>
                  </a:lnTo>
                  <a:lnTo>
                    <a:pt x="862660" y="3022"/>
                  </a:lnTo>
                  <a:lnTo>
                    <a:pt x="861377" y="1511"/>
                  </a:lnTo>
                  <a:lnTo>
                    <a:pt x="858837" y="0"/>
                  </a:lnTo>
                  <a:lnTo>
                    <a:pt x="852436" y="0"/>
                  </a:lnTo>
                  <a:lnTo>
                    <a:pt x="848614" y="4521"/>
                  </a:lnTo>
                  <a:lnTo>
                    <a:pt x="846048" y="6032"/>
                  </a:lnTo>
                  <a:lnTo>
                    <a:pt x="844765" y="9042"/>
                  </a:lnTo>
                  <a:lnTo>
                    <a:pt x="843483" y="10553"/>
                  </a:lnTo>
                  <a:lnTo>
                    <a:pt x="842225" y="13563"/>
                  </a:lnTo>
                  <a:lnTo>
                    <a:pt x="842225" y="19596"/>
                  </a:lnTo>
                  <a:lnTo>
                    <a:pt x="846048" y="28651"/>
                  </a:lnTo>
                  <a:lnTo>
                    <a:pt x="851166" y="31673"/>
                  </a:lnTo>
                  <a:lnTo>
                    <a:pt x="852436" y="33172"/>
                  </a:lnTo>
                  <a:lnTo>
                    <a:pt x="857554" y="33172"/>
                  </a:lnTo>
                  <a:lnTo>
                    <a:pt x="861377" y="31673"/>
                  </a:lnTo>
                  <a:lnTo>
                    <a:pt x="866508" y="28651"/>
                  </a:lnTo>
                  <a:lnTo>
                    <a:pt x="870331" y="19596"/>
                  </a:lnTo>
                  <a:lnTo>
                    <a:pt x="870331" y="135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0148" y="2554323"/>
              <a:ext cx="159735" cy="191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2318" y="2769996"/>
              <a:ext cx="1063625" cy="224790"/>
            </a:xfrm>
            <a:custGeom>
              <a:avLst/>
              <a:gdLst/>
              <a:ahLst/>
              <a:cxnLst/>
              <a:rect l="l" t="t" r="r" b="b"/>
              <a:pathLst>
                <a:path w="1063625" h="224789">
                  <a:moveTo>
                    <a:pt x="17868" y="0"/>
                  </a:moveTo>
                  <a:lnTo>
                    <a:pt x="0" y="0"/>
                  </a:lnTo>
                  <a:lnTo>
                    <a:pt x="0" y="224701"/>
                  </a:lnTo>
                  <a:lnTo>
                    <a:pt x="17868" y="224701"/>
                  </a:lnTo>
                  <a:lnTo>
                    <a:pt x="17868" y="0"/>
                  </a:lnTo>
                  <a:close/>
                </a:path>
                <a:path w="1063625" h="224789">
                  <a:moveTo>
                    <a:pt x="67716" y="0"/>
                  </a:moveTo>
                  <a:lnTo>
                    <a:pt x="49834" y="0"/>
                  </a:lnTo>
                  <a:lnTo>
                    <a:pt x="49834" y="224701"/>
                  </a:lnTo>
                  <a:lnTo>
                    <a:pt x="67716" y="224701"/>
                  </a:lnTo>
                  <a:lnTo>
                    <a:pt x="67716" y="0"/>
                  </a:lnTo>
                  <a:close/>
                </a:path>
                <a:path w="1063625" h="224789">
                  <a:moveTo>
                    <a:pt x="472859" y="101053"/>
                  </a:moveTo>
                  <a:lnTo>
                    <a:pt x="389788" y="101053"/>
                  </a:lnTo>
                  <a:lnTo>
                    <a:pt x="389788" y="122148"/>
                  </a:lnTo>
                  <a:lnTo>
                    <a:pt x="472859" y="122148"/>
                  </a:lnTo>
                  <a:lnTo>
                    <a:pt x="472859" y="101053"/>
                  </a:lnTo>
                  <a:close/>
                </a:path>
                <a:path w="1063625" h="224789">
                  <a:moveTo>
                    <a:pt x="1007059" y="0"/>
                  </a:moveTo>
                  <a:lnTo>
                    <a:pt x="989164" y="0"/>
                  </a:lnTo>
                  <a:lnTo>
                    <a:pt x="989164" y="224701"/>
                  </a:lnTo>
                  <a:lnTo>
                    <a:pt x="1007059" y="224701"/>
                  </a:lnTo>
                  <a:lnTo>
                    <a:pt x="1007059" y="0"/>
                  </a:lnTo>
                  <a:close/>
                </a:path>
                <a:path w="1063625" h="224789">
                  <a:moveTo>
                    <a:pt x="1063256" y="0"/>
                  </a:moveTo>
                  <a:lnTo>
                    <a:pt x="1045464" y="0"/>
                  </a:lnTo>
                  <a:lnTo>
                    <a:pt x="1045464" y="224701"/>
                  </a:lnTo>
                  <a:lnTo>
                    <a:pt x="1063256" y="224701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017789" y="2988763"/>
            <a:ext cx="845185" cy="669163"/>
            <a:chOff x="3652535" y="2613148"/>
            <a:chExt cx="768350" cy="608330"/>
          </a:xfrm>
        </p:grpSpPr>
        <p:sp>
          <p:nvSpPr>
            <p:cNvPr id="19" name="object 19"/>
            <p:cNvSpPr/>
            <p:nvPr/>
          </p:nvSpPr>
          <p:spPr>
            <a:xfrm>
              <a:off x="3906902" y="2613148"/>
              <a:ext cx="506095" cy="400050"/>
            </a:xfrm>
            <a:custGeom>
              <a:avLst/>
              <a:gdLst/>
              <a:ahLst/>
              <a:cxnLst/>
              <a:rect l="l" t="t" r="r" b="b"/>
              <a:pathLst>
                <a:path w="506095" h="400050">
                  <a:moveTo>
                    <a:pt x="192998" y="0"/>
                  </a:moveTo>
                  <a:lnTo>
                    <a:pt x="134120" y="28654"/>
                  </a:lnTo>
                  <a:lnTo>
                    <a:pt x="108684" y="60318"/>
                  </a:lnTo>
                  <a:lnTo>
                    <a:pt x="84314" y="99534"/>
                  </a:lnTo>
                  <a:lnTo>
                    <a:pt x="62613" y="152320"/>
                  </a:lnTo>
                  <a:lnTo>
                    <a:pt x="39667" y="215668"/>
                  </a:lnTo>
                  <a:lnTo>
                    <a:pt x="20456" y="288041"/>
                  </a:lnTo>
                  <a:lnTo>
                    <a:pt x="0" y="369482"/>
                  </a:lnTo>
                  <a:lnTo>
                    <a:pt x="17787" y="375520"/>
                  </a:lnTo>
                  <a:lnTo>
                    <a:pt x="38244" y="294079"/>
                  </a:lnTo>
                  <a:lnTo>
                    <a:pt x="57454" y="221685"/>
                  </a:lnTo>
                  <a:lnTo>
                    <a:pt x="77911" y="161367"/>
                  </a:lnTo>
                  <a:lnTo>
                    <a:pt x="99612" y="111589"/>
                  </a:lnTo>
                  <a:lnTo>
                    <a:pt x="121313" y="72394"/>
                  </a:lnTo>
                  <a:lnTo>
                    <a:pt x="168629" y="27139"/>
                  </a:lnTo>
                  <a:lnTo>
                    <a:pt x="192998" y="21122"/>
                  </a:lnTo>
                  <a:lnTo>
                    <a:pt x="219858" y="25646"/>
                  </a:lnTo>
                  <a:lnTo>
                    <a:pt x="282472" y="67871"/>
                  </a:lnTo>
                  <a:lnTo>
                    <a:pt x="318225" y="108580"/>
                  </a:lnTo>
                  <a:lnTo>
                    <a:pt x="356469" y="159852"/>
                  </a:lnTo>
                  <a:lnTo>
                    <a:pt x="397381" y="226208"/>
                  </a:lnTo>
                  <a:lnTo>
                    <a:pt x="442207" y="306134"/>
                  </a:lnTo>
                  <a:lnTo>
                    <a:pt x="490768" y="399652"/>
                  </a:lnTo>
                  <a:lnTo>
                    <a:pt x="506066" y="387575"/>
                  </a:lnTo>
                  <a:lnTo>
                    <a:pt x="457505" y="294079"/>
                  </a:lnTo>
                  <a:lnTo>
                    <a:pt x="412679" y="214153"/>
                  </a:lnTo>
                  <a:lnTo>
                    <a:pt x="369277" y="147797"/>
                  </a:lnTo>
                  <a:lnTo>
                    <a:pt x="331033" y="93496"/>
                  </a:lnTo>
                  <a:lnTo>
                    <a:pt x="292611" y="52786"/>
                  </a:lnTo>
                  <a:lnTo>
                    <a:pt x="259347" y="22616"/>
                  </a:lnTo>
                  <a:lnTo>
                    <a:pt x="224839" y="4523"/>
                  </a:lnTo>
                  <a:lnTo>
                    <a:pt x="192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6952" y="2857450"/>
              <a:ext cx="113664" cy="1704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2532" y="3035426"/>
              <a:ext cx="658495" cy="186055"/>
            </a:xfrm>
            <a:custGeom>
              <a:avLst/>
              <a:gdLst/>
              <a:ahLst/>
              <a:cxnLst/>
              <a:rect l="l" t="t" r="r" b="b"/>
              <a:pathLst>
                <a:path w="658495" h="186055">
                  <a:moveTo>
                    <a:pt x="152082" y="174929"/>
                  </a:moveTo>
                  <a:lnTo>
                    <a:pt x="146926" y="174929"/>
                  </a:lnTo>
                  <a:lnTo>
                    <a:pt x="143192" y="173418"/>
                  </a:lnTo>
                  <a:lnTo>
                    <a:pt x="136791" y="173418"/>
                  </a:lnTo>
                  <a:lnTo>
                    <a:pt x="134112" y="171919"/>
                  </a:lnTo>
                  <a:lnTo>
                    <a:pt x="132867" y="168897"/>
                  </a:lnTo>
                  <a:lnTo>
                    <a:pt x="130378" y="167386"/>
                  </a:lnTo>
                  <a:lnTo>
                    <a:pt x="130378" y="165887"/>
                  </a:lnTo>
                  <a:lnTo>
                    <a:pt x="127889" y="164376"/>
                  </a:lnTo>
                  <a:lnTo>
                    <a:pt x="126466" y="161353"/>
                  </a:lnTo>
                  <a:lnTo>
                    <a:pt x="123977" y="158343"/>
                  </a:lnTo>
                  <a:lnTo>
                    <a:pt x="83070" y="96507"/>
                  </a:lnTo>
                  <a:lnTo>
                    <a:pt x="91960" y="96507"/>
                  </a:lnTo>
                  <a:lnTo>
                    <a:pt x="101028" y="95008"/>
                  </a:lnTo>
                  <a:lnTo>
                    <a:pt x="108686" y="91986"/>
                  </a:lnTo>
                  <a:lnTo>
                    <a:pt x="115087" y="90474"/>
                  </a:lnTo>
                  <a:lnTo>
                    <a:pt x="120065" y="87464"/>
                  </a:lnTo>
                  <a:lnTo>
                    <a:pt x="139280" y="54279"/>
                  </a:lnTo>
                  <a:lnTo>
                    <a:pt x="139280" y="40703"/>
                  </a:lnTo>
                  <a:lnTo>
                    <a:pt x="126530" y="15087"/>
                  </a:lnTo>
                  <a:lnTo>
                    <a:pt x="125222" y="13563"/>
                  </a:lnTo>
                  <a:lnTo>
                    <a:pt x="118821" y="9042"/>
                  </a:lnTo>
                  <a:lnTo>
                    <a:pt x="115087" y="6870"/>
                  </a:lnTo>
                  <a:lnTo>
                    <a:pt x="115087" y="43738"/>
                  </a:lnTo>
                  <a:lnTo>
                    <a:pt x="115087" y="54279"/>
                  </a:lnTo>
                  <a:lnTo>
                    <a:pt x="94627" y="79921"/>
                  </a:lnTo>
                  <a:lnTo>
                    <a:pt x="85559" y="79921"/>
                  </a:lnTo>
                  <a:lnTo>
                    <a:pt x="79324" y="81432"/>
                  </a:lnTo>
                  <a:lnTo>
                    <a:pt x="39662" y="81432"/>
                  </a:lnTo>
                  <a:lnTo>
                    <a:pt x="39662" y="15087"/>
                  </a:lnTo>
                  <a:lnTo>
                    <a:pt x="85559" y="15087"/>
                  </a:lnTo>
                  <a:lnTo>
                    <a:pt x="91960" y="16573"/>
                  </a:lnTo>
                  <a:lnTo>
                    <a:pt x="113665" y="39217"/>
                  </a:lnTo>
                  <a:lnTo>
                    <a:pt x="115087" y="43738"/>
                  </a:lnTo>
                  <a:lnTo>
                    <a:pt x="115087" y="6870"/>
                  </a:lnTo>
                  <a:lnTo>
                    <a:pt x="113665" y="6032"/>
                  </a:lnTo>
                  <a:lnTo>
                    <a:pt x="107429" y="4521"/>
                  </a:lnTo>
                  <a:lnTo>
                    <a:pt x="99606" y="1511"/>
                  </a:lnTo>
                  <a:lnTo>
                    <a:pt x="89471" y="0"/>
                  </a:lnTo>
                  <a:lnTo>
                    <a:pt x="0" y="0"/>
                  </a:lnTo>
                  <a:lnTo>
                    <a:pt x="0" y="10553"/>
                  </a:lnTo>
                  <a:lnTo>
                    <a:pt x="7645" y="10553"/>
                  </a:lnTo>
                  <a:lnTo>
                    <a:pt x="10312" y="12052"/>
                  </a:lnTo>
                  <a:lnTo>
                    <a:pt x="12801" y="12052"/>
                  </a:lnTo>
                  <a:lnTo>
                    <a:pt x="16535" y="16573"/>
                  </a:lnTo>
                  <a:lnTo>
                    <a:pt x="17957" y="18084"/>
                  </a:lnTo>
                  <a:lnTo>
                    <a:pt x="17957" y="19608"/>
                  </a:lnTo>
                  <a:lnTo>
                    <a:pt x="19202" y="22618"/>
                  </a:lnTo>
                  <a:lnTo>
                    <a:pt x="19202" y="161353"/>
                  </a:lnTo>
                  <a:lnTo>
                    <a:pt x="17957" y="164376"/>
                  </a:lnTo>
                  <a:lnTo>
                    <a:pt x="17957" y="167386"/>
                  </a:lnTo>
                  <a:lnTo>
                    <a:pt x="16535" y="168897"/>
                  </a:lnTo>
                  <a:lnTo>
                    <a:pt x="16535" y="170408"/>
                  </a:lnTo>
                  <a:lnTo>
                    <a:pt x="12801" y="174929"/>
                  </a:lnTo>
                  <a:lnTo>
                    <a:pt x="0" y="174929"/>
                  </a:lnTo>
                  <a:lnTo>
                    <a:pt x="0" y="185483"/>
                  </a:lnTo>
                  <a:lnTo>
                    <a:pt x="58877" y="185483"/>
                  </a:lnTo>
                  <a:lnTo>
                    <a:pt x="58877" y="174929"/>
                  </a:lnTo>
                  <a:lnTo>
                    <a:pt x="49796" y="174929"/>
                  </a:lnTo>
                  <a:lnTo>
                    <a:pt x="47307" y="173418"/>
                  </a:lnTo>
                  <a:lnTo>
                    <a:pt x="42151" y="173418"/>
                  </a:lnTo>
                  <a:lnTo>
                    <a:pt x="40906" y="171919"/>
                  </a:lnTo>
                  <a:lnTo>
                    <a:pt x="39662" y="168897"/>
                  </a:lnTo>
                  <a:lnTo>
                    <a:pt x="39662" y="96507"/>
                  </a:lnTo>
                  <a:lnTo>
                    <a:pt x="58877" y="96507"/>
                  </a:lnTo>
                  <a:lnTo>
                    <a:pt x="116332" y="185483"/>
                  </a:lnTo>
                  <a:lnTo>
                    <a:pt x="152082" y="185483"/>
                  </a:lnTo>
                  <a:lnTo>
                    <a:pt x="152082" y="174929"/>
                  </a:lnTo>
                  <a:close/>
                </a:path>
                <a:path w="658495" h="186055">
                  <a:moveTo>
                    <a:pt x="387197" y="105562"/>
                  </a:moveTo>
                  <a:lnTo>
                    <a:pt x="153327" y="105562"/>
                  </a:lnTo>
                  <a:lnTo>
                    <a:pt x="153327" y="122148"/>
                  </a:lnTo>
                  <a:lnTo>
                    <a:pt x="387197" y="122148"/>
                  </a:lnTo>
                  <a:lnTo>
                    <a:pt x="387197" y="105562"/>
                  </a:lnTo>
                  <a:close/>
                </a:path>
                <a:path w="658495" h="186055">
                  <a:moveTo>
                    <a:pt x="546976" y="128181"/>
                  </a:moveTo>
                  <a:lnTo>
                    <a:pt x="545731" y="120637"/>
                  </a:lnTo>
                  <a:lnTo>
                    <a:pt x="543242" y="114604"/>
                  </a:lnTo>
                  <a:lnTo>
                    <a:pt x="540575" y="110083"/>
                  </a:lnTo>
                  <a:lnTo>
                    <a:pt x="538086" y="105562"/>
                  </a:lnTo>
                  <a:lnTo>
                    <a:pt x="534162" y="101041"/>
                  </a:lnTo>
                  <a:lnTo>
                    <a:pt x="530428" y="96507"/>
                  </a:lnTo>
                  <a:lnTo>
                    <a:pt x="527850" y="95008"/>
                  </a:lnTo>
                  <a:lnTo>
                    <a:pt x="525272" y="93497"/>
                  </a:lnTo>
                  <a:lnTo>
                    <a:pt x="522782" y="92544"/>
                  </a:lnTo>
                  <a:lnTo>
                    <a:pt x="522782" y="126669"/>
                  </a:lnTo>
                  <a:lnTo>
                    <a:pt x="522782" y="138734"/>
                  </a:lnTo>
                  <a:lnTo>
                    <a:pt x="507301" y="164376"/>
                  </a:lnTo>
                  <a:lnTo>
                    <a:pt x="503567" y="167386"/>
                  </a:lnTo>
                  <a:lnTo>
                    <a:pt x="498411" y="168897"/>
                  </a:lnTo>
                  <a:lnTo>
                    <a:pt x="485609" y="168897"/>
                  </a:lnTo>
                  <a:lnTo>
                    <a:pt x="475462" y="170408"/>
                  </a:lnTo>
                  <a:lnTo>
                    <a:pt x="438289" y="170408"/>
                  </a:lnTo>
                  <a:lnTo>
                    <a:pt x="435800" y="167386"/>
                  </a:lnTo>
                  <a:lnTo>
                    <a:pt x="435800" y="95008"/>
                  </a:lnTo>
                  <a:lnTo>
                    <a:pt x="476707" y="95008"/>
                  </a:lnTo>
                  <a:lnTo>
                    <a:pt x="513715" y="108572"/>
                  </a:lnTo>
                  <a:lnTo>
                    <a:pt x="518871" y="117627"/>
                  </a:lnTo>
                  <a:lnTo>
                    <a:pt x="521360" y="122148"/>
                  </a:lnTo>
                  <a:lnTo>
                    <a:pt x="522782" y="126669"/>
                  </a:lnTo>
                  <a:lnTo>
                    <a:pt x="522782" y="92544"/>
                  </a:lnTo>
                  <a:lnTo>
                    <a:pt x="521360" y="91986"/>
                  </a:lnTo>
                  <a:lnTo>
                    <a:pt x="517626" y="90474"/>
                  </a:lnTo>
                  <a:lnTo>
                    <a:pt x="511225" y="88976"/>
                  </a:lnTo>
                  <a:lnTo>
                    <a:pt x="506056" y="87464"/>
                  </a:lnTo>
                  <a:lnTo>
                    <a:pt x="511225" y="85953"/>
                  </a:lnTo>
                  <a:lnTo>
                    <a:pt x="515137" y="84442"/>
                  </a:lnTo>
                  <a:lnTo>
                    <a:pt x="518871" y="81432"/>
                  </a:lnTo>
                  <a:lnTo>
                    <a:pt x="521360" y="79921"/>
                  </a:lnTo>
                  <a:lnTo>
                    <a:pt x="529183" y="73888"/>
                  </a:lnTo>
                  <a:lnTo>
                    <a:pt x="532917" y="69367"/>
                  </a:lnTo>
                  <a:lnTo>
                    <a:pt x="535406" y="64846"/>
                  </a:lnTo>
                  <a:lnTo>
                    <a:pt x="536841" y="60312"/>
                  </a:lnTo>
                  <a:lnTo>
                    <a:pt x="539330" y="54279"/>
                  </a:lnTo>
                  <a:lnTo>
                    <a:pt x="540575" y="49758"/>
                  </a:lnTo>
                  <a:lnTo>
                    <a:pt x="540575" y="45224"/>
                  </a:lnTo>
                  <a:lnTo>
                    <a:pt x="528243" y="15087"/>
                  </a:lnTo>
                  <a:lnTo>
                    <a:pt x="521360" y="9042"/>
                  </a:lnTo>
                  <a:lnTo>
                    <a:pt x="516382" y="6642"/>
                  </a:lnTo>
                  <a:lnTo>
                    <a:pt x="516382" y="40703"/>
                  </a:lnTo>
                  <a:lnTo>
                    <a:pt x="516382" y="51269"/>
                  </a:lnTo>
                  <a:lnTo>
                    <a:pt x="515137" y="57302"/>
                  </a:lnTo>
                  <a:lnTo>
                    <a:pt x="512470" y="63334"/>
                  </a:lnTo>
                  <a:lnTo>
                    <a:pt x="509981" y="67856"/>
                  </a:lnTo>
                  <a:lnTo>
                    <a:pt x="506056" y="70878"/>
                  </a:lnTo>
                  <a:lnTo>
                    <a:pt x="502323" y="73888"/>
                  </a:lnTo>
                  <a:lnTo>
                    <a:pt x="497166" y="76911"/>
                  </a:lnTo>
                  <a:lnTo>
                    <a:pt x="492010" y="78409"/>
                  </a:lnTo>
                  <a:lnTo>
                    <a:pt x="480631" y="78409"/>
                  </a:lnTo>
                  <a:lnTo>
                    <a:pt x="472795" y="79921"/>
                  </a:lnTo>
                  <a:lnTo>
                    <a:pt x="435800" y="79921"/>
                  </a:lnTo>
                  <a:lnTo>
                    <a:pt x="435800" y="15087"/>
                  </a:lnTo>
                  <a:lnTo>
                    <a:pt x="479196" y="15087"/>
                  </a:lnTo>
                  <a:lnTo>
                    <a:pt x="486854" y="16573"/>
                  </a:lnTo>
                  <a:lnTo>
                    <a:pt x="492010" y="16573"/>
                  </a:lnTo>
                  <a:lnTo>
                    <a:pt x="494677" y="18084"/>
                  </a:lnTo>
                  <a:lnTo>
                    <a:pt x="499656" y="19608"/>
                  </a:lnTo>
                  <a:lnTo>
                    <a:pt x="503567" y="21094"/>
                  </a:lnTo>
                  <a:lnTo>
                    <a:pt x="507301" y="24130"/>
                  </a:lnTo>
                  <a:lnTo>
                    <a:pt x="511225" y="27139"/>
                  </a:lnTo>
                  <a:lnTo>
                    <a:pt x="512470" y="31661"/>
                  </a:lnTo>
                  <a:lnTo>
                    <a:pt x="515137" y="36182"/>
                  </a:lnTo>
                  <a:lnTo>
                    <a:pt x="516382" y="40703"/>
                  </a:lnTo>
                  <a:lnTo>
                    <a:pt x="516382" y="6642"/>
                  </a:lnTo>
                  <a:lnTo>
                    <a:pt x="515137" y="6032"/>
                  </a:lnTo>
                  <a:lnTo>
                    <a:pt x="507301" y="3009"/>
                  </a:lnTo>
                  <a:lnTo>
                    <a:pt x="500900" y="1511"/>
                  </a:lnTo>
                  <a:lnTo>
                    <a:pt x="493255" y="1511"/>
                  </a:lnTo>
                  <a:lnTo>
                    <a:pt x="483120" y="0"/>
                  </a:lnTo>
                  <a:lnTo>
                    <a:pt x="396138" y="0"/>
                  </a:lnTo>
                  <a:lnTo>
                    <a:pt x="396138" y="10553"/>
                  </a:lnTo>
                  <a:lnTo>
                    <a:pt x="406450" y="10553"/>
                  </a:lnTo>
                  <a:lnTo>
                    <a:pt x="408940" y="12052"/>
                  </a:lnTo>
                  <a:lnTo>
                    <a:pt x="411607" y="12052"/>
                  </a:lnTo>
                  <a:lnTo>
                    <a:pt x="412851" y="13563"/>
                  </a:lnTo>
                  <a:lnTo>
                    <a:pt x="414096" y="16573"/>
                  </a:lnTo>
                  <a:lnTo>
                    <a:pt x="414096" y="19608"/>
                  </a:lnTo>
                  <a:lnTo>
                    <a:pt x="415340" y="22618"/>
                  </a:lnTo>
                  <a:lnTo>
                    <a:pt x="415340" y="161353"/>
                  </a:lnTo>
                  <a:lnTo>
                    <a:pt x="414096" y="165887"/>
                  </a:lnTo>
                  <a:lnTo>
                    <a:pt x="411607" y="168897"/>
                  </a:lnTo>
                  <a:lnTo>
                    <a:pt x="410184" y="171919"/>
                  </a:lnTo>
                  <a:lnTo>
                    <a:pt x="408940" y="173418"/>
                  </a:lnTo>
                  <a:lnTo>
                    <a:pt x="406450" y="173418"/>
                  </a:lnTo>
                  <a:lnTo>
                    <a:pt x="403783" y="174929"/>
                  </a:lnTo>
                  <a:lnTo>
                    <a:pt x="396138" y="174929"/>
                  </a:lnTo>
                  <a:lnTo>
                    <a:pt x="396138" y="185483"/>
                  </a:lnTo>
                  <a:lnTo>
                    <a:pt x="480631" y="185483"/>
                  </a:lnTo>
                  <a:lnTo>
                    <a:pt x="488276" y="183984"/>
                  </a:lnTo>
                  <a:lnTo>
                    <a:pt x="502323" y="183984"/>
                  </a:lnTo>
                  <a:lnTo>
                    <a:pt x="531672" y="170408"/>
                  </a:lnTo>
                  <a:lnTo>
                    <a:pt x="534162" y="167386"/>
                  </a:lnTo>
                  <a:lnTo>
                    <a:pt x="538086" y="162864"/>
                  </a:lnTo>
                  <a:lnTo>
                    <a:pt x="541820" y="156832"/>
                  </a:lnTo>
                  <a:lnTo>
                    <a:pt x="543242" y="152311"/>
                  </a:lnTo>
                  <a:lnTo>
                    <a:pt x="545731" y="146278"/>
                  </a:lnTo>
                  <a:lnTo>
                    <a:pt x="546976" y="140246"/>
                  </a:lnTo>
                  <a:lnTo>
                    <a:pt x="546976" y="128181"/>
                  </a:lnTo>
                  <a:close/>
                </a:path>
                <a:path w="658495" h="186055">
                  <a:moveTo>
                    <a:pt x="658152" y="67856"/>
                  </a:moveTo>
                  <a:lnTo>
                    <a:pt x="656907" y="64846"/>
                  </a:lnTo>
                  <a:lnTo>
                    <a:pt x="654418" y="61823"/>
                  </a:lnTo>
                  <a:lnTo>
                    <a:pt x="652995" y="58813"/>
                  </a:lnTo>
                  <a:lnTo>
                    <a:pt x="650494" y="57302"/>
                  </a:lnTo>
                  <a:lnTo>
                    <a:pt x="646760" y="55791"/>
                  </a:lnTo>
                  <a:lnTo>
                    <a:pt x="642848" y="54279"/>
                  </a:lnTo>
                  <a:lnTo>
                    <a:pt x="635203" y="54279"/>
                  </a:lnTo>
                  <a:lnTo>
                    <a:pt x="630047" y="55791"/>
                  </a:lnTo>
                  <a:lnTo>
                    <a:pt x="624890" y="58813"/>
                  </a:lnTo>
                  <a:lnTo>
                    <a:pt x="619899" y="61823"/>
                  </a:lnTo>
                  <a:lnTo>
                    <a:pt x="614743" y="64846"/>
                  </a:lnTo>
                  <a:lnTo>
                    <a:pt x="610831" y="69367"/>
                  </a:lnTo>
                  <a:lnTo>
                    <a:pt x="605853" y="73888"/>
                  </a:lnTo>
                  <a:lnTo>
                    <a:pt x="601941" y="79921"/>
                  </a:lnTo>
                  <a:lnTo>
                    <a:pt x="601941" y="54279"/>
                  </a:lnTo>
                  <a:lnTo>
                    <a:pt x="593039" y="54279"/>
                  </a:lnTo>
                  <a:lnTo>
                    <a:pt x="589127" y="57302"/>
                  </a:lnTo>
                  <a:lnTo>
                    <a:pt x="585393" y="58813"/>
                  </a:lnTo>
                  <a:lnTo>
                    <a:pt x="581482" y="61823"/>
                  </a:lnTo>
                  <a:lnTo>
                    <a:pt x="578993" y="63334"/>
                  </a:lnTo>
                  <a:lnTo>
                    <a:pt x="572592" y="63334"/>
                  </a:lnTo>
                  <a:lnTo>
                    <a:pt x="568680" y="64846"/>
                  </a:lnTo>
                  <a:lnTo>
                    <a:pt x="564934" y="64846"/>
                  </a:lnTo>
                  <a:lnTo>
                    <a:pt x="564934" y="76911"/>
                  </a:lnTo>
                  <a:lnTo>
                    <a:pt x="583971" y="76911"/>
                  </a:lnTo>
                  <a:lnTo>
                    <a:pt x="583971" y="159854"/>
                  </a:lnTo>
                  <a:lnTo>
                    <a:pt x="582726" y="164376"/>
                  </a:lnTo>
                  <a:lnTo>
                    <a:pt x="582726" y="167386"/>
                  </a:lnTo>
                  <a:lnTo>
                    <a:pt x="581482" y="168897"/>
                  </a:lnTo>
                  <a:lnTo>
                    <a:pt x="581482" y="170408"/>
                  </a:lnTo>
                  <a:lnTo>
                    <a:pt x="577748" y="174929"/>
                  </a:lnTo>
                  <a:lnTo>
                    <a:pt x="564934" y="174929"/>
                  </a:lnTo>
                  <a:lnTo>
                    <a:pt x="564934" y="185483"/>
                  </a:lnTo>
                  <a:lnTo>
                    <a:pt x="622401" y="185483"/>
                  </a:lnTo>
                  <a:lnTo>
                    <a:pt x="622401" y="174929"/>
                  </a:lnTo>
                  <a:lnTo>
                    <a:pt x="615988" y="174929"/>
                  </a:lnTo>
                  <a:lnTo>
                    <a:pt x="613498" y="173418"/>
                  </a:lnTo>
                  <a:lnTo>
                    <a:pt x="608342" y="173418"/>
                  </a:lnTo>
                  <a:lnTo>
                    <a:pt x="607098" y="171919"/>
                  </a:lnTo>
                  <a:lnTo>
                    <a:pt x="605853" y="171919"/>
                  </a:lnTo>
                  <a:lnTo>
                    <a:pt x="604431" y="170408"/>
                  </a:lnTo>
                  <a:lnTo>
                    <a:pt x="603186" y="168897"/>
                  </a:lnTo>
                  <a:lnTo>
                    <a:pt x="603186" y="95008"/>
                  </a:lnTo>
                  <a:lnTo>
                    <a:pt x="605853" y="91986"/>
                  </a:lnTo>
                  <a:lnTo>
                    <a:pt x="608342" y="87464"/>
                  </a:lnTo>
                  <a:lnTo>
                    <a:pt x="612254" y="82943"/>
                  </a:lnTo>
                  <a:lnTo>
                    <a:pt x="615988" y="79921"/>
                  </a:lnTo>
                  <a:lnTo>
                    <a:pt x="618477" y="78409"/>
                  </a:lnTo>
                  <a:lnTo>
                    <a:pt x="622401" y="75399"/>
                  </a:lnTo>
                  <a:lnTo>
                    <a:pt x="626313" y="73888"/>
                  </a:lnTo>
                  <a:lnTo>
                    <a:pt x="631291" y="73888"/>
                  </a:lnTo>
                  <a:lnTo>
                    <a:pt x="633958" y="75399"/>
                  </a:lnTo>
                  <a:lnTo>
                    <a:pt x="636447" y="78409"/>
                  </a:lnTo>
                  <a:lnTo>
                    <a:pt x="638937" y="79921"/>
                  </a:lnTo>
                  <a:lnTo>
                    <a:pt x="640359" y="81432"/>
                  </a:lnTo>
                  <a:lnTo>
                    <a:pt x="641604" y="81432"/>
                  </a:lnTo>
                  <a:lnTo>
                    <a:pt x="642848" y="82943"/>
                  </a:lnTo>
                  <a:lnTo>
                    <a:pt x="649249" y="82943"/>
                  </a:lnTo>
                  <a:lnTo>
                    <a:pt x="650494" y="81432"/>
                  </a:lnTo>
                  <a:lnTo>
                    <a:pt x="652995" y="81432"/>
                  </a:lnTo>
                  <a:lnTo>
                    <a:pt x="654418" y="79921"/>
                  </a:lnTo>
                  <a:lnTo>
                    <a:pt x="655662" y="78409"/>
                  </a:lnTo>
                  <a:lnTo>
                    <a:pt x="656907" y="75399"/>
                  </a:lnTo>
                  <a:lnTo>
                    <a:pt x="658152" y="73888"/>
                  </a:lnTo>
                  <a:lnTo>
                    <a:pt x="658152" y="67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2" name="object 22"/>
          <p:cNvSpPr/>
          <p:nvPr/>
        </p:nvSpPr>
        <p:spPr>
          <a:xfrm>
            <a:off x="3785923" y="3481446"/>
            <a:ext cx="122291" cy="144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23" name="object 23"/>
          <p:cNvGrpSpPr/>
          <p:nvPr/>
        </p:nvGrpSpPr>
        <p:grpSpPr>
          <a:xfrm>
            <a:off x="5679392" y="2912462"/>
            <a:ext cx="2820543" cy="799783"/>
            <a:chOff x="5163084" y="2543783"/>
            <a:chExt cx="2564130" cy="727075"/>
          </a:xfrm>
        </p:grpSpPr>
        <p:sp>
          <p:nvSpPr>
            <p:cNvPr id="24" name="object 24"/>
            <p:cNvSpPr/>
            <p:nvPr/>
          </p:nvSpPr>
          <p:spPr>
            <a:xfrm>
              <a:off x="5163084" y="3032387"/>
              <a:ext cx="1422499" cy="2307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5900" y="3032387"/>
              <a:ext cx="1130955" cy="2382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854501" y="2554324"/>
              <a:ext cx="159735" cy="1915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6648" y="2769996"/>
              <a:ext cx="67945" cy="224790"/>
            </a:xfrm>
            <a:custGeom>
              <a:avLst/>
              <a:gdLst/>
              <a:ahLst/>
              <a:cxnLst/>
              <a:rect l="l" t="t" r="r" b="b"/>
              <a:pathLst>
                <a:path w="67945" h="224789">
                  <a:moveTo>
                    <a:pt x="17970" y="0"/>
                  </a:moveTo>
                  <a:lnTo>
                    <a:pt x="0" y="0"/>
                  </a:lnTo>
                  <a:lnTo>
                    <a:pt x="0" y="224701"/>
                  </a:lnTo>
                  <a:lnTo>
                    <a:pt x="17970" y="224701"/>
                  </a:lnTo>
                  <a:lnTo>
                    <a:pt x="17970" y="0"/>
                  </a:lnTo>
                  <a:close/>
                </a:path>
                <a:path w="67945" h="224789">
                  <a:moveTo>
                    <a:pt x="67779" y="0"/>
                  </a:moveTo>
                  <a:lnTo>
                    <a:pt x="49987" y="0"/>
                  </a:lnTo>
                  <a:lnTo>
                    <a:pt x="49987" y="224701"/>
                  </a:lnTo>
                  <a:lnTo>
                    <a:pt x="67779" y="224701"/>
                  </a:lnTo>
                  <a:lnTo>
                    <a:pt x="67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246902" y="2558868"/>
              <a:ext cx="152086" cy="18547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5780" y="2769992"/>
              <a:ext cx="18415" cy="224790"/>
            </a:xfrm>
            <a:custGeom>
              <a:avLst/>
              <a:gdLst/>
              <a:ahLst/>
              <a:cxnLst/>
              <a:rect l="l" t="t" r="r" b="b"/>
              <a:pathLst>
                <a:path w="18414" h="224789">
                  <a:moveTo>
                    <a:pt x="17787" y="0"/>
                  </a:moveTo>
                  <a:lnTo>
                    <a:pt x="0" y="0"/>
                  </a:lnTo>
                  <a:lnTo>
                    <a:pt x="0" y="224693"/>
                  </a:lnTo>
                  <a:lnTo>
                    <a:pt x="17787" y="224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842441" y="2543783"/>
              <a:ext cx="159735" cy="1915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885838" y="2769996"/>
              <a:ext cx="74295" cy="224790"/>
            </a:xfrm>
            <a:custGeom>
              <a:avLst/>
              <a:gdLst/>
              <a:ahLst/>
              <a:cxnLst/>
              <a:rect l="l" t="t" r="r" b="b"/>
              <a:pathLst>
                <a:path w="74295" h="224789">
                  <a:moveTo>
                    <a:pt x="17970" y="0"/>
                  </a:moveTo>
                  <a:lnTo>
                    <a:pt x="0" y="0"/>
                  </a:lnTo>
                  <a:lnTo>
                    <a:pt x="0" y="224701"/>
                  </a:lnTo>
                  <a:lnTo>
                    <a:pt x="17970" y="224701"/>
                  </a:lnTo>
                  <a:lnTo>
                    <a:pt x="17970" y="0"/>
                  </a:lnTo>
                  <a:close/>
                </a:path>
                <a:path w="74295" h="224789">
                  <a:moveTo>
                    <a:pt x="74180" y="0"/>
                  </a:moveTo>
                  <a:lnTo>
                    <a:pt x="56388" y="0"/>
                  </a:lnTo>
                  <a:lnTo>
                    <a:pt x="56388" y="224701"/>
                  </a:lnTo>
                  <a:lnTo>
                    <a:pt x="74180" y="224701"/>
                  </a:lnTo>
                  <a:lnTo>
                    <a:pt x="74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2" name="object 32"/>
          <p:cNvSpPr/>
          <p:nvPr/>
        </p:nvSpPr>
        <p:spPr>
          <a:xfrm>
            <a:off x="8596593" y="3479803"/>
            <a:ext cx="122291" cy="1443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3" name="object 33"/>
          <p:cNvSpPr/>
          <p:nvPr/>
        </p:nvSpPr>
        <p:spPr>
          <a:xfrm>
            <a:off x="8828453" y="3451593"/>
            <a:ext cx="623062" cy="207455"/>
          </a:xfrm>
          <a:custGeom>
            <a:avLst/>
            <a:gdLst/>
            <a:ahLst/>
            <a:cxnLst/>
            <a:rect l="l" t="t" r="r" b="b"/>
            <a:pathLst>
              <a:path w="566420" h="188594">
                <a:moveTo>
                  <a:pt x="152082" y="0"/>
                </a:moveTo>
                <a:lnTo>
                  <a:pt x="99783" y="0"/>
                </a:lnTo>
                <a:lnTo>
                  <a:pt x="99783" y="10566"/>
                </a:lnTo>
                <a:lnTo>
                  <a:pt x="106197" y="10566"/>
                </a:lnTo>
                <a:lnTo>
                  <a:pt x="108686" y="12077"/>
                </a:lnTo>
                <a:lnTo>
                  <a:pt x="109931" y="12077"/>
                </a:lnTo>
                <a:lnTo>
                  <a:pt x="112598" y="13576"/>
                </a:lnTo>
                <a:lnTo>
                  <a:pt x="113842" y="13576"/>
                </a:lnTo>
                <a:lnTo>
                  <a:pt x="115087" y="15087"/>
                </a:lnTo>
                <a:lnTo>
                  <a:pt x="116332" y="18097"/>
                </a:lnTo>
                <a:lnTo>
                  <a:pt x="117576" y="19608"/>
                </a:lnTo>
                <a:lnTo>
                  <a:pt x="117576" y="21132"/>
                </a:lnTo>
                <a:lnTo>
                  <a:pt x="118821" y="24142"/>
                </a:lnTo>
                <a:lnTo>
                  <a:pt x="118821" y="140258"/>
                </a:lnTo>
                <a:lnTo>
                  <a:pt x="56235" y="19608"/>
                </a:lnTo>
                <a:lnTo>
                  <a:pt x="46062" y="0"/>
                </a:lnTo>
                <a:lnTo>
                  <a:pt x="0" y="0"/>
                </a:lnTo>
                <a:lnTo>
                  <a:pt x="0" y="10566"/>
                </a:lnTo>
                <a:lnTo>
                  <a:pt x="7645" y="10566"/>
                </a:lnTo>
                <a:lnTo>
                  <a:pt x="10312" y="12077"/>
                </a:lnTo>
                <a:lnTo>
                  <a:pt x="12801" y="12077"/>
                </a:lnTo>
                <a:lnTo>
                  <a:pt x="14046" y="13576"/>
                </a:lnTo>
                <a:lnTo>
                  <a:pt x="15290" y="13576"/>
                </a:lnTo>
                <a:lnTo>
                  <a:pt x="16713" y="15087"/>
                </a:lnTo>
                <a:lnTo>
                  <a:pt x="17957" y="18097"/>
                </a:lnTo>
                <a:lnTo>
                  <a:pt x="17957" y="21132"/>
                </a:lnTo>
                <a:lnTo>
                  <a:pt x="19215" y="22618"/>
                </a:lnTo>
                <a:lnTo>
                  <a:pt x="19215" y="156845"/>
                </a:lnTo>
                <a:lnTo>
                  <a:pt x="17957" y="161378"/>
                </a:lnTo>
                <a:lnTo>
                  <a:pt x="17957" y="164388"/>
                </a:lnTo>
                <a:lnTo>
                  <a:pt x="16713" y="167411"/>
                </a:lnTo>
                <a:lnTo>
                  <a:pt x="16713" y="168910"/>
                </a:lnTo>
                <a:lnTo>
                  <a:pt x="15290" y="171932"/>
                </a:lnTo>
                <a:lnTo>
                  <a:pt x="14046" y="173443"/>
                </a:lnTo>
                <a:lnTo>
                  <a:pt x="9067" y="173443"/>
                </a:lnTo>
                <a:lnTo>
                  <a:pt x="6400" y="174942"/>
                </a:lnTo>
                <a:lnTo>
                  <a:pt x="0" y="174942"/>
                </a:lnTo>
                <a:lnTo>
                  <a:pt x="0" y="185508"/>
                </a:lnTo>
                <a:lnTo>
                  <a:pt x="52476" y="185508"/>
                </a:lnTo>
                <a:lnTo>
                  <a:pt x="52476" y="174942"/>
                </a:lnTo>
                <a:lnTo>
                  <a:pt x="48564" y="174942"/>
                </a:lnTo>
                <a:lnTo>
                  <a:pt x="44818" y="173443"/>
                </a:lnTo>
                <a:lnTo>
                  <a:pt x="39662" y="173443"/>
                </a:lnTo>
                <a:lnTo>
                  <a:pt x="38417" y="171932"/>
                </a:lnTo>
                <a:lnTo>
                  <a:pt x="37172" y="171932"/>
                </a:lnTo>
                <a:lnTo>
                  <a:pt x="35750" y="170421"/>
                </a:lnTo>
                <a:lnTo>
                  <a:pt x="33261" y="167411"/>
                </a:lnTo>
                <a:lnTo>
                  <a:pt x="33261" y="19608"/>
                </a:lnTo>
                <a:lnTo>
                  <a:pt x="118821" y="185508"/>
                </a:lnTo>
                <a:lnTo>
                  <a:pt x="132867" y="185508"/>
                </a:lnTo>
                <a:lnTo>
                  <a:pt x="132867" y="140258"/>
                </a:lnTo>
                <a:lnTo>
                  <a:pt x="132867" y="28663"/>
                </a:lnTo>
                <a:lnTo>
                  <a:pt x="134302" y="25654"/>
                </a:lnTo>
                <a:lnTo>
                  <a:pt x="134302" y="18097"/>
                </a:lnTo>
                <a:lnTo>
                  <a:pt x="135547" y="15087"/>
                </a:lnTo>
                <a:lnTo>
                  <a:pt x="138036" y="13576"/>
                </a:lnTo>
                <a:lnTo>
                  <a:pt x="139280" y="12077"/>
                </a:lnTo>
                <a:lnTo>
                  <a:pt x="140703" y="12077"/>
                </a:lnTo>
                <a:lnTo>
                  <a:pt x="143192" y="10566"/>
                </a:lnTo>
                <a:lnTo>
                  <a:pt x="152082" y="10566"/>
                </a:lnTo>
                <a:lnTo>
                  <a:pt x="152082" y="0"/>
                </a:lnTo>
                <a:close/>
              </a:path>
              <a:path w="566420" h="188594">
                <a:moveTo>
                  <a:pt x="295275" y="174942"/>
                </a:moveTo>
                <a:lnTo>
                  <a:pt x="287629" y="174942"/>
                </a:lnTo>
                <a:lnTo>
                  <a:pt x="284962" y="176453"/>
                </a:lnTo>
                <a:lnTo>
                  <a:pt x="279984" y="176453"/>
                </a:lnTo>
                <a:lnTo>
                  <a:pt x="278739" y="174942"/>
                </a:lnTo>
                <a:lnTo>
                  <a:pt x="276072" y="174942"/>
                </a:lnTo>
                <a:lnTo>
                  <a:pt x="273570" y="173443"/>
                </a:lnTo>
                <a:lnTo>
                  <a:pt x="272326" y="171932"/>
                </a:lnTo>
                <a:lnTo>
                  <a:pt x="270903" y="170421"/>
                </a:lnTo>
                <a:lnTo>
                  <a:pt x="269659" y="168910"/>
                </a:lnTo>
                <a:lnTo>
                  <a:pt x="269659" y="167411"/>
                </a:lnTo>
                <a:lnTo>
                  <a:pt x="269659" y="120662"/>
                </a:lnTo>
                <a:lnTo>
                  <a:pt x="269659" y="91998"/>
                </a:lnTo>
                <a:lnTo>
                  <a:pt x="268414" y="84467"/>
                </a:lnTo>
                <a:lnTo>
                  <a:pt x="231419" y="54305"/>
                </a:lnTo>
                <a:lnTo>
                  <a:pt x="217360" y="54305"/>
                </a:lnTo>
                <a:lnTo>
                  <a:pt x="209715" y="55803"/>
                </a:lnTo>
                <a:lnTo>
                  <a:pt x="203314" y="58826"/>
                </a:lnTo>
                <a:lnTo>
                  <a:pt x="196913" y="60337"/>
                </a:lnTo>
                <a:lnTo>
                  <a:pt x="186588" y="66370"/>
                </a:lnTo>
                <a:lnTo>
                  <a:pt x="182854" y="70891"/>
                </a:lnTo>
                <a:lnTo>
                  <a:pt x="180187" y="75412"/>
                </a:lnTo>
                <a:lnTo>
                  <a:pt x="178943" y="78435"/>
                </a:lnTo>
                <a:lnTo>
                  <a:pt x="176453" y="82956"/>
                </a:lnTo>
                <a:lnTo>
                  <a:pt x="175209" y="87477"/>
                </a:lnTo>
                <a:lnTo>
                  <a:pt x="175209" y="95021"/>
                </a:lnTo>
                <a:lnTo>
                  <a:pt x="176453" y="96532"/>
                </a:lnTo>
                <a:lnTo>
                  <a:pt x="176453" y="99542"/>
                </a:lnTo>
                <a:lnTo>
                  <a:pt x="178943" y="102565"/>
                </a:lnTo>
                <a:lnTo>
                  <a:pt x="180187" y="102565"/>
                </a:lnTo>
                <a:lnTo>
                  <a:pt x="182854" y="104063"/>
                </a:lnTo>
                <a:lnTo>
                  <a:pt x="184099" y="104063"/>
                </a:lnTo>
                <a:lnTo>
                  <a:pt x="187833" y="102565"/>
                </a:lnTo>
                <a:lnTo>
                  <a:pt x="190512" y="101053"/>
                </a:lnTo>
                <a:lnTo>
                  <a:pt x="193001" y="96532"/>
                </a:lnTo>
                <a:lnTo>
                  <a:pt x="194246" y="91998"/>
                </a:lnTo>
                <a:lnTo>
                  <a:pt x="194246" y="87477"/>
                </a:lnTo>
                <a:lnTo>
                  <a:pt x="195668" y="84467"/>
                </a:lnTo>
                <a:lnTo>
                  <a:pt x="196913" y="82956"/>
                </a:lnTo>
                <a:lnTo>
                  <a:pt x="196913" y="79933"/>
                </a:lnTo>
                <a:lnTo>
                  <a:pt x="198158" y="76923"/>
                </a:lnTo>
                <a:lnTo>
                  <a:pt x="200647" y="75412"/>
                </a:lnTo>
                <a:lnTo>
                  <a:pt x="201891" y="73901"/>
                </a:lnTo>
                <a:lnTo>
                  <a:pt x="203314" y="72402"/>
                </a:lnTo>
                <a:lnTo>
                  <a:pt x="205803" y="70891"/>
                </a:lnTo>
                <a:lnTo>
                  <a:pt x="207048" y="69380"/>
                </a:lnTo>
                <a:lnTo>
                  <a:pt x="209715" y="67868"/>
                </a:lnTo>
                <a:lnTo>
                  <a:pt x="212204" y="67868"/>
                </a:lnTo>
                <a:lnTo>
                  <a:pt x="214693" y="66370"/>
                </a:lnTo>
                <a:lnTo>
                  <a:pt x="226263" y="66370"/>
                </a:lnTo>
                <a:lnTo>
                  <a:pt x="232664" y="67868"/>
                </a:lnTo>
                <a:lnTo>
                  <a:pt x="237820" y="70891"/>
                </a:lnTo>
                <a:lnTo>
                  <a:pt x="241554" y="73901"/>
                </a:lnTo>
                <a:lnTo>
                  <a:pt x="245465" y="76923"/>
                </a:lnTo>
                <a:lnTo>
                  <a:pt x="247967" y="81445"/>
                </a:lnTo>
                <a:lnTo>
                  <a:pt x="249212" y="88988"/>
                </a:lnTo>
                <a:lnTo>
                  <a:pt x="249212" y="108585"/>
                </a:lnTo>
                <a:lnTo>
                  <a:pt x="249212" y="120662"/>
                </a:lnTo>
                <a:lnTo>
                  <a:pt x="249212" y="153835"/>
                </a:lnTo>
                <a:lnTo>
                  <a:pt x="242798" y="159867"/>
                </a:lnTo>
                <a:lnTo>
                  <a:pt x="236397" y="164388"/>
                </a:lnTo>
                <a:lnTo>
                  <a:pt x="231419" y="167411"/>
                </a:lnTo>
                <a:lnTo>
                  <a:pt x="226263" y="170421"/>
                </a:lnTo>
                <a:lnTo>
                  <a:pt x="222351" y="171932"/>
                </a:lnTo>
                <a:lnTo>
                  <a:pt x="218605" y="171932"/>
                </a:lnTo>
                <a:lnTo>
                  <a:pt x="213448" y="173443"/>
                </a:lnTo>
                <a:lnTo>
                  <a:pt x="207048" y="173443"/>
                </a:lnTo>
                <a:lnTo>
                  <a:pt x="204558" y="171932"/>
                </a:lnTo>
                <a:lnTo>
                  <a:pt x="201891" y="171932"/>
                </a:lnTo>
                <a:lnTo>
                  <a:pt x="196913" y="168910"/>
                </a:lnTo>
                <a:lnTo>
                  <a:pt x="195668" y="167411"/>
                </a:lnTo>
                <a:lnTo>
                  <a:pt x="193001" y="165900"/>
                </a:lnTo>
                <a:lnTo>
                  <a:pt x="191757" y="162877"/>
                </a:lnTo>
                <a:lnTo>
                  <a:pt x="191757" y="158356"/>
                </a:lnTo>
                <a:lnTo>
                  <a:pt x="190512" y="155346"/>
                </a:lnTo>
                <a:lnTo>
                  <a:pt x="190512" y="150812"/>
                </a:lnTo>
                <a:lnTo>
                  <a:pt x="191757" y="147802"/>
                </a:lnTo>
                <a:lnTo>
                  <a:pt x="191757" y="146291"/>
                </a:lnTo>
                <a:lnTo>
                  <a:pt x="194246" y="140258"/>
                </a:lnTo>
                <a:lnTo>
                  <a:pt x="195668" y="138760"/>
                </a:lnTo>
                <a:lnTo>
                  <a:pt x="196913" y="135737"/>
                </a:lnTo>
                <a:lnTo>
                  <a:pt x="201891" y="132715"/>
                </a:lnTo>
                <a:lnTo>
                  <a:pt x="217360" y="128193"/>
                </a:lnTo>
                <a:lnTo>
                  <a:pt x="221107" y="126682"/>
                </a:lnTo>
                <a:lnTo>
                  <a:pt x="228752" y="125183"/>
                </a:lnTo>
                <a:lnTo>
                  <a:pt x="237820" y="122161"/>
                </a:lnTo>
                <a:lnTo>
                  <a:pt x="249212" y="120662"/>
                </a:lnTo>
                <a:lnTo>
                  <a:pt x="249212" y="108585"/>
                </a:lnTo>
                <a:lnTo>
                  <a:pt x="242798" y="110096"/>
                </a:lnTo>
                <a:lnTo>
                  <a:pt x="236397" y="110096"/>
                </a:lnTo>
                <a:lnTo>
                  <a:pt x="230174" y="111607"/>
                </a:lnTo>
                <a:lnTo>
                  <a:pt x="219862" y="114630"/>
                </a:lnTo>
                <a:lnTo>
                  <a:pt x="214693" y="114630"/>
                </a:lnTo>
                <a:lnTo>
                  <a:pt x="209715" y="116128"/>
                </a:lnTo>
                <a:lnTo>
                  <a:pt x="205803" y="117640"/>
                </a:lnTo>
                <a:lnTo>
                  <a:pt x="198158" y="119151"/>
                </a:lnTo>
                <a:lnTo>
                  <a:pt x="193001" y="122161"/>
                </a:lnTo>
                <a:lnTo>
                  <a:pt x="186588" y="123672"/>
                </a:lnTo>
                <a:lnTo>
                  <a:pt x="182854" y="126682"/>
                </a:lnTo>
                <a:lnTo>
                  <a:pt x="178943" y="129705"/>
                </a:lnTo>
                <a:lnTo>
                  <a:pt x="176453" y="132715"/>
                </a:lnTo>
                <a:lnTo>
                  <a:pt x="173786" y="137248"/>
                </a:lnTo>
                <a:lnTo>
                  <a:pt x="171297" y="140258"/>
                </a:lnTo>
                <a:lnTo>
                  <a:pt x="170053" y="143281"/>
                </a:lnTo>
                <a:lnTo>
                  <a:pt x="170053" y="147802"/>
                </a:lnTo>
                <a:lnTo>
                  <a:pt x="168808" y="152323"/>
                </a:lnTo>
                <a:lnTo>
                  <a:pt x="168808" y="155346"/>
                </a:lnTo>
                <a:lnTo>
                  <a:pt x="170053" y="161378"/>
                </a:lnTo>
                <a:lnTo>
                  <a:pt x="171297" y="168910"/>
                </a:lnTo>
                <a:lnTo>
                  <a:pt x="175209" y="174942"/>
                </a:lnTo>
                <a:lnTo>
                  <a:pt x="178943" y="179476"/>
                </a:lnTo>
                <a:lnTo>
                  <a:pt x="184099" y="183997"/>
                </a:lnTo>
                <a:lnTo>
                  <a:pt x="189255" y="185508"/>
                </a:lnTo>
                <a:lnTo>
                  <a:pt x="195668" y="188518"/>
                </a:lnTo>
                <a:lnTo>
                  <a:pt x="209715" y="188518"/>
                </a:lnTo>
                <a:lnTo>
                  <a:pt x="214693" y="187007"/>
                </a:lnTo>
                <a:lnTo>
                  <a:pt x="221107" y="185508"/>
                </a:lnTo>
                <a:lnTo>
                  <a:pt x="226263" y="183997"/>
                </a:lnTo>
                <a:lnTo>
                  <a:pt x="231419" y="180975"/>
                </a:lnTo>
                <a:lnTo>
                  <a:pt x="237820" y="177965"/>
                </a:lnTo>
                <a:lnTo>
                  <a:pt x="244221" y="173443"/>
                </a:lnTo>
                <a:lnTo>
                  <a:pt x="250456" y="167411"/>
                </a:lnTo>
                <a:lnTo>
                  <a:pt x="250456" y="170421"/>
                </a:lnTo>
                <a:lnTo>
                  <a:pt x="251879" y="173443"/>
                </a:lnTo>
                <a:lnTo>
                  <a:pt x="254368" y="179476"/>
                </a:lnTo>
                <a:lnTo>
                  <a:pt x="256857" y="180975"/>
                </a:lnTo>
                <a:lnTo>
                  <a:pt x="259524" y="183997"/>
                </a:lnTo>
                <a:lnTo>
                  <a:pt x="262013" y="185508"/>
                </a:lnTo>
                <a:lnTo>
                  <a:pt x="264680" y="187007"/>
                </a:lnTo>
                <a:lnTo>
                  <a:pt x="269659" y="187007"/>
                </a:lnTo>
                <a:lnTo>
                  <a:pt x="273570" y="188518"/>
                </a:lnTo>
                <a:lnTo>
                  <a:pt x="281228" y="188518"/>
                </a:lnTo>
                <a:lnTo>
                  <a:pt x="286385" y="187007"/>
                </a:lnTo>
                <a:lnTo>
                  <a:pt x="290118" y="187007"/>
                </a:lnTo>
                <a:lnTo>
                  <a:pt x="295275" y="185508"/>
                </a:lnTo>
                <a:lnTo>
                  <a:pt x="295275" y="176453"/>
                </a:lnTo>
                <a:lnTo>
                  <a:pt x="295275" y="174942"/>
                </a:lnTo>
                <a:close/>
              </a:path>
              <a:path w="566420" h="188594">
                <a:moveTo>
                  <a:pt x="455015" y="128193"/>
                </a:moveTo>
                <a:lnTo>
                  <a:pt x="453771" y="120662"/>
                </a:lnTo>
                <a:lnTo>
                  <a:pt x="451104" y="114630"/>
                </a:lnTo>
                <a:lnTo>
                  <a:pt x="446112" y="105575"/>
                </a:lnTo>
                <a:lnTo>
                  <a:pt x="442201" y="101053"/>
                </a:lnTo>
                <a:lnTo>
                  <a:pt x="438467" y="96532"/>
                </a:lnTo>
                <a:lnTo>
                  <a:pt x="435889" y="95021"/>
                </a:lnTo>
                <a:lnTo>
                  <a:pt x="433311" y="93510"/>
                </a:lnTo>
                <a:lnTo>
                  <a:pt x="430822" y="92557"/>
                </a:lnTo>
                <a:lnTo>
                  <a:pt x="430822" y="126682"/>
                </a:lnTo>
                <a:lnTo>
                  <a:pt x="430822" y="138760"/>
                </a:lnTo>
                <a:lnTo>
                  <a:pt x="429399" y="146291"/>
                </a:lnTo>
                <a:lnTo>
                  <a:pt x="426910" y="152323"/>
                </a:lnTo>
                <a:lnTo>
                  <a:pt x="422998" y="156845"/>
                </a:lnTo>
                <a:lnTo>
                  <a:pt x="419265" y="161378"/>
                </a:lnTo>
                <a:lnTo>
                  <a:pt x="415340" y="164388"/>
                </a:lnTo>
                <a:lnTo>
                  <a:pt x="411607" y="167411"/>
                </a:lnTo>
                <a:lnTo>
                  <a:pt x="406450" y="168910"/>
                </a:lnTo>
                <a:lnTo>
                  <a:pt x="393649" y="168910"/>
                </a:lnTo>
                <a:lnTo>
                  <a:pt x="383501" y="170421"/>
                </a:lnTo>
                <a:lnTo>
                  <a:pt x="346329" y="170421"/>
                </a:lnTo>
                <a:lnTo>
                  <a:pt x="343839" y="167411"/>
                </a:lnTo>
                <a:lnTo>
                  <a:pt x="343839" y="95021"/>
                </a:lnTo>
                <a:lnTo>
                  <a:pt x="384746" y="95021"/>
                </a:lnTo>
                <a:lnTo>
                  <a:pt x="394893" y="96532"/>
                </a:lnTo>
                <a:lnTo>
                  <a:pt x="426910" y="117640"/>
                </a:lnTo>
                <a:lnTo>
                  <a:pt x="429399" y="122161"/>
                </a:lnTo>
                <a:lnTo>
                  <a:pt x="430822" y="126682"/>
                </a:lnTo>
                <a:lnTo>
                  <a:pt x="430822" y="92557"/>
                </a:lnTo>
                <a:lnTo>
                  <a:pt x="429399" y="91998"/>
                </a:lnTo>
                <a:lnTo>
                  <a:pt x="425665" y="90500"/>
                </a:lnTo>
                <a:lnTo>
                  <a:pt x="419265" y="88988"/>
                </a:lnTo>
                <a:lnTo>
                  <a:pt x="414096" y="87477"/>
                </a:lnTo>
                <a:lnTo>
                  <a:pt x="419265" y="85966"/>
                </a:lnTo>
                <a:lnTo>
                  <a:pt x="422998" y="84467"/>
                </a:lnTo>
                <a:lnTo>
                  <a:pt x="426910" y="81445"/>
                </a:lnTo>
                <a:lnTo>
                  <a:pt x="429399" y="79933"/>
                </a:lnTo>
                <a:lnTo>
                  <a:pt x="433311" y="76923"/>
                </a:lnTo>
                <a:lnTo>
                  <a:pt x="437045" y="73901"/>
                </a:lnTo>
                <a:lnTo>
                  <a:pt x="440956" y="69380"/>
                </a:lnTo>
                <a:lnTo>
                  <a:pt x="443445" y="64858"/>
                </a:lnTo>
                <a:lnTo>
                  <a:pt x="444868" y="60337"/>
                </a:lnTo>
                <a:lnTo>
                  <a:pt x="447370" y="54305"/>
                </a:lnTo>
                <a:lnTo>
                  <a:pt x="448614" y="49784"/>
                </a:lnTo>
                <a:lnTo>
                  <a:pt x="448614" y="45262"/>
                </a:lnTo>
                <a:lnTo>
                  <a:pt x="429399" y="9055"/>
                </a:lnTo>
                <a:lnTo>
                  <a:pt x="424421" y="6718"/>
                </a:lnTo>
                <a:lnTo>
                  <a:pt x="424421" y="40741"/>
                </a:lnTo>
                <a:lnTo>
                  <a:pt x="424421" y="51282"/>
                </a:lnTo>
                <a:lnTo>
                  <a:pt x="422998" y="57315"/>
                </a:lnTo>
                <a:lnTo>
                  <a:pt x="420509" y="63347"/>
                </a:lnTo>
                <a:lnTo>
                  <a:pt x="418007" y="67868"/>
                </a:lnTo>
                <a:lnTo>
                  <a:pt x="414096" y="70891"/>
                </a:lnTo>
                <a:lnTo>
                  <a:pt x="410362" y="73901"/>
                </a:lnTo>
                <a:lnTo>
                  <a:pt x="405206" y="76923"/>
                </a:lnTo>
                <a:lnTo>
                  <a:pt x="400050" y="78435"/>
                </a:lnTo>
                <a:lnTo>
                  <a:pt x="388480" y="78435"/>
                </a:lnTo>
                <a:lnTo>
                  <a:pt x="380834" y="79933"/>
                </a:lnTo>
                <a:lnTo>
                  <a:pt x="343839" y="79933"/>
                </a:lnTo>
                <a:lnTo>
                  <a:pt x="343839" y="15087"/>
                </a:lnTo>
                <a:lnTo>
                  <a:pt x="387235" y="15087"/>
                </a:lnTo>
                <a:lnTo>
                  <a:pt x="394893" y="16611"/>
                </a:lnTo>
                <a:lnTo>
                  <a:pt x="400050" y="16611"/>
                </a:lnTo>
                <a:lnTo>
                  <a:pt x="402539" y="18097"/>
                </a:lnTo>
                <a:lnTo>
                  <a:pt x="407695" y="19608"/>
                </a:lnTo>
                <a:lnTo>
                  <a:pt x="411607" y="21132"/>
                </a:lnTo>
                <a:lnTo>
                  <a:pt x="415340" y="24142"/>
                </a:lnTo>
                <a:lnTo>
                  <a:pt x="419265" y="27139"/>
                </a:lnTo>
                <a:lnTo>
                  <a:pt x="420509" y="31673"/>
                </a:lnTo>
                <a:lnTo>
                  <a:pt x="422998" y="36207"/>
                </a:lnTo>
                <a:lnTo>
                  <a:pt x="424421" y="40741"/>
                </a:lnTo>
                <a:lnTo>
                  <a:pt x="424421" y="6718"/>
                </a:lnTo>
                <a:lnTo>
                  <a:pt x="422998" y="6045"/>
                </a:lnTo>
                <a:lnTo>
                  <a:pt x="415340" y="3035"/>
                </a:lnTo>
                <a:lnTo>
                  <a:pt x="408940" y="1524"/>
                </a:lnTo>
                <a:lnTo>
                  <a:pt x="401294" y="1524"/>
                </a:lnTo>
                <a:lnTo>
                  <a:pt x="391160" y="0"/>
                </a:lnTo>
                <a:lnTo>
                  <a:pt x="304165" y="0"/>
                </a:lnTo>
                <a:lnTo>
                  <a:pt x="304165" y="10566"/>
                </a:lnTo>
                <a:lnTo>
                  <a:pt x="314490" y="10566"/>
                </a:lnTo>
                <a:lnTo>
                  <a:pt x="316979" y="12077"/>
                </a:lnTo>
                <a:lnTo>
                  <a:pt x="319468" y="12077"/>
                </a:lnTo>
                <a:lnTo>
                  <a:pt x="320890" y="13576"/>
                </a:lnTo>
                <a:lnTo>
                  <a:pt x="322135" y="16611"/>
                </a:lnTo>
                <a:lnTo>
                  <a:pt x="322135" y="19608"/>
                </a:lnTo>
                <a:lnTo>
                  <a:pt x="323380" y="22618"/>
                </a:lnTo>
                <a:lnTo>
                  <a:pt x="323380" y="161378"/>
                </a:lnTo>
                <a:lnTo>
                  <a:pt x="322135" y="165900"/>
                </a:lnTo>
                <a:lnTo>
                  <a:pt x="319468" y="168910"/>
                </a:lnTo>
                <a:lnTo>
                  <a:pt x="318223" y="171932"/>
                </a:lnTo>
                <a:lnTo>
                  <a:pt x="316979" y="173443"/>
                </a:lnTo>
                <a:lnTo>
                  <a:pt x="314490" y="173443"/>
                </a:lnTo>
                <a:lnTo>
                  <a:pt x="311823" y="174942"/>
                </a:lnTo>
                <a:lnTo>
                  <a:pt x="304165" y="174942"/>
                </a:lnTo>
                <a:lnTo>
                  <a:pt x="304165" y="185508"/>
                </a:lnTo>
                <a:lnTo>
                  <a:pt x="388480" y="185508"/>
                </a:lnTo>
                <a:lnTo>
                  <a:pt x="396316" y="183997"/>
                </a:lnTo>
                <a:lnTo>
                  <a:pt x="410362" y="183997"/>
                </a:lnTo>
                <a:lnTo>
                  <a:pt x="439712" y="170421"/>
                </a:lnTo>
                <a:lnTo>
                  <a:pt x="442201" y="167411"/>
                </a:lnTo>
                <a:lnTo>
                  <a:pt x="446112" y="162877"/>
                </a:lnTo>
                <a:lnTo>
                  <a:pt x="449859" y="156845"/>
                </a:lnTo>
                <a:lnTo>
                  <a:pt x="451104" y="152323"/>
                </a:lnTo>
                <a:lnTo>
                  <a:pt x="453771" y="146291"/>
                </a:lnTo>
                <a:lnTo>
                  <a:pt x="455015" y="140258"/>
                </a:lnTo>
                <a:lnTo>
                  <a:pt x="455015" y="128193"/>
                </a:lnTo>
                <a:close/>
              </a:path>
              <a:path w="566420" h="188594">
                <a:moveTo>
                  <a:pt x="566191" y="67868"/>
                </a:moveTo>
                <a:lnTo>
                  <a:pt x="564946" y="64858"/>
                </a:lnTo>
                <a:lnTo>
                  <a:pt x="562457" y="61836"/>
                </a:lnTo>
                <a:lnTo>
                  <a:pt x="561022" y="58826"/>
                </a:lnTo>
                <a:lnTo>
                  <a:pt x="558533" y="57315"/>
                </a:lnTo>
                <a:lnTo>
                  <a:pt x="554621" y="55803"/>
                </a:lnTo>
                <a:lnTo>
                  <a:pt x="550887" y="54305"/>
                </a:lnTo>
                <a:lnTo>
                  <a:pt x="543242" y="54305"/>
                </a:lnTo>
                <a:lnTo>
                  <a:pt x="538086" y="55803"/>
                </a:lnTo>
                <a:lnTo>
                  <a:pt x="532930" y="58826"/>
                </a:lnTo>
                <a:lnTo>
                  <a:pt x="527939" y="61836"/>
                </a:lnTo>
                <a:lnTo>
                  <a:pt x="522782" y="64858"/>
                </a:lnTo>
                <a:lnTo>
                  <a:pt x="518871" y="69380"/>
                </a:lnTo>
                <a:lnTo>
                  <a:pt x="513892" y="73901"/>
                </a:lnTo>
                <a:lnTo>
                  <a:pt x="509981" y="79933"/>
                </a:lnTo>
                <a:lnTo>
                  <a:pt x="509981" y="54305"/>
                </a:lnTo>
                <a:lnTo>
                  <a:pt x="501078" y="54305"/>
                </a:lnTo>
                <a:lnTo>
                  <a:pt x="497166" y="57315"/>
                </a:lnTo>
                <a:lnTo>
                  <a:pt x="493433" y="58826"/>
                </a:lnTo>
                <a:lnTo>
                  <a:pt x="489521" y="61836"/>
                </a:lnTo>
                <a:lnTo>
                  <a:pt x="487032" y="63347"/>
                </a:lnTo>
                <a:lnTo>
                  <a:pt x="480631" y="63347"/>
                </a:lnTo>
                <a:lnTo>
                  <a:pt x="476719" y="64858"/>
                </a:lnTo>
                <a:lnTo>
                  <a:pt x="472973" y="64858"/>
                </a:lnTo>
                <a:lnTo>
                  <a:pt x="472973" y="76923"/>
                </a:lnTo>
                <a:lnTo>
                  <a:pt x="492010" y="76923"/>
                </a:lnTo>
                <a:lnTo>
                  <a:pt x="492010" y="159867"/>
                </a:lnTo>
                <a:lnTo>
                  <a:pt x="490766" y="164388"/>
                </a:lnTo>
                <a:lnTo>
                  <a:pt x="490766" y="167411"/>
                </a:lnTo>
                <a:lnTo>
                  <a:pt x="489521" y="168910"/>
                </a:lnTo>
                <a:lnTo>
                  <a:pt x="489521" y="170421"/>
                </a:lnTo>
                <a:lnTo>
                  <a:pt x="487032" y="173443"/>
                </a:lnTo>
                <a:lnTo>
                  <a:pt x="485609" y="174942"/>
                </a:lnTo>
                <a:lnTo>
                  <a:pt x="472973" y="174942"/>
                </a:lnTo>
                <a:lnTo>
                  <a:pt x="472973" y="185508"/>
                </a:lnTo>
                <a:lnTo>
                  <a:pt x="530428" y="185508"/>
                </a:lnTo>
                <a:lnTo>
                  <a:pt x="530428" y="174942"/>
                </a:lnTo>
                <a:lnTo>
                  <a:pt x="524027" y="174942"/>
                </a:lnTo>
                <a:lnTo>
                  <a:pt x="521538" y="173443"/>
                </a:lnTo>
                <a:lnTo>
                  <a:pt x="516382" y="173443"/>
                </a:lnTo>
                <a:lnTo>
                  <a:pt x="515137" y="171932"/>
                </a:lnTo>
                <a:lnTo>
                  <a:pt x="513892" y="171932"/>
                </a:lnTo>
                <a:lnTo>
                  <a:pt x="512470" y="170421"/>
                </a:lnTo>
                <a:lnTo>
                  <a:pt x="511225" y="168910"/>
                </a:lnTo>
                <a:lnTo>
                  <a:pt x="511225" y="95021"/>
                </a:lnTo>
                <a:lnTo>
                  <a:pt x="513892" y="91998"/>
                </a:lnTo>
                <a:lnTo>
                  <a:pt x="516382" y="87477"/>
                </a:lnTo>
                <a:lnTo>
                  <a:pt x="520115" y="82956"/>
                </a:lnTo>
                <a:lnTo>
                  <a:pt x="524027" y="79933"/>
                </a:lnTo>
                <a:lnTo>
                  <a:pt x="526516" y="78435"/>
                </a:lnTo>
                <a:lnTo>
                  <a:pt x="530428" y="75412"/>
                </a:lnTo>
                <a:lnTo>
                  <a:pt x="534174" y="73901"/>
                </a:lnTo>
                <a:lnTo>
                  <a:pt x="539330" y="73901"/>
                </a:lnTo>
                <a:lnTo>
                  <a:pt x="541997" y="75412"/>
                </a:lnTo>
                <a:lnTo>
                  <a:pt x="544487" y="78435"/>
                </a:lnTo>
                <a:lnTo>
                  <a:pt x="546976" y="79933"/>
                </a:lnTo>
                <a:lnTo>
                  <a:pt x="548398" y="81445"/>
                </a:lnTo>
                <a:lnTo>
                  <a:pt x="549643" y="81445"/>
                </a:lnTo>
                <a:lnTo>
                  <a:pt x="550887" y="82956"/>
                </a:lnTo>
                <a:lnTo>
                  <a:pt x="557288" y="82956"/>
                </a:lnTo>
                <a:lnTo>
                  <a:pt x="558533" y="81445"/>
                </a:lnTo>
                <a:lnTo>
                  <a:pt x="561022" y="81445"/>
                </a:lnTo>
                <a:lnTo>
                  <a:pt x="562457" y="79933"/>
                </a:lnTo>
                <a:lnTo>
                  <a:pt x="563702" y="78435"/>
                </a:lnTo>
                <a:lnTo>
                  <a:pt x="564946" y="75412"/>
                </a:lnTo>
                <a:lnTo>
                  <a:pt x="566191" y="73901"/>
                </a:lnTo>
                <a:lnTo>
                  <a:pt x="566191" y="6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4" name="object 34"/>
          <p:cNvSpPr txBox="1"/>
          <p:nvPr/>
        </p:nvSpPr>
        <p:spPr>
          <a:xfrm>
            <a:off x="421894" y="3945294"/>
            <a:ext cx="9050465" cy="1910716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2777236" algn="just">
              <a:spcBef>
                <a:spcPts val="116"/>
              </a:spcBef>
            </a:pPr>
            <a:r>
              <a:rPr sz="3080" b="1" dirty="0">
                <a:latin typeface="Arial"/>
                <a:cs typeface="Arial"/>
              </a:rPr>
              <a:t>Ketonic</a:t>
            </a:r>
            <a:r>
              <a:rPr sz="3080" b="1" spc="6" dirty="0">
                <a:latin typeface="Arial"/>
                <a:cs typeface="Arial"/>
              </a:rPr>
              <a:t> </a:t>
            </a:r>
            <a:r>
              <a:rPr sz="3080" b="1" spc="-11" dirty="0">
                <a:latin typeface="Arial"/>
                <a:cs typeface="Arial"/>
              </a:rPr>
              <a:t>hydrolysis</a:t>
            </a:r>
            <a:endParaRPr sz="3080" dirty="0">
              <a:latin typeface="Arial"/>
              <a:cs typeface="Arial"/>
            </a:endParaRPr>
          </a:p>
          <a:p>
            <a:pPr marL="403035" marR="5588" indent="-389763" algn="just">
              <a:spcBef>
                <a:spcPts val="6"/>
              </a:spcBef>
              <a:buFont typeface="Wingdings"/>
              <a:buChar char=""/>
              <a:tabLst>
                <a:tab pos="403733" algn="l"/>
              </a:tabLst>
            </a:pP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When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ethyl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acetoacetate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hydrolysed with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did 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HCl, acetoacetic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acid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formed.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Which 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undergoes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decarboxylation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3080" spc="6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heating.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4877753" y="6327794"/>
            <a:ext cx="758571" cy="363220"/>
            <a:chOff x="4434321" y="5648631"/>
            <a:chExt cx="689610" cy="330200"/>
          </a:xfrm>
        </p:grpSpPr>
        <p:sp>
          <p:nvSpPr>
            <p:cNvPr id="36" name="object 36"/>
            <p:cNvSpPr/>
            <p:nvPr/>
          </p:nvSpPr>
          <p:spPr>
            <a:xfrm>
              <a:off x="4434321" y="5921164"/>
              <a:ext cx="632460" cy="17780"/>
            </a:xfrm>
            <a:custGeom>
              <a:avLst/>
              <a:gdLst/>
              <a:ahLst/>
              <a:cxnLst/>
              <a:rect l="l" t="t" r="r" b="b"/>
              <a:pathLst>
                <a:path w="632460" h="17779">
                  <a:moveTo>
                    <a:pt x="632370" y="0"/>
                  </a:moveTo>
                  <a:lnTo>
                    <a:pt x="0" y="0"/>
                  </a:lnTo>
                  <a:lnTo>
                    <a:pt x="0" y="17503"/>
                  </a:lnTo>
                  <a:lnTo>
                    <a:pt x="632370" y="175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966079" y="5878659"/>
              <a:ext cx="157833" cy="1000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9495" y="5648631"/>
              <a:ext cx="187567" cy="2187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708681" y="6081643"/>
            <a:ext cx="2949067" cy="662877"/>
            <a:chOff x="1553346" y="5424857"/>
            <a:chExt cx="2680970" cy="602615"/>
          </a:xfrm>
        </p:grpSpPr>
        <p:sp>
          <p:nvSpPr>
            <p:cNvPr id="40" name="object 40"/>
            <p:cNvSpPr/>
            <p:nvPr/>
          </p:nvSpPr>
          <p:spPr>
            <a:xfrm>
              <a:off x="1553346" y="5829899"/>
              <a:ext cx="1874679" cy="1975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434245" y="5829909"/>
              <a:ext cx="800100" cy="159385"/>
            </a:xfrm>
            <a:custGeom>
              <a:avLst/>
              <a:gdLst/>
              <a:ahLst/>
              <a:cxnLst/>
              <a:rect l="l" t="t" r="r" b="b"/>
              <a:pathLst>
                <a:path w="800100" h="159385">
                  <a:moveTo>
                    <a:pt x="227342" y="90004"/>
                  </a:moveTo>
                  <a:lnTo>
                    <a:pt x="0" y="90004"/>
                  </a:lnTo>
                  <a:lnTo>
                    <a:pt x="0" y="103759"/>
                  </a:lnTo>
                  <a:lnTo>
                    <a:pt x="227342" y="103759"/>
                  </a:lnTo>
                  <a:lnTo>
                    <a:pt x="227342" y="90004"/>
                  </a:lnTo>
                  <a:close/>
                </a:path>
                <a:path w="800100" h="159385">
                  <a:moveTo>
                    <a:pt x="393801" y="73761"/>
                  </a:moveTo>
                  <a:lnTo>
                    <a:pt x="392595" y="67500"/>
                  </a:lnTo>
                  <a:lnTo>
                    <a:pt x="392595" y="62509"/>
                  </a:lnTo>
                  <a:lnTo>
                    <a:pt x="390169" y="52501"/>
                  </a:lnTo>
                  <a:lnTo>
                    <a:pt x="387578" y="47498"/>
                  </a:lnTo>
                  <a:lnTo>
                    <a:pt x="386372" y="42506"/>
                  </a:lnTo>
                  <a:lnTo>
                    <a:pt x="383946" y="38747"/>
                  </a:lnTo>
                  <a:lnTo>
                    <a:pt x="378942" y="30010"/>
                  </a:lnTo>
                  <a:lnTo>
                    <a:pt x="371500" y="22491"/>
                  </a:lnTo>
                  <a:lnTo>
                    <a:pt x="370293" y="21488"/>
                  </a:lnTo>
                  <a:lnTo>
                    <a:pt x="370293" y="73761"/>
                  </a:lnTo>
                  <a:lnTo>
                    <a:pt x="370293" y="83756"/>
                  </a:lnTo>
                  <a:lnTo>
                    <a:pt x="369087" y="88760"/>
                  </a:lnTo>
                  <a:lnTo>
                    <a:pt x="369087" y="93764"/>
                  </a:lnTo>
                  <a:lnTo>
                    <a:pt x="367703" y="97510"/>
                  </a:lnTo>
                  <a:lnTo>
                    <a:pt x="365277" y="107505"/>
                  </a:lnTo>
                  <a:lnTo>
                    <a:pt x="362864" y="112509"/>
                  </a:lnTo>
                  <a:lnTo>
                    <a:pt x="361480" y="116268"/>
                  </a:lnTo>
                  <a:lnTo>
                    <a:pt x="357847" y="123761"/>
                  </a:lnTo>
                  <a:lnTo>
                    <a:pt x="352831" y="130022"/>
                  </a:lnTo>
                  <a:lnTo>
                    <a:pt x="346608" y="135013"/>
                  </a:lnTo>
                  <a:lnTo>
                    <a:pt x="341591" y="140017"/>
                  </a:lnTo>
                  <a:lnTo>
                    <a:pt x="335546" y="143776"/>
                  </a:lnTo>
                  <a:lnTo>
                    <a:pt x="329323" y="145008"/>
                  </a:lnTo>
                  <a:lnTo>
                    <a:pt x="323100" y="147523"/>
                  </a:lnTo>
                  <a:lnTo>
                    <a:pt x="308063" y="147523"/>
                  </a:lnTo>
                  <a:lnTo>
                    <a:pt x="300621" y="145008"/>
                  </a:lnTo>
                  <a:lnTo>
                    <a:pt x="294398" y="143776"/>
                  </a:lnTo>
                  <a:lnTo>
                    <a:pt x="265874" y="110007"/>
                  </a:lnTo>
                  <a:lnTo>
                    <a:pt x="262242" y="91262"/>
                  </a:lnTo>
                  <a:lnTo>
                    <a:pt x="262242" y="70015"/>
                  </a:lnTo>
                  <a:lnTo>
                    <a:pt x="264668" y="60007"/>
                  </a:lnTo>
                  <a:lnTo>
                    <a:pt x="264668" y="55016"/>
                  </a:lnTo>
                  <a:lnTo>
                    <a:pt x="265874" y="51257"/>
                  </a:lnTo>
                  <a:lnTo>
                    <a:pt x="268300" y="46253"/>
                  </a:lnTo>
                  <a:lnTo>
                    <a:pt x="269684" y="42506"/>
                  </a:lnTo>
                  <a:lnTo>
                    <a:pt x="273316" y="35001"/>
                  </a:lnTo>
                  <a:lnTo>
                    <a:pt x="277114" y="28752"/>
                  </a:lnTo>
                  <a:lnTo>
                    <a:pt x="283337" y="23749"/>
                  </a:lnTo>
                  <a:lnTo>
                    <a:pt x="288175" y="18745"/>
                  </a:lnTo>
                  <a:lnTo>
                    <a:pt x="294398" y="14998"/>
                  </a:lnTo>
                  <a:lnTo>
                    <a:pt x="302006" y="12509"/>
                  </a:lnTo>
                  <a:lnTo>
                    <a:pt x="309435" y="11239"/>
                  </a:lnTo>
                  <a:lnTo>
                    <a:pt x="325513" y="11239"/>
                  </a:lnTo>
                  <a:lnTo>
                    <a:pt x="357847" y="33756"/>
                  </a:lnTo>
                  <a:lnTo>
                    <a:pt x="362864" y="45008"/>
                  </a:lnTo>
                  <a:lnTo>
                    <a:pt x="365277" y="49999"/>
                  </a:lnTo>
                  <a:lnTo>
                    <a:pt x="366483" y="53746"/>
                  </a:lnTo>
                  <a:lnTo>
                    <a:pt x="367703" y="58762"/>
                  </a:lnTo>
                  <a:lnTo>
                    <a:pt x="369087" y="63754"/>
                  </a:lnTo>
                  <a:lnTo>
                    <a:pt x="369087" y="68745"/>
                  </a:lnTo>
                  <a:lnTo>
                    <a:pt x="370293" y="73761"/>
                  </a:lnTo>
                  <a:lnTo>
                    <a:pt x="370293" y="21488"/>
                  </a:lnTo>
                  <a:lnTo>
                    <a:pt x="364070" y="16256"/>
                  </a:lnTo>
                  <a:lnTo>
                    <a:pt x="355422" y="11239"/>
                  </a:lnTo>
                  <a:lnTo>
                    <a:pt x="351624" y="8763"/>
                  </a:lnTo>
                  <a:lnTo>
                    <a:pt x="346608" y="6248"/>
                  </a:lnTo>
                  <a:lnTo>
                    <a:pt x="342976" y="4991"/>
                  </a:lnTo>
                  <a:lnTo>
                    <a:pt x="337959" y="2501"/>
                  </a:lnTo>
                  <a:lnTo>
                    <a:pt x="332955" y="1244"/>
                  </a:lnTo>
                  <a:lnTo>
                    <a:pt x="327939" y="1244"/>
                  </a:lnTo>
                  <a:lnTo>
                    <a:pt x="323100" y="0"/>
                  </a:lnTo>
                  <a:lnTo>
                    <a:pt x="313067" y="0"/>
                  </a:lnTo>
                  <a:lnTo>
                    <a:pt x="306844" y="1244"/>
                  </a:lnTo>
                  <a:lnTo>
                    <a:pt x="302006" y="1244"/>
                  </a:lnTo>
                  <a:lnTo>
                    <a:pt x="296989" y="2501"/>
                  </a:lnTo>
                  <a:lnTo>
                    <a:pt x="291985" y="4991"/>
                  </a:lnTo>
                  <a:lnTo>
                    <a:pt x="286969" y="6248"/>
                  </a:lnTo>
                  <a:lnTo>
                    <a:pt x="282130" y="8763"/>
                  </a:lnTo>
                  <a:lnTo>
                    <a:pt x="277114" y="11239"/>
                  </a:lnTo>
                  <a:lnTo>
                    <a:pt x="268300" y="16256"/>
                  </a:lnTo>
                  <a:lnTo>
                    <a:pt x="253428" y="31254"/>
                  </a:lnTo>
                  <a:lnTo>
                    <a:pt x="248412" y="39992"/>
                  </a:lnTo>
                  <a:lnTo>
                    <a:pt x="245999" y="43751"/>
                  </a:lnTo>
                  <a:lnTo>
                    <a:pt x="244792" y="48755"/>
                  </a:lnTo>
                  <a:lnTo>
                    <a:pt x="242366" y="53746"/>
                  </a:lnTo>
                  <a:lnTo>
                    <a:pt x="240982" y="58762"/>
                  </a:lnTo>
                  <a:lnTo>
                    <a:pt x="239776" y="63754"/>
                  </a:lnTo>
                  <a:lnTo>
                    <a:pt x="239776" y="68745"/>
                  </a:lnTo>
                  <a:lnTo>
                    <a:pt x="238569" y="75006"/>
                  </a:lnTo>
                  <a:lnTo>
                    <a:pt x="238569" y="87515"/>
                  </a:lnTo>
                  <a:lnTo>
                    <a:pt x="239776" y="95008"/>
                  </a:lnTo>
                  <a:lnTo>
                    <a:pt x="256019" y="132499"/>
                  </a:lnTo>
                  <a:lnTo>
                    <a:pt x="289560" y="155016"/>
                  </a:lnTo>
                  <a:lnTo>
                    <a:pt x="306844" y="158762"/>
                  </a:lnTo>
                  <a:lnTo>
                    <a:pt x="324307" y="158762"/>
                  </a:lnTo>
                  <a:lnTo>
                    <a:pt x="371500" y="136271"/>
                  </a:lnTo>
                  <a:lnTo>
                    <a:pt x="390169" y="103759"/>
                  </a:lnTo>
                  <a:lnTo>
                    <a:pt x="392595" y="96253"/>
                  </a:lnTo>
                  <a:lnTo>
                    <a:pt x="393801" y="87515"/>
                  </a:lnTo>
                  <a:lnTo>
                    <a:pt x="393801" y="73761"/>
                  </a:lnTo>
                  <a:close/>
                </a:path>
                <a:path w="800100" h="159385">
                  <a:moveTo>
                    <a:pt x="632383" y="90004"/>
                  </a:moveTo>
                  <a:lnTo>
                    <a:pt x="405041" y="90004"/>
                  </a:lnTo>
                  <a:lnTo>
                    <a:pt x="405041" y="103759"/>
                  </a:lnTo>
                  <a:lnTo>
                    <a:pt x="632383" y="103759"/>
                  </a:lnTo>
                  <a:lnTo>
                    <a:pt x="632383" y="90004"/>
                  </a:lnTo>
                  <a:close/>
                </a:path>
                <a:path w="800100" h="159385">
                  <a:moveTo>
                    <a:pt x="800061" y="2501"/>
                  </a:moveTo>
                  <a:lnTo>
                    <a:pt x="743013" y="2501"/>
                  </a:lnTo>
                  <a:lnTo>
                    <a:pt x="743013" y="11239"/>
                  </a:lnTo>
                  <a:lnTo>
                    <a:pt x="750443" y="11239"/>
                  </a:lnTo>
                  <a:lnTo>
                    <a:pt x="752856" y="12509"/>
                  </a:lnTo>
                  <a:lnTo>
                    <a:pt x="755459" y="12509"/>
                  </a:lnTo>
                  <a:lnTo>
                    <a:pt x="756666" y="13754"/>
                  </a:lnTo>
                  <a:lnTo>
                    <a:pt x="757872" y="13754"/>
                  </a:lnTo>
                  <a:lnTo>
                    <a:pt x="759079" y="14998"/>
                  </a:lnTo>
                  <a:lnTo>
                    <a:pt x="760298" y="17500"/>
                  </a:lnTo>
                  <a:lnTo>
                    <a:pt x="760298" y="20002"/>
                  </a:lnTo>
                  <a:lnTo>
                    <a:pt x="761682" y="22491"/>
                  </a:lnTo>
                  <a:lnTo>
                    <a:pt x="761682" y="70015"/>
                  </a:lnTo>
                  <a:lnTo>
                    <a:pt x="680770" y="70015"/>
                  </a:lnTo>
                  <a:lnTo>
                    <a:pt x="680770" y="17500"/>
                  </a:lnTo>
                  <a:lnTo>
                    <a:pt x="682155" y="14998"/>
                  </a:lnTo>
                  <a:lnTo>
                    <a:pt x="684580" y="13754"/>
                  </a:lnTo>
                  <a:lnTo>
                    <a:pt x="685787" y="12509"/>
                  </a:lnTo>
                  <a:lnTo>
                    <a:pt x="686993" y="12509"/>
                  </a:lnTo>
                  <a:lnTo>
                    <a:pt x="689584" y="11239"/>
                  </a:lnTo>
                  <a:lnTo>
                    <a:pt x="699439" y="11239"/>
                  </a:lnTo>
                  <a:lnTo>
                    <a:pt x="699439" y="2501"/>
                  </a:lnTo>
                  <a:lnTo>
                    <a:pt x="642391" y="2501"/>
                  </a:lnTo>
                  <a:lnTo>
                    <a:pt x="642391" y="11239"/>
                  </a:lnTo>
                  <a:lnTo>
                    <a:pt x="649833" y="11239"/>
                  </a:lnTo>
                  <a:lnTo>
                    <a:pt x="652246" y="12509"/>
                  </a:lnTo>
                  <a:lnTo>
                    <a:pt x="654672" y="12509"/>
                  </a:lnTo>
                  <a:lnTo>
                    <a:pt x="656056" y="13754"/>
                  </a:lnTo>
                  <a:lnTo>
                    <a:pt x="657263" y="13754"/>
                  </a:lnTo>
                  <a:lnTo>
                    <a:pt x="659688" y="16256"/>
                  </a:lnTo>
                  <a:lnTo>
                    <a:pt x="659688" y="18745"/>
                  </a:lnTo>
                  <a:lnTo>
                    <a:pt x="660895" y="21247"/>
                  </a:lnTo>
                  <a:lnTo>
                    <a:pt x="660895" y="138760"/>
                  </a:lnTo>
                  <a:lnTo>
                    <a:pt x="659688" y="141262"/>
                  </a:lnTo>
                  <a:lnTo>
                    <a:pt x="659688" y="145008"/>
                  </a:lnTo>
                  <a:lnTo>
                    <a:pt x="657263" y="147523"/>
                  </a:lnTo>
                  <a:lnTo>
                    <a:pt x="642391" y="147523"/>
                  </a:lnTo>
                  <a:lnTo>
                    <a:pt x="642391" y="156260"/>
                  </a:lnTo>
                  <a:lnTo>
                    <a:pt x="699439" y="156260"/>
                  </a:lnTo>
                  <a:lnTo>
                    <a:pt x="699439" y="147523"/>
                  </a:lnTo>
                  <a:lnTo>
                    <a:pt x="684580" y="147523"/>
                  </a:lnTo>
                  <a:lnTo>
                    <a:pt x="682155" y="146253"/>
                  </a:lnTo>
                  <a:lnTo>
                    <a:pt x="680770" y="145008"/>
                  </a:lnTo>
                  <a:lnTo>
                    <a:pt x="680770" y="82499"/>
                  </a:lnTo>
                  <a:lnTo>
                    <a:pt x="761682" y="82499"/>
                  </a:lnTo>
                  <a:lnTo>
                    <a:pt x="761682" y="138760"/>
                  </a:lnTo>
                  <a:lnTo>
                    <a:pt x="760298" y="142506"/>
                  </a:lnTo>
                  <a:lnTo>
                    <a:pt x="760298" y="145008"/>
                  </a:lnTo>
                  <a:lnTo>
                    <a:pt x="757872" y="147523"/>
                  </a:lnTo>
                  <a:lnTo>
                    <a:pt x="743013" y="147523"/>
                  </a:lnTo>
                  <a:lnTo>
                    <a:pt x="743013" y="156260"/>
                  </a:lnTo>
                  <a:lnTo>
                    <a:pt x="800061" y="156260"/>
                  </a:lnTo>
                  <a:lnTo>
                    <a:pt x="800061" y="147523"/>
                  </a:lnTo>
                  <a:lnTo>
                    <a:pt x="785190" y="147523"/>
                  </a:lnTo>
                  <a:lnTo>
                    <a:pt x="782764" y="146253"/>
                  </a:lnTo>
                  <a:lnTo>
                    <a:pt x="781558" y="145008"/>
                  </a:lnTo>
                  <a:lnTo>
                    <a:pt x="781558" y="82499"/>
                  </a:lnTo>
                  <a:lnTo>
                    <a:pt x="781558" y="70015"/>
                  </a:lnTo>
                  <a:lnTo>
                    <a:pt x="781558" y="22491"/>
                  </a:lnTo>
                  <a:lnTo>
                    <a:pt x="782764" y="20002"/>
                  </a:lnTo>
                  <a:lnTo>
                    <a:pt x="782764" y="16256"/>
                  </a:lnTo>
                  <a:lnTo>
                    <a:pt x="783983" y="14998"/>
                  </a:lnTo>
                  <a:lnTo>
                    <a:pt x="783983" y="13754"/>
                  </a:lnTo>
                  <a:lnTo>
                    <a:pt x="785190" y="12509"/>
                  </a:lnTo>
                  <a:lnTo>
                    <a:pt x="786396" y="12509"/>
                  </a:lnTo>
                  <a:lnTo>
                    <a:pt x="788987" y="11239"/>
                  </a:lnTo>
                  <a:lnTo>
                    <a:pt x="800061" y="11239"/>
                  </a:lnTo>
                  <a:lnTo>
                    <a:pt x="800061" y="2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5467" y="5433600"/>
              <a:ext cx="155292" cy="1587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6454" y="5612384"/>
              <a:ext cx="66040" cy="186690"/>
            </a:xfrm>
            <a:custGeom>
              <a:avLst/>
              <a:gdLst/>
              <a:ahLst/>
              <a:cxnLst/>
              <a:rect l="l" t="t" r="r" b="b"/>
              <a:pathLst>
                <a:path w="66039" h="186689">
                  <a:moveTo>
                    <a:pt x="17386" y="0"/>
                  </a:moveTo>
                  <a:lnTo>
                    <a:pt x="0" y="0"/>
                  </a:lnTo>
                  <a:lnTo>
                    <a:pt x="0" y="186270"/>
                  </a:lnTo>
                  <a:lnTo>
                    <a:pt x="17386" y="186270"/>
                  </a:lnTo>
                  <a:lnTo>
                    <a:pt x="17386" y="0"/>
                  </a:lnTo>
                  <a:close/>
                </a:path>
                <a:path w="66039" h="186689">
                  <a:moveTo>
                    <a:pt x="65836" y="0"/>
                  </a:moveTo>
                  <a:lnTo>
                    <a:pt x="48450" y="0"/>
                  </a:lnTo>
                  <a:lnTo>
                    <a:pt x="48450" y="186270"/>
                  </a:lnTo>
                  <a:lnTo>
                    <a:pt x="65836" y="186270"/>
                  </a:lnTo>
                  <a:lnTo>
                    <a:pt x="65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273995" y="5424857"/>
              <a:ext cx="155240" cy="15877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316173" y="5612384"/>
              <a:ext cx="72390" cy="186690"/>
            </a:xfrm>
            <a:custGeom>
              <a:avLst/>
              <a:gdLst/>
              <a:ahLst/>
              <a:cxnLst/>
              <a:rect l="l" t="t" r="r" b="b"/>
              <a:pathLst>
                <a:path w="72389" h="186689">
                  <a:moveTo>
                    <a:pt x="17462" y="0"/>
                  </a:moveTo>
                  <a:lnTo>
                    <a:pt x="0" y="0"/>
                  </a:lnTo>
                  <a:lnTo>
                    <a:pt x="0" y="186270"/>
                  </a:lnTo>
                  <a:lnTo>
                    <a:pt x="17462" y="186270"/>
                  </a:lnTo>
                  <a:lnTo>
                    <a:pt x="17462" y="0"/>
                  </a:lnTo>
                  <a:close/>
                </a:path>
                <a:path w="72389" h="186689">
                  <a:moveTo>
                    <a:pt x="72085" y="0"/>
                  </a:moveTo>
                  <a:lnTo>
                    <a:pt x="54800" y="0"/>
                  </a:lnTo>
                  <a:lnTo>
                    <a:pt x="54800" y="186270"/>
                  </a:lnTo>
                  <a:lnTo>
                    <a:pt x="72085" y="186270"/>
                  </a:lnTo>
                  <a:lnTo>
                    <a:pt x="720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965662" y="6091260"/>
            <a:ext cx="1629601" cy="646811"/>
            <a:chOff x="5423329" y="5433600"/>
            <a:chExt cx="1481455" cy="588010"/>
          </a:xfrm>
        </p:grpSpPr>
        <p:sp>
          <p:nvSpPr>
            <p:cNvPr id="47" name="object 47"/>
            <p:cNvSpPr/>
            <p:nvPr/>
          </p:nvSpPr>
          <p:spPr>
            <a:xfrm>
              <a:off x="5423329" y="5829899"/>
              <a:ext cx="1480832" cy="19127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095460" y="5433600"/>
              <a:ext cx="155240" cy="15877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136424" y="5612384"/>
              <a:ext cx="66040" cy="186690"/>
            </a:xfrm>
            <a:custGeom>
              <a:avLst/>
              <a:gdLst/>
              <a:ahLst/>
              <a:cxnLst/>
              <a:rect l="l" t="t" r="r" b="b"/>
              <a:pathLst>
                <a:path w="66039" h="186689">
                  <a:moveTo>
                    <a:pt x="17462" y="0"/>
                  </a:moveTo>
                  <a:lnTo>
                    <a:pt x="0" y="0"/>
                  </a:lnTo>
                  <a:lnTo>
                    <a:pt x="0" y="186270"/>
                  </a:lnTo>
                  <a:lnTo>
                    <a:pt x="17462" y="186270"/>
                  </a:lnTo>
                  <a:lnTo>
                    <a:pt x="17462" y="0"/>
                  </a:lnTo>
                  <a:close/>
                </a:path>
                <a:path w="66039" h="186689">
                  <a:moveTo>
                    <a:pt x="65862" y="0"/>
                  </a:moveTo>
                  <a:lnTo>
                    <a:pt x="48399" y="0"/>
                  </a:lnTo>
                  <a:lnTo>
                    <a:pt x="48399" y="186270"/>
                  </a:lnTo>
                  <a:lnTo>
                    <a:pt x="65862" y="186270"/>
                  </a:lnTo>
                  <a:lnTo>
                    <a:pt x="65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0" name="object 50"/>
          <p:cNvSpPr/>
          <p:nvPr/>
        </p:nvSpPr>
        <p:spPr>
          <a:xfrm>
            <a:off x="7675206" y="6553323"/>
            <a:ext cx="118850" cy="1196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1" name="object 51"/>
          <p:cNvGrpSpPr/>
          <p:nvPr/>
        </p:nvGrpSpPr>
        <p:grpSpPr>
          <a:xfrm>
            <a:off x="7902067" y="6527189"/>
            <a:ext cx="455422" cy="217932"/>
            <a:chOff x="7183697" y="5829899"/>
            <a:chExt cx="414020" cy="198120"/>
          </a:xfrm>
        </p:grpSpPr>
        <p:sp>
          <p:nvSpPr>
            <p:cNvPr id="52" name="object 52"/>
            <p:cNvSpPr/>
            <p:nvPr/>
          </p:nvSpPr>
          <p:spPr>
            <a:xfrm>
              <a:off x="7183697" y="5829899"/>
              <a:ext cx="146596" cy="15877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350163" y="5829909"/>
              <a:ext cx="247650" cy="198120"/>
            </a:xfrm>
            <a:custGeom>
              <a:avLst/>
              <a:gdLst/>
              <a:ahLst/>
              <a:cxnLst/>
              <a:rect l="l" t="t" r="r" b="b"/>
              <a:pathLst>
                <a:path w="247650" h="198120">
                  <a:moveTo>
                    <a:pt x="155244" y="73761"/>
                  </a:moveTo>
                  <a:lnTo>
                    <a:pt x="154038" y="67500"/>
                  </a:lnTo>
                  <a:lnTo>
                    <a:pt x="154038" y="62509"/>
                  </a:lnTo>
                  <a:lnTo>
                    <a:pt x="151612" y="52501"/>
                  </a:lnTo>
                  <a:lnTo>
                    <a:pt x="149199" y="47498"/>
                  </a:lnTo>
                  <a:lnTo>
                    <a:pt x="147815" y="42506"/>
                  </a:lnTo>
                  <a:lnTo>
                    <a:pt x="145389" y="38747"/>
                  </a:lnTo>
                  <a:lnTo>
                    <a:pt x="140373" y="30010"/>
                  </a:lnTo>
                  <a:lnTo>
                    <a:pt x="132943" y="22491"/>
                  </a:lnTo>
                  <a:lnTo>
                    <a:pt x="131737" y="21488"/>
                  </a:lnTo>
                  <a:lnTo>
                    <a:pt x="131737" y="73761"/>
                  </a:lnTo>
                  <a:lnTo>
                    <a:pt x="131737" y="83756"/>
                  </a:lnTo>
                  <a:lnTo>
                    <a:pt x="130530" y="88760"/>
                  </a:lnTo>
                  <a:lnTo>
                    <a:pt x="130530" y="93764"/>
                  </a:lnTo>
                  <a:lnTo>
                    <a:pt x="129311" y="97510"/>
                  </a:lnTo>
                  <a:lnTo>
                    <a:pt x="127927" y="102514"/>
                  </a:lnTo>
                  <a:lnTo>
                    <a:pt x="126720" y="107505"/>
                  </a:lnTo>
                  <a:lnTo>
                    <a:pt x="124307" y="112509"/>
                  </a:lnTo>
                  <a:lnTo>
                    <a:pt x="123088" y="116268"/>
                  </a:lnTo>
                  <a:lnTo>
                    <a:pt x="119291" y="123761"/>
                  </a:lnTo>
                  <a:lnTo>
                    <a:pt x="114274" y="130022"/>
                  </a:lnTo>
                  <a:lnTo>
                    <a:pt x="108051" y="135013"/>
                  </a:lnTo>
                  <a:lnTo>
                    <a:pt x="103212" y="140017"/>
                  </a:lnTo>
                  <a:lnTo>
                    <a:pt x="96989" y="143776"/>
                  </a:lnTo>
                  <a:lnTo>
                    <a:pt x="90766" y="145008"/>
                  </a:lnTo>
                  <a:lnTo>
                    <a:pt x="84543" y="147523"/>
                  </a:lnTo>
                  <a:lnTo>
                    <a:pt x="69672" y="147523"/>
                  </a:lnTo>
                  <a:lnTo>
                    <a:pt x="62064" y="145008"/>
                  </a:lnTo>
                  <a:lnTo>
                    <a:pt x="56019" y="143776"/>
                  </a:lnTo>
                  <a:lnTo>
                    <a:pt x="27317" y="110007"/>
                  </a:lnTo>
                  <a:lnTo>
                    <a:pt x="23685" y="91262"/>
                  </a:lnTo>
                  <a:lnTo>
                    <a:pt x="23685" y="70015"/>
                  </a:lnTo>
                  <a:lnTo>
                    <a:pt x="26111" y="60007"/>
                  </a:lnTo>
                  <a:lnTo>
                    <a:pt x="26111" y="55016"/>
                  </a:lnTo>
                  <a:lnTo>
                    <a:pt x="27317" y="51257"/>
                  </a:lnTo>
                  <a:lnTo>
                    <a:pt x="29908" y="46253"/>
                  </a:lnTo>
                  <a:lnTo>
                    <a:pt x="31127" y="42506"/>
                  </a:lnTo>
                  <a:lnTo>
                    <a:pt x="34747" y="35001"/>
                  </a:lnTo>
                  <a:lnTo>
                    <a:pt x="38557" y="28752"/>
                  </a:lnTo>
                  <a:lnTo>
                    <a:pt x="44780" y="23749"/>
                  </a:lnTo>
                  <a:lnTo>
                    <a:pt x="49796" y="18745"/>
                  </a:lnTo>
                  <a:lnTo>
                    <a:pt x="56019" y="14998"/>
                  </a:lnTo>
                  <a:lnTo>
                    <a:pt x="63449" y="12509"/>
                  </a:lnTo>
                  <a:lnTo>
                    <a:pt x="70878" y="11239"/>
                  </a:lnTo>
                  <a:lnTo>
                    <a:pt x="86956" y="11239"/>
                  </a:lnTo>
                  <a:lnTo>
                    <a:pt x="119291" y="33756"/>
                  </a:lnTo>
                  <a:lnTo>
                    <a:pt x="124307" y="45008"/>
                  </a:lnTo>
                  <a:lnTo>
                    <a:pt x="126720" y="49999"/>
                  </a:lnTo>
                  <a:lnTo>
                    <a:pt x="127927" y="53746"/>
                  </a:lnTo>
                  <a:lnTo>
                    <a:pt x="129311" y="58762"/>
                  </a:lnTo>
                  <a:lnTo>
                    <a:pt x="130530" y="63754"/>
                  </a:lnTo>
                  <a:lnTo>
                    <a:pt x="130530" y="68745"/>
                  </a:lnTo>
                  <a:lnTo>
                    <a:pt x="131737" y="73761"/>
                  </a:lnTo>
                  <a:lnTo>
                    <a:pt x="131737" y="21488"/>
                  </a:lnTo>
                  <a:lnTo>
                    <a:pt x="125514" y="16256"/>
                  </a:lnTo>
                  <a:lnTo>
                    <a:pt x="116865" y="11239"/>
                  </a:lnTo>
                  <a:lnTo>
                    <a:pt x="113068" y="8763"/>
                  </a:lnTo>
                  <a:lnTo>
                    <a:pt x="108051" y="6248"/>
                  </a:lnTo>
                  <a:lnTo>
                    <a:pt x="104419" y="4991"/>
                  </a:lnTo>
                  <a:lnTo>
                    <a:pt x="99402" y="2501"/>
                  </a:lnTo>
                  <a:lnTo>
                    <a:pt x="94399" y="1244"/>
                  </a:lnTo>
                  <a:lnTo>
                    <a:pt x="89547" y="1244"/>
                  </a:lnTo>
                  <a:lnTo>
                    <a:pt x="84543" y="0"/>
                  </a:lnTo>
                  <a:lnTo>
                    <a:pt x="74510" y="0"/>
                  </a:lnTo>
                  <a:lnTo>
                    <a:pt x="68287" y="1244"/>
                  </a:lnTo>
                  <a:lnTo>
                    <a:pt x="63449" y="1244"/>
                  </a:lnTo>
                  <a:lnTo>
                    <a:pt x="58432" y="2501"/>
                  </a:lnTo>
                  <a:lnTo>
                    <a:pt x="53428" y="4991"/>
                  </a:lnTo>
                  <a:lnTo>
                    <a:pt x="48412" y="6248"/>
                  </a:lnTo>
                  <a:lnTo>
                    <a:pt x="43573" y="8763"/>
                  </a:lnTo>
                  <a:lnTo>
                    <a:pt x="38557" y="11239"/>
                  </a:lnTo>
                  <a:lnTo>
                    <a:pt x="29908" y="16256"/>
                  </a:lnTo>
                  <a:lnTo>
                    <a:pt x="22479" y="23749"/>
                  </a:lnTo>
                  <a:lnTo>
                    <a:pt x="14871" y="31254"/>
                  </a:lnTo>
                  <a:lnTo>
                    <a:pt x="10033" y="39992"/>
                  </a:lnTo>
                  <a:lnTo>
                    <a:pt x="7442" y="43751"/>
                  </a:lnTo>
                  <a:lnTo>
                    <a:pt x="6223" y="48755"/>
                  </a:lnTo>
                  <a:lnTo>
                    <a:pt x="3810" y="53746"/>
                  </a:lnTo>
                  <a:lnTo>
                    <a:pt x="2603" y="58762"/>
                  </a:lnTo>
                  <a:lnTo>
                    <a:pt x="1219" y="63754"/>
                  </a:lnTo>
                  <a:lnTo>
                    <a:pt x="1219" y="68745"/>
                  </a:lnTo>
                  <a:lnTo>
                    <a:pt x="0" y="75006"/>
                  </a:lnTo>
                  <a:lnTo>
                    <a:pt x="0" y="87515"/>
                  </a:lnTo>
                  <a:lnTo>
                    <a:pt x="13665" y="127508"/>
                  </a:lnTo>
                  <a:lnTo>
                    <a:pt x="43573" y="152514"/>
                  </a:lnTo>
                  <a:lnTo>
                    <a:pt x="68287" y="158762"/>
                  </a:lnTo>
                  <a:lnTo>
                    <a:pt x="85750" y="158762"/>
                  </a:lnTo>
                  <a:lnTo>
                    <a:pt x="132943" y="136271"/>
                  </a:lnTo>
                  <a:lnTo>
                    <a:pt x="151612" y="103759"/>
                  </a:lnTo>
                  <a:lnTo>
                    <a:pt x="154038" y="96253"/>
                  </a:lnTo>
                  <a:lnTo>
                    <a:pt x="155244" y="87515"/>
                  </a:lnTo>
                  <a:lnTo>
                    <a:pt x="155244" y="73761"/>
                  </a:lnTo>
                  <a:close/>
                </a:path>
                <a:path w="247650" h="198120">
                  <a:moveTo>
                    <a:pt x="247218" y="168770"/>
                  </a:moveTo>
                  <a:lnTo>
                    <a:pt x="240995" y="168770"/>
                  </a:lnTo>
                  <a:lnTo>
                    <a:pt x="239776" y="173761"/>
                  </a:lnTo>
                  <a:lnTo>
                    <a:pt x="239776" y="176276"/>
                  </a:lnTo>
                  <a:lnTo>
                    <a:pt x="238569" y="178777"/>
                  </a:lnTo>
                  <a:lnTo>
                    <a:pt x="236143" y="181267"/>
                  </a:lnTo>
                  <a:lnTo>
                    <a:pt x="232346" y="181267"/>
                  </a:lnTo>
                  <a:lnTo>
                    <a:pt x="229920" y="182524"/>
                  </a:lnTo>
                  <a:lnTo>
                    <a:pt x="186359" y="182524"/>
                  </a:lnTo>
                  <a:lnTo>
                    <a:pt x="191376" y="180022"/>
                  </a:lnTo>
                  <a:lnTo>
                    <a:pt x="197599" y="175006"/>
                  </a:lnTo>
                  <a:lnTo>
                    <a:pt x="221107" y="158762"/>
                  </a:lnTo>
                  <a:lnTo>
                    <a:pt x="226123" y="153758"/>
                  </a:lnTo>
                  <a:lnTo>
                    <a:pt x="231140" y="150012"/>
                  </a:lnTo>
                  <a:lnTo>
                    <a:pt x="236143" y="145008"/>
                  </a:lnTo>
                  <a:lnTo>
                    <a:pt x="243586" y="133769"/>
                  </a:lnTo>
                  <a:lnTo>
                    <a:pt x="244792" y="130022"/>
                  </a:lnTo>
                  <a:lnTo>
                    <a:pt x="244792" y="126263"/>
                  </a:lnTo>
                  <a:lnTo>
                    <a:pt x="245999" y="122516"/>
                  </a:lnTo>
                  <a:lnTo>
                    <a:pt x="245999" y="115023"/>
                  </a:lnTo>
                  <a:lnTo>
                    <a:pt x="244792" y="110007"/>
                  </a:lnTo>
                  <a:lnTo>
                    <a:pt x="242379" y="106260"/>
                  </a:lnTo>
                  <a:lnTo>
                    <a:pt x="240995" y="102514"/>
                  </a:lnTo>
                  <a:lnTo>
                    <a:pt x="213677" y="86245"/>
                  </a:lnTo>
                  <a:lnTo>
                    <a:pt x="203822" y="86245"/>
                  </a:lnTo>
                  <a:lnTo>
                    <a:pt x="197599" y="87515"/>
                  </a:lnTo>
                  <a:lnTo>
                    <a:pt x="192582" y="90004"/>
                  </a:lnTo>
                  <a:lnTo>
                    <a:pt x="188950" y="91262"/>
                  </a:lnTo>
                  <a:lnTo>
                    <a:pt x="181343" y="96253"/>
                  </a:lnTo>
                  <a:lnTo>
                    <a:pt x="177723" y="99999"/>
                  </a:lnTo>
                  <a:lnTo>
                    <a:pt x="175120" y="103759"/>
                  </a:lnTo>
                  <a:lnTo>
                    <a:pt x="171500" y="116268"/>
                  </a:lnTo>
                  <a:lnTo>
                    <a:pt x="171500" y="128752"/>
                  </a:lnTo>
                  <a:lnTo>
                    <a:pt x="178930" y="127508"/>
                  </a:lnTo>
                  <a:lnTo>
                    <a:pt x="178930" y="118770"/>
                  </a:lnTo>
                  <a:lnTo>
                    <a:pt x="181343" y="111252"/>
                  </a:lnTo>
                  <a:lnTo>
                    <a:pt x="202615" y="95008"/>
                  </a:lnTo>
                  <a:lnTo>
                    <a:pt x="211251" y="95008"/>
                  </a:lnTo>
                  <a:lnTo>
                    <a:pt x="232346" y="115023"/>
                  </a:lnTo>
                  <a:lnTo>
                    <a:pt x="232346" y="122516"/>
                  </a:lnTo>
                  <a:lnTo>
                    <a:pt x="231140" y="126263"/>
                  </a:lnTo>
                  <a:lnTo>
                    <a:pt x="231140" y="130022"/>
                  </a:lnTo>
                  <a:lnTo>
                    <a:pt x="228549" y="135013"/>
                  </a:lnTo>
                  <a:lnTo>
                    <a:pt x="226123" y="137515"/>
                  </a:lnTo>
                  <a:lnTo>
                    <a:pt x="223697" y="141262"/>
                  </a:lnTo>
                  <a:lnTo>
                    <a:pt x="216268" y="148767"/>
                  </a:lnTo>
                  <a:lnTo>
                    <a:pt x="212471" y="153758"/>
                  </a:lnTo>
                  <a:lnTo>
                    <a:pt x="206248" y="157530"/>
                  </a:lnTo>
                  <a:lnTo>
                    <a:pt x="201231" y="162521"/>
                  </a:lnTo>
                  <a:lnTo>
                    <a:pt x="197599" y="165023"/>
                  </a:lnTo>
                  <a:lnTo>
                    <a:pt x="193802" y="168770"/>
                  </a:lnTo>
                  <a:lnTo>
                    <a:pt x="187579" y="172516"/>
                  </a:lnTo>
                  <a:lnTo>
                    <a:pt x="181343" y="177520"/>
                  </a:lnTo>
                  <a:lnTo>
                    <a:pt x="169075" y="186270"/>
                  </a:lnTo>
                  <a:lnTo>
                    <a:pt x="169075" y="193776"/>
                  </a:lnTo>
                  <a:lnTo>
                    <a:pt x="237363" y="193776"/>
                  </a:lnTo>
                  <a:lnTo>
                    <a:pt x="238569" y="197523"/>
                  </a:lnTo>
                  <a:lnTo>
                    <a:pt x="242379" y="197523"/>
                  </a:lnTo>
                  <a:lnTo>
                    <a:pt x="247218" y="168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4" name="object 54"/>
          <p:cNvSpPr/>
          <p:nvPr/>
        </p:nvSpPr>
        <p:spPr>
          <a:xfrm>
            <a:off x="6510852" y="7037377"/>
            <a:ext cx="930645" cy="1718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3639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7432" y="818431"/>
            <a:ext cx="3382836" cy="554383"/>
          </a:xfrm>
          <a:prstGeom prst="rect">
            <a:avLst/>
          </a:prstGeom>
        </p:spPr>
        <p:txBody>
          <a:bodyPr vert="horz" wrap="square" lIns="0" tIns="12573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9"/>
              </a:spcBef>
            </a:pPr>
            <a:r>
              <a:rPr sz="3520" spc="-33" dirty="0"/>
              <a:t>Acid</a:t>
            </a:r>
            <a:r>
              <a:rPr sz="3520" spc="44" dirty="0"/>
              <a:t> </a:t>
            </a:r>
            <a:r>
              <a:rPr sz="3520" spc="-22" dirty="0"/>
              <a:t>Hydrolysis</a:t>
            </a:r>
            <a:endParaRPr sz="3520"/>
          </a:p>
        </p:txBody>
      </p:sp>
      <p:sp>
        <p:nvSpPr>
          <p:cNvPr id="3" name="object 3"/>
          <p:cNvSpPr txBox="1"/>
          <p:nvPr/>
        </p:nvSpPr>
        <p:spPr>
          <a:xfrm>
            <a:off x="506049" y="1563129"/>
            <a:ext cx="9050465" cy="143674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392557" marR="5588" indent="-379286" algn="just">
              <a:spcBef>
                <a:spcPts val="116"/>
              </a:spcBef>
              <a:buChar char="•"/>
              <a:tabLst>
                <a:tab pos="393256" algn="l"/>
              </a:tabLst>
            </a:pP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When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ethyl acetoacetate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hydrolysed,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with 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concentration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NaOH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and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then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acidified with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dil 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HCl,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acetic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acid is</a:t>
            </a:r>
            <a:r>
              <a:rPr sz="3080" spc="-66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formed</a:t>
            </a:r>
            <a:r>
              <a:rPr sz="308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4209860" y="4016484"/>
            <a:ext cx="1746250" cy="118045"/>
          </a:xfrm>
          <a:custGeom>
            <a:avLst/>
            <a:gdLst/>
            <a:ahLst/>
            <a:cxnLst/>
            <a:rect l="l" t="t" r="r" b="b"/>
            <a:pathLst>
              <a:path w="1587500" h="107314">
                <a:moveTo>
                  <a:pt x="1587385" y="49504"/>
                </a:moveTo>
                <a:lnTo>
                  <a:pt x="1532521" y="41478"/>
                </a:lnTo>
                <a:lnTo>
                  <a:pt x="1467942" y="32448"/>
                </a:lnTo>
                <a:lnTo>
                  <a:pt x="1467942" y="51574"/>
                </a:lnTo>
                <a:lnTo>
                  <a:pt x="1462735" y="52425"/>
                </a:lnTo>
                <a:lnTo>
                  <a:pt x="1462735" y="50850"/>
                </a:lnTo>
                <a:lnTo>
                  <a:pt x="1467942" y="51574"/>
                </a:lnTo>
                <a:lnTo>
                  <a:pt x="1467942" y="32448"/>
                </a:lnTo>
                <a:lnTo>
                  <a:pt x="1236205" y="0"/>
                </a:lnTo>
                <a:lnTo>
                  <a:pt x="1233411" y="18732"/>
                </a:lnTo>
                <a:lnTo>
                  <a:pt x="1424597" y="45504"/>
                </a:lnTo>
                <a:lnTo>
                  <a:pt x="0" y="45504"/>
                </a:lnTo>
                <a:lnTo>
                  <a:pt x="0" y="64223"/>
                </a:lnTo>
                <a:lnTo>
                  <a:pt x="1390446" y="64223"/>
                </a:lnTo>
                <a:lnTo>
                  <a:pt x="1242923" y="88315"/>
                </a:lnTo>
                <a:lnTo>
                  <a:pt x="1245539" y="107048"/>
                </a:lnTo>
                <a:lnTo>
                  <a:pt x="1532521" y="60223"/>
                </a:lnTo>
                <a:lnTo>
                  <a:pt x="1587385" y="49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6" name="object 6"/>
          <p:cNvGrpSpPr/>
          <p:nvPr/>
        </p:nvGrpSpPr>
        <p:grpSpPr>
          <a:xfrm>
            <a:off x="3276365" y="3782475"/>
            <a:ext cx="680339" cy="608394"/>
            <a:chOff x="2978514" y="3334704"/>
            <a:chExt cx="618490" cy="553085"/>
          </a:xfrm>
        </p:grpSpPr>
        <p:sp>
          <p:nvSpPr>
            <p:cNvPr id="7" name="object 7"/>
            <p:cNvSpPr/>
            <p:nvPr/>
          </p:nvSpPr>
          <p:spPr>
            <a:xfrm>
              <a:off x="3034866" y="3495255"/>
              <a:ext cx="158115" cy="170180"/>
            </a:xfrm>
            <a:custGeom>
              <a:avLst/>
              <a:gdLst/>
              <a:ahLst/>
              <a:cxnLst/>
              <a:rect l="l" t="t" r="r" b="b"/>
              <a:pathLst>
                <a:path w="158114" h="170179">
                  <a:moveTo>
                    <a:pt x="87140" y="0"/>
                  </a:moveTo>
                  <a:lnTo>
                    <a:pt x="76318" y="0"/>
                  </a:lnTo>
                  <a:lnTo>
                    <a:pt x="70906" y="1341"/>
                  </a:lnTo>
                  <a:lnTo>
                    <a:pt x="65682" y="1341"/>
                  </a:lnTo>
                  <a:lnTo>
                    <a:pt x="60270" y="2682"/>
                  </a:lnTo>
                  <a:lnTo>
                    <a:pt x="54859" y="5364"/>
                  </a:lnTo>
                  <a:lnTo>
                    <a:pt x="49448" y="6687"/>
                  </a:lnTo>
                  <a:lnTo>
                    <a:pt x="16047" y="34796"/>
                  </a:lnTo>
                  <a:lnTo>
                    <a:pt x="6530" y="53517"/>
                  </a:lnTo>
                  <a:lnTo>
                    <a:pt x="3918" y="58881"/>
                  </a:lnTo>
                  <a:lnTo>
                    <a:pt x="1306" y="69574"/>
                  </a:lnTo>
                  <a:lnTo>
                    <a:pt x="1306" y="74938"/>
                  </a:lnTo>
                  <a:lnTo>
                    <a:pt x="0" y="80284"/>
                  </a:lnTo>
                  <a:lnTo>
                    <a:pt x="0" y="93659"/>
                  </a:lnTo>
                  <a:lnTo>
                    <a:pt x="2612" y="108375"/>
                  </a:lnTo>
                  <a:lnTo>
                    <a:pt x="25377" y="148517"/>
                  </a:lnTo>
                  <a:lnTo>
                    <a:pt x="62883" y="168598"/>
                  </a:lnTo>
                  <a:lnTo>
                    <a:pt x="72399" y="169920"/>
                  </a:lnTo>
                  <a:lnTo>
                    <a:pt x="89753" y="169920"/>
                  </a:lnTo>
                  <a:lnTo>
                    <a:pt x="97776" y="168598"/>
                  </a:lnTo>
                  <a:lnTo>
                    <a:pt x="105800" y="165916"/>
                  </a:lnTo>
                  <a:lnTo>
                    <a:pt x="113824" y="164574"/>
                  </a:lnTo>
                  <a:lnTo>
                    <a:pt x="146105" y="143171"/>
                  </a:lnTo>
                  <a:lnTo>
                    <a:pt x="150023" y="137825"/>
                  </a:lnTo>
                  <a:lnTo>
                    <a:pt x="154128" y="133802"/>
                  </a:lnTo>
                  <a:lnTo>
                    <a:pt x="158047" y="128455"/>
                  </a:lnTo>
                  <a:lnTo>
                    <a:pt x="147411" y="121768"/>
                  </a:lnTo>
                  <a:lnTo>
                    <a:pt x="140693" y="129797"/>
                  </a:lnTo>
                  <a:lnTo>
                    <a:pt x="133976" y="136484"/>
                  </a:lnTo>
                  <a:lnTo>
                    <a:pt x="127258" y="141830"/>
                  </a:lnTo>
                  <a:lnTo>
                    <a:pt x="119235" y="147176"/>
                  </a:lnTo>
                  <a:lnTo>
                    <a:pt x="111211" y="151200"/>
                  </a:lnTo>
                  <a:lnTo>
                    <a:pt x="103187" y="152541"/>
                  </a:lnTo>
                  <a:lnTo>
                    <a:pt x="95164" y="155205"/>
                  </a:lnTo>
                  <a:lnTo>
                    <a:pt x="87140" y="155205"/>
                  </a:lnTo>
                  <a:lnTo>
                    <a:pt x="70906" y="152541"/>
                  </a:lnTo>
                  <a:lnTo>
                    <a:pt x="37505" y="128455"/>
                  </a:lnTo>
                  <a:lnTo>
                    <a:pt x="27989" y="103029"/>
                  </a:lnTo>
                  <a:lnTo>
                    <a:pt x="25377" y="92318"/>
                  </a:lnTo>
                  <a:lnTo>
                    <a:pt x="25377" y="73597"/>
                  </a:lnTo>
                  <a:lnTo>
                    <a:pt x="27989" y="62886"/>
                  </a:lnTo>
                  <a:lnTo>
                    <a:pt x="29482" y="53517"/>
                  </a:lnTo>
                  <a:lnTo>
                    <a:pt x="37505" y="37460"/>
                  </a:lnTo>
                  <a:lnTo>
                    <a:pt x="42730" y="30772"/>
                  </a:lnTo>
                  <a:lnTo>
                    <a:pt x="49448" y="25426"/>
                  </a:lnTo>
                  <a:lnTo>
                    <a:pt x="54859" y="20080"/>
                  </a:lnTo>
                  <a:lnTo>
                    <a:pt x="61576" y="16056"/>
                  </a:lnTo>
                  <a:lnTo>
                    <a:pt x="68294" y="13374"/>
                  </a:lnTo>
                  <a:lnTo>
                    <a:pt x="76318" y="12052"/>
                  </a:lnTo>
                  <a:lnTo>
                    <a:pt x="89753" y="12052"/>
                  </a:lnTo>
                  <a:lnTo>
                    <a:pt x="96470" y="13374"/>
                  </a:lnTo>
                  <a:lnTo>
                    <a:pt x="101881" y="16056"/>
                  </a:lnTo>
                  <a:lnTo>
                    <a:pt x="108599" y="18739"/>
                  </a:lnTo>
                  <a:lnTo>
                    <a:pt x="113824" y="22744"/>
                  </a:lnTo>
                  <a:lnTo>
                    <a:pt x="117929" y="26767"/>
                  </a:lnTo>
                  <a:lnTo>
                    <a:pt x="123340" y="30772"/>
                  </a:lnTo>
                  <a:lnTo>
                    <a:pt x="127258" y="34796"/>
                  </a:lnTo>
                  <a:lnTo>
                    <a:pt x="129871" y="38801"/>
                  </a:lnTo>
                  <a:lnTo>
                    <a:pt x="140693" y="60204"/>
                  </a:lnTo>
                  <a:lnTo>
                    <a:pt x="151329" y="57540"/>
                  </a:lnTo>
                  <a:lnTo>
                    <a:pt x="136588" y="2682"/>
                  </a:lnTo>
                  <a:lnTo>
                    <a:pt x="128565" y="2682"/>
                  </a:lnTo>
                  <a:lnTo>
                    <a:pt x="123340" y="13374"/>
                  </a:lnTo>
                  <a:lnTo>
                    <a:pt x="119235" y="10710"/>
                  </a:lnTo>
                  <a:lnTo>
                    <a:pt x="103187" y="2682"/>
                  </a:lnTo>
                  <a:lnTo>
                    <a:pt x="99082" y="1341"/>
                  </a:lnTo>
                  <a:lnTo>
                    <a:pt x="93671" y="1341"/>
                  </a:lnTo>
                  <a:lnTo>
                    <a:pt x="871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3317746" y="3497937"/>
              <a:ext cx="170176" cy="1645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3209147" y="3570194"/>
              <a:ext cx="84455" cy="119380"/>
            </a:xfrm>
            <a:custGeom>
              <a:avLst/>
              <a:gdLst/>
              <a:ahLst/>
              <a:cxnLst/>
              <a:rect l="l" t="t" r="r" b="b"/>
              <a:pathLst>
                <a:path w="84454" h="119379">
                  <a:moveTo>
                    <a:pt x="48141" y="0"/>
                  </a:moveTo>
                  <a:lnTo>
                    <a:pt x="37505" y="0"/>
                  </a:lnTo>
                  <a:lnTo>
                    <a:pt x="30788" y="1322"/>
                  </a:lnTo>
                  <a:lnTo>
                    <a:pt x="25377" y="4004"/>
                  </a:lnTo>
                  <a:lnTo>
                    <a:pt x="21458" y="5346"/>
                  </a:lnTo>
                  <a:lnTo>
                    <a:pt x="2612" y="32095"/>
                  </a:lnTo>
                  <a:lnTo>
                    <a:pt x="2612" y="45488"/>
                  </a:lnTo>
                  <a:lnTo>
                    <a:pt x="10636" y="44147"/>
                  </a:lnTo>
                  <a:lnTo>
                    <a:pt x="10636" y="34777"/>
                  </a:lnTo>
                  <a:lnTo>
                    <a:pt x="13248" y="26749"/>
                  </a:lnTo>
                  <a:lnTo>
                    <a:pt x="36199" y="9351"/>
                  </a:lnTo>
                  <a:lnTo>
                    <a:pt x="45529" y="9351"/>
                  </a:lnTo>
                  <a:lnTo>
                    <a:pt x="68294" y="30772"/>
                  </a:lnTo>
                  <a:lnTo>
                    <a:pt x="68294" y="38801"/>
                  </a:lnTo>
                  <a:lnTo>
                    <a:pt x="66988" y="42806"/>
                  </a:lnTo>
                  <a:lnTo>
                    <a:pt x="66988" y="46829"/>
                  </a:lnTo>
                  <a:lnTo>
                    <a:pt x="64189" y="52175"/>
                  </a:lnTo>
                  <a:lnTo>
                    <a:pt x="61576" y="54858"/>
                  </a:lnTo>
                  <a:lnTo>
                    <a:pt x="58964" y="58863"/>
                  </a:lnTo>
                  <a:lnTo>
                    <a:pt x="50940" y="66891"/>
                  </a:lnTo>
                  <a:lnTo>
                    <a:pt x="46835" y="72237"/>
                  </a:lnTo>
                  <a:lnTo>
                    <a:pt x="40118" y="76261"/>
                  </a:lnTo>
                  <a:lnTo>
                    <a:pt x="34706" y="81607"/>
                  </a:lnTo>
                  <a:lnTo>
                    <a:pt x="30788" y="84289"/>
                  </a:lnTo>
                  <a:lnTo>
                    <a:pt x="26683" y="88294"/>
                  </a:lnTo>
                  <a:lnTo>
                    <a:pt x="19965" y="92318"/>
                  </a:lnTo>
                  <a:lnTo>
                    <a:pt x="13248" y="97664"/>
                  </a:lnTo>
                  <a:lnTo>
                    <a:pt x="0" y="107034"/>
                  </a:lnTo>
                  <a:lnTo>
                    <a:pt x="0" y="115062"/>
                  </a:lnTo>
                  <a:lnTo>
                    <a:pt x="73705" y="115062"/>
                  </a:lnTo>
                  <a:lnTo>
                    <a:pt x="75011" y="119067"/>
                  </a:lnTo>
                  <a:lnTo>
                    <a:pt x="79117" y="119067"/>
                  </a:lnTo>
                  <a:lnTo>
                    <a:pt x="84341" y="88294"/>
                  </a:lnTo>
                  <a:lnTo>
                    <a:pt x="77624" y="88294"/>
                  </a:lnTo>
                  <a:lnTo>
                    <a:pt x="76318" y="93659"/>
                  </a:lnTo>
                  <a:lnTo>
                    <a:pt x="76318" y="96323"/>
                  </a:lnTo>
                  <a:lnTo>
                    <a:pt x="75011" y="99005"/>
                  </a:lnTo>
                  <a:lnTo>
                    <a:pt x="72399" y="101688"/>
                  </a:lnTo>
                  <a:lnTo>
                    <a:pt x="68294" y="101688"/>
                  </a:lnTo>
                  <a:lnTo>
                    <a:pt x="65682" y="103010"/>
                  </a:lnTo>
                  <a:lnTo>
                    <a:pt x="18659" y="103010"/>
                  </a:lnTo>
                  <a:lnTo>
                    <a:pt x="24070" y="100346"/>
                  </a:lnTo>
                  <a:lnTo>
                    <a:pt x="30788" y="94982"/>
                  </a:lnTo>
                  <a:lnTo>
                    <a:pt x="56165" y="77602"/>
                  </a:lnTo>
                  <a:lnTo>
                    <a:pt x="61576" y="72237"/>
                  </a:lnTo>
                  <a:lnTo>
                    <a:pt x="66988" y="68232"/>
                  </a:lnTo>
                  <a:lnTo>
                    <a:pt x="72399" y="62886"/>
                  </a:lnTo>
                  <a:lnTo>
                    <a:pt x="80423" y="50834"/>
                  </a:lnTo>
                  <a:lnTo>
                    <a:pt x="81729" y="46829"/>
                  </a:lnTo>
                  <a:lnTo>
                    <a:pt x="81729" y="42806"/>
                  </a:lnTo>
                  <a:lnTo>
                    <a:pt x="83035" y="38801"/>
                  </a:lnTo>
                  <a:lnTo>
                    <a:pt x="83035" y="30772"/>
                  </a:lnTo>
                  <a:lnTo>
                    <a:pt x="81729" y="25408"/>
                  </a:lnTo>
                  <a:lnTo>
                    <a:pt x="79117" y="21403"/>
                  </a:lnTo>
                  <a:lnTo>
                    <a:pt x="77624" y="17379"/>
                  </a:lnTo>
                  <a:lnTo>
                    <a:pt x="75011" y="13374"/>
                  </a:lnTo>
                  <a:lnTo>
                    <a:pt x="70906" y="9351"/>
                  </a:lnTo>
                  <a:lnTo>
                    <a:pt x="62883" y="4004"/>
                  </a:lnTo>
                  <a:lnTo>
                    <a:pt x="58964" y="2663"/>
                  </a:lnTo>
                  <a:lnTo>
                    <a:pt x="481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0688" y="3567511"/>
              <a:ext cx="85834" cy="1190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8514" y="3334704"/>
              <a:ext cx="19050" cy="553085"/>
            </a:xfrm>
            <a:custGeom>
              <a:avLst/>
              <a:gdLst/>
              <a:ahLst/>
              <a:cxnLst/>
              <a:rect l="l" t="t" r="r" b="b"/>
              <a:pathLst>
                <a:path w="19050" h="553085">
                  <a:moveTo>
                    <a:pt x="18659" y="0"/>
                  </a:moveTo>
                  <a:lnTo>
                    <a:pt x="0" y="0"/>
                  </a:lnTo>
                  <a:lnTo>
                    <a:pt x="0" y="552587"/>
                  </a:lnTo>
                  <a:lnTo>
                    <a:pt x="18659" y="552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89797" y="3482230"/>
            <a:ext cx="2433574" cy="998157"/>
            <a:chOff x="717997" y="3061754"/>
            <a:chExt cx="2212340" cy="907415"/>
          </a:xfrm>
        </p:grpSpPr>
        <p:sp>
          <p:nvSpPr>
            <p:cNvPr id="13" name="object 13"/>
            <p:cNvSpPr/>
            <p:nvPr/>
          </p:nvSpPr>
          <p:spPr>
            <a:xfrm>
              <a:off x="717997" y="3345396"/>
              <a:ext cx="2212188" cy="587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1828" y="3801661"/>
              <a:ext cx="170269" cy="1645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7568" y="3798978"/>
              <a:ext cx="167601" cy="1699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1811" y="3796314"/>
              <a:ext cx="170269" cy="1645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443326" y="3071123"/>
              <a:ext cx="167601" cy="1699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7563" y="3262452"/>
              <a:ext cx="71120" cy="199390"/>
            </a:xfrm>
            <a:custGeom>
              <a:avLst/>
              <a:gdLst/>
              <a:ahLst/>
              <a:cxnLst/>
              <a:rect l="l" t="t" r="r" b="b"/>
              <a:pathLst>
                <a:path w="71119" h="199389">
                  <a:moveTo>
                    <a:pt x="18770" y="0"/>
                  </a:moveTo>
                  <a:lnTo>
                    <a:pt x="0" y="0"/>
                  </a:lnTo>
                  <a:lnTo>
                    <a:pt x="0" y="199351"/>
                  </a:lnTo>
                  <a:lnTo>
                    <a:pt x="18770" y="199351"/>
                  </a:lnTo>
                  <a:lnTo>
                    <a:pt x="18770" y="0"/>
                  </a:lnTo>
                  <a:close/>
                </a:path>
                <a:path w="71119" h="199389">
                  <a:moveTo>
                    <a:pt x="71069" y="0"/>
                  </a:moveTo>
                  <a:lnTo>
                    <a:pt x="52298" y="0"/>
                  </a:lnTo>
                  <a:lnTo>
                    <a:pt x="52298" y="199351"/>
                  </a:lnTo>
                  <a:lnTo>
                    <a:pt x="71069" y="199351"/>
                  </a:lnTo>
                  <a:lnTo>
                    <a:pt x="71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4905" y="3061754"/>
              <a:ext cx="167563" cy="1699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0429" y="3262452"/>
              <a:ext cx="78105" cy="199390"/>
            </a:xfrm>
            <a:custGeom>
              <a:avLst/>
              <a:gdLst/>
              <a:ahLst/>
              <a:cxnLst/>
              <a:rect l="l" t="t" r="r" b="b"/>
              <a:pathLst>
                <a:path w="78105" h="199389">
                  <a:moveTo>
                    <a:pt x="18846" y="0"/>
                  </a:moveTo>
                  <a:lnTo>
                    <a:pt x="0" y="0"/>
                  </a:lnTo>
                  <a:lnTo>
                    <a:pt x="0" y="199351"/>
                  </a:lnTo>
                  <a:lnTo>
                    <a:pt x="18846" y="199351"/>
                  </a:lnTo>
                  <a:lnTo>
                    <a:pt x="18846" y="0"/>
                  </a:lnTo>
                  <a:close/>
                </a:path>
                <a:path w="78105" h="199389">
                  <a:moveTo>
                    <a:pt x="77812" y="0"/>
                  </a:moveTo>
                  <a:lnTo>
                    <a:pt x="58966" y="0"/>
                  </a:lnTo>
                  <a:lnTo>
                    <a:pt x="58966" y="199351"/>
                  </a:lnTo>
                  <a:lnTo>
                    <a:pt x="77812" y="199351"/>
                  </a:lnTo>
                  <a:lnTo>
                    <a:pt x="77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267157" y="3492536"/>
            <a:ext cx="1824482" cy="692214"/>
            <a:chOff x="5697415" y="3071123"/>
            <a:chExt cx="1658620" cy="629285"/>
          </a:xfrm>
        </p:grpSpPr>
        <p:sp>
          <p:nvSpPr>
            <p:cNvPr id="22" name="object 22"/>
            <p:cNvSpPr/>
            <p:nvPr/>
          </p:nvSpPr>
          <p:spPr>
            <a:xfrm>
              <a:off x="5697415" y="3495255"/>
              <a:ext cx="1658471" cy="2047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5726" y="3071123"/>
              <a:ext cx="167563" cy="169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619938" y="3262451"/>
              <a:ext cx="71120" cy="199390"/>
            </a:xfrm>
            <a:custGeom>
              <a:avLst/>
              <a:gdLst/>
              <a:ahLst/>
              <a:cxnLst/>
              <a:rect l="l" t="t" r="r" b="b"/>
              <a:pathLst>
                <a:path w="71120" h="199389">
                  <a:moveTo>
                    <a:pt x="18669" y="0"/>
                  </a:moveTo>
                  <a:lnTo>
                    <a:pt x="0" y="0"/>
                  </a:lnTo>
                  <a:lnTo>
                    <a:pt x="0" y="199351"/>
                  </a:lnTo>
                  <a:lnTo>
                    <a:pt x="18669" y="199351"/>
                  </a:lnTo>
                  <a:lnTo>
                    <a:pt x="18669" y="0"/>
                  </a:lnTo>
                  <a:close/>
                </a:path>
                <a:path w="71120" h="199389">
                  <a:moveTo>
                    <a:pt x="70916" y="0"/>
                  </a:moveTo>
                  <a:lnTo>
                    <a:pt x="52247" y="0"/>
                  </a:lnTo>
                  <a:lnTo>
                    <a:pt x="52247" y="199351"/>
                  </a:lnTo>
                  <a:lnTo>
                    <a:pt x="70916" y="199351"/>
                  </a:lnTo>
                  <a:lnTo>
                    <a:pt x="709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5" name="object 25"/>
          <p:cNvSpPr/>
          <p:nvPr/>
        </p:nvSpPr>
        <p:spPr>
          <a:xfrm>
            <a:off x="8206624" y="3987051"/>
            <a:ext cx="128284" cy="1280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6" name="object 26"/>
          <p:cNvSpPr/>
          <p:nvPr/>
        </p:nvSpPr>
        <p:spPr>
          <a:xfrm>
            <a:off x="8451495" y="3959081"/>
            <a:ext cx="992415" cy="2325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7" name="object 27"/>
          <p:cNvSpPr/>
          <p:nvPr/>
        </p:nvSpPr>
        <p:spPr>
          <a:xfrm>
            <a:off x="4187702" y="3739793"/>
            <a:ext cx="705485" cy="187198"/>
          </a:xfrm>
          <a:custGeom>
            <a:avLst/>
            <a:gdLst/>
            <a:ahLst/>
            <a:cxnLst/>
            <a:rect l="l" t="t" r="r" b="b"/>
            <a:pathLst>
              <a:path w="641350" h="170179">
                <a:moveTo>
                  <a:pt x="158229" y="128447"/>
                </a:moveTo>
                <a:lnTo>
                  <a:pt x="147586" y="121754"/>
                </a:lnTo>
                <a:lnTo>
                  <a:pt x="140881" y="129781"/>
                </a:lnTo>
                <a:lnTo>
                  <a:pt x="134162" y="136474"/>
                </a:lnTo>
                <a:lnTo>
                  <a:pt x="127444" y="141833"/>
                </a:lnTo>
                <a:lnTo>
                  <a:pt x="119418" y="147180"/>
                </a:lnTo>
                <a:lnTo>
                  <a:pt x="111391" y="151180"/>
                </a:lnTo>
                <a:lnTo>
                  <a:pt x="103187" y="152527"/>
                </a:lnTo>
                <a:lnTo>
                  <a:pt x="95161" y="155206"/>
                </a:lnTo>
                <a:lnTo>
                  <a:pt x="87134" y="155206"/>
                </a:lnTo>
                <a:lnTo>
                  <a:pt x="71081" y="152527"/>
                </a:lnTo>
                <a:lnTo>
                  <a:pt x="37503" y="128447"/>
                </a:lnTo>
                <a:lnTo>
                  <a:pt x="28168" y="103035"/>
                </a:lnTo>
                <a:lnTo>
                  <a:pt x="25552" y="92329"/>
                </a:lnTo>
                <a:lnTo>
                  <a:pt x="25552" y="73583"/>
                </a:lnTo>
                <a:lnTo>
                  <a:pt x="28168" y="62890"/>
                </a:lnTo>
                <a:lnTo>
                  <a:pt x="29476" y="53517"/>
                </a:lnTo>
                <a:lnTo>
                  <a:pt x="37503" y="37465"/>
                </a:lnTo>
                <a:lnTo>
                  <a:pt x="42913" y="30772"/>
                </a:lnTo>
                <a:lnTo>
                  <a:pt x="49631" y="25438"/>
                </a:lnTo>
                <a:lnTo>
                  <a:pt x="55041" y="20066"/>
                </a:lnTo>
                <a:lnTo>
                  <a:pt x="61760" y="16065"/>
                </a:lnTo>
                <a:lnTo>
                  <a:pt x="68478" y="13385"/>
                </a:lnTo>
                <a:lnTo>
                  <a:pt x="76504" y="12039"/>
                </a:lnTo>
                <a:lnTo>
                  <a:pt x="89928" y="12039"/>
                </a:lnTo>
                <a:lnTo>
                  <a:pt x="96647" y="13385"/>
                </a:lnTo>
                <a:lnTo>
                  <a:pt x="101879" y="16065"/>
                </a:lnTo>
                <a:lnTo>
                  <a:pt x="108597" y="18732"/>
                </a:lnTo>
                <a:lnTo>
                  <a:pt x="114007" y="22745"/>
                </a:lnTo>
                <a:lnTo>
                  <a:pt x="117919" y="26758"/>
                </a:lnTo>
                <a:lnTo>
                  <a:pt x="123329" y="30772"/>
                </a:lnTo>
                <a:lnTo>
                  <a:pt x="127444" y="34785"/>
                </a:lnTo>
                <a:lnTo>
                  <a:pt x="130048" y="38811"/>
                </a:lnTo>
                <a:lnTo>
                  <a:pt x="140881" y="60210"/>
                </a:lnTo>
                <a:lnTo>
                  <a:pt x="151511" y="57531"/>
                </a:lnTo>
                <a:lnTo>
                  <a:pt x="136766" y="2667"/>
                </a:lnTo>
                <a:lnTo>
                  <a:pt x="128752" y="2667"/>
                </a:lnTo>
                <a:lnTo>
                  <a:pt x="123329" y="13385"/>
                </a:lnTo>
                <a:lnTo>
                  <a:pt x="119418" y="10693"/>
                </a:lnTo>
                <a:lnTo>
                  <a:pt x="103187" y="2667"/>
                </a:lnTo>
                <a:lnTo>
                  <a:pt x="99263" y="1346"/>
                </a:lnTo>
                <a:lnTo>
                  <a:pt x="93853" y="1346"/>
                </a:lnTo>
                <a:lnTo>
                  <a:pt x="87134" y="0"/>
                </a:lnTo>
                <a:lnTo>
                  <a:pt x="76504" y="0"/>
                </a:lnTo>
                <a:lnTo>
                  <a:pt x="71081" y="1346"/>
                </a:lnTo>
                <a:lnTo>
                  <a:pt x="65671" y="1346"/>
                </a:lnTo>
                <a:lnTo>
                  <a:pt x="60452" y="2667"/>
                </a:lnTo>
                <a:lnTo>
                  <a:pt x="55041" y="5346"/>
                </a:lnTo>
                <a:lnTo>
                  <a:pt x="49631" y="6692"/>
                </a:lnTo>
                <a:lnTo>
                  <a:pt x="16040" y="34785"/>
                </a:lnTo>
                <a:lnTo>
                  <a:pt x="10820" y="44157"/>
                </a:lnTo>
                <a:lnTo>
                  <a:pt x="8013" y="48171"/>
                </a:lnTo>
                <a:lnTo>
                  <a:pt x="6718" y="53517"/>
                </a:lnTo>
                <a:lnTo>
                  <a:pt x="4102" y="58864"/>
                </a:lnTo>
                <a:lnTo>
                  <a:pt x="1295" y="69583"/>
                </a:lnTo>
                <a:lnTo>
                  <a:pt x="1295" y="74930"/>
                </a:lnTo>
                <a:lnTo>
                  <a:pt x="0" y="80276"/>
                </a:lnTo>
                <a:lnTo>
                  <a:pt x="0" y="93662"/>
                </a:lnTo>
                <a:lnTo>
                  <a:pt x="14732" y="136474"/>
                </a:lnTo>
                <a:lnTo>
                  <a:pt x="47015" y="163233"/>
                </a:lnTo>
                <a:lnTo>
                  <a:pt x="72390" y="169926"/>
                </a:lnTo>
                <a:lnTo>
                  <a:pt x="89928" y="169926"/>
                </a:lnTo>
                <a:lnTo>
                  <a:pt x="97955" y="168579"/>
                </a:lnTo>
                <a:lnTo>
                  <a:pt x="105981" y="165900"/>
                </a:lnTo>
                <a:lnTo>
                  <a:pt x="114007" y="164579"/>
                </a:lnTo>
                <a:lnTo>
                  <a:pt x="146100" y="143154"/>
                </a:lnTo>
                <a:lnTo>
                  <a:pt x="150202" y="137807"/>
                </a:lnTo>
                <a:lnTo>
                  <a:pt x="154127" y="133807"/>
                </a:lnTo>
                <a:lnTo>
                  <a:pt x="158229" y="128447"/>
                </a:lnTo>
                <a:close/>
              </a:path>
              <a:path w="641350" h="170179">
                <a:moveTo>
                  <a:pt x="292392" y="103035"/>
                </a:moveTo>
                <a:lnTo>
                  <a:pt x="290893" y="95008"/>
                </a:lnTo>
                <a:lnTo>
                  <a:pt x="288290" y="86982"/>
                </a:lnTo>
                <a:lnTo>
                  <a:pt x="284175" y="78943"/>
                </a:lnTo>
                <a:lnTo>
                  <a:pt x="280263" y="73583"/>
                </a:lnTo>
                <a:lnTo>
                  <a:pt x="276161" y="66890"/>
                </a:lnTo>
                <a:lnTo>
                  <a:pt x="269443" y="61556"/>
                </a:lnTo>
                <a:lnTo>
                  <a:pt x="269443" y="103035"/>
                </a:lnTo>
                <a:lnTo>
                  <a:pt x="269443" y="117754"/>
                </a:lnTo>
                <a:lnTo>
                  <a:pt x="268135" y="124434"/>
                </a:lnTo>
                <a:lnTo>
                  <a:pt x="265518" y="131127"/>
                </a:lnTo>
                <a:lnTo>
                  <a:pt x="264210" y="137807"/>
                </a:lnTo>
                <a:lnTo>
                  <a:pt x="261416" y="143154"/>
                </a:lnTo>
                <a:lnTo>
                  <a:pt x="258800" y="148526"/>
                </a:lnTo>
                <a:lnTo>
                  <a:pt x="254698" y="152527"/>
                </a:lnTo>
                <a:lnTo>
                  <a:pt x="250786" y="155206"/>
                </a:lnTo>
                <a:lnTo>
                  <a:pt x="246672" y="156552"/>
                </a:lnTo>
                <a:lnTo>
                  <a:pt x="242760" y="157899"/>
                </a:lnTo>
                <a:lnTo>
                  <a:pt x="237350" y="159219"/>
                </a:lnTo>
                <a:lnTo>
                  <a:pt x="233235" y="159219"/>
                </a:lnTo>
                <a:lnTo>
                  <a:pt x="225221" y="157899"/>
                </a:lnTo>
                <a:lnTo>
                  <a:pt x="218503" y="156552"/>
                </a:lnTo>
                <a:lnTo>
                  <a:pt x="213271" y="152527"/>
                </a:lnTo>
                <a:lnTo>
                  <a:pt x="207860" y="148526"/>
                </a:lnTo>
                <a:lnTo>
                  <a:pt x="203758" y="141833"/>
                </a:lnTo>
                <a:lnTo>
                  <a:pt x="201142" y="132461"/>
                </a:lnTo>
                <a:lnTo>
                  <a:pt x="199834" y="123101"/>
                </a:lnTo>
                <a:lnTo>
                  <a:pt x="198539" y="111061"/>
                </a:lnTo>
                <a:lnTo>
                  <a:pt x="199834" y="99009"/>
                </a:lnTo>
                <a:lnTo>
                  <a:pt x="219989" y="64236"/>
                </a:lnTo>
                <a:lnTo>
                  <a:pt x="233235" y="61556"/>
                </a:lnTo>
                <a:lnTo>
                  <a:pt x="237350" y="61556"/>
                </a:lnTo>
                <a:lnTo>
                  <a:pt x="242760" y="62890"/>
                </a:lnTo>
                <a:lnTo>
                  <a:pt x="247980" y="65557"/>
                </a:lnTo>
                <a:lnTo>
                  <a:pt x="256197" y="70916"/>
                </a:lnTo>
                <a:lnTo>
                  <a:pt x="261416" y="78943"/>
                </a:lnTo>
                <a:lnTo>
                  <a:pt x="264210" y="82956"/>
                </a:lnTo>
                <a:lnTo>
                  <a:pt x="265518" y="89636"/>
                </a:lnTo>
                <a:lnTo>
                  <a:pt x="268135" y="96329"/>
                </a:lnTo>
                <a:lnTo>
                  <a:pt x="269443" y="103035"/>
                </a:lnTo>
                <a:lnTo>
                  <a:pt x="269443" y="61556"/>
                </a:lnTo>
                <a:lnTo>
                  <a:pt x="264210" y="57531"/>
                </a:lnTo>
                <a:lnTo>
                  <a:pt x="250786" y="52184"/>
                </a:lnTo>
                <a:lnTo>
                  <a:pt x="242760" y="50838"/>
                </a:lnTo>
                <a:lnTo>
                  <a:pt x="225221" y="50838"/>
                </a:lnTo>
                <a:lnTo>
                  <a:pt x="186410" y="74930"/>
                </a:lnTo>
                <a:lnTo>
                  <a:pt x="175577" y="103035"/>
                </a:lnTo>
                <a:lnTo>
                  <a:pt x="175577" y="116408"/>
                </a:lnTo>
                <a:lnTo>
                  <a:pt x="177076" y="123101"/>
                </a:lnTo>
                <a:lnTo>
                  <a:pt x="180987" y="139153"/>
                </a:lnTo>
                <a:lnTo>
                  <a:pt x="183794" y="143154"/>
                </a:lnTo>
                <a:lnTo>
                  <a:pt x="187706" y="148526"/>
                </a:lnTo>
                <a:lnTo>
                  <a:pt x="190322" y="152527"/>
                </a:lnTo>
                <a:lnTo>
                  <a:pt x="193116" y="156552"/>
                </a:lnTo>
                <a:lnTo>
                  <a:pt x="197040" y="159219"/>
                </a:lnTo>
                <a:lnTo>
                  <a:pt x="202450" y="163233"/>
                </a:lnTo>
                <a:lnTo>
                  <a:pt x="207860" y="164579"/>
                </a:lnTo>
                <a:lnTo>
                  <a:pt x="213271" y="167246"/>
                </a:lnTo>
                <a:lnTo>
                  <a:pt x="218503" y="168579"/>
                </a:lnTo>
                <a:lnTo>
                  <a:pt x="225221" y="169926"/>
                </a:lnTo>
                <a:lnTo>
                  <a:pt x="241452" y="169926"/>
                </a:lnTo>
                <a:lnTo>
                  <a:pt x="280263" y="148526"/>
                </a:lnTo>
                <a:lnTo>
                  <a:pt x="284175" y="141833"/>
                </a:lnTo>
                <a:lnTo>
                  <a:pt x="288290" y="135128"/>
                </a:lnTo>
                <a:lnTo>
                  <a:pt x="290893" y="127101"/>
                </a:lnTo>
                <a:lnTo>
                  <a:pt x="292392" y="119087"/>
                </a:lnTo>
                <a:lnTo>
                  <a:pt x="292392" y="103035"/>
                </a:lnTo>
                <a:close/>
              </a:path>
              <a:path w="641350" h="170179">
                <a:moveTo>
                  <a:pt x="454545" y="157899"/>
                </a:moveTo>
                <a:lnTo>
                  <a:pt x="449135" y="157899"/>
                </a:lnTo>
                <a:lnTo>
                  <a:pt x="445211" y="156552"/>
                </a:lnTo>
                <a:lnTo>
                  <a:pt x="438492" y="156552"/>
                </a:lnTo>
                <a:lnTo>
                  <a:pt x="437184" y="155206"/>
                </a:lnTo>
                <a:lnTo>
                  <a:pt x="435698" y="155206"/>
                </a:lnTo>
                <a:lnTo>
                  <a:pt x="435698" y="148526"/>
                </a:lnTo>
                <a:lnTo>
                  <a:pt x="434390" y="145846"/>
                </a:lnTo>
                <a:lnTo>
                  <a:pt x="434390" y="81610"/>
                </a:lnTo>
                <a:lnTo>
                  <a:pt x="433082" y="78943"/>
                </a:lnTo>
                <a:lnTo>
                  <a:pt x="433082" y="73583"/>
                </a:lnTo>
                <a:lnTo>
                  <a:pt x="430479" y="69583"/>
                </a:lnTo>
                <a:lnTo>
                  <a:pt x="428980" y="65557"/>
                </a:lnTo>
                <a:lnTo>
                  <a:pt x="420954" y="57531"/>
                </a:lnTo>
                <a:lnTo>
                  <a:pt x="418350" y="56210"/>
                </a:lnTo>
                <a:lnTo>
                  <a:pt x="414235" y="53517"/>
                </a:lnTo>
                <a:lnTo>
                  <a:pt x="410324" y="52184"/>
                </a:lnTo>
                <a:lnTo>
                  <a:pt x="406209" y="52184"/>
                </a:lnTo>
                <a:lnTo>
                  <a:pt x="402297" y="50838"/>
                </a:lnTo>
                <a:lnTo>
                  <a:pt x="391477" y="50838"/>
                </a:lnTo>
                <a:lnTo>
                  <a:pt x="386245" y="52184"/>
                </a:lnTo>
                <a:lnTo>
                  <a:pt x="379526" y="54864"/>
                </a:lnTo>
                <a:lnTo>
                  <a:pt x="374116" y="56210"/>
                </a:lnTo>
                <a:lnTo>
                  <a:pt x="368706" y="58864"/>
                </a:lnTo>
                <a:lnTo>
                  <a:pt x="361988" y="62890"/>
                </a:lnTo>
                <a:lnTo>
                  <a:pt x="348551" y="73583"/>
                </a:lnTo>
                <a:lnTo>
                  <a:pt x="348551" y="50838"/>
                </a:lnTo>
                <a:lnTo>
                  <a:pt x="339229" y="50838"/>
                </a:lnTo>
                <a:lnTo>
                  <a:pt x="335127" y="53517"/>
                </a:lnTo>
                <a:lnTo>
                  <a:pt x="331203" y="54864"/>
                </a:lnTo>
                <a:lnTo>
                  <a:pt x="324485" y="58864"/>
                </a:lnTo>
                <a:lnTo>
                  <a:pt x="317766" y="58864"/>
                </a:lnTo>
                <a:lnTo>
                  <a:pt x="313855" y="60210"/>
                </a:lnTo>
                <a:lnTo>
                  <a:pt x="309740" y="60210"/>
                </a:lnTo>
                <a:lnTo>
                  <a:pt x="309740" y="70916"/>
                </a:lnTo>
                <a:lnTo>
                  <a:pt x="329895" y="70916"/>
                </a:lnTo>
                <a:lnTo>
                  <a:pt x="329895" y="147180"/>
                </a:lnTo>
                <a:lnTo>
                  <a:pt x="328587" y="151180"/>
                </a:lnTo>
                <a:lnTo>
                  <a:pt x="328587" y="153873"/>
                </a:lnTo>
                <a:lnTo>
                  <a:pt x="327101" y="155206"/>
                </a:lnTo>
                <a:lnTo>
                  <a:pt x="324485" y="156552"/>
                </a:lnTo>
                <a:lnTo>
                  <a:pt x="319074" y="156552"/>
                </a:lnTo>
                <a:lnTo>
                  <a:pt x="316458" y="157899"/>
                </a:lnTo>
                <a:lnTo>
                  <a:pt x="309740" y="157899"/>
                </a:lnTo>
                <a:lnTo>
                  <a:pt x="309740" y="167246"/>
                </a:lnTo>
                <a:lnTo>
                  <a:pt x="370014" y="167246"/>
                </a:lnTo>
                <a:lnTo>
                  <a:pt x="370014" y="157899"/>
                </a:lnTo>
                <a:lnTo>
                  <a:pt x="355269" y="157899"/>
                </a:lnTo>
                <a:lnTo>
                  <a:pt x="353974" y="156552"/>
                </a:lnTo>
                <a:lnTo>
                  <a:pt x="351358" y="155206"/>
                </a:lnTo>
                <a:lnTo>
                  <a:pt x="350050" y="153873"/>
                </a:lnTo>
                <a:lnTo>
                  <a:pt x="350050" y="85636"/>
                </a:lnTo>
                <a:lnTo>
                  <a:pt x="353974" y="81610"/>
                </a:lnTo>
                <a:lnTo>
                  <a:pt x="364794" y="73583"/>
                </a:lnTo>
                <a:lnTo>
                  <a:pt x="370014" y="70916"/>
                </a:lnTo>
                <a:lnTo>
                  <a:pt x="375424" y="69583"/>
                </a:lnTo>
                <a:lnTo>
                  <a:pt x="380834" y="66890"/>
                </a:lnTo>
                <a:lnTo>
                  <a:pt x="386245" y="65557"/>
                </a:lnTo>
                <a:lnTo>
                  <a:pt x="394271" y="65557"/>
                </a:lnTo>
                <a:lnTo>
                  <a:pt x="398195" y="66890"/>
                </a:lnTo>
                <a:lnTo>
                  <a:pt x="406209" y="70916"/>
                </a:lnTo>
                <a:lnTo>
                  <a:pt x="407517" y="73583"/>
                </a:lnTo>
                <a:lnTo>
                  <a:pt x="410324" y="74930"/>
                </a:lnTo>
                <a:lnTo>
                  <a:pt x="412927" y="80276"/>
                </a:lnTo>
                <a:lnTo>
                  <a:pt x="412927" y="84289"/>
                </a:lnTo>
                <a:lnTo>
                  <a:pt x="414235" y="90982"/>
                </a:lnTo>
                <a:lnTo>
                  <a:pt x="414235" y="147180"/>
                </a:lnTo>
                <a:lnTo>
                  <a:pt x="412927" y="151180"/>
                </a:lnTo>
                <a:lnTo>
                  <a:pt x="412927" y="153873"/>
                </a:lnTo>
                <a:lnTo>
                  <a:pt x="411632" y="155206"/>
                </a:lnTo>
                <a:lnTo>
                  <a:pt x="409016" y="156552"/>
                </a:lnTo>
                <a:lnTo>
                  <a:pt x="403606" y="156552"/>
                </a:lnTo>
                <a:lnTo>
                  <a:pt x="400989" y="157899"/>
                </a:lnTo>
                <a:lnTo>
                  <a:pt x="394271" y="157899"/>
                </a:lnTo>
                <a:lnTo>
                  <a:pt x="394271" y="167246"/>
                </a:lnTo>
                <a:lnTo>
                  <a:pt x="454545" y="167246"/>
                </a:lnTo>
                <a:lnTo>
                  <a:pt x="454545" y="157899"/>
                </a:lnTo>
                <a:close/>
              </a:path>
              <a:path w="641350" h="170179">
                <a:moveTo>
                  <a:pt x="580491" y="140500"/>
                </a:moveTo>
                <a:lnTo>
                  <a:pt x="572477" y="133807"/>
                </a:lnTo>
                <a:lnTo>
                  <a:pt x="559041" y="147180"/>
                </a:lnTo>
                <a:lnTo>
                  <a:pt x="553808" y="149860"/>
                </a:lnTo>
                <a:lnTo>
                  <a:pt x="551014" y="152527"/>
                </a:lnTo>
                <a:lnTo>
                  <a:pt x="547090" y="153873"/>
                </a:lnTo>
                <a:lnTo>
                  <a:pt x="544296" y="155206"/>
                </a:lnTo>
                <a:lnTo>
                  <a:pt x="537578" y="155206"/>
                </a:lnTo>
                <a:lnTo>
                  <a:pt x="533666" y="156552"/>
                </a:lnTo>
                <a:lnTo>
                  <a:pt x="529551" y="156552"/>
                </a:lnTo>
                <a:lnTo>
                  <a:pt x="496150" y="129781"/>
                </a:lnTo>
                <a:lnTo>
                  <a:pt x="493356" y="109728"/>
                </a:lnTo>
                <a:lnTo>
                  <a:pt x="493356" y="103035"/>
                </a:lnTo>
                <a:lnTo>
                  <a:pt x="494855" y="96329"/>
                </a:lnTo>
                <a:lnTo>
                  <a:pt x="497459" y="89636"/>
                </a:lnTo>
                <a:lnTo>
                  <a:pt x="498767" y="84289"/>
                </a:lnTo>
                <a:lnTo>
                  <a:pt x="501383" y="78943"/>
                </a:lnTo>
                <a:lnTo>
                  <a:pt x="506793" y="70916"/>
                </a:lnTo>
                <a:lnTo>
                  <a:pt x="510895" y="66890"/>
                </a:lnTo>
                <a:lnTo>
                  <a:pt x="514819" y="65557"/>
                </a:lnTo>
                <a:lnTo>
                  <a:pt x="520230" y="62890"/>
                </a:lnTo>
                <a:lnTo>
                  <a:pt x="524332" y="61556"/>
                </a:lnTo>
                <a:lnTo>
                  <a:pt x="532358" y="61556"/>
                </a:lnTo>
                <a:lnTo>
                  <a:pt x="534962" y="62890"/>
                </a:lnTo>
                <a:lnTo>
                  <a:pt x="537578" y="62890"/>
                </a:lnTo>
                <a:lnTo>
                  <a:pt x="542988" y="65557"/>
                </a:lnTo>
                <a:lnTo>
                  <a:pt x="549706" y="72237"/>
                </a:lnTo>
                <a:lnTo>
                  <a:pt x="549706" y="73583"/>
                </a:lnTo>
                <a:lnTo>
                  <a:pt x="551014" y="76263"/>
                </a:lnTo>
                <a:lnTo>
                  <a:pt x="552323" y="77609"/>
                </a:lnTo>
                <a:lnTo>
                  <a:pt x="555117" y="82956"/>
                </a:lnTo>
                <a:lnTo>
                  <a:pt x="557733" y="85636"/>
                </a:lnTo>
                <a:lnTo>
                  <a:pt x="557733" y="88303"/>
                </a:lnTo>
                <a:lnTo>
                  <a:pt x="560527" y="90982"/>
                </a:lnTo>
                <a:lnTo>
                  <a:pt x="568553" y="90982"/>
                </a:lnTo>
                <a:lnTo>
                  <a:pt x="569861" y="89636"/>
                </a:lnTo>
                <a:lnTo>
                  <a:pt x="572477" y="89636"/>
                </a:lnTo>
                <a:lnTo>
                  <a:pt x="575271" y="86982"/>
                </a:lnTo>
                <a:lnTo>
                  <a:pt x="575271" y="84289"/>
                </a:lnTo>
                <a:lnTo>
                  <a:pt x="576580" y="82956"/>
                </a:lnTo>
                <a:lnTo>
                  <a:pt x="576580" y="80276"/>
                </a:lnTo>
                <a:lnTo>
                  <a:pt x="575271" y="76263"/>
                </a:lnTo>
                <a:lnTo>
                  <a:pt x="529551" y="50838"/>
                </a:lnTo>
                <a:lnTo>
                  <a:pt x="521538" y="50838"/>
                </a:lnTo>
                <a:lnTo>
                  <a:pt x="486638" y="68237"/>
                </a:lnTo>
                <a:lnTo>
                  <a:pt x="470585" y="103035"/>
                </a:lnTo>
                <a:lnTo>
                  <a:pt x="470585" y="116408"/>
                </a:lnTo>
                <a:lnTo>
                  <a:pt x="471893" y="123101"/>
                </a:lnTo>
                <a:lnTo>
                  <a:pt x="474700" y="133807"/>
                </a:lnTo>
                <a:lnTo>
                  <a:pt x="477304" y="140500"/>
                </a:lnTo>
                <a:lnTo>
                  <a:pt x="479920" y="144500"/>
                </a:lnTo>
                <a:lnTo>
                  <a:pt x="482714" y="149860"/>
                </a:lnTo>
                <a:lnTo>
                  <a:pt x="521538" y="169926"/>
                </a:lnTo>
                <a:lnTo>
                  <a:pt x="534962" y="169926"/>
                </a:lnTo>
                <a:lnTo>
                  <a:pt x="541680" y="168579"/>
                </a:lnTo>
                <a:lnTo>
                  <a:pt x="548398" y="165900"/>
                </a:lnTo>
                <a:lnTo>
                  <a:pt x="556425" y="161899"/>
                </a:lnTo>
                <a:lnTo>
                  <a:pt x="575271" y="147180"/>
                </a:lnTo>
                <a:lnTo>
                  <a:pt x="580491" y="140500"/>
                </a:lnTo>
                <a:close/>
              </a:path>
              <a:path w="641350" h="170179">
                <a:moveTo>
                  <a:pt x="640956" y="152527"/>
                </a:moveTo>
                <a:lnTo>
                  <a:pt x="639648" y="149860"/>
                </a:lnTo>
                <a:lnTo>
                  <a:pt x="636854" y="147180"/>
                </a:lnTo>
                <a:lnTo>
                  <a:pt x="635546" y="144500"/>
                </a:lnTo>
                <a:lnTo>
                  <a:pt x="632929" y="143154"/>
                </a:lnTo>
                <a:lnTo>
                  <a:pt x="631444" y="141833"/>
                </a:lnTo>
                <a:lnTo>
                  <a:pt x="628827" y="140500"/>
                </a:lnTo>
                <a:lnTo>
                  <a:pt x="622109" y="140500"/>
                </a:lnTo>
                <a:lnTo>
                  <a:pt x="618185" y="144500"/>
                </a:lnTo>
                <a:lnTo>
                  <a:pt x="615391" y="145846"/>
                </a:lnTo>
                <a:lnTo>
                  <a:pt x="614083" y="148526"/>
                </a:lnTo>
                <a:lnTo>
                  <a:pt x="612775" y="149860"/>
                </a:lnTo>
                <a:lnTo>
                  <a:pt x="611466" y="152527"/>
                </a:lnTo>
                <a:lnTo>
                  <a:pt x="611466" y="157899"/>
                </a:lnTo>
                <a:lnTo>
                  <a:pt x="615391" y="165900"/>
                </a:lnTo>
                <a:lnTo>
                  <a:pt x="620801" y="168579"/>
                </a:lnTo>
                <a:lnTo>
                  <a:pt x="622109" y="169926"/>
                </a:lnTo>
                <a:lnTo>
                  <a:pt x="627519" y="169926"/>
                </a:lnTo>
                <a:lnTo>
                  <a:pt x="631444" y="168579"/>
                </a:lnTo>
                <a:lnTo>
                  <a:pt x="636854" y="165900"/>
                </a:lnTo>
                <a:lnTo>
                  <a:pt x="640956" y="157899"/>
                </a:lnTo>
                <a:lnTo>
                  <a:pt x="640956" y="152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28" name="object 28"/>
          <p:cNvGrpSpPr/>
          <p:nvPr/>
        </p:nvGrpSpPr>
        <p:grpSpPr>
          <a:xfrm>
            <a:off x="5017966" y="3739793"/>
            <a:ext cx="754380" cy="187198"/>
            <a:chOff x="4561787" y="3295903"/>
            <a:chExt cx="685800" cy="170180"/>
          </a:xfrm>
        </p:grpSpPr>
        <p:sp>
          <p:nvSpPr>
            <p:cNvPr id="29" name="object 29"/>
            <p:cNvSpPr/>
            <p:nvPr/>
          </p:nvSpPr>
          <p:spPr>
            <a:xfrm>
              <a:off x="4561787" y="3295903"/>
              <a:ext cx="489443" cy="1699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6794" y="3298566"/>
              <a:ext cx="170176" cy="1645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01572" y="4260802"/>
            <a:ext cx="400241" cy="187198"/>
            <a:chOff x="3092338" y="3769547"/>
            <a:chExt cx="363855" cy="170180"/>
          </a:xfrm>
        </p:grpSpPr>
        <p:sp>
          <p:nvSpPr>
            <p:cNvPr id="32" name="object 32"/>
            <p:cNvSpPr/>
            <p:nvPr/>
          </p:nvSpPr>
          <p:spPr>
            <a:xfrm>
              <a:off x="3092338" y="3772229"/>
              <a:ext cx="170362" cy="16457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288264" y="3769547"/>
              <a:ext cx="167563" cy="1699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4" name="object 34"/>
          <p:cNvSpPr/>
          <p:nvPr/>
        </p:nvSpPr>
        <p:spPr>
          <a:xfrm>
            <a:off x="4417796" y="4237258"/>
            <a:ext cx="309731" cy="1942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35" name="object 35"/>
          <p:cNvGrpSpPr/>
          <p:nvPr/>
        </p:nvGrpSpPr>
        <p:grpSpPr>
          <a:xfrm>
            <a:off x="4830772" y="4237259"/>
            <a:ext cx="473583" cy="194882"/>
            <a:chOff x="4391611" y="3748144"/>
            <a:chExt cx="430530" cy="177165"/>
          </a:xfrm>
        </p:grpSpPr>
        <p:sp>
          <p:nvSpPr>
            <p:cNvPr id="36" name="object 36"/>
            <p:cNvSpPr/>
            <p:nvPr/>
          </p:nvSpPr>
          <p:spPr>
            <a:xfrm>
              <a:off x="4391611" y="3757513"/>
              <a:ext cx="170176" cy="16455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587351" y="3748144"/>
              <a:ext cx="234552" cy="1766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8" name="object 38"/>
          <p:cNvSpPr/>
          <p:nvPr/>
        </p:nvSpPr>
        <p:spPr>
          <a:xfrm>
            <a:off x="7079759" y="4431532"/>
            <a:ext cx="771843" cy="189992"/>
          </a:xfrm>
          <a:custGeom>
            <a:avLst/>
            <a:gdLst/>
            <a:ahLst/>
            <a:cxnLst/>
            <a:rect l="l" t="t" r="r" b="b"/>
            <a:pathLst>
              <a:path w="701675" h="172720">
                <a:moveTo>
                  <a:pt x="162344" y="160566"/>
                </a:moveTo>
                <a:lnTo>
                  <a:pt x="156933" y="160566"/>
                </a:lnTo>
                <a:lnTo>
                  <a:pt x="155625" y="159219"/>
                </a:lnTo>
                <a:lnTo>
                  <a:pt x="152819" y="159219"/>
                </a:lnTo>
                <a:lnTo>
                  <a:pt x="129946" y="111061"/>
                </a:lnTo>
                <a:lnTo>
                  <a:pt x="125044" y="97675"/>
                </a:lnTo>
                <a:lnTo>
                  <a:pt x="101879" y="34404"/>
                </a:lnTo>
                <a:lnTo>
                  <a:pt x="101879" y="97675"/>
                </a:lnTo>
                <a:lnTo>
                  <a:pt x="52438" y="97675"/>
                </a:lnTo>
                <a:lnTo>
                  <a:pt x="76504" y="26758"/>
                </a:lnTo>
                <a:lnTo>
                  <a:pt x="101879" y="97675"/>
                </a:lnTo>
                <a:lnTo>
                  <a:pt x="101879" y="34404"/>
                </a:lnTo>
                <a:lnTo>
                  <a:pt x="99085" y="26758"/>
                </a:lnTo>
                <a:lnTo>
                  <a:pt x="91249" y="5346"/>
                </a:lnTo>
                <a:lnTo>
                  <a:pt x="72402" y="5346"/>
                </a:lnTo>
                <a:lnTo>
                  <a:pt x="20154" y="143167"/>
                </a:lnTo>
                <a:lnTo>
                  <a:pt x="17538" y="151193"/>
                </a:lnTo>
                <a:lnTo>
                  <a:pt x="16230" y="153873"/>
                </a:lnTo>
                <a:lnTo>
                  <a:pt x="14744" y="156552"/>
                </a:lnTo>
                <a:lnTo>
                  <a:pt x="10820" y="160566"/>
                </a:lnTo>
                <a:lnTo>
                  <a:pt x="0" y="160566"/>
                </a:lnTo>
                <a:lnTo>
                  <a:pt x="0" y="169926"/>
                </a:lnTo>
                <a:lnTo>
                  <a:pt x="48336" y="169926"/>
                </a:lnTo>
                <a:lnTo>
                  <a:pt x="48336" y="160566"/>
                </a:lnTo>
                <a:lnTo>
                  <a:pt x="41617" y="160566"/>
                </a:lnTo>
                <a:lnTo>
                  <a:pt x="39001" y="159219"/>
                </a:lnTo>
                <a:lnTo>
                  <a:pt x="36195" y="159219"/>
                </a:lnTo>
                <a:lnTo>
                  <a:pt x="34899" y="157886"/>
                </a:lnTo>
                <a:lnTo>
                  <a:pt x="33591" y="157886"/>
                </a:lnTo>
                <a:lnTo>
                  <a:pt x="33591" y="156552"/>
                </a:lnTo>
                <a:lnTo>
                  <a:pt x="32283" y="155206"/>
                </a:lnTo>
                <a:lnTo>
                  <a:pt x="32283" y="152539"/>
                </a:lnTo>
                <a:lnTo>
                  <a:pt x="33591" y="149860"/>
                </a:lnTo>
                <a:lnTo>
                  <a:pt x="33591" y="145846"/>
                </a:lnTo>
                <a:lnTo>
                  <a:pt x="45720" y="111061"/>
                </a:lnTo>
                <a:lnTo>
                  <a:pt x="105994" y="111061"/>
                </a:lnTo>
                <a:lnTo>
                  <a:pt x="116624" y="141833"/>
                </a:lnTo>
                <a:lnTo>
                  <a:pt x="118122" y="147180"/>
                </a:lnTo>
                <a:lnTo>
                  <a:pt x="120726" y="152539"/>
                </a:lnTo>
                <a:lnTo>
                  <a:pt x="120726" y="155206"/>
                </a:lnTo>
                <a:lnTo>
                  <a:pt x="119418" y="157886"/>
                </a:lnTo>
                <a:lnTo>
                  <a:pt x="118122" y="159219"/>
                </a:lnTo>
                <a:lnTo>
                  <a:pt x="114007" y="159219"/>
                </a:lnTo>
                <a:lnTo>
                  <a:pt x="112699" y="160566"/>
                </a:lnTo>
                <a:lnTo>
                  <a:pt x="104686" y="160566"/>
                </a:lnTo>
                <a:lnTo>
                  <a:pt x="104686" y="169926"/>
                </a:lnTo>
                <a:lnTo>
                  <a:pt x="162344" y="169926"/>
                </a:lnTo>
                <a:lnTo>
                  <a:pt x="162344" y="160566"/>
                </a:lnTo>
                <a:close/>
              </a:path>
              <a:path w="701675" h="172720">
                <a:moveTo>
                  <a:pt x="284378" y="143167"/>
                </a:moveTo>
                <a:lnTo>
                  <a:pt x="276161" y="136474"/>
                </a:lnTo>
                <a:lnTo>
                  <a:pt x="262915" y="149860"/>
                </a:lnTo>
                <a:lnTo>
                  <a:pt x="257505" y="152539"/>
                </a:lnTo>
                <a:lnTo>
                  <a:pt x="254711" y="155206"/>
                </a:lnTo>
                <a:lnTo>
                  <a:pt x="250786" y="156552"/>
                </a:lnTo>
                <a:lnTo>
                  <a:pt x="248170" y="157886"/>
                </a:lnTo>
                <a:lnTo>
                  <a:pt x="241452" y="157886"/>
                </a:lnTo>
                <a:lnTo>
                  <a:pt x="237350" y="159219"/>
                </a:lnTo>
                <a:lnTo>
                  <a:pt x="233438" y="159219"/>
                </a:lnTo>
                <a:lnTo>
                  <a:pt x="199847" y="132461"/>
                </a:lnTo>
                <a:lnTo>
                  <a:pt x="197231" y="112395"/>
                </a:lnTo>
                <a:lnTo>
                  <a:pt x="197231" y="105702"/>
                </a:lnTo>
                <a:lnTo>
                  <a:pt x="198539" y="99009"/>
                </a:lnTo>
                <a:lnTo>
                  <a:pt x="201155" y="92329"/>
                </a:lnTo>
                <a:lnTo>
                  <a:pt x="202463" y="86969"/>
                </a:lnTo>
                <a:lnTo>
                  <a:pt x="205257" y="81622"/>
                </a:lnTo>
                <a:lnTo>
                  <a:pt x="210477" y="73596"/>
                </a:lnTo>
                <a:lnTo>
                  <a:pt x="214591" y="69583"/>
                </a:lnTo>
                <a:lnTo>
                  <a:pt x="218503" y="68237"/>
                </a:lnTo>
                <a:lnTo>
                  <a:pt x="223913" y="65570"/>
                </a:lnTo>
                <a:lnTo>
                  <a:pt x="228028" y="64223"/>
                </a:lnTo>
                <a:lnTo>
                  <a:pt x="236042" y="64223"/>
                </a:lnTo>
                <a:lnTo>
                  <a:pt x="238658" y="65570"/>
                </a:lnTo>
                <a:lnTo>
                  <a:pt x="241452" y="65570"/>
                </a:lnTo>
                <a:lnTo>
                  <a:pt x="246684" y="68237"/>
                </a:lnTo>
                <a:lnTo>
                  <a:pt x="253403" y="74930"/>
                </a:lnTo>
                <a:lnTo>
                  <a:pt x="253403" y="76263"/>
                </a:lnTo>
                <a:lnTo>
                  <a:pt x="254711" y="78943"/>
                </a:lnTo>
                <a:lnTo>
                  <a:pt x="256197" y="80276"/>
                </a:lnTo>
                <a:lnTo>
                  <a:pt x="258813" y="85636"/>
                </a:lnTo>
                <a:lnTo>
                  <a:pt x="261429" y="88315"/>
                </a:lnTo>
                <a:lnTo>
                  <a:pt x="261429" y="90982"/>
                </a:lnTo>
                <a:lnTo>
                  <a:pt x="264223" y="93662"/>
                </a:lnTo>
                <a:lnTo>
                  <a:pt x="272249" y="93662"/>
                </a:lnTo>
                <a:lnTo>
                  <a:pt x="273558" y="92329"/>
                </a:lnTo>
                <a:lnTo>
                  <a:pt x="276161" y="92329"/>
                </a:lnTo>
                <a:lnTo>
                  <a:pt x="278968" y="89649"/>
                </a:lnTo>
                <a:lnTo>
                  <a:pt x="278968" y="86969"/>
                </a:lnTo>
                <a:lnTo>
                  <a:pt x="280263" y="85636"/>
                </a:lnTo>
                <a:lnTo>
                  <a:pt x="280263" y="82956"/>
                </a:lnTo>
                <a:lnTo>
                  <a:pt x="278968" y="78943"/>
                </a:lnTo>
                <a:lnTo>
                  <a:pt x="233438" y="53517"/>
                </a:lnTo>
                <a:lnTo>
                  <a:pt x="225221" y="53517"/>
                </a:lnTo>
                <a:lnTo>
                  <a:pt x="190512" y="70916"/>
                </a:lnTo>
                <a:lnTo>
                  <a:pt x="174282" y="105702"/>
                </a:lnTo>
                <a:lnTo>
                  <a:pt x="174282" y="119087"/>
                </a:lnTo>
                <a:lnTo>
                  <a:pt x="178384" y="136474"/>
                </a:lnTo>
                <a:lnTo>
                  <a:pt x="181000" y="143167"/>
                </a:lnTo>
                <a:lnTo>
                  <a:pt x="183794" y="147180"/>
                </a:lnTo>
                <a:lnTo>
                  <a:pt x="186410" y="152539"/>
                </a:lnTo>
                <a:lnTo>
                  <a:pt x="225221" y="172605"/>
                </a:lnTo>
                <a:lnTo>
                  <a:pt x="238658" y="172605"/>
                </a:lnTo>
                <a:lnTo>
                  <a:pt x="245376" y="171259"/>
                </a:lnTo>
                <a:lnTo>
                  <a:pt x="252095" y="168592"/>
                </a:lnTo>
                <a:lnTo>
                  <a:pt x="260121" y="164579"/>
                </a:lnTo>
                <a:lnTo>
                  <a:pt x="278968" y="149860"/>
                </a:lnTo>
                <a:lnTo>
                  <a:pt x="284378" y="143167"/>
                </a:lnTo>
                <a:close/>
              </a:path>
              <a:path w="701675" h="172720">
                <a:moveTo>
                  <a:pt x="409016" y="144500"/>
                </a:moveTo>
                <a:lnTo>
                  <a:pt x="401002" y="139153"/>
                </a:lnTo>
                <a:lnTo>
                  <a:pt x="394284" y="144500"/>
                </a:lnTo>
                <a:lnTo>
                  <a:pt x="383463" y="152539"/>
                </a:lnTo>
                <a:lnTo>
                  <a:pt x="378231" y="155206"/>
                </a:lnTo>
                <a:lnTo>
                  <a:pt x="370027" y="157886"/>
                </a:lnTo>
                <a:lnTo>
                  <a:pt x="364794" y="159219"/>
                </a:lnTo>
                <a:lnTo>
                  <a:pt x="355282" y="159219"/>
                </a:lnTo>
                <a:lnTo>
                  <a:pt x="350062" y="157886"/>
                </a:lnTo>
                <a:lnTo>
                  <a:pt x="344639" y="155206"/>
                </a:lnTo>
                <a:lnTo>
                  <a:pt x="340537" y="153873"/>
                </a:lnTo>
                <a:lnTo>
                  <a:pt x="336626" y="151193"/>
                </a:lnTo>
                <a:lnTo>
                  <a:pt x="332511" y="147180"/>
                </a:lnTo>
                <a:lnTo>
                  <a:pt x="329907" y="141833"/>
                </a:lnTo>
                <a:lnTo>
                  <a:pt x="327101" y="136474"/>
                </a:lnTo>
                <a:lnTo>
                  <a:pt x="325805" y="131127"/>
                </a:lnTo>
                <a:lnTo>
                  <a:pt x="323189" y="117741"/>
                </a:lnTo>
                <a:lnTo>
                  <a:pt x="323189" y="101688"/>
                </a:lnTo>
                <a:lnTo>
                  <a:pt x="407720" y="101688"/>
                </a:lnTo>
                <a:lnTo>
                  <a:pt x="407720" y="97675"/>
                </a:lnTo>
                <a:lnTo>
                  <a:pt x="406222" y="93662"/>
                </a:lnTo>
                <a:lnTo>
                  <a:pt x="405345" y="90982"/>
                </a:lnTo>
                <a:lnTo>
                  <a:pt x="404914" y="89649"/>
                </a:lnTo>
                <a:lnTo>
                  <a:pt x="404914" y="86969"/>
                </a:lnTo>
                <a:lnTo>
                  <a:pt x="403606" y="82956"/>
                </a:lnTo>
                <a:lnTo>
                  <a:pt x="401002" y="77609"/>
                </a:lnTo>
                <a:lnTo>
                  <a:pt x="398195" y="73596"/>
                </a:lnTo>
                <a:lnTo>
                  <a:pt x="395592" y="69583"/>
                </a:lnTo>
                <a:lnTo>
                  <a:pt x="391477" y="65570"/>
                </a:lnTo>
                <a:lnTo>
                  <a:pt x="389521" y="64223"/>
                </a:lnTo>
                <a:lnTo>
                  <a:pt x="387565" y="62890"/>
                </a:lnTo>
                <a:lnTo>
                  <a:pt x="384759" y="61061"/>
                </a:lnTo>
                <a:lnTo>
                  <a:pt x="384759" y="90982"/>
                </a:lnTo>
                <a:lnTo>
                  <a:pt x="324497" y="90982"/>
                </a:lnTo>
                <a:lnTo>
                  <a:pt x="325805" y="86969"/>
                </a:lnTo>
                <a:lnTo>
                  <a:pt x="328599" y="82956"/>
                </a:lnTo>
                <a:lnTo>
                  <a:pt x="329907" y="78943"/>
                </a:lnTo>
                <a:lnTo>
                  <a:pt x="332511" y="76263"/>
                </a:lnTo>
                <a:lnTo>
                  <a:pt x="335318" y="73596"/>
                </a:lnTo>
                <a:lnTo>
                  <a:pt x="337934" y="70916"/>
                </a:lnTo>
                <a:lnTo>
                  <a:pt x="340537" y="69583"/>
                </a:lnTo>
                <a:lnTo>
                  <a:pt x="343344" y="66903"/>
                </a:lnTo>
                <a:lnTo>
                  <a:pt x="345948" y="65570"/>
                </a:lnTo>
                <a:lnTo>
                  <a:pt x="348564" y="65570"/>
                </a:lnTo>
                <a:lnTo>
                  <a:pt x="352666" y="64223"/>
                </a:lnTo>
                <a:lnTo>
                  <a:pt x="360692" y="64223"/>
                </a:lnTo>
                <a:lnTo>
                  <a:pt x="364794" y="65570"/>
                </a:lnTo>
                <a:lnTo>
                  <a:pt x="370027" y="68237"/>
                </a:lnTo>
                <a:lnTo>
                  <a:pt x="372821" y="69583"/>
                </a:lnTo>
                <a:lnTo>
                  <a:pt x="376745" y="73596"/>
                </a:lnTo>
                <a:lnTo>
                  <a:pt x="379539" y="76263"/>
                </a:lnTo>
                <a:lnTo>
                  <a:pt x="380847" y="78943"/>
                </a:lnTo>
                <a:lnTo>
                  <a:pt x="384759" y="90982"/>
                </a:lnTo>
                <a:lnTo>
                  <a:pt x="384759" y="61061"/>
                </a:lnTo>
                <a:lnTo>
                  <a:pt x="383463" y="60210"/>
                </a:lnTo>
                <a:lnTo>
                  <a:pt x="379539" y="57531"/>
                </a:lnTo>
                <a:lnTo>
                  <a:pt x="375437" y="56197"/>
                </a:lnTo>
                <a:lnTo>
                  <a:pt x="370027" y="54864"/>
                </a:lnTo>
                <a:lnTo>
                  <a:pt x="363308" y="53517"/>
                </a:lnTo>
                <a:lnTo>
                  <a:pt x="350062" y="53517"/>
                </a:lnTo>
                <a:lnTo>
                  <a:pt x="315163" y="70916"/>
                </a:lnTo>
                <a:lnTo>
                  <a:pt x="311061" y="77609"/>
                </a:lnTo>
                <a:lnTo>
                  <a:pt x="307136" y="82956"/>
                </a:lnTo>
                <a:lnTo>
                  <a:pt x="304342" y="89649"/>
                </a:lnTo>
                <a:lnTo>
                  <a:pt x="301726" y="97675"/>
                </a:lnTo>
                <a:lnTo>
                  <a:pt x="300418" y="105702"/>
                </a:lnTo>
                <a:lnTo>
                  <a:pt x="300418" y="123101"/>
                </a:lnTo>
                <a:lnTo>
                  <a:pt x="303034" y="131127"/>
                </a:lnTo>
                <a:lnTo>
                  <a:pt x="304342" y="139153"/>
                </a:lnTo>
                <a:lnTo>
                  <a:pt x="342036" y="171259"/>
                </a:lnTo>
                <a:lnTo>
                  <a:pt x="350062" y="172605"/>
                </a:lnTo>
                <a:lnTo>
                  <a:pt x="363308" y="172605"/>
                </a:lnTo>
                <a:lnTo>
                  <a:pt x="368719" y="171259"/>
                </a:lnTo>
                <a:lnTo>
                  <a:pt x="372821" y="171259"/>
                </a:lnTo>
                <a:lnTo>
                  <a:pt x="376745" y="169926"/>
                </a:lnTo>
                <a:lnTo>
                  <a:pt x="379539" y="168592"/>
                </a:lnTo>
                <a:lnTo>
                  <a:pt x="383463" y="167259"/>
                </a:lnTo>
                <a:lnTo>
                  <a:pt x="387565" y="164579"/>
                </a:lnTo>
                <a:lnTo>
                  <a:pt x="391477" y="161899"/>
                </a:lnTo>
                <a:lnTo>
                  <a:pt x="394220" y="159219"/>
                </a:lnTo>
                <a:lnTo>
                  <a:pt x="395592" y="157886"/>
                </a:lnTo>
                <a:lnTo>
                  <a:pt x="401002" y="153873"/>
                </a:lnTo>
                <a:lnTo>
                  <a:pt x="404914" y="149860"/>
                </a:lnTo>
                <a:lnTo>
                  <a:pt x="409016" y="144500"/>
                </a:lnTo>
                <a:close/>
              </a:path>
              <a:path w="701675" h="172720">
                <a:moveTo>
                  <a:pt x="506793" y="151193"/>
                </a:moveTo>
                <a:lnTo>
                  <a:pt x="500075" y="155206"/>
                </a:lnTo>
                <a:lnTo>
                  <a:pt x="493369" y="156552"/>
                </a:lnTo>
                <a:lnTo>
                  <a:pt x="486829" y="159219"/>
                </a:lnTo>
                <a:lnTo>
                  <a:pt x="478624" y="159219"/>
                </a:lnTo>
                <a:lnTo>
                  <a:pt x="476008" y="157886"/>
                </a:lnTo>
                <a:lnTo>
                  <a:pt x="474700" y="157886"/>
                </a:lnTo>
                <a:lnTo>
                  <a:pt x="471906" y="156552"/>
                </a:lnTo>
                <a:lnTo>
                  <a:pt x="470598" y="156552"/>
                </a:lnTo>
                <a:lnTo>
                  <a:pt x="467982" y="155206"/>
                </a:lnTo>
                <a:lnTo>
                  <a:pt x="466674" y="152539"/>
                </a:lnTo>
                <a:lnTo>
                  <a:pt x="466674" y="145846"/>
                </a:lnTo>
                <a:lnTo>
                  <a:pt x="465378" y="141833"/>
                </a:lnTo>
                <a:lnTo>
                  <a:pt x="465378" y="66903"/>
                </a:lnTo>
                <a:lnTo>
                  <a:pt x="500075" y="66903"/>
                </a:lnTo>
                <a:lnTo>
                  <a:pt x="500075" y="56197"/>
                </a:lnTo>
                <a:lnTo>
                  <a:pt x="465378" y="56197"/>
                </a:lnTo>
                <a:lnTo>
                  <a:pt x="465378" y="16052"/>
                </a:lnTo>
                <a:lnTo>
                  <a:pt x="457161" y="16052"/>
                </a:lnTo>
                <a:lnTo>
                  <a:pt x="455853" y="24091"/>
                </a:lnTo>
                <a:lnTo>
                  <a:pt x="454545" y="29438"/>
                </a:lnTo>
                <a:lnTo>
                  <a:pt x="450634" y="40144"/>
                </a:lnTo>
                <a:lnTo>
                  <a:pt x="447840" y="42824"/>
                </a:lnTo>
                <a:lnTo>
                  <a:pt x="445223" y="46837"/>
                </a:lnTo>
                <a:lnTo>
                  <a:pt x="439813" y="52184"/>
                </a:lnTo>
                <a:lnTo>
                  <a:pt x="437197" y="53517"/>
                </a:lnTo>
                <a:lnTo>
                  <a:pt x="433095" y="56197"/>
                </a:lnTo>
                <a:lnTo>
                  <a:pt x="425069" y="58877"/>
                </a:lnTo>
                <a:lnTo>
                  <a:pt x="425069" y="66903"/>
                </a:lnTo>
                <a:lnTo>
                  <a:pt x="445223" y="66903"/>
                </a:lnTo>
                <a:lnTo>
                  <a:pt x="445223" y="145846"/>
                </a:lnTo>
                <a:lnTo>
                  <a:pt x="446532" y="151193"/>
                </a:lnTo>
                <a:lnTo>
                  <a:pt x="446532" y="156552"/>
                </a:lnTo>
                <a:lnTo>
                  <a:pt x="449135" y="161899"/>
                </a:lnTo>
                <a:lnTo>
                  <a:pt x="451942" y="163233"/>
                </a:lnTo>
                <a:lnTo>
                  <a:pt x="454545" y="165912"/>
                </a:lnTo>
                <a:lnTo>
                  <a:pt x="458660" y="168592"/>
                </a:lnTo>
                <a:lnTo>
                  <a:pt x="470598" y="172605"/>
                </a:lnTo>
                <a:lnTo>
                  <a:pt x="474700" y="172605"/>
                </a:lnTo>
                <a:lnTo>
                  <a:pt x="490753" y="169926"/>
                </a:lnTo>
                <a:lnTo>
                  <a:pt x="498779" y="167259"/>
                </a:lnTo>
                <a:lnTo>
                  <a:pt x="506793" y="163233"/>
                </a:lnTo>
                <a:lnTo>
                  <a:pt x="506793" y="151193"/>
                </a:lnTo>
                <a:close/>
              </a:path>
              <a:path w="701675" h="172720">
                <a:moveTo>
                  <a:pt x="561848" y="10706"/>
                </a:moveTo>
                <a:lnTo>
                  <a:pt x="560539" y="8026"/>
                </a:lnTo>
                <a:lnTo>
                  <a:pt x="557733" y="6692"/>
                </a:lnTo>
                <a:lnTo>
                  <a:pt x="556437" y="4025"/>
                </a:lnTo>
                <a:lnTo>
                  <a:pt x="553821" y="2679"/>
                </a:lnTo>
                <a:lnTo>
                  <a:pt x="552513" y="1346"/>
                </a:lnTo>
                <a:lnTo>
                  <a:pt x="549719" y="0"/>
                </a:lnTo>
                <a:lnTo>
                  <a:pt x="544309" y="0"/>
                </a:lnTo>
                <a:lnTo>
                  <a:pt x="543001" y="1346"/>
                </a:lnTo>
                <a:lnTo>
                  <a:pt x="537768" y="4025"/>
                </a:lnTo>
                <a:lnTo>
                  <a:pt x="536282" y="6692"/>
                </a:lnTo>
                <a:lnTo>
                  <a:pt x="534974" y="8026"/>
                </a:lnTo>
                <a:lnTo>
                  <a:pt x="533666" y="10706"/>
                </a:lnTo>
                <a:lnTo>
                  <a:pt x="533666" y="16052"/>
                </a:lnTo>
                <a:lnTo>
                  <a:pt x="536282" y="21412"/>
                </a:lnTo>
                <a:lnTo>
                  <a:pt x="537768" y="24091"/>
                </a:lnTo>
                <a:lnTo>
                  <a:pt x="540385" y="25425"/>
                </a:lnTo>
                <a:lnTo>
                  <a:pt x="543001" y="25425"/>
                </a:lnTo>
                <a:lnTo>
                  <a:pt x="544309" y="26758"/>
                </a:lnTo>
                <a:lnTo>
                  <a:pt x="549719" y="26758"/>
                </a:lnTo>
                <a:lnTo>
                  <a:pt x="552513" y="25425"/>
                </a:lnTo>
                <a:lnTo>
                  <a:pt x="557733" y="22745"/>
                </a:lnTo>
                <a:lnTo>
                  <a:pt x="559231" y="21412"/>
                </a:lnTo>
                <a:lnTo>
                  <a:pt x="561848" y="16052"/>
                </a:lnTo>
                <a:lnTo>
                  <a:pt x="561848" y="10706"/>
                </a:lnTo>
                <a:close/>
              </a:path>
              <a:path w="701675" h="172720">
                <a:moveTo>
                  <a:pt x="577888" y="160566"/>
                </a:moveTo>
                <a:lnTo>
                  <a:pt x="568566" y="160566"/>
                </a:lnTo>
                <a:lnTo>
                  <a:pt x="565759" y="159219"/>
                </a:lnTo>
                <a:lnTo>
                  <a:pt x="561848" y="159219"/>
                </a:lnTo>
                <a:lnTo>
                  <a:pt x="560539" y="157886"/>
                </a:lnTo>
                <a:lnTo>
                  <a:pt x="559231" y="157886"/>
                </a:lnTo>
                <a:lnTo>
                  <a:pt x="559231" y="152539"/>
                </a:lnTo>
                <a:lnTo>
                  <a:pt x="557733" y="149860"/>
                </a:lnTo>
                <a:lnTo>
                  <a:pt x="557733" y="53517"/>
                </a:lnTo>
                <a:lnTo>
                  <a:pt x="548411" y="53517"/>
                </a:lnTo>
                <a:lnTo>
                  <a:pt x="544309" y="56197"/>
                </a:lnTo>
                <a:lnTo>
                  <a:pt x="540385" y="57531"/>
                </a:lnTo>
                <a:lnTo>
                  <a:pt x="536282" y="60210"/>
                </a:lnTo>
                <a:lnTo>
                  <a:pt x="533666" y="61556"/>
                </a:lnTo>
                <a:lnTo>
                  <a:pt x="525640" y="61556"/>
                </a:lnTo>
                <a:lnTo>
                  <a:pt x="521538" y="62890"/>
                </a:lnTo>
                <a:lnTo>
                  <a:pt x="517626" y="62890"/>
                </a:lnTo>
                <a:lnTo>
                  <a:pt x="517626" y="73596"/>
                </a:lnTo>
                <a:lnTo>
                  <a:pt x="537768" y="73596"/>
                </a:lnTo>
                <a:lnTo>
                  <a:pt x="537768" y="151193"/>
                </a:lnTo>
                <a:lnTo>
                  <a:pt x="536282" y="155206"/>
                </a:lnTo>
                <a:lnTo>
                  <a:pt x="536282" y="156552"/>
                </a:lnTo>
                <a:lnTo>
                  <a:pt x="533666" y="159219"/>
                </a:lnTo>
                <a:lnTo>
                  <a:pt x="528256" y="159219"/>
                </a:lnTo>
                <a:lnTo>
                  <a:pt x="525640" y="160566"/>
                </a:lnTo>
                <a:lnTo>
                  <a:pt x="517626" y="160566"/>
                </a:lnTo>
                <a:lnTo>
                  <a:pt x="517626" y="169926"/>
                </a:lnTo>
                <a:lnTo>
                  <a:pt x="577888" y="169926"/>
                </a:lnTo>
                <a:lnTo>
                  <a:pt x="577888" y="160566"/>
                </a:lnTo>
                <a:close/>
              </a:path>
              <a:path w="701675" h="172720">
                <a:moveTo>
                  <a:pt x="701230" y="143167"/>
                </a:moveTo>
                <a:lnTo>
                  <a:pt x="693204" y="136474"/>
                </a:lnTo>
                <a:lnTo>
                  <a:pt x="679767" y="149860"/>
                </a:lnTo>
                <a:lnTo>
                  <a:pt x="674357" y="152539"/>
                </a:lnTo>
                <a:lnTo>
                  <a:pt x="671753" y="155206"/>
                </a:lnTo>
                <a:lnTo>
                  <a:pt x="667829" y="156552"/>
                </a:lnTo>
                <a:lnTo>
                  <a:pt x="665035" y="157886"/>
                </a:lnTo>
                <a:lnTo>
                  <a:pt x="658317" y="157886"/>
                </a:lnTo>
                <a:lnTo>
                  <a:pt x="654392" y="159219"/>
                </a:lnTo>
                <a:lnTo>
                  <a:pt x="650290" y="159219"/>
                </a:lnTo>
                <a:lnTo>
                  <a:pt x="616699" y="132461"/>
                </a:lnTo>
                <a:lnTo>
                  <a:pt x="614095" y="112395"/>
                </a:lnTo>
                <a:lnTo>
                  <a:pt x="614095" y="105702"/>
                </a:lnTo>
                <a:lnTo>
                  <a:pt x="615403" y="99009"/>
                </a:lnTo>
                <a:lnTo>
                  <a:pt x="618197" y="92329"/>
                </a:lnTo>
                <a:lnTo>
                  <a:pt x="619506" y="86969"/>
                </a:lnTo>
                <a:lnTo>
                  <a:pt x="622109" y="81622"/>
                </a:lnTo>
                <a:lnTo>
                  <a:pt x="627532" y="73596"/>
                </a:lnTo>
                <a:lnTo>
                  <a:pt x="631634" y="69583"/>
                </a:lnTo>
                <a:lnTo>
                  <a:pt x="635546" y="68237"/>
                </a:lnTo>
                <a:lnTo>
                  <a:pt x="640956" y="65570"/>
                </a:lnTo>
                <a:lnTo>
                  <a:pt x="644880" y="64223"/>
                </a:lnTo>
                <a:lnTo>
                  <a:pt x="652907" y="64223"/>
                </a:lnTo>
                <a:lnTo>
                  <a:pt x="655701" y="65570"/>
                </a:lnTo>
                <a:lnTo>
                  <a:pt x="658317" y="65570"/>
                </a:lnTo>
                <a:lnTo>
                  <a:pt x="663727" y="68237"/>
                </a:lnTo>
                <a:lnTo>
                  <a:pt x="670445" y="74930"/>
                </a:lnTo>
                <a:lnTo>
                  <a:pt x="670445" y="76263"/>
                </a:lnTo>
                <a:lnTo>
                  <a:pt x="671753" y="78943"/>
                </a:lnTo>
                <a:lnTo>
                  <a:pt x="673061" y="80276"/>
                </a:lnTo>
                <a:lnTo>
                  <a:pt x="675855" y="85636"/>
                </a:lnTo>
                <a:lnTo>
                  <a:pt x="678472" y="88315"/>
                </a:lnTo>
                <a:lnTo>
                  <a:pt x="678472" y="90982"/>
                </a:lnTo>
                <a:lnTo>
                  <a:pt x="681075" y="93662"/>
                </a:lnTo>
                <a:lnTo>
                  <a:pt x="689102" y="93662"/>
                </a:lnTo>
                <a:lnTo>
                  <a:pt x="690600" y="92329"/>
                </a:lnTo>
                <a:lnTo>
                  <a:pt x="693204" y="92329"/>
                </a:lnTo>
                <a:lnTo>
                  <a:pt x="695820" y="89649"/>
                </a:lnTo>
                <a:lnTo>
                  <a:pt x="695820" y="86969"/>
                </a:lnTo>
                <a:lnTo>
                  <a:pt x="697318" y="85636"/>
                </a:lnTo>
                <a:lnTo>
                  <a:pt x="697318" y="82956"/>
                </a:lnTo>
                <a:lnTo>
                  <a:pt x="695820" y="78943"/>
                </a:lnTo>
                <a:lnTo>
                  <a:pt x="650290" y="53517"/>
                </a:lnTo>
                <a:lnTo>
                  <a:pt x="642264" y="53517"/>
                </a:lnTo>
                <a:lnTo>
                  <a:pt x="607377" y="70916"/>
                </a:lnTo>
                <a:lnTo>
                  <a:pt x="591324" y="105702"/>
                </a:lnTo>
                <a:lnTo>
                  <a:pt x="591324" y="119087"/>
                </a:lnTo>
                <a:lnTo>
                  <a:pt x="592632" y="125780"/>
                </a:lnTo>
                <a:lnTo>
                  <a:pt x="595426" y="136474"/>
                </a:lnTo>
                <a:lnTo>
                  <a:pt x="598043" y="143167"/>
                </a:lnTo>
                <a:lnTo>
                  <a:pt x="600659" y="147180"/>
                </a:lnTo>
                <a:lnTo>
                  <a:pt x="603453" y="152539"/>
                </a:lnTo>
                <a:lnTo>
                  <a:pt x="642264" y="172605"/>
                </a:lnTo>
                <a:lnTo>
                  <a:pt x="655701" y="172605"/>
                </a:lnTo>
                <a:lnTo>
                  <a:pt x="695820" y="149860"/>
                </a:lnTo>
                <a:lnTo>
                  <a:pt x="701230" y="143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9" name="object 39"/>
          <p:cNvSpPr/>
          <p:nvPr/>
        </p:nvSpPr>
        <p:spPr>
          <a:xfrm>
            <a:off x="7954365" y="4427122"/>
            <a:ext cx="519093" cy="1942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13056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360" y="649809"/>
            <a:ext cx="8705406" cy="757515"/>
          </a:xfrm>
          <a:prstGeom prst="rect">
            <a:avLst/>
          </a:prstGeom>
        </p:spPr>
        <p:txBody>
          <a:bodyPr vert="horz" wrap="square" lIns="0" tIns="12573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9"/>
              </a:spcBef>
            </a:pPr>
            <a:r>
              <a:rPr u="sng" spc="-11" dirty="0"/>
              <a:t>Synthesis </a:t>
            </a:r>
            <a:r>
              <a:rPr u="sng" spc="-6" dirty="0"/>
              <a:t>of </a:t>
            </a:r>
            <a:r>
              <a:rPr u="sng" spc="-11" dirty="0"/>
              <a:t>alkylacetic</a:t>
            </a:r>
            <a:r>
              <a:rPr u="sng" spc="116" dirty="0"/>
              <a:t> </a:t>
            </a:r>
            <a:r>
              <a:rPr u="sng" spc="-6" dirty="0"/>
              <a:t>acids</a:t>
            </a:r>
            <a:endParaRPr u="sng" dirty="0"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9477582" cy="1437445"/>
          </a:xfrm>
          <a:prstGeom prst="rect">
            <a:avLst/>
          </a:prstGeom>
        </p:spPr>
        <p:txBody>
          <a:bodyPr vert="horz" wrap="square" lIns="0" tIns="15367" rIns="0" bIns="0" rtlCol="0">
            <a:spAutoFit/>
          </a:bodyPr>
          <a:lstStyle/>
          <a:p>
            <a:pPr marL="392557" marR="5588" indent="-379286" algn="just">
              <a:spcBef>
                <a:spcPts val="121"/>
              </a:spcBef>
              <a:buChar char="•"/>
              <a:tabLst>
                <a:tab pos="393256" algn="l"/>
              </a:tabLst>
            </a:pP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This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involves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the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reaction </a:t>
            </a:r>
            <a:r>
              <a:rPr sz="3080" spc="-17" dirty="0">
                <a:solidFill>
                  <a:srgbClr val="0070C0"/>
                </a:solidFill>
                <a:latin typeface="Arial"/>
                <a:cs typeface="Arial"/>
              </a:rPr>
              <a:t>of</a:t>
            </a:r>
            <a:r>
              <a:rPr sz="3080" spc="8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sodium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ethyl 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acetoacetate 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with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on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alkyl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halide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followed </a:t>
            </a:r>
            <a:r>
              <a:rPr sz="3080" spc="28" dirty="0">
                <a:solidFill>
                  <a:srgbClr val="0070C0"/>
                </a:solidFill>
                <a:latin typeface="Arial"/>
                <a:cs typeface="Arial"/>
              </a:rPr>
              <a:t>by 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acid</a:t>
            </a:r>
            <a:r>
              <a:rPr sz="3080" spc="-1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hydrolysis.</a:t>
            </a:r>
            <a:endParaRPr sz="308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3435" y="4056968"/>
            <a:ext cx="1278954" cy="111760"/>
          </a:xfrm>
          <a:custGeom>
            <a:avLst/>
            <a:gdLst/>
            <a:ahLst/>
            <a:cxnLst/>
            <a:rect l="l" t="t" r="r" b="b"/>
            <a:pathLst>
              <a:path w="1162685" h="101600">
                <a:moveTo>
                  <a:pt x="1162253" y="48133"/>
                </a:moveTo>
                <a:lnTo>
                  <a:pt x="1120368" y="39179"/>
                </a:lnTo>
                <a:lnTo>
                  <a:pt x="1072794" y="30556"/>
                </a:lnTo>
                <a:lnTo>
                  <a:pt x="1072794" y="48742"/>
                </a:lnTo>
                <a:lnTo>
                  <a:pt x="1068641" y="49618"/>
                </a:lnTo>
                <a:lnTo>
                  <a:pt x="1068641" y="47993"/>
                </a:lnTo>
                <a:lnTo>
                  <a:pt x="1072794" y="48742"/>
                </a:lnTo>
                <a:lnTo>
                  <a:pt x="1072794" y="30556"/>
                </a:lnTo>
                <a:lnTo>
                  <a:pt x="904290" y="0"/>
                </a:lnTo>
                <a:lnTo>
                  <a:pt x="901649" y="17741"/>
                </a:lnTo>
                <a:lnTo>
                  <a:pt x="1041323" y="43040"/>
                </a:lnTo>
                <a:lnTo>
                  <a:pt x="0" y="43040"/>
                </a:lnTo>
                <a:lnTo>
                  <a:pt x="0" y="60782"/>
                </a:lnTo>
                <a:lnTo>
                  <a:pt x="1015847" y="60782"/>
                </a:lnTo>
                <a:lnTo>
                  <a:pt x="907986" y="83616"/>
                </a:lnTo>
                <a:lnTo>
                  <a:pt x="910450" y="101180"/>
                </a:lnTo>
                <a:lnTo>
                  <a:pt x="1120368" y="56908"/>
                </a:lnTo>
                <a:lnTo>
                  <a:pt x="1162253" y="48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" name="object 5"/>
          <p:cNvGrpSpPr/>
          <p:nvPr/>
        </p:nvGrpSpPr>
        <p:grpSpPr>
          <a:xfrm>
            <a:off x="5916323" y="5549919"/>
            <a:ext cx="1596073" cy="433070"/>
            <a:chOff x="5378475" y="4941472"/>
            <a:chExt cx="1450975" cy="393700"/>
          </a:xfrm>
        </p:grpSpPr>
        <p:sp>
          <p:nvSpPr>
            <p:cNvPr id="6" name="object 6"/>
            <p:cNvSpPr/>
            <p:nvPr/>
          </p:nvSpPr>
          <p:spPr>
            <a:xfrm>
              <a:off x="5378475" y="4983222"/>
              <a:ext cx="1391285" cy="17780"/>
            </a:xfrm>
            <a:custGeom>
              <a:avLst/>
              <a:gdLst/>
              <a:ahLst/>
              <a:cxnLst/>
              <a:rect l="l" t="t" r="r" b="b"/>
              <a:pathLst>
                <a:path w="1391284" h="17779">
                  <a:moveTo>
                    <a:pt x="1391185" y="0"/>
                  </a:moveTo>
                  <a:lnTo>
                    <a:pt x="0" y="0"/>
                  </a:lnTo>
                  <a:lnTo>
                    <a:pt x="0" y="17705"/>
                  </a:lnTo>
                  <a:lnTo>
                    <a:pt x="1391185" y="17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6596334" y="4941472"/>
              <a:ext cx="232626" cy="101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5819797" y="5127410"/>
              <a:ext cx="158193" cy="160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6009488" y="5121086"/>
              <a:ext cx="92710" cy="213995"/>
            </a:xfrm>
            <a:custGeom>
              <a:avLst/>
              <a:gdLst/>
              <a:ahLst/>
              <a:cxnLst/>
              <a:rect l="l" t="t" r="r" b="b"/>
              <a:pathLst>
                <a:path w="92710" h="213995">
                  <a:moveTo>
                    <a:pt x="92382" y="0"/>
                  </a:moveTo>
                  <a:lnTo>
                    <a:pt x="76017" y="0"/>
                  </a:lnTo>
                  <a:lnTo>
                    <a:pt x="0" y="213760"/>
                  </a:lnTo>
                  <a:lnTo>
                    <a:pt x="16540" y="213760"/>
                  </a:lnTo>
                  <a:lnTo>
                    <a:pt x="92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9878" y="5060366"/>
              <a:ext cx="284536" cy="2251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6488" y="5129948"/>
              <a:ext cx="253365" cy="197485"/>
            </a:xfrm>
            <a:custGeom>
              <a:avLst/>
              <a:gdLst/>
              <a:ahLst/>
              <a:cxnLst/>
              <a:rect l="l" t="t" r="r" b="b"/>
              <a:pathLst>
                <a:path w="253364" h="197485">
                  <a:moveTo>
                    <a:pt x="160655" y="0"/>
                  </a:moveTo>
                  <a:lnTo>
                    <a:pt x="102590" y="0"/>
                  </a:lnTo>
                  <a:lnTo>
                    <a:pt x="102590" y="8851"/>
                  </a:lnTo>
                  <a:lnTo>
                    <a:pt x="110147" y="8851"/>
                  </a:lnTo>
                  <a:lnTo>
                    <a:pt x="112610" y="10109"/>
                  </a:lnTo>
                  <a:lnTo>
                    <a:pt x="115252" y="10109"/>
                  </a:lnTo>
                  <a:lnTo>
                    <a:pt x="116484" y="11379"/>
                  </a:lnTo>
                  <a:lnTo>
                    <a:pt x="117716" y="11379"/>
                  </a:lnTo>
                  <a:lnTo>
                    <a:pt x="118948" y="12649"/>
                  </a:lnTo>
                  <a:lnTo>
                    <a:pt x="120180" y="15176"/>
                  </a:lnTo>
                  <a:lnTo>
                    <a:pt x="120180" y="17703"/>
                  </a:lnTo>
                  <a:lnTo>
                    <a:pt x="121412" y="20231"/>
                  </a:lnTo>
                  <a:lnTo>
                    <a:pt x="121412" y="68300"/>
                  </a:lnTo>
                  <a:lnTo>
                    <a:pt x="39243" y="68300"/>
                  </a:lnTo>
                  <a:lnTo>
                    <a:pt x="39243" y="15176"/>
                  </a:lnTo>
                  <a:lnTo>
                    <a:pt x="40474" y="12649"/>
                  </a:lnTo>
                  <a:lnTo>
                    <a:pt x="43103" y="11379"/>
                  </a:lnTo>
                  <a:lnTo>
                    <a:pt x="44335" y="10109"/>
                  </a:lnTo>
                  <a:lnTo>
                    <a:pt x="45567" y="10109"/>
                  </a:lnTo>
                  <a:lnTo>
                    <a:pt x="48209" y="8851"/>
                  </a:lnTo>
                  <a:lnTo>
                    <a:pt x="58242" y="8851"/>
                  </a:lnTo>
                  <a:lnTo>
                    <a:pt x="58242" y="0"/>
                  </a:lnTo>
                  <a:lnTo>
                    <a:pt x="0" y="0"/>
                  </a:lnTo>
                  <a:lnTo>
                    <a:pt x="0" y="8851"/>
                  </a:lnTo>
                  <a:lnTo>
                    <a:pt x="7734" y="8851"/>
                  </a:lnTo>
                  <a:lnTo>
                    <a:pt x="10198" y="10109"/>
                  </a:lnTo>
                  <a:lnTo>
                    <a:pt x="12661" y="10109"/>
                  </a:lnTo>
                  <a:lnTo>
                    <a:pt x="14071" y="11379"/>
                  </a:lnTo>
                  <a:lnTo>
                    <a:pt x="15303" y="11379"/>
                  </a:lnTo>
                  <a:lnTo>
                    <a:pt x="17767" y="13906"/>
                  </a:lnTo>
                  <a:lnTo>
                    <a:pt x="17767" y="16433"/>
                  </a:lnTo>
                  <a:lnTo>
                    <a:pt x="18999" y="18961"/>
                  </a:lnTo>
                  <a:lnTo>
                    <a:pt x="18999" y="137858"/>
                  </a:lnTo>
                  <a:lnTo>
                    <a:pt x="17767" y="140385"/>
                  </a:lnTo>
                  <a:lnTo>
                    <a:pt x="17767" y="144183"/>
                  </a:lnTo>
                  <a:lnTo>
                    <a:pt x="15303" y="146710"/>
                  </a:lnTo>
                  <a:lnTo>
                    <a:pt x="0" y="146710"/>
                  </a:lnTo>
                  <a:lnTo>
                    <a:pt x="0" y="155562"/>
                  </a:lnTo>
                  <a:lnTo>
                    <a:pt x="58242" y="155562"/>
                  </a:lnTo>
                  <a:lnTo>
                    <a:pt x="58242" y="146710"/>
                  </a:lnTo>
                  <a:lnTo>
                    <a:pt x="43103" y="146710"/>
                  </a:lnTo>
                  <a:lnTo>
                    <a:pt x="40474" y="145453"/>
                  </a:lnTo>
                  <a:lnTo>
                    <a:pt x="39243" y="144183"/>
                  </a:lnTo>
                  <a:lnTo>
                    <a:pt x="39243" y="80949"/>
                  </a:lnTo>
                  <a:lnTo>
                    <a:pt x="121412" y="80949"/>
                  </a:lnTo>
                  <a:lnTo>
                    <a:pt x="121412" y="137858"/>
                  </a:lnTo>
                  <a:lnTo>
                    <a:pt x="120180" y="141655"/>
                  </a:lnTo>
                  <a:lnTo>
                    <a:pt x="120180" y="144183"/>
                  </a:lnTo>
                  <a:lnTo>
                    <a:pt x="117716" y="146710"/>
                  </a:lnTo>
                  <a:lnTo>
                    <a:pt x="102590" y="146710"/>
                  </a:lnTo>
                  <a:lnTo>
                    <a:pt x="102590" y="155562"/>
                  </a:lnTo>
                  <a:lnTo>
                    <a:pt x="160655" y="155562"/>
                  </a:lnTo>
                  <a:lnTo>
                    <a:pt x="160655" y="146710"/>
                  </a:lnTo>
                  <a:lnTo>
                    <a:pt x="145516" y="146710"/>
                  </a:lnTo>
                  <a:lnTo>
                    <a:pt x="143052" y="145453"/>
                  </a:lnTo>
                  <a:lnTo>
                    <a:pt x="141655" y="144183"/>
                  </a:lnTo>
                  <a:lnTo>
                    <a:pt x="141655" y="80949"/>
                  </a:lnTo>
                  <a:lnTo>
                    <a:pt x="141655" y="68300"/>
                  </a:lnTo>
                  <a:lnTo>
                    <a:pt x="141655" y="20231"/>
                  </a:lnTo>
                  <a:lnTo>
                    <a:pt x="143052" y="17703"/>
                  </a:lnTo>
                  <a:lnTo>
                    <a:pt x="143052" y="13906"/>
                  </a:lnTo>
                  <a:lnTo>
                    <a:pt x="144284" y="12649"/>
                  </a:lnTo>
                  <a:lnTo>
                    <a:pt x="144284" y="11379"/>
                  </a:lnTo>
                  <a:lnTo>
                    <a:pt x="145516" y="10109"/>
                  </a:lnTo>
                  <a:lnTo>
                    <a:pt x="146748" y="10109"/>
                  </a:lnTo>
                  <a:lnTo>
                    <a:pt x="149390" y="8851"/>
                  </a:lnTo>
                  <a:lnTo>
                    <a:pt x="160655" y="8851"/>
                  </a:lnTo>
                  <a:lnTo>
                    <a:pt x="160655" y="0"/>
                  </a:lnTo>
                  <a:close/>
                </a:path>
                <a:path w="253364" h="197485">
                  <a:moveTo>
                    <a:pt x="253034" y="168224"/>
                  </a:moveTo>
                  <a:lnTo>
                    <a:pt x="246697" y="168224"/>
                  </a:lnTo>
                  <a:lnTo>
                    <a:pt x="245465" y="173291"/>
                  </a:lnTo>
                  <a:lnTo>
                    <a:pt x="245465" y="175818"/>
                  </a:lnTo>
                  <a:lnTo>
                    <a:pt x="244233" y="178346"/>
                  </a:lnTo>
                  <a:lnTo>
                    <a:pt x="241592" y="180873"/>
                  </a:lnTo>
                  <a:lnTo>
                    <a:pt x="237909" y="180873"/>
                  </a:lnTo>
                  <a:lnTo>
                    <a:pt x="235267" y="182143"/>
                  </a:lnTo>
                  <a:lnTo>
                    <a:pt x="191096" y="182143"/>
                  </a:lnTo>
                  <a:lnTo>
                    <a:pt x="196024" y="179616"/>
                  </a:lnTo>
                  <a:lnTo>
                    <a:pt x="202361" y="174548"/>
                  </a:lnTo>
                  <a:lnTo>
                    <a:pt x="210096" y="169494"/>
                  </a:lnTo>
                  <a:lnTo>
                    <a:pt x="226466" y="158089"/>
                  </a:lnTo>
                  <a:lnTo>
                    <a:pt x="231571" y="153035"/>
                  </a:lnTo>
                  <a:lnTo>
                    <a:pt x="236499" y="149237"/>
                  </a:lnTo>
                  <a:lnTo>
                    <a:pt x="241592" y="144183"/>
                  </a:lnTo>
                  <a:lnTo>
                    <a:pt x="249161" y="132803"/>
                  </a:lnTo>
                  <a:lnTo>
                    <a:pt x="250571" y="129006"/>
                  </a:lnTo>
                  <a:lnTo>
                    <a:pt x="250571" y="125209"/>
                  </a:lnTo>
                  <a:lnTo>
                    <a:pt x="251802" y="121424"/>
                  </a:lnTo>
                  <a:lnTo>
                    <a:pt x="251802" y="113830"/>
                  </a:lnTo>
                  <a:lnTo>
                    <a:pt x="250571" y="108775"/>
                  </a:lnTo>
                  <a:lnTo>
                    <a:pt x="247929" y="104978"/>
                  </a:lnTo>
                  <a:lnTo>
                    <a:pt x="246697" y="101180"/>
                  </a:lnTo>
                  <a:lnTo>
                    <a:pt x="218897" y="84747"/>
                  </a:lnTo>
                  <a:lnTo>
                    <a:pt x="208686" y="84747"/>
                  </a:lnTo>
                  <a:lnTo>
                    <a:pt x="202361" y="86004"/>
                  </a:lnTo>
                  <a:lnTo>
                    <a:pt x="197434" y="88544"/>
                  </a:lnTo>
                  <a:lnTo>
                    <a:pt x="193560" y="89801"/>
                  </a:lnTo>
                  <a:lnTo>
                    <a:pt x="185991" y="94869"/>
                  </a:lnTo>
                  <a:lnTo>
                    <a:pt x="182118" y="98653"/>
                  </a:lnTo>
                  <a:lnTo>
                    <a:pt x="179654" y="102450"/>
                  </a:lnTo>
                  <a:lnTo>
                    <a:pt x="175793" y="115100"/>
                  </a:lnTo>
                  <a:lnTo>
                    <a:pt x="175793" y="127749"/>
                  </a:lnTo>
                  <a:lnTo>
                    <a:pt x="183527" y="126479"/>
                  </a:lnTo>
                  <a:lnTo>
                    <a:pt x="183527" y="117627"/>
                  </a:lnTo>
                  <a:lnTo>
                    <a:pt x="185991" y="110032"/>
                  </a:lnTo>
                  <a:lnTo>
                    <a:pt x="207467" y="93599"/>
                  </a:lnTo>
                  <a:lnTo>
                    <a:pt x="216255" y="93599"/>
                  </a:lnTo>
                  <a:lnTo>
                    <a:pt x="237909" y="113830"/>
                  </a:lnTo>
                  <a:lnTo>
                    <a:pt x="237909" y="121424"/>
                  </a:lnTo>
                  <a:lnTo>
                    <a:pt x="236499" y="125209"/>
                  </a:lnTo>
                  <a:lnTo>
                    <a:pt x="236499" y="129006"/>
                  </a:lnTo>
                  <a:lnTo>
                    <a:pt x="234035" y="134061"/>
                  </a:lnTo>
                  <a:lnTo>
                    <a:pt x="231571" y="136601"/>
                  </a:lnTo>
                  <a:lnTo>
                    <a:pt x="228930" y="140385"/>
                  </a:lnTo>
                  <a:lnTo>
                    <a:pt x="221361" y="147980"/>
                  </a:lnTo>
                  <a:lnTo>
                    <a:pt x="217665" y="153035"/>
                  </a:lnTo>
                  <a:lnTo>
                    <a:pt x="211328" y="156832"/>
                  </a:lnTo>
                  <a:lnTo>
                    <a:pt x="206235" y="161912"/>
                  </a:lnTo>
                  <a:lnTo>
                    <a:pt x="202361" y="164439"/>
                  </a:lnTo>
                  <a:lnTo>
                    <a:pt x="198666" y="168224"/>
                  </a:lnTo>
                  <a:lnTo>
                    <a:pt x="192328" y="172021"/>
                  </a:lnTo>
                  <a:lnTo>
                    <a:pt x="185991" y="177076"/>
                  </a:lnTo>
                  <a:lnTo>
                    <a:pt x="173329" y="185940"/>
                  </a:lnTo>
                  <a:lnTo>
                    <a:pt x="173329" y="193522"/>
                  </a:lnTo>
                  <a:lnTo>
                    <a:pt x="242824" y="193522"/>
                  </a:lnTo>
                  <a:lnTo>
                    <a:pt x="244233" y="197319"/>
                  </a:lnTo>
                  <a:lnTo>
                    <a:pt x="247929" y="197319"/>
                  </a:lnTo>
                  <a:lnTo>
                    <a:pt x="253034" y="16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89197" y="5374620"/>
            <a:ext cx="1102233" cy="111760"/>
            <a:chOff x="990179" y="4782109"/>
            <a:chExt cx="1002030" cy="101600"/>
          </a:xfrm>
        </p:grpSpPr>
        <p:sp>
          <p:nvSpPr>
            <p:cNvPr id="13" name="object 13"/>
            <p:cNvSpPr/>
            <p:nvPr/>
          </p:nvSpPr>
          <p:spPr>
            <a:xfrm>
              <a:off x="990179" y="4825107"/>
              <a:ext cx="920750" cy="17780"/>
            </a:xfrm>
            <a:custGeom>
              <a:avLst/>
              <a:gdLst/>
              <a:ahLst/>
              <a:cxnLst/>
              <a:rect l="l" t="t" r="r" b="b"/>
              <a:pathLst>
                <a:path w="920750" h="17779">
                  <a:moveTo>
                    <a:pt x="920661" y="0"/>
                  </a:moveTo>
                  <a:lnTo>
                    <a:pt x="0" y="0"/>
                  </a:lnTo>
                  <a:lnTo>
                    <a:pt x="0" y="17705"/>
                  </a:lnTo>
                  <a:lnTo>
                    <a:pt x="920661" y="177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6672" y="4782109"/>
              <a:ext cx="225112" cy="1011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47465" y="3551918"/>
            <a:ext cx="3150934" cy="671259"/>
            <a:chOff x="952241" y="3125107"/>
            <a:chExt cx="2864485" cy="610235"/>
          </a:xfrm>
        </p:grpSpPr>
        <p:sp>
          <p:nvSpPr>
            <p:cNvPr id="16" name="object 16"/>
            <p:cNvSpPr/>
            <p:nvPr/>
          </p:nvSpPr>
          <p:spPr>
            <a:xfrm>
              <a:off x="952241" y="3534887"/>
              <a:ext cx="2864361" cy="1998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6422" y="3134065"/>
              <a:ext cx="158070" cy="1605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8140" y="3314814"/>
              <a:ext cx="67310" cy="188595"/>
            </a:xfrm>
            <a:custGeom>
              <a:avLst/>
              <a:gdLst/>
              <a:ahLst/>
              <a:cxnLst/>
              <a:rect l="l" t="t" r="r" b="b"/>
              <a:pathLst>
                <a:path w="67310" h="188595">
                  <a:moveTo>
                    <a:pt x="17703" y="0"/>
                  </a:moveTo>
                  <a:lnTo>
                    <a:pt x="0" y="0"/>
                  </a:lnTo>
                  <a:lnTo>
                    <a:pt x="0" y="188468"/>
                  </a:lnTo>
                  <a:lnTo>
                    <a:pt x="17703" y="188468"/>
                  </a:lnTo>
                  <a:lnTo>
                    <a:pt x="17703" y="0"/>
                  </a:lnTo>
                  <a:close/>
                </a:path>
                <a:path w="67310" h="188595">
                  <a:moveTo>
                    <a:pt x="67017" y="0"/>
                  </a:moveTo>
                  <a:lnTo>
                    <a:pt x="49326" y="0"/>
                  </a:lnTo>
                  <a:lnTo>
                    <a:pt x="49326" y="188468"/>
                  </a:lnTo>
                  <a:lnTo>
                    <a:pt x="67017" y="188468"/>
                  </a:lnTo>
                  <a:lnTo>
                    <a:pt x="67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716465" y="3125107"/>
              <a:ext cx="158017" cy="1607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59392" y="3314814"/>
              <a:ext cx="73660" cy="188595"/>
            </a:xfrm>
            <a:custGeom>
              <a:avLst/>
              <a:gdLst/>
              <a:ahLst/>
              <a:cxnLst/>
              <a:rect l="l" t="t" r="r" b="b"/>
              <a:pathLst>
                <a:path w="73660" h="188595">
                  <a:moveTo>
                    <a:pt x="17780" y="0"/>
                  </a:moveTo>
                  <a:lnTo>
                    <a:pt x="0" y="0"/>
                  </a:lnTo>
                  <a:lnTo>
                    <a:pt x="0" y="188468"/>
                  </a:lnTo>
                  <a:lnTo>
                    <a:pt x="17780" y="188468"/>
                  </a:lnTo>
                  <a:lnTo>
                    <a:pt x="17780" y="0"/>
                  </a:lnTo>
                  <a:close/>
                </a:path>
                <a:path w="73660" h="188595">
                  <a:moveTo>
                    <a:pt x="73380" y="0"/>
                  </a:moveTo>
                  <a:lnTo>
                    <a:pt x="55613" y="0"/>
                  </a:lnTo>
                  <a:lnTo>
                    <a:pt x="55613" y="188468"/>
                  </a:lnTo>
                  <a:lnTo>
                    <a:pt x="73380" y="188468"/>
                  </a:lnTo>
                  <a:lnTo>
                    <a:pt x="73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403805" y="4930856"/>
            <a:ext cx="3294825" cy="1043559"/>
            <a:chOff x="2185277" y="4378687"/>
            <a:chExt cx="2995295" cy="948690"/>
          </a:xfrm>
        </p:grpSpPr>
        <p:sp>
          <p:nvSpPr>
            <p:cNvPr id="22" name="object 22"/>
            <p:cNvSpPr/>
            <p:nvPr/>
          </p:nvSpPr>
          <p:spPr>
            <a:xfrm>
              <a:off x="2185277" y="4784642"/>
              <a:ext cx="1407497" cy="1973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602977" y="4788433"/>
              <a:ext cx="1577340" cy="200025"/>
            </a:xfrm>
            <a:custGeom>
              <a:avLst/>
              <a:gdLst/>
              <a:ahLst/>
              <a:cxnLst/>
              <a:rect l="l" t="t" r="r" b="b"/>
              <a:pathLst>
                <a:path w="1577339" h="200025">
                  <a:moveTo>
                    <a:pt x="231432" y="91071"/>
                  </a:moveTo>
                  <a:lnTo>
                    <a:pt x="0" y="91071"/>
                  </a:lnTo>
                  <a:lnTo>
                    <a:pt x="0" y="104990"/>
                  </a:lnTo>
                  <a:lnTo>
                    <a:pt x="231432" y="104990"/>
                  </a:lnTo>
                  <a:lnTo>
                    <a:pt x="231432" y="91071"/>
                  </a:lnTo>
                  <a:close/>
                </a:path>
                <a:path w="1577339" h="200025">
                  <a:moveTo>
                    <a:pt x="392049" y="121424"/>
                  </a:moveTo>
                  <a:lnTo>
                    <a:pt x="381838" y="115100"/>
                  </a:lnTo>
                  <a:lnTo>
                    <a:pt x="375513" y="122694"/>
                  </a:lnTo>
                  <a:lnTo>
                    <a:pt x="369176" y="129019"/>
                  </a:lnTo>
                  <a:lnTo>
                    <a:pt x="362839" y="134073"/>
                  </a:lnTo>
                  <a:lnTo>
                    <a:pt x="355269" y="139128"/>
                  </a:lnTo>
                  <a:lnTo>
                    <a:pt x="347700" y="142925"/>
                  </a:lnTo>
                  <a:lnTo>
                    <a:pt x="340144" y="144195"/>
                  </a:lnTo>
                  <a:lnTo>
                    <a:pt x="332574" y="146723"/>
                  </a:lnTo>
                  <a:lnTo>
                    <a:pt x="325005" y="146723"/>
                  </a:lnTo>
                  <a:lnTo>
                    <a:pt x="309867" y="144195"/>
                  </a:lnTo>
                  <a:lnTo>
                    <a:pt x="278193" y="121424"/>
                  </a:lnTo>
                  <a:lnTo>
                    <a:pt x="269405" y="97396"/>
                  </a:lnTo>
                  <a:lnTo>
                    <a:pt x="266763" y="87287"/>
                  </a:lnTo>
                  <a:lnTo>
                    <a:pt x="266763" y="69557"/>
                  </a:lnTo>
                  <a:lnTo>
                    <a:pt x="269405" y="59448"/>
                  </a:lnTo>
                  <a:lnTo>
                    <a:pt x="270637" y="50596"/>
                  </a:lnTo>
                  <a:lnTo>
                    <a:pt x="278193" y="35420"/>
                  </a:lnTo>
                  <a:lnTo>
                    <a:pt x="283298" y="29095"/>
                  </a:lnTo>
                  <a:lnTo>
                    <a:pt x="289636" y="24028"/>
                  </a:lnTo>
                  <a:lnTo>
                    <a:pt x="294563" y="18973"/>
                  </a:lnTo>
                  <a:lnTo>
                    <a:pt x="300901" y="15176"/>
                  </a:lnTo>
                  <a:lnTo>
                    <a:pt x="307238" y="12649"/>
                  </a:lnTo>
                  <a:lnTo>
                    <a:pt x="314794" y="11391"/>
                  </a:lnTo>
                  <a:lnTo>
                    <a:pt x="327469" y="11391"/>
                  </a:lnTo>
                  <a:lnTo>
                    <a:pt x="333806" y="12649"/>
                  </a:lnTo>
                  <a:lnTo>
                    <a:pt x="338912" y="15176"/>
                  </a:lnTo>
                  <a:lnTo>
                    <a:pt x="345236" y="17716"/>
                  </a:lnTo>
                  <a:lnTo>
                    <a:pt x="350342" y="21501"/>
                  </a:lnTo>
                  <a:lnTo>
                    <a:pt x="354037" y="25298"/>
                  </a:lnTo>
                  <a:lnTo>
                    <a:pt x="359143" y="29095"/>
                  </a:lnTo>
                  <a:lnTo>
                    <a:pt x="362839" y="32880"/>
                  </a:lnTo>
                  <a:lnTo>
                    <a:pt x="365480" y="36677"/>
                  </a:lnTo>
                  <a:lnTo>
                    <a:pt x="375513" y="56908"/>
                  </a:lnTo>
                  <a:lnTo>
                    <a:pt x="385711" y="54381"/>
                  </a:lnTo>
                  <a:lnTo>
                    <a:pt x="371817" y="2540"/>
                  </a:lnTo>
                  <a:lnTo>
                    <a:pt x="364248" y="2540"/>
                  </a:lnTo>
                  <a:lnTo>
                    <a:pt x="359143" y="12649"/>
                  </a:lnTo>
                  <a:lnTo>
                    <a:pt x="355269" y="10121"/>
                  </a:lnTo>
                  <a:lnTo>
                    <a:pt x="340144" y="2540"/>
                  </a:lnTo>
                  <a:lnTo>
                    <a:pt x="336270" y="1270"/>
                  </a:lnTo>
                  <a:lnTo>
                    <a:pt x="331343" y="1270"/>
                  </a:lnTo>
                  <a:lnTo>
                    <a:pt x="325005" y="0"/>
                  </a:lnTo>
                  <a:lnTo>
                    <a:pt x="314794" y="0"/>
                  </a:lnTo>
                  <a:lnTo>
                    <a:pt x="309867" y="1270"/>
                  </a:lnTo>
                  <a:lnTo>
                    <a:pt x="304774" y="1270"/>
                  </a:lnTo>
                  <a:lnTo>
                    <a:pt x="299669" y="2540"/>
                  </a:lnTo>
                  <a:lnTo>
                    <a:pt x="294563" y="5067"/>
                  </a:lnTo>
                  <a:lnTo>
                    <a:pt x="289636" y="6324"/>
                  </a:lnTo>
                  <a:lnTo>
                    <a:pt x="257962" y="32880"/>
                  </a:lnTo>
                  <a:lnTo>
                    <a:pt x="249161" y="50596"/>
                  </a:lnTo>
                  <a:lnTo>
                    <a:pt x="246519" y="55651"/>
                  </a:lnTo>
                  <a:lnTo>
                    <a:pt x="244055" y="65760"/>
                  </a:lnTo>
                  <a:lnTo>
                    <a:pt x="244055" y="70827"/>
                  </a:lnTo>
                  <a:lnTo>
                    <a:pt x="242824" y="75882"/>
                  </a:lnTo>
                  <a:lnTo>
                    <a:pt x="242824" y="88544"/>
                  </a:lnTo>
                  <a:lnTo>
                    <a:pt x="245287" y="102463"/>
                  </a:lnTo>
                  <a:lnTo>
                    <a:pt x="266763" y="140398"/>
                  </a:lnTo>
                  <a:lnTo>
                    <a:pt x="302133" y="159372"/>
                  </a:lnTo>
                  <a:lnTo>
                    <a:pt x="311099" y="160629"/>
                  </a:lnTo>
                  <a:lnTo>
                    <a:pt x="327469" y="160629"/>
                  </a:lnTo>
                  <a:lnTo>
                    <a:pt x="335038" y="159372"/>
                  </a:lnTo>
                  <a:lnTo>
                    <a:pt x="342607" y="156845"/>
                  </a:lnTo>
                  <a:lnTo>
                    <a:pt x="350342" y="155575"/>
                  </a:lnTo>
                  <a:lnTo>
                    <a:pt x="384479" y="130276"/>
                  </a:lnTo>
                  <a:lnTo>
                    <a:pt x="388175" y="126492"/>
                  </a:lnTo>
                  <a:lnTo>
                    <a:pt x="392049" y="121424"/>
                  </a:lnTo>
                  <a:close/>
                </a:path>
                <a:path w="1577339" h="200025">
                  <a:moveTo>
                    <a:pt x="629818" y="91071"/>
                  </a:moveTo>
                  <a:lnTo>
                    <a:pt x="398386" y="91071"/>
                  </a:lnTo>
                  <a:lnTo>
                    <a:pt x="398386" y="104990"/>
                  </a:lnTo>
                  <a:lnTo>
                    <a:pt x="629818" y="104990"/>
                  </a:lnTo>
                  <a:lnTo>
                    <a:pt x="629818" y="91071"/>
                  </a:lnTo>
                  <a:close/>
                </a:path>
                <a:path w="1577339" h="200025">
                  <a:moveTo>
                    <a:pt x="799236" y="74625"/>
                  </a:moveTo>
                  <a:lnTo>
                    <a:pt x="798004" y="68300"/>
                  </a:lnTo>
                  <a:lnTo>
                    <a:pt x="798004" y="63233"/>
                  </a:lnTo>
                  <a:lnTo>
                    <a:pt x="796594" y="58178"/>
                  </a:lnTo>
                  <a:lnTo>
                    <a:pt x="795362" y="53124"/>
                  </a:lnTo>
                  <a:lnTo>
                    <a:pt x="792899" y="48056"/>
                  </a:lnTo>
                  <a:lnTo>
                    <a:pt x="791667" y="43002"/>
                  </a:lnTo>
                  <a:lnTo>
                    <a:pt x="789025" y="39204"/>
                  </a:lnTo>
                  <a:lnTo>
                    <a:pt x="784098" y="30353"/>
                  </a:lnTo>
                  <a:lnTo>
                    <a:pt x="776528" y="22771"/>
                  </a:lnTo>
                  <a:lnTo>
                    <a:pt x="775131" y="21640"/>
                  </a:lnTo>
                  <a:lnTo>
                    <a:pt x="775131" y="74625"/>
                  </a:lnTo>
                  <a:lnTo>
                    <a:pt x="775131" y="84759"/>
                  </a:lnTo>
                  <a:lnTo>
                    <a:pt x="773899" y="89814"/>
                  </a:lnTo>
                  <a:lnTo>
                    <a:pt x="773899" y="94869"/>
                  </a:lnTo>
                  <a:lnTo>
                    <a:pt x="772668" y="98666"/>
                  </a:lnTo>
                  <a:lnTo>
                    <a:pt x="770204" y="108788"/>
                  </a:lnTo>
                  <a:lnTo>
                    <a:pt x="767562" y="113842"/>
                  </a:lnTo>
                  <a:lnTo>
                    <a:pt x="766330" y="117640"/>
                  </a:lnTo>
                  <a:lnTo>
                    <a:pt x="762457" y="125222"/>
                  </a:lnTo>
                  <a:lnTo>
                    <a:pt x="757529" y="131546"/>
                  </a:lnTo>
                  <a:lnTo>
                    <a:pt x="751192" y="136601"/>
                  </a:lnTo>
                  <a:lnTo>
                    <a:pt x="746086" y="141668"/>
                  </a:lnTo>
                  <a:lnTo>
                    <a:pt x="739762" y="145453"/>
                  </a:lnTo>
                  <a:lnTo>
                    <a:pt x="733425" y="146723"/>
                  </a:lnTo>
                  <a:lnTo>
                    <a:pt x="727087" y="149250"/>
                  </a:lnTo>
                  <a:lnTo>
                    <a:pt x="711949" y="149250"/>
                  </a:lnTo>
                  <a:lnTo>
                    <a:pt x="704392" y="146723"/>
                  </a:lnTo>
                  <a:lnTo>
                    <a:pt x="698055" y="145453"/>
                  </a:lnTo>
                  <a:lnTo>
                    <a:pt x="669023" y="111315"/>
                  </a:lnTo>
                  <a:lnTo>
                    <a:pt x="665149" y="92341"/>
                  </a:lnTo>
                  <a:lnTo>
                    <a:pt x="665149" y="70827"/>
                  </a:lnTo>
                  <a:lnTo>
                    <a:pt x="667613" y="60706"/>
                  </a:lnTo>
                  <a:lnTo>
                    <a:pt x="667613" y="55651"/>
                  </a:lnTo>
                  <a:lnTo>
                    <a:pt x="669023" y="51854"/>
                  </a:lnTo>
                  <a:lnTo>
                    <a:pt x="671487" y="46799"/>
                  </a:lnTo>
                  <a:lnTo>
                    <a:pt x="672719" y="43002"/>
                  </a:lnTo>
                  <a:lnTo>
                    <a:pt x="676579" y="35420"/>
                  </a:lnTo>
                  <a:lnTo>
                    <a:pt x="680275" y="29095"/>
                  </a:lnTo>
                  <a:lnTo>
                    <a:pt x="686612" y="24028"/>
                  </a:lnTo>
                  <a:lnTo>
                    <a:pt x="691718" y="18973"/>
                  </a:lnTo>
                  <a:lnTo>
                    <a:pt x="698055" y="15176"/>
                  </a:lnTo>
                  <a:lnTo>
                    <a:pt x="705624" y="12649"/>
                  </a:lnTo>
                  <a:lnTo>
                    <a:pt x="713181" y="11391"/>
                  </a:lnTo>
                  <a:lnTo>
                    <a:pt x="729729" y="11391"/>
                  </a:lnTo>
                  <a:lnTo>
                    <a:pt x="762457" y="34150"/>
                  </a:lnTo>
                  <a:lnTo>
                    <a:pt x="767562" y="45529"/>
                  </a:lnTo>
                  <a:lnTo>
                    <a:pt x="770204" y="50596"/>
                  </a:lnTo>
                  <a:lnTo>
                    <a:pt x="771436" y="54381"/>
                  </a:lnTo>
                  <a:lnTo>
                    <a:pt x="773899" y="64503"/>
                  </a:lnTo>
                  <a:lnTo>
                    <a:pt x="773899" y="69557"/>
                  </a:lnTo>
                  <a:lnTo>
                    <a:pt x="775131" y="74625"/>
                  </a:lnTo>
                  <a:lnTo>
                    <a:pt x="775131" y="21640"/>
                  </a:lnTo>
                  <a:lnTo>
                    <a:pt x="768794" y="16446"/>
                  </a:lnTo>
                  <a:lnTo>
                    <a:pt x="759993" y="11391"/>
                  </a:lnTo>
                  <a:lnTo>
                    <a:pt x="756297" y="8851"/>
                  </a:lnTo>
                  <a:lnTo>
                    <a:pt x="751192" y="6324"/>
                  </a:lnTo>
                  <a:lnTo>
                    <a:pt x="747318" y="5067"/>
                  </a:lnTo>
                  <a:lnTo>
                    <a:pt x="742226" y="2540"/>
                  </a:lnTo>
                  <a:lnTo>
                    <a:pt x="737298" y="1270"/>
                  </a:lnTo>
                  <a:lnTo>
                    <a:pt x="732193" y="1270"/>
                  </a:lnTo>
                  <a:lnTo>
                    <a:pt x="727087" y="0"/>
                  </a:lnTo>
                  <a:lnTo>
                    <a:pt x="717054" y="0"/>
                  </a:lnTo>
                  <a:lnTo>
                    <a:pt x="710717" y="1270"/>
                  </a:lnTo>
                  <a:lnTo>
                    <a:pt x="705624" y="1270"/>
                  </a:lnTo>
                  <a:lnTo>
                    <a:pt x="700519" y="2540"/>
                  </a:lnTo>
                  <a:lnTo>
                    <a:pt x="695591" y="5067"/>
                  </a:lnTo>
                  <a:lnTo>
                    <a:pt x="690486" y="6324"/>
                  </a:lnTo>
                  <a:lnTo>
                    <a:pt x="680275" y="11391"/>
                  </a:lnTo>
                  <a:lnTo>
                    <a:pt x="671487" y="16446"/>
                  </a:lnTo>
                  <a:lnTo>
                    <a:pt x="656348" y="31623"/>
                  </a:lnTo>
                  <a:lnTo>
                    <a:pt x="651243" y="40474"/>
                  </a:lnTo>
                  <a:lnTo>
                    <a:pt x="648779" y="44272"/>
                  </a:lnTo>
                  <a:lnTo>
                    <a:pt x="647369" y="49326"/>
                  </a:lnTo>
                  <a:lnTo>
                    <a:pt x="644906" y="54381"/>
                  </a:lnTo>
                  <a:lnTo>
                    <a:pt x="642442" y="64503"/>
                  </a:lnTo>
                  <a:lnTo>
                    <a:pt x="642442" y="69557"/>
                  </a:lnTo>
                  <a:lnTo>
                    <a:pt x="641210" y="75882"/>
                  </a:lnTo>
                  <a:lnTo>
                    <a:pt x="641210" y="88544"/>
                  </a:lnTo>
                  <a:lnTo>
                    <a:pt x="642442" y="96139"/>
                  </a:lnTo>
                  <a:lnTo>
                    <a:pt x="643674" y="102463"/>
                  </a:lnTo>
                  <a:lnTo>
                    <a:pt x="646137" y="110045"/>
                  </a:lnTo>
                  <a:lnTo>
                    <a:pt x="648779" y="116370"/>
                  </a:lnTo>
                  <a:lnTo>
                    <a:pt x="651243" y="122694"/>
                  </a:lnTo>
                  <a:lnTo>
                    <a:pt x="677811" y="150520"/>
                  </a:lnTo>
                  <a:lnTo>
                    <a:pt x="710717" y="160629"/>
                  </a:lnTo>
                  <a:lnTo>
                    <a:pt x="728319" y="160629"/>
                  </a:lnTo>
                  <a:lnTo>
                    <a:pt x="776528" y="137871"/>
                  </a:lnTo>
                  <a:lnTo>
                    <a:pt x="795362" y="104990"/>
                  </a:lnTo>
                  <a:lnTo>
                    <a:pt x="798004" y="97396"/>
                  </a:lnTo>
                  <a:lnTo>
                    <a:pt x="799236" y="88544"/>
                  </a:lnTo>
                  <a:lnTo>
                    <a:pt x="799236" y="74625"/>
                  </a:lnTo>
                  <a:close/>
                </a:path>
                <a:path w="1577339" h="200025">
                  <a:moveTo>
                    <a:pt x="1042098" y="91071"/>
                  </a:moveTo>
                  <a:lnTo>
                    <a:pt x="810666" y="91071"/>
                  </a:lnTo>
                  <a:lnTo>
                    <a:pt x="810666" y="104990"/>
                  </a:lnTo>
                  <a:lnTo>
                    <a:pt x="1042098" y="104990"/>
                  </a:lnTo>
                  <a:lnTo>
                    <a:pt x="1042098" y="91071"/>
                  </a:lnTo>
                  <a:close/>
                </a:path>
                <a:path w="1577339" h="200025">
                  <a:moveTo>
                    <a:pt x="1202550" y="121424"/>
                  </a:moveTo>
                  <a:lnTo>
                    <a:pt x="1192517" y="115100"/>
                  </a:lnTo>
                  <a:lnTo>
                    <a:pt x="1186180" y="122694"/>
                  </a:lnTo>
                  <a:lnTo>
                    <a:pt x="1179842" y="129019"/>
                  </a:lnTo>
                  <a:lnTo>
                    <a:pt x="1173518" y="134073"/>
                  </a:lnTo>
                  <a:lnTo>
                    <a:pt x="1165948" y="139128"/>
                  </a:lnTo>
                  <a:lnTo>
                    <a:pt x="1158379" y="142925"/>
                  </a:lnTo>
                  <a:lnTo>
                    <a:pt x="1150810" y="144195"/>
                  </a:lnTo>
                  <a:lnTo>
                    <a:pt x="1143241" y="146723"/>
                  </a:lnTo>
                  <a:lnTo>
                    <a:pt x="1135684" y="146723"/>
                  </a:lnTo>
                  <a:lnTo>
                    <a:pt x="1120368" y="144195"/>
                  </a:lnTo>
                  <a:lnTo>
                    <a:pt x="1088872" y="121424"/>
                  </a:lnTo>
                  <a:lnTo>
                    <a:pt x="1079893" y="97396"/>
                  </a:lnTo>
                  <a:lnTo>
                    <a:pt x="1077429" y="87287"/>
                  </a:lnTo>
                  <a:lnTo>
                    <a:pt x="1077429" y="69557"/>
                  </a:lnTo>
                  <a:lnTo>
                    <a:pt x="1079893" y="59448"/>
                  </a:lnTo>
                  <a:lnTo>
                    <a:pt x="1081303" y="50596"/>
                  </a:lnTo>
                  <a:lnTo>
                    <a:pt x="1088872" y="35420"/>
                  </a:lnTo>
                  <a:lnTo>
                    <a:pt x="1093800" y="29095"/>
                  </a:lnTo>
                  <a:lnTo>
                    <a:pt x="1100137" y="24028"/>
                  </a:lnTo>
                  <a:lnTo>
                    <a:pt x="1105242" y="18973"/>
                  </a:lnTo>
                  <a:lnTo>
                    <a:pt x="1111567" y="15176"/>
                  </a:lnTo>
                  <a:lnTo>
                    <a:pt x="1117904" y="12649"/>
                  </a:lnTo>
                  <a:lnTo>
                    <a:pt x="1125474" y="11391"/>
                  </a:lnTo>
                  <a:lnTo>
                    <a:pt x="1138148" y="11391"/>
                  </a:lnTo>
                  <a:lnTo>
                    <a:pt x="1144473" y="12649"/>
                  </a:lnTo>
                  <a:lnTo>
                    <a:pt x="1149578" y="15176"/>
                  </a:lnTo>
                  <a:lnTo>
                    <a:pt x="1155915" y="17716"/>
                  </a:lnTo>
                  <a:lnTo>
                    <a:pt x="1160843" y="21501"/>
                  </a:lnTo>
                  <a:lnTo>
                    <a:pt x="1164717" y="25298"/>
                  </a:lnTo>
                  <a:lnTo>
                    <a:pt x="1169822" y="29095"/>
                  </a:lnTo>
                  <a:lnTo>
                    <a:pt x="1173518" y="32880"/>
                  </a:lnTo>
                  <a:lnTo>
                    <a:pt x="1176147" y="36677"/>
                  </a:lnTo>
                  <a:lnTo>
                    <a:pt x="1186180" y="56908"/>
                  </a:lnTo>
                  <a:lnTo>
                    <a:pt x="1196390" y="54381"/>
                  </a:lnTo>
                  <a:lnTo>
                    <a:pt x="1182306" y="2540"/>
                  </a:lnTo>
                  <a:lnTo>
                    <a:pt x="1174750" y="2540"/>
                  </a:lnTo>
                  <a:lnTo>
                    <a:pt x="1169822" y="12649"/>
                  </a:lnTo>
                  <a:lnTo>
                    <a:pt x="1165948" y="10121"/>
                  </a:lnTo>
                  <a:lnTo>
                    <a:pt x="1150810" y="2540"/>
                  </a:lnTo>
                  <a:lnTo>
                    <a:pt x="1146937" y="1270"/>
                  </a:lnTo>
                  <a:lnTo>
                    <a:pt x="1142009" y="1270"/>
                  </a:lnTo>
                  <a:lnTo>
                    <a:pt x="1135684" y="0"/>
                  </a:lnTo>
                  <a:lnTo>
                    <a:pt x="1125474" y="0"/>
                  </a:lnTo>
                  <a:lnTo>
                    <a:pt x="1120368" y="1270"/>
                  </a:lnTo>
                  <a:lnTo>
                    <a:pt x="1115441" y="1270"/>
                  </a:lnTo>
                  <a:lnTo>
                    <a:pt x="1110335" y="2540"/>
                  </a:lnTo>
                  <a:lnTo>
                    <a:pt x="1105242" y="5067"/>
                  </a:lnTo>
                  <a:lnTo>
                    <a:pt x="1100137" y="6324"/>
                  </a:lnTo>
                  <a:lnTo>
                    <a:pt x="1068641" y="32880"/>
                  </a:lnTo>
                  <a:lnTo>
                    <a:pt x="1059662" y="50596"/>
                  </a:lnTo>
                  <a:lnTo>
                    <a:pt x="1057198" y="55651"/>
                  </a:lnTo>
                  <a:lnTo>
                    <a:pt x="1054735" y="65760"/>
                  </a:lnTo>
                  <a:lnTo>
                    <a:pt x="1054735" y="70827"/>
                  </a:lnTo>
                  <a:lnTo>
                    <a:pt x="1053325" y="75882"/>
                  </a:lnTo>
                  <a:lnTo>
                    <a:pt x="1053325" y="88544"/>
                  </a:lnTo>
                  <a:lnTo>
                    <a:pt x="1055966" y="102463"/>
                  </a:lnTo>
                  <a:lnTo>
                    <a:pt x="1077429" y="140398"/>
                  </a:lnTo>
                  <a:lnTo>
                    <a:pt x="1112799" y="159372"/>
                  </a:lnTo>
                  <a:lnTo>
                    <a:pt x="1121778" y="160629"/>
                  </a:lnTo>
                  <a:lnTo>
                    <a:pt x="1138148" y="160629"/>
                  </a:lnTo>
                  <a:lnTo>
                    <a:pt x="1145705" y="159372"/>
                  </a:lnTo>
                  <a:lnTo>
                    <a:pt x="1153274" y="156845"/>
                  </a:lnTo>
                  <a:lnTo>
                    <a:pt x="1160843" y="155575"/>
                  </a:lnTo>
                  <a:lnTo>
                    <a:pt x="1194981" y="130276"/>
                  </a:lnTo>
                  <a:lnTo>
                    <a:pt x="1198854" y="126492"/>
                  </a:lnTo>
                  <a:lnTo>
                    <a:pt x="1202550" y="121424"/>
                  </a:lnTo>
                  <a:close/>
                </a:path>
                <a:path w="1577339" h="200025">
                  <a:moveTo>
                    <a:pt x="1291234" y="170751"/>
                  </a:moveTo>
                  <a:lnTo>
                    <a:pt x="1284897" y="170751"/>
                  </a:lnTo>
                  <a:lnTo>
                    <a:pt x="1283487" y="175806"/>
                  </a:lnTo>
                  <a:lnTo>
                    <a:pt x="1283487" y="178333"/>
                  </a:lnTo>
                  <a:lnTo>
                    <a:pt x="1282255" y="180873"/>
                  </a:lnTo>
                  <a:lnTo>
                    <a:pt x="1279791" y="183400"/>
                  </a:lnTo>
                  <a:lnTo>
                    <a:pt x="1275930" y="183400"/>
                  </a:lnTo>
                  <a:lnTo>
                    <a:pt x="1273467" y="184683"/>
                  </a:lnTo>
                  <a:lnTo>
                    <a:pt x="1229118" y="184683"/>
                  </a:lnTo>
                  <a:lnTo>
                    <a:pt x="1234224" y="182130"/>
                  </a:lnTo>
                  <a:lnTo>
                    <a:pt x="1240561" y="177076"/>
                  </a:lnTo>
                  <a:lnTo>
                    <a:pt x="1264666" y="160629"/>
                  </a:lnTo>
                  <a:lnTo>
                    <a:pt x="1269593" y="155575"/>
                  </a:lnTo>
                  <a:lnTo>
                    <a:pt x="1274699" y="151777"/>
                  </a:lnTo>
                  <a:lnTo>
                    <a:pt x="1279791" y="146723"/>
                  </a:lnTo>
                  <a:lnTo>
                    <a:pt x="1287360" y="135343"/>
                  </a:lnTo>
                  <a:lnTo>
                    <a:pt x="1288592" y="131546"/>
                  </a:lnTo>
                  <a:lnTo>
                    <a:pt x="1288592" y="127749"/>
                  </a:lnTo>
                  <a:lnTo>
                    <a:pt x="1289824" y="123952"/>
                  </a:lnTo>
                  <a:lnTo>
                    <a:pt x="1289824" y="116370"/>
                  </a:lnTo>
                  <a:lnTo>
                    <a:pt x="1288592" y="111315"/>
                  </a:lnTo>
                  <a:lnTo>
                    <a:pt x="1286129" y="107518"/>
                  </a:lnTo>
                  <a:lnTo>
                    <a:pt x="1284897" y="103720"/>
                  </a:lnTo>
                  <a:lnTo>
                    <a:pt x="1257096" y="87287"/>
                  </a:lnTo>
                  <a:lnTo>
                    <a:pt x="1246886" y="87287"/>
                  </a:lnTo>
                  <a:lnTo>
                    <a:pt x="1240561" y="88544"/>
                  </a:lnTo>
                  <a:lnTo>
                    <a:pt x="1235456" y="91071"/>
                  </a:lnTo>
                  <a:lnTo>
                    <a:pt x="1231760" y="92341"/>
                  </a:lnTo>
                  <a:lnTo>
                    <a:pt x="1213980" y="117640"/>
                  </a:lnTo>
                  <a:lnTo>
                    <a:pt x="1213980" y="130276"/>
                  </a:lnTo>
                  <a:lnTo>
                    <a:pt x="1221549" y="129019"/>
                  </a:lnTo>
                  <a:lnTo>
                    <a:pt x="1221549" y="120167"/>
                  </a:lnTo>
                  <a:lnTo>
                    <a:pt x="1224191" y="112572"/>
                  </a:lnTo>
                  <a:lnTo>
                    <a:pt x="1245654" y="96139"/>
                  </a:lnTo>
                  <a:lnTo>
                    <a:pt x="1254455" y="96139"/>
                  </a:lnTo>
                  <a:lnTo>
                    <a:pt x="1275930" y="116370"/>
                  </a:lnTo>
                  <a:lnTo>
                    <a:pt x="1275930" y="123952"/>
                  </a:lnTo>
                  <a:lnTo>
                    <a:pt x="1274699" y="127749"/>
                  </a:lnTo>
                  <a:lnTo>
                    <a:pt x="1274699" y="131546"/>
                  </a:lnTo>
                  <a:lnTo>
                    <a:pt x="1272235" y="136601"/>
                  </a:lnTo>
                  <a:lnTo>
                    <a:pt x="1269593" y="139128"/>
                  </a:lnTo>
                  <a:lnTo>
                    <a:pt x="1267129" y="142925"/>
                  </a:lnTo>
                  <a:lnTo>
                    <a:pt x="1259560" y="150520"/>
                  </a:lnTo>
                  <a:lnTo>
                    <a:pt x="1255687" y="155575"/>
                  </a:lnTo>
                  <a:lnTo>
                    <a:pt x="1249349" y="159372"/>
                  </a:lnTo>
                  <a:lnTo>
                    <a:pt x="1244422" y="164426"/>
                  </a:lnTo>
                  <a:lnTo>
                    <a:pt x="1240561" y="166954"/>
                  </a:lnTo>
                  <a:lnTo>
                    <a:pt x="1236865" y="170751"/>
                  </a:lnTo>
                  <a:lnTo>
                    <a:pt x="1230528" y="174548"/>
                  </a:lnTo>
                  <a:lnTo>
                    <a:pt x="1224191" y="179603"/>
                  </a:lnTo>
                  <a:lnTo>
                    <a:pt x="1211516" y="188468"/>
                  </a:lnTo>
                  <a:lnTo>
                    <a:pt x="1211516" y="196062"/>
                  </a:lnTo>
                  <a:lnTo>
                    <a:pt x="1281023" y="196062"/>
                  </a:lnTo>
                  <a:lnTo>
                    <a:pt x="1282255" y="199859"/>
                  </a:lnTo>
                  <a:lnTo>
                    <a:pt x="1286129" y="199859"/>
                  </a:lnTo>
                  <a:lnTo>
                    <a:pt x="1291234" y="170751"/>
                  </a:lnTo>
                  <a:close/>
                </a:path>
                <a:path w="1577339" h="200025">
                  <a:moveTo>
                    <a:pt x="1480921" y="2540"/>
                  </a:moveTo>
                  <a:lnTo>
                    <a:pt x="1422679" y="2540"/>
                  </a:lnTo>
                  <a:lnTo>
                    <a:pt x="1422679" y="11391"/>
                  </a:lnTo>
                  <a:lnTo>
                    <a:pt x="1430248" y="11391"/>
                  </a:lnTo>
                  <a:lnTo>
                    <a:pt x="1432712" y="12649"/>
                  </a:lnTo>
                  <a:lnTo>
                    <a:pt x="1435354" y="12649"/>
                  </a:lnTo>
                  <a:lnTo>
                    <a:pt x="1436585" y="13919"/>
                  </a:lnTo>
                  <a:lnTo>
                    <a:pt x="1437817" y="13919"/>
                  </a:lnTo>
                  <a:lnTo>
                    <a:pt x="1439049" y="15176"/>
                  </a:lnTo>
                  <a:lnTo>
                    <a:pt x="1440446" y="17716"/>
                  </a:lnTo>
                  <a:lnTo>
                    <a:pt x="1440446" y="20243"/>
                  </a:lnTo>
                  <a:lnTo>
                    <a:pt x="1441678" y="22771"/>
                  </a:lnTo>
                  <a:lnTo>
                    <a:pt x="1441678" y="70827"/>
                  </a:lnTo>
                  <a:lnTo>
                    <a:pt x="1359509" y="70827"/>
                  </a:lnTo>
                  <a:lnTo>
                    <a:pt x="1359509" y="17716"/>
                  </a:lnTo>
                  <a:lnTo>
                    <a:pt x="1360741" y="15176"/>
                  </a:lnTo>
                  <a:lnTo>
                    <a:pt x="1363205" y="13919"/>
                  </a:lnTo>
                  <a:lnTo>
                    <a:pt x="1364437" y="12649"/>
                  </a:lnTo>
                  <a:lnTo>
                    <a:pt x="1365846" y="12649"/>
                  </a:lnTo>
                  <a:lnTo>
                    <a:pt x="1368310" y="11391"/>
                  </a:lnTo>
                  <a:lnTo>
                    <a:pt x="1378331" y="11391"/>
                  </a:lnTo>
                  <a:lnTo>
                    <a:pt x="1378331" y="2540"/>
                  </a:lnTo>
                  <a:lnTo>
                    <a:pt x="1320266" y="2540"/>
                  </a:lnTo>
                  <a:lnTo>
                    <a:pt x="1320266" y="11391"/>
                  </a:lnTo>
                  <a:lnTo>
                    <a:pt x="1327835" y="11391"/>
                  </a:lnTo>
                  <a:lnTo>
                    <a:pt x="1330299" y="12649"/>
                  </a:lnTo>
                  <a:lnTo>
                    <a:pt x="1332941" y="12649"/>
                  </a:lnTo>
                  <a:lnTo>
                    <a:pt x="1334173" y="13919"/>
                  </a:lnTo>
                  <a:lnTo>
                    <a:pt x="1335405" y="13919"/>
                  </a:lnTo>
                  <a:lnTo>
                    <a:pt x="1337868" y="16446"/>
                  </a:lnTo>
                  <a:lnTo>
                    <a:pt x="1337868" y="18973"/>
                  </a:lnTo>
                  <a:lnTo>
                    <a:pt x="1339278" y="21501"/>
                  </a:lnTo>
                  <a:lnTo>
                    <a:pt x="1339278" y="140398"/>
                  </a:lnTo>
                  <a:lnTo>
                    <a:pt x="1337868" y="142925"/>
                  </a:lnTo>
                  <a:lnTo>
                    <a:pt x="1337868" y="146723"/>
                  </a:lnTo>
                  <a:lnTo>
                    <a:pt x="1335405" y="149250"/>
                  </a:lnTo>
                  <a:lnTo>
                    <a:pt x="1320266" y="149250"/>
                  </a:lnTo>
                  <a:lnTo>
                    <a:pt x="1320266" y="158102"/>
                  </a:lnTo>
                  <a:lnTo>
                    <a:pt x="1378331" y="158102"/>
                  </a:lnTo>
                  <a:lnTo>
                    <a:pt x="1378331" y="149250"/>
                  </a:lnTo>
                  <a:lnTo>
                    <a:pt x="1363205" y="149250"/>
                  </a:lnTo>
                  <a:lnTo>
                    <a:pt x="1360741" y="147980"/>
                  </a:lnTo>
                  <a:lnTo>
                    <a:pt x="1359509" y="146723"/>
                  </a:lnTo>
                  <a:lnTo>
                    <a:pt x="1359509" y="83489"/>
                  </a:lnTo>
                  <a:lnTo>
                    <a:pt x="1441678" y="83489"/>
                  </a:lnTo>
                  <a:lnTo>
                    <a:pt x="1441678" y="140398"/>
                  </a:lnTo>
                  <a:lnTo>
                    <a:pt x="1440446" y="144195"/>
                  </a:lnTo>
                  <a:lnTo>
                    <a:pt x="1440446" y="146723"/>
                  </a:lnTo>
                  <a:lnTo>
                    <a:pt x="1439049" y="147980"/>
                  </a:lnTo>
                  <a:lnTo>
                    <a:pt x="1437817" y="149250"/>
                  </a:lnTo>
                  <a:lnTo>
                    <a:pt x="1422679" y="149250"/>
                  </a:lnTo>
                  <a:lnTo>
                    <a:pt x="1422679" y="158102"/>
                  </a:lnTo>
                  <a:lnTo>
                    <a:pt x="1480921" y="158102"/>
                  </a:lnTo>
                  <a:lnTo>
                    <a:pt x="1480921" y="149250"/>
                  </a:lnTo>
                  <a:lnTo>
                    <a:pt x="1465618" y="149250"/>
                  </a:lnTo>
                  <a:lnTo>
                    <a:pt x="1463154" y="147980"/>
                  </a:lnTo>
                  <a:lnTo>
                    <a:pt x="1461922" y="146723"/>
                  </a:lnTo>
                  <a:lnTo>
                    <a:pt x="1461922" y="83489"/>
                  </a:lnTo>
                  <a:lnTo>
                    <a:pt x="1461922" y="70827"/>
                  </a:lnTo>
                  <a:lnTo>
                    <a:pt x="1461922" y="22771"/>
                  </a:lnTo>
                  <a:lnTo>
                    <a:pt x="1463154" y="20243"/>
                  </a:lnTo>
                  <a:lnTo>
                    <a:pt x="1463154" y="16446"/>
                  </a:lnTo>
                  <a:lnTo>
                    <a:pt x="1464386" y="15176"/>
                  </a:lnTo>
                  <a:lnTo>
                    <a:pt x="1464386" y="13919"/>
                  </a:lnTo>
                  <a:lnTo>
                    <a:pt x="1465618" y="12649"/>
                  </a:lnTo>
                  <a:lnTo>
                    <a:pt x="1467027" y="12649"/>
                  </a:lnTo>
                  <a:lnTo>
                    <a:pt x="1469491" y="11391"/>
                  </a:lnTo>
                  <a:lnTo>
                    <a:pt x="1480921" y="11391"/>
                  </a:lnTo>
                  <a:lnTo>
                    <a:pt x="1480921" y="2540"/>
                  </a:lnTo>
                  <a:close/>
                </a:path>
                <a:path w="1577339" h="200025">
                  <a:moveTo>
                    <a:pt x="1576997" y="156845"/>
                  </a:moveTo>
                  <a:lnTo>
                    <a:pt x="1550428" y="129019"/>
                  </a:lnTo>
                  <a:lnTo>
                    <a:pt x="1547266" y="127749"/>
                  </a:lnTo>
                  <a:lnTo>
                    <a:pt x="1544091" y="126492"/>
                  </a:lnTo>
                  <a:lnTo>
                    <a:pt x="1538998" y="125222"/>
                  </a:lnTo>
                  <a:lnTo>
                    <a:pt x="1526324" y="125222"/>
                  </a:lnTo>
                  <a:lnTo>
                    <a:pt x="1522628" y="126492"/>
                  </a:lnTo>
                  <a:lnTo>
                    <a:pt x="1516291" y="126492"/>
                  </a:lnTo>
                  <a:lnTo>
                    <a:pt x="1513649" y="127749"/>
                  </a:lnTo>
                  <a:lnTo>
                    <a:pt x="1511185" y="127749"/>
                  </a:lnTo>
                  <a:lnTo>
                    <a:pt x="1512417" y="99923"/>
                  </a:lnTo>
                  <a:lnTo>
                    <a:pt x="1569440" y="99923"/>
                  </a:lnTo>
                  <a:lnTo>
                    <a:pt x="1569440" y="84759"/>
                  </a:lnTo>
                  <a:lnTo>
                    <a:pt x="1563103" y="84759"/>
                  </a:lnTo>
                  <a:lnTo>
                    <a:pt x="1563103" y="87287"/>
                  </a:lnTo>
                  <a:lnTo>
                    <a:pt x="1561871" y="88544"/>
                  </a:lnTo>
                  <a:lnTo>
                    <a:pt x="1506093" y="88544"/>
                  </a:lnTo>
                  <a:lnTo>
                    <a:pt x="1503629" y="140398"/>
                  </a:lnTo>
                  <a:lnTo>
                    <a:pt x="1506093" y="139128"/>
                  </a:lnTo>
                  <a:lnTo>
                    <a:pt x="1508721" y="137871"/>
                  </a:lnTo>
                  <a:lnTo>
                    <a:pt x="1512417" y="136601"/>
                  </a:lnTo>
                  <a:lnTo>
                    <a:pt x="1518754" y="136601"/>
                  </a:lnTo>
                  <a:lnTo>
                    <a:pt x="1522628" y="135343"/>
                  </a:lnTo>
                  <a:lnTo>
                    <a:pt x="1533893" y="135343"/>
                  </a:lnTo>
                  <a:lnTo>
                    <a:pt x="1544091" y="137871"/>
                  </a:lnTo>
                  <a:lnTo>
                    <a:pt x="1547787" y="139128"/>
                  </a:lnTo>
                  <a:lnTo>
                    <a:pt x="1550428" y="141668"/>
                  </a:lnTo>
                  <a:lnTo>
                    <a:pt x="1554124" y="144195"/>
                  </a:lnTo>
                  <a:lnTo>
                    <a:pt x="1563103" y="159372"/>
                  </a:lnTo>
                  <a:lnTo>
                    <a:pt x="1563103" y="166954"/>
                  </a:lnTo>
                  <a:lnTo>
                    <a:pt x="1554124" y="182130"/>
                  </a:lnTo>
                  <a:lnTo>
                    <a:pt x="1551660" y="184683"/>
                  </a:lnTo>
                  <a:lnTo>
                    <a:pt x="1547787" y="187210"/>
                  </a:lnTo>
                  <a:lnTo>
                    <a:pt x="1545323" y="188468"/>
                  </a:lnTo>
                  <a:lnTo>
                    <a:pt x="1541627" y="188468"/>
                  </a:lnTo>
                  <a:lnTo>
                    <a:pt x="1537766" y="189738"/>
                  </a:lnTo>
                  <a:lnTo>
                    <a:pt x="1530197" y="189738"/>
                  </a:lnTo>
                  <a:lnTo>
                    <a:pt x="1526324" y="188468"/>
                  </a:lnTo>
                  <a:lnTo>
                    <a:pt x="1522628" y="187210"/>
                  </a:lnTo>
                  <a:lnTo>
                    <a:pt x="1519986" y="185940"/>
                  </a:lnTo>
                  <a:lnTo>
                    <a:pt x="1517523" y="184683"/>
                  </a:lnTo>
                  <a:lnTo>
                    <a:pt x="1516291" y="182130"/>
                  </a:lnTo>
                  <a:lnTo>
                    <a:pt x="1513649" y="178333"/>
                  </a:lnTo>
                  <a:lnTo>
                    <a:pt x="1511185" y="174548"/>
                  </a:lnTo>
                  <a:lnTo>
                    <a:pt x="1511185" y="172008"/>
                  </a:lnTo>
                  <a:lnTo>
                    <a:pt x="1509953" y="170751"/>
                  </a:lnTo>
                  <a:lnTo>
                    <a:pt x="1508721" y="168224"/>
                  </a:lnTo>
                  <a:lnTo>
                    <a:pt x="1507490" y="166954"/>
                  </a:lnTo>
                  <a:lnTo>
                    <a:pt x="1506093" y="165696"/>
                  </a:lnTo>
                  <a:lnTo>
                    <a:pt x="1503629" y="164426"/>
                  </a:lnTo>
                  <a:lnTo>
                    <a:pt x="1501165" y="164426"/>
                  </a:lnTo>
                  <a:lnTo>
                    <a:pt x="1499755" y="165696"/>
                  </a:lnTo>
                  <a:lnTo>
                    <a:pt x="1498523" y="165696"/>
                  </a:lnTo>
                  <a:lnTo>
                    <a:pt x="1497291" y="166954"/>
                  </a:lnTo>
                  <a:lnTo>
                    <a:pt x="1497291" y="169481"/>
                  </a:lnTo>
                  <a:lnTo>
                    <a:pt x="1496060" y="172008"/>
                  </a:lnTo>
                  <a:lnTo>
                    <a:pt x="1496060" y="175806"/>
                  </a:lnTo>
                  <a:lnTo>
                    <a:pt x="1497291" y="178333"/>
                  </a:lnTo>
                  <a:lnTo>
                    <a:pt x="1499755" y="180873"/>
                  </a:lnTo>
                  <a:lnTo>
                    <a:pt x="1501165" y="183400"/>
                  </a:lnTo>
                  <a:lnTo>
                    <a:pt x="1506093" y="188468"/>
                  </a:lnTo>
                  <a:lnTo>
                    <a:pt x="1509953" y="191008"/>
                  </a:lnTo>
                  <a:lnTo>
                    <a:pt x="1513649" y="193535"/>
                  </a:lnTo>
                  <a:lnTo>
                    <a:pt x="1517523" y="194792"/>
                  </a:lnTo>
                  <a:lnTo>
                    <a:pt x="1522628" y="196062"/>
                  </a:lnTo>
                  <a:lnTo>
                    <a:pt x="1528965" y="197319"/>
                  </a:lnTo>
                  <a:lnTo>
                    <a:pt x="1533893" y="197319"/>
                  </a:lnTo>
                  <a:lnTo>
                    <a:pt x="1542859" y="196062"/>
                  </a:lnTo>
                  <a:lnTo>
                    <a:pt x="1550428" y="194792"/>
                  </a:lnTo>
                  <a:lnTo>
                    <a:pt x="1557997" y="191008"/>
                  </a:lnTo>
                  <a:lnTo>
                    <a:pt x="1560106" y="189738"/>
                  </a:lnTo>
                  <a:lnTo>
                    <a:pt x="1564335" y="187210"/>
                  </a:lnTo>
                  <a:lnTo>
                    <a:pt x="1569440" y="182130"/>
                  </a:lnTo>
                  <a:lnTo>
                    <a:pt x="1573136" y="175806"/>
                  </a:lnTo>
                  <a:lnTo>
                    <a:pt x="1575765" y="168224"/>
                  </a:lnTo>
                  <a:lnTo>
                    <a:pt x="1576997" y="160629"/>
                  </a:lnTo>
                  <a:lnTo>
                    <a:pt x="1576997" y="156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69379" y="4387469"/>
              <a:ext cx="158193" cy="1606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911259" y="4568355"/>
              <a:ext cx="67310" cy="188595"/>
            </a:xfrm>
            <a:custGeom>
              <a:avLst/>
              <a:gdLst/>
              <a:ahLst/>
              <a:cxnLst/>
              <a:rect l="l" t="t" r="r" b="b"/>
              <a:pathLst>
                <a:path w="67310" h="188595">
                  <a:moveTo>
                    <a:pt x="17589" y="0"/>
                  </a:moveTo>
                  <a:lnTo>
                    <a:pt x="0" y="0"/>
                  </a:lnTo>
                  <a:lnTo>
                    <a:pt x="0" y="188455"/>
                  </a:lnTo>
                  <a:lnTo>
                    <a:pt x="17589" y="188455"/>
                  </a:lnTo>
                  <a:lnTo>
                    <a:pt x="17589" y="0"/>
                  </a:lnTo>
                  <a:close/>
                </a:path>
                <a:path w="67310" h="188595">
                  <a:moveTo>
                    <a:pt x="66865" y="0"/>
                  </a:moveTo>
                  <a:lnTo>
                    <a:pt x="49263" y="0"/>
                  </a:lnTo>
                  <a:lnTo>
                    <a:pt x="49263" y="188455"/>
                  </a:lnTo>
                  <a:lnTo>
                    <a:pt x="66865" y="188455"/>
                  </a:lnTo>
                  <a:lnTo>
                    <a:pt x="668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847045" y="4378687"/>
              <a:ext cx="158017" cy="16055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889972" y="4568355"/>
              <a:ext cx="73660" cy="188595"/>
            </a:xfrm>
            <a:custGeom>
              <a:avLst/>
              <a:gdLst/>
              <a:ahLst/>
              <a:cxnLst/>
              <a:rect l="l" t="t" r="r" b="b"/>
              <a:pathLst>
                <a:path w="73660" h="188595">
                  <a:moveTo>
                    <a:pt x="17780" y="0"/>
                  </a:moveTo>
                  <a:lnTo>
                    <a:pt x="0" y="0"/>
                  </a:lnTo>
                  <a:lnTo>
                    <a:pt x="0" y="188455"/>
                  </a:lnTo>
                  <a:lnTo>
                    <a:pt x="17780" y="188455"/>
                  </a:lnTo>
                  <a:lnTo>
                    <a:pt x="17780" y="0"/>
                  </a:lnTo>
                  <a:close/>
                </a:path>
                <a:path w="73660" h="188595">
                  <a:moveTo>
                    <a:pt x="73380" y="0"/>
                  </a:moveTo>
                  <a:lnTo>
                    <a:pt x="55613" y="0"/>
                  </a:lnTo>
                  <a:lnTo>
                    <a:pt x="55613" y="188455"/>
                  </a:lnTo>
                  <a:lnTo>
                    <a:pt x="73380" y="188455"/>
                  </a:lnTo>
                  <a:lnTo>
                    <a:pt x="73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257735" y="4391333"/>
              <a:ext cx="150450" cy="1554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143885" y="4468431"/>
              <a:ext cx="201295" cy="828675"/>
            </a:xfrm>
            <a:custGeom>
              <a:avLst/>
              <a:gdLst/>
              <a:ahLst/>
              <a:cxnLst/>
              <a:rect l="l" t="t" r="r" b="b"/>
              <a:pathLst>
                <a:path w="201295" h="828675">
                  <a:moveTo>
                    <a:pt x="17703" y="741210"/>
                  </a:moveTo>
                  <a:lnTo>
                    <a:pt x="0" y="741210"/>
                  </a:lnTo>
                  <a:lnTo>
                    <a:pt x="0" y="828484"/>
                  </a:lnTo>
                  <a:lnTo>
                    <a:pt x="17703" y="828484"/>
                  </a:lnTo>
                  <a:lnTo>
                    <a:pt x="17703" y="741210"/>
                  </a:lnTo>
                  <a:close/>
                </a:path>
                <a:path w="201295" h="828675">
                  <a:moveTo>
                    <a:pt x="17703" y="634961"/>
                  </a:moveTo>
                  <a:lnTo>
                    <a:pt x="0" y="634961"/>
                  </a:lnTo>
                  <a:lnTo>
                    <a:pt x="0" y="723493"/>
                  </a:lnTo>
                  <a:lnTo>
                    <a:pt x="17703" y="723493"/>
                  </a:lnTo>
                  <a:lnTo>
                    <a:pt x="17703" y="634961"/>
                  </a:lnTo>
                  <a:close/>
                </a:path>
                <a:path w="201295" h="828675">
                  <a:moveTo>
                    <a:pt x="17703" y="528713"/>
                  </a:moveTo>
                  <a:lnTo>
                    <a:pt x="0" y="528713"/>
                  </a:lnTo>
                  <a:lnTo>
                    <a:pt x="0" y="617245"/>
                  </a:lnTo>
                  <a:lnTo>
                    <a:pt x="17703" y="617245"/>
                  </a:lnTo>
                  <a:lnTo>
                    <a:pt x="17703" y="528713"/>
                  </a:lnTo>
                  <a:close/>
                </a:path>
                <a:path w="201295" h="828675">
                  <a:moveTo>
                    <a:pt x="17703" y="209969"/>
                  </a:moveTo>
                  <a:lnTo>
                    <a:pt x="0" y="209969"/>
                  </a:lnTo>
                  <a:lnTo>
                    <a:pt x="0" y="298513"/>
                  </a:lnTo>
                  <a:lnTo>
                    <a:pt x="17703" y="298513"/>
                  </a:lnTo>
                  <a:lnTo>
                    <a:pt x="17703" y="209969"/>
                  </a:lnTo>
                  <a:close/>
                </a:path>
                <a:path w="201295" h="828675">
                  <a:moveTo>
                    <a:pt x="17703" y="103720"/>
                  </a:moveTo>
                  <a:lnTo>
                    <a:pt x="0" y="103720"/>
                  </a:lnTo>
                  <a:lnTo>
                    <a:pt x="0" y="192265"/>
                  </a:lnTo>
                  <a:lnTo>
                    <a:pt x="17703" y="192265"/>
                  </a:lnTo>
                  <a:lnTo>
                    <a:pt x="17703" y="103720"/>
                  </a:lnTo>
                  <a:close/>
                </a:path>
                <a:path w="201295" h="828675">
                  <a:moveTo>
                    <a:pt x="17767" y="0"/>
                  </a:moveTo>
                  <a:lnTo>
                    <a:pt x="0" y="0"/>
                  </a:lnTo>
                  <a:lnTo>
                    <a:pt x="0" y="86017"/>
                  </a:lnTo>
                  <a:lnTo>
                    <a:pt x="17767" y="86017"/>
                  </a:lnTo>
                  <a:lnTo>
                    <a:pt x="17767" y="0"/>
                  </a:lnTo>
                  <a:close/>
                </a:path>
                <a:path w="201295" h="828675">
                  <a:moveTo>
                    <a:pt x="201129" y="112572"/>
                  </a:moveTo>
                  <a:lnTo>
                    <a:pt x="183349" y="112572"/>
                  </a:lnTo>
                  <a:lnTo>
                    <a:pt x="183349" y="301040"/>
                  </a:lnTo>
                  <a:lnTo>
                    <a:pt x="201129" y="301040"/>
                  </a:lnTo>
                  <a:lnTo>
                    <a:pt x="201129" y="112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6569" y="5094529"/>
              <a:ext cx="158193" cy="1606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748693" y="5097058"/>
              <a:ext cx="160656" cy="1555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505858" y="4498784"/>
              <a:ext cx="17780" cy="828675"/>
            </a:xfrm>
            <a:custGeom>
              <a:avLst/>
              <a:gdLst/>
              <a:ahLst/>
              <a:cxnLst/>
              <a:rect l="l" t="t" r="r" b="b"/>
              <a:pathLst>
                <a:path w="17779" h="828675">
                  <a:moveTo>
                    <a:pt x="17703" y="741210"/>
                  </a:moveTo>
                  <a:lnTo>
                    <a:pt x="0" y="741210"/>
                  </a:lnTo>
                  <a:lnTo>
                    <a:pt x="0" y="828484"/>
                  </a:lnTo>
                  <a:lnTo>
                    <a:pt x="17703" y="828484"/>
                  </a:lnTo>
                  <a:lnTo>
                    <a:pt x="17703" y="741210"/>
                  </a:lnTo>
                  <a:close/>
                </a:path>
                <a:path w="17779" h="828675">
                  <a:moveTo>
                    <a:pt x="17703" y="634961"/>
                  </a:moveTo>
                  <a:lnTo>
                    <a:pt x="0" y="634961"/>
                  </a:lnTo>
                  <a:lnTo>
                    <a:pt x="0" y="723493"/>
                  </a:lnTo>
                  <a:lnTo>
                    <a:pt x="17703" y="723493"/>
                  </a:lnTo>
                  <a:lnTo>
                    <a:pt x="17703" y="634961"/>
                  </a:lnTo>
                  <a:close/>
                </a:path>
                <a:path w="17779" h="828675">
                  <a:moveTo>
                    <a:pt x="17703" y="528713"/>
                  </a:moveTo>
                  <a:lnTo>
                    <a:pt x="0" y="528713"/>
                  </a:lnTo>
                  <a:lnTo>
                    <a:pt x="0" y="617245"/>
                  </a:lnTo>
                  <a:lnTo>
                    <a:pt x="17703" y="617245"/>
                  </a:lnTo>
                  <a:lnTo>
                    <a:pt x="17703" y="528713"/>
                  </a:lnTo>
                  <a:close/>
                </a:path>
                <a:path w="17779" h="828675">
                  <a:moveTo>
                    <a:pt x="17703" y="422465"/>
                  </a:moveTo>
                  <a:lnTo>
                    <a:pt x="0" y="422465"/>
                  </a:lnTo>
                  <a:lnTo>
                    <a:pt x="0" y="510997"/>
                  </a:lnTo>
                  <a:lnTo>
                    <a:pt x="17703" y="510997"/>
                  </a:lnTo>
                  <a:lnTo>
                    <a:pt x="17703" y="422465"/>
                  </a:lnTo>
                  <a:close/>
                </a:path>
                <a:path w="17779" h="828675">
                  <a:moveTo>
                    <a:pt x="17703" y="316217"/>
                  </a:moveTo>
                  <a:lnTo>
                    <a:pt x="0" y="316217"/>
                  </a:lnTo>
                  <a:lnTo>
                    <a:pt x="0" y="404749"/>
                  </a:lnTo>
                  <a:lnTo>
                    <a:pt x="17703" y="404749"/>
                  </a:lnTo>
                  <a:lnTo>
                    <a:pt x="17703" y="316217"/>
                  </a:lnTo>
                  <a:close/>
                </a:path>
                <a:path w="17779" h="828675">
                  <a:moveTo>
                    <a:pt x="17703" y="209969"/>
                  </a:moveTo>
                  <a:lnTo>
                    <a:pt x="0" y="209969"/>
                  </a:lnTo>
                  <a:lnTo>
                    <a:pt x="0" y="298500"/>
                  </a:lnTo>
                  <a:lnTo>
                    <a:pt x="17703" y="298500"/>
                  </a:lnTo>
                  <a:lnTo>
                    <a:pt x="17703" y="209969"/>
                  </a:lnTo>
                  <a:close/>
                </a:path>
                <a:path w="17779" h="828675">
                  <a:moveTo>
                    <a:pt x="17703" y="103720"/>
                  </a:moveTo>
                  <a:lnTo>
                    <a:pt x="0" y="103720"/>
                  </a:lnTo>
                  <a:lnTo>
                    <a:pt x="0" y="192265"/>
                  </a:lnTo>
                  <a:lnTo>
                    <a:pt x="17703" y="192265"/>
                  </a:lnTo>
                  <a:lnTo>
                    <a:pt x="17703" y="103720"/>
                  </a:lnTo>
                  <a:close/>
                </a:path>
                <a:path w="17779" h="828675">
                  <a:moveTo>
                    <a:pt x="17767" y="0"/>
                  </a:moveTo>
                  <a:lnTo>
                    <a:pt x="0" y="0"/>
                  </a:lnTo>
                  <a:lnTo>
                    <a:pt x="0" y="86017"/>
                  </a:lnTo>
                  <a:lnTo>
                    <a:pt x="17767" y="86017"/>
                  </a:lnTo>
                  <a:lnTo>
                    <a:pt x="17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937227" y="3551918"/>
            <a:ext cx="3042666" cy="671259"/>
            <a:chOff x="5397479" y="3125107"/>
            <a:chExt cx="2766060" cy="610235"/>
          </a:xfrm>
        </p:grpSpPr>
        <p:sp>
          <p:nvSpPr>
            <p:cNvPr id="34" name="object 34"/>
            <p:cNvSpPr/>
            <p:nvPr/>
          </p:nvSpPr>
          <p:spPr>
            <a:xfrm>
              <a:off x="5397479" y="3534887"/>
              <a:ext cx="2765829" cy="1998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081634" y="3134065"/>
              <a:ext cx="158017" cy="1605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123330" y="3314814"/>
              <a:ext cx="67310" cy="188595"/>
            </a:xfrm>
            <a:custGeom>
              <a:avLst/>
              <a:gdLst/>
              <a:ahLst/>
              <a:cxnLst/>
              <a:rect l="l" t="t" r="r" b="b"/>
              <a:pathLst>
                <a:path w="67310" h="188595">
                  <a:moveTo>
                    <a:pt x="17780" y="0"/>
                  </a:moveTo>
                  <a:lnTo>
                    <a:pt x="0" y="0"/>
                  </a:lnTo>
                  <a:lnTo>
                    <a:pt x="0" y="188468"/>
                  </a:lnTo>
                  <a:lnTo>
                    <a:pt x="17780" y="188468"/>
                  </a:lnTo>
                  <a:lnTo>
                    <a:pt x="17780" y="0"/>
                  </a:lnTo>
                  <a:close/>
                </a:path>
                <a:path w="67310" h="188595">
                  <a:moveTo>
                    <a:pt x="67043" y="0"/>
                  </a:moveTo>
                  <a:lnTo>
                    <a:pt x="49453" y="0"/>
                  </a:lnTo>
                  <a:lnTo>
                    <a:pt x="49453" y="188468"/>
                  </a:lnTo>
                  <a:lnTo>
                    <a:pt x="67043" y="188468"/>
                  </a:lnTo>
                  <a:lnTo>
                    <a:pt x="67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059300" y="3125107"/>
              <a:ext cx="158017" cy="1607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495148" y="3314814"/>
              <a:ext cx="680720" cy="188595"/>
            </a:xfrm>
            <a:custGeom>
              <a:avLst/>
              <a:gdLst/>
              <a:ahLst/>
              <a:cxnLst/>
              <a:rect l="l" t="t" r="r" b="b"/>
              <a:pathLst>
                <a:path w="680720" h="188595">
                  <a:moveTo>
                    <a:pt x="96075" y="148069"/>
                  </a:moveTo>
                  <a:lnTo>
                    <a:pt x="0" y="146837"/>
                  </a:lnTo>
                  <a:lnTo>
                    <a:pt x="0" y="164579"/>
                  </a:lnTo>
                  <a:lnTo>
                    <a:pt x="96075" y="165811"/>
                  </a:lnTo>
                  <a:lnTo>
                    <a:pt x="96075" y="148069"/>
                  </a:lnTo>
                  <a:close/>
                </a:path>
                <a:path w="680720" h="188595">
                  <a:moveTo>
                    <a:pt x="624674" y="0"/>
                  </a:moveTo>
                  <a:lnTo>
                    <a:pt x="607085" y="0"/>
                  </a:lnTo>
                  <a:lnTo>
                    <a:pt x="607085" y="188468"/>
                  </a:lnTo>
                  <a:lnTo>
                    <a:pt x="624674" y="188468"/>
                  </a:lnTo>
                  <a:lnTo>
                    <a:pt x="624674" y="0"/>
                  </a:lnTo>
                  <a:close/>
                </a:path>
                <a:path w="680720" h="188595">
                  <a:moveTo>
                    <a:pt x="680453" y="0"/>
                  </a:moveTo>
                  <a:lnTo>
                    <a:pt x="662686" y="0"/>
                  </a:lnTo>
                  <a:lnTo>
                    <a:pt x="662686" y="188468"/>
                  </a:lnTo>
                  <a:lnTo>
                    <a:pt x="680453" y="188468"/>
                  </a:lnTo>
                  <a:lnTo>
                    <a:pt x="6804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9" name="object 39"/>
          <p:cNvSpPr/>
          <p:nvPr/>
        </p:nvSpPr>
        <p:spPr>
          <a:xfrm>
            <a:off x="4419505" y="3686972"/>
            <a:ext cx="1249251" cy="2934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0" name="object 40"/>
          <p:cNvSpPr/>
          <p:nvPr/>
        </p:nvSpPr>
        <p:spPr>
          <a:xfrm>
            <a:off x="5857859" y="5252186"/>
            <a:ext cx="665671" cy="176721"/>
          </a:xfrm>
          <a:custGeom>
            <a:avLst/>
            <a:gdLst/>
            <a:ahLst/>
            <a:cxnLst/>
            <a:rect l="l" t="t" r="r" b="b"/>
            <a:pathLst>
              <a:path w="605154" h="160654">
                <a:moveTo>
                  <a:pt x="149225" y="121424"/>
                </a:moveTo>
                <a:lnTo>
                  <a:pt x="139192" y="115100"/>
                </a:lnTo>
                <a:lnTo>
                  <a:pt x="132854" y="122694"/>
                </a:lnTo>
                <a:lnTo>
                  <a:pt x="126517" y="129019"/>
                </a:lnTo>
                <a:lnTo>
                  <a:pt x="120180" y="134073"/>
                </a:lnTo>
                <a:lnTo>
                  <a:pt x="112623" y="139128"/>
                </a:lnTo>
                <a:lnTo>
                  <a:pt x="105054" y="142925"/>
                </a:lnTo>
                <a:lnTo>
                  <a:pt x="97485" y="144195"/>
                </a:lnTo>
                <a:lnTo>
                  <a:pt x="89916" y="146723"/>
                </a:lnTo>
                <a:lnTo>
                  <a:pt x="82181" y="146723"/>
                </a:lnTo>
                <a:lnTo>
                  <a:pt x="67043" y="144195"/>
                </a:lnTo>
                <a:lnTo>
                  <a:pt x="35547" y="121424"/>
                </a:lnTo>
                <a:lnTo>
                  <a:pt x="26568" y="97396"/>
                </a:lnTo>
                <a:lnTo>
                  <a:pt x="24104" y="87261"/>
                </a:lnTo>
                <a:lnTo>
                  <a:pt x="24104" y="69557"/>
                </a:lnTo>
                <a:lnTo>
                  <a:pt x="26568" y="59436"/>
                </a:lnTo>
                <a:lnTo>
                  <a:pt x="27800" y="50584"/>
                </a:lnTo>
                <a:lnTo>
                  <a:pt x="35547" y="35407"/>
                </a:lnTo>
                <a:lnTo>
                  <a:pt x="40474" y="29095"/>
                </a:lnTo>
                <a:lnTo>
                  <a:pt x="46812" y="24028"/>
                </a:lnTo>
                <a:lnTo>
                  <a:pt x="51904" y="18973"/>
                </a:lnTo>
                <a:lnTo>
                  <a:pt x="58242" y="15176"/>
                </a:lnTo>
                <a:lnTo>
                  <a:pt x="64579" y="12649"/>
                </a:lnTo>
                <a:lnTo>
                  <a:pt x="72148" y="11379"/>
                </a:lnTo>
                <a:lnTo>
                  <a:pt x="84810" y="11379"/>
                </a:lnTo>
                <a:lnTo>
                  <a:pt x="91147" y="12649"/>
                </a:lnTo>
                <a:lnTo>
                  <a:pt x="96075" y="15176"/>
                </a:lnTo>
                <a:lnTo>
                  <a:pt x="102412" y="17703"/>
                </a:lnTo>
                <a:lnTo>
                  <a:pt x="107518" y="21501"/>
                </a:lnTo>
                <a:lnTo>
                  <a:pt x="111391" y="25298"/>
                </a:lnTo>
                <a:lnTo>
                  <a:pt x="116319" y="29095"/>
                </a:lnTo>
                <a:lnTo>
                  <a:pt x="120180" y="32880"/>
                </a:lnTo>
                <a:lnTo>
                  <a:pt x="122643" y="36677"/>
                </a:lnTo>
                <a:lnTo>
                  <a:pt x="132854" y="56908"/>
                </a:lnTo>
                <a:lnTo>
                  <a:pt x="142887" y="54381"/>
                </a:lnTo>
                <a:lnTo>
                  <a:pt x="128981" y="2527"/>
                </a:lnTo>
                <a:lnTo>
                  <a:pt x="121412" y="2527"/>
                </a:lnTo>
                <a:lnTo>
                  <a:pt x="116319" y="12649"/>
                </a:lnTo>
                <a:lnTo>
                  <a:pt x="112623" y="10121"/>
                </a:lnTo>
                <a:lnTo>
                  <a:pt x="97485" y="2527"/>
                </a:lnTo>
                <a:lnTo>
                  <a:pt x="93611" y="1270"/>
                </a:lnTo>
                <a:lnTo>
                  <a:pt x="88506" y="1270"/>
                </a:lnTo>
                <a:lnTo>
                  <a:pt x="82181" y="0"/>
                </a:lnTo>
                <a:lnTo>
                  <a:pt x="72148" y="0"/>
                </a:lnTo>
                <a:lnTo>
                  <a:pt x="67043" y="1270"/>
                </a:lnTo>
                <a:lnTo>
                  <a:pt x="61937" y="1270"/>
                </a:lnTo>
                <a:lnTo>
                  <a:pt x="57010" y="2527"/>
                </a:lnTo>
                <a:lnTo>
                  <a:pt x="51904" y="5067"/>
                </a:lnTo>
                <a:lnTo>
                  <a:pt x="46812" y="6324"/>
                </a:lnTo>
                <a:lnTo>
                  <a:pt x="15316" y="32880"/>
                </a:lnTo>
                <a:lnTo>
                  <a:pt x="10210" y="41732"/>
                </a:lnTo>
                <a:lnTo>
                  <a:pt x="7569" y="45529"/>
                </a:lnTo>
                <a:lnTo>
                  <a:pt x="6337" y="50584"/>
                </a:lnTo>
                <a:lnTo>
                  <a:pt x="3873" y="55651"/>
                </a:lnTo>
                <a:lnTo>
                  <a:pt x="1231" y="65760"/>
                </a:lnTo>
                <a:lnTo>
                  <a:pt x="1231" y="70827"/>
                </a:lnTo>
                <a:lnTo>
                  <a:pt x="0" y="75882"/>
                </a:lnTo>
                <a:lnTo>
                  <a:pt x="0" y="88531"/>
                </a:lnTo>
                <a:lnTo>
                  <a:pt x="13906" y="129019"/>
                </a:lnTo>
                <a:lnTo>
                  <a:pt x="44348" y="154305"/>
                </a:lnTo>
                <a:lnTo>
                  <a:pt x="68275" y="160629"/>
                </a:lnTo>
                <a:lnTo>
                  <a:pt x="84810" y="160629"/>
                </a:lnTo>
                <a:lnTo>
                  <a:pt x="92379" y="159372"/>
                </a:lnTo>
                <a:lnTo>
                  <a:pt x="99949" y="156832"/>
                </a:lnTo>
                <a:lnTo>
                  <a:pt x="107518" y="155575"/>
                </a:lnTo>
                <a:lnTo>
                  <a:pt x="141655" y="130276"/>
                </a:lnTo>
                <a:lnTo>
                  <a:pt x="145529" y="126479"/>
                </a:lnTo>
                <a:lnTo>
                  <a:pt x="149225" y="121424"/>
                </a:lnTo>
                <a:close/>
              </a:path>
              <a:path w="605154" h="160654">
                <a:moveTo>
                  <a:pt x="275742" y="97396"/>
                </a:moveTo>
                <a:lnTo>
                  <a:pt x="274510" y="89789"/>
                </a:lnTo>
                <a:lnTo>
                  <a:pt x="271868" y="82207"/>
                </a:lnTo>
                <a:lnTo>
                  <a:pt x="268173" y="74612"/>
                </a:lnTo>
                <a:lnTo>
                  <a:pt x="264299" y="69557"/>
                </a:lnTo>
                <a:lnTo>
                  <a:pt x="260604" y="63233"/>
                </a:lnTo>
                <a:lnTo>
                  <a:pt x="254266" y="58178"/>
                </a:lnTo>
                <a:lnTo>
                  <a:pt x="254266" y="97396"/>
                </a:lnTo>
                <a:lnTo>
                  <a:pt x="254266" y="111315"/>
                </a:lnTo>
                <a:lnTo>
                  <a:pt x="253034" y="117627"/>
                </a:lnTo>
                <a:lnTo>
                  <a:pt x="250405" y="123952"/>
                </a:lnTo>
                <a:lnTo>
                  <a:pt x="249174" y="130276"/>
                </a:lnTo>
                <a:lnTo>
                  <a:pt x="223824" y="150507"/>
                </a:lnTo>
                <a:lnTo>
                  <a:pt x="220129" y="150507"/>
                </a:lnTo>
                <a:lnTo>
                  <a:pt x="189687" y="125222"/>
                </a:lnTo>
                <a:lnTo>
                  <a:pt x="187223" y="104990"/>
                </a:lnTo>
                <a:lnTo>
                  <a:pt x="188455" y="93599"/>
                </a:lnTo>
                <a:lnTo>
                  <a:pt x="220129" y="58178"/>
                </a:lnTo>
                <a:lnTo>
                  <a:pt x="223824" y="58178"/>
                </a:lnTo>
                <a:lnTo>
                  <a:pt x="228930" y="59436"/>
                </a:lnTo>
                <a:lnTo>
                  <a:pt x="234035" y="61976"/>
                </a:lnTo>
                <a:lnTo>
                  <a:pt x="237731" y="64503"/>
                </a:lnTo>
                <a:lnTo>
                  <a:pt x="241604" y="67030"/>
                </a:lnTo>
                <a:lnTo>
                  <a:pt x="244068" y="70827"/>
                </a:lnTo>
                <a:lnTo>
                  <a:pt x="246710" y="74612"/>
                </a:lnTo>
                <a:lnTo>
                  <a:pt x="249174" y="78409"/>
                </a:lnTo>
                <a:lnTo>
                  <a:pt x="250405" y="84734"/>
                </a:lnTo>
                <a:lnTo>
                  <a:pt x="253034" y="91071"/>
                </a:lnTo>
                <a:lnTo>
                  <a:pt x="254266" y="97396"/>
                </a:lnTo>
                <a:lnTo>
                  <a:pt x="254266" y="58178"/>
                </a:lnTo>
                <a:lnTo>
                  <a:pt x="249174" y="54381"/>
                </a:lnTo>
                <a:lnTo>
                  <a:pt x="236499" y="49326"/>
                </a:lnTo>
                <a:lnTo>
                  <a:pt x="228930" y="48056"/>
                </a:lnTo>
                <a:lnTo>
                  <a:pt x="212572" y="48056"/>
                </a:lnTo>
                <a:lnTo>
                  <a:pt x="175793" y="70827"/>
                </a:lnTo>
                <a:lnTo>
                  <a:pt x="165760" y="97396"/>
                </a:lnTo>
                <a:lnTo>
                  <a:pt x="165760" y="110045"/>
                </a:lnTo>
                <a:lnTo>
                  <a:pt x="177025" y="140398"/>
                </a:lnTo>
                <a:lnTo>
                  <a:pt x="179666" y="144195"/>
                </a:lnTo>
                <a:lnTo>
                  <a:pt x="182130" y="147980"/>
                </a:lnTo>
                <a:lnTo>
                  <a:pt x="185991" y="150507"/>
                </a:lnTo>
                <a:lnTo>
                  <a:pt x="191096" y="154305"/>
                </a:lnTo>
                <a:lnTo>
                  <a:pt x="196024" y="155575"/>
                </a:lnTo>
                <a:lnTo>
                  <a:pt x="201129" y="158102"/>
                </a:lnTo>
                <a:lnTo>
                  <a:pt x="206235" y="159372"/>
                </a:lnTo>
                <a:lnTo>
                  <a:pt x="212572" y="160629"/>
                </a:lnTo>
                <a:lnTo>
                  <a:pt x="227698" y="160629"/>
                </a:lnTo>
                <a:lnTo>
                  <a:pt x="264299" y="140398"/>
                </a:lnTo>
                <a:lnTo>
                  <a:pt x="275742" y="112572"/>
                </a:lnTo>
                <a:lnTo>
                  <a:pt x="275742" y="97396"/>
                </a:lnTo>
                <a:close/>
              </a:path>
              <a:path w="605154" h="160654">
                <a:moveTo>
                  <a:pt x="428828" y="149250"/>
                </a:moveTo>
                <a:lnTo>
                  <a:pt x="423722" y="149250"/>
                </a:lnTo>
                <a:lnTo>
                  <a:pt x="419849" y="147980"/>
                </a:lnTo>
                <a:lnTo>
                  <a:pt x="413524" y="147980"/>
                </a:lnTo>
                <a:lnTo>
                  <a:pt x="412292" y="146723"/>
                </a:lnTo>
                <a:lnTo>
                  <a:pt x="411060" y="146723"/>
                </a:lnTo>
                <a:lnTo>
                  <a:pt x="411060" y="140398"/>
                </a:lnTo>
                <a:lnTo>
                  <a:pt x="409829" y="137871"/>
                </a:lnTo>
                <a:lnTo>
                  <a:pt x="409829" y="77152"/>
                </a:lnTo>
                <a:lnTo>
                  <a:pt x="408597" y="74612"/>
                </a:lnTo>
                <a:lnTo>
                  <a:pt x="408597" y="69557"/>
                </a:lnTo>
                <a:lnTo>
                  <a:pt x="405955" y="65760"/>
                </a:lnTo>
                <a:lnTo>
                  <a:pt x="404723" y="61976"/>
                </a:lnTo>
                <a:lnTo>
                  <a:pt x="397154" y="54381"/>
                </a:lnTo>
                <a:lnTo>
                  <a:pt x="394690" y="53124"/>
                </a:lnTo>
                <a:lnTo>
                  <a:pt x="390817" y="50584"/>
                </a:lnTo>
                <a:lnTo>
                  <a:pt x="386956" y="49326"/>
                </a:lnTo>
                <a:lnTo>
                  <a:pt x="383260" y="49326"/>
                </a:lnTo>
                <a:lnTo>
                  <a:pt x="379387" y="48056"/>
                </a:lnTo>
                <a:lnTo>
                  <a:pt x="369354" y="48056"/>
                </a:lnTo>
                <a:lnTo>
                  <a:pt x="364248" y="49326"/>
                </a:lnTo>
                <a:lnTo>
                  <a:pt x="357911" y="51854"/>
                </a:lnTo>
                <a:lnTo>
                  <a:pt x="352818" y="53124"/>
                </a:lnTo>
                <a:lnTo>
                  <a:pt x="347891" y="55651"/>
                </a:lnTo>
                <a:lnTo>
                  <a:pt x="341553" y="59436"/>
                </a:lnTo>
                <a:lnTo>
                  <a:pt x="328879" y="69557"/>
                </a:lnTo>
                <a:lnTo>
                  <a:pt x="328879" y="48056"/>
                </a:lnTo>
                <a:lnTo>
                  <a:pt x="320078" y="48056"/>
                </a:lnTo>
                <a:lnTo>
                  <a:pt x="316217" y="50584"/>
                </a:lnTo>
                <a:lnTo>
                  <a:pt x="312343" y="51854"/>
                </a:lnTo>
                <a:lnTo>
                  <a:pt x="308648" y="54381"/>
                </a:lnTo>
                <a:lnTo>
                  <a:pt x="306184" y="55651"/>
                </a:lnTo>
                <a:lnTo>
                  <a:pt x="299847" y="55651"/>
                </a:lnTo>
                <a:lnTo>
                  <a:pt x="295973" y="56908"/>
                </a:lnTo>
                <a:lnTo>
                  <a:pt x="292100" y="56908"/>
                </a:lnTo>
                <a:lnTo>
                  <a:pt x="292100" y="67030"/>
                </a:lnTo>
                <a:lnTo>
                  <a:pt x="311111" y="67030"/>
                </a:lnTo>
                <a:lnTo>
                  <a:pt x="311111" y="139128"/>
                </a:lnTo>
                <a:lnTo>
                  <a:pt x="309880" y="142925"/>
                </a:lnTo>
                <a:lnTo>
                  <a:pt x="309880" y="145453"/>
                </a:lnTo>
                <a:lnTo>
                  <a:pt x="308648" y="146723"/>
                </a:lnTo>
                <a:lnTo>
                  <a:pt x="306184" y="147980"/>
                </a:lnTo>
                <a:lnTo>
                  <a:pt x="301078" y="147980"/>
                </a:lnTo>
                <a:lnTo>
                  <a:pt x="298437" y="149250"/>
                </a:lnTo>
                <a:lnTo>
                  <a:pt x="292100" y="149250"/>
                </a:lnTo>
                <a:lnTo>
                  <a:pt x="292100" y="158102"/>
                </a:lnTo>
                <a:lnTo>
                  <a:pt x="349123" y="158102"/>
                </a:lnTo>
                <a:lnTo>
                  <a:pt x="349123" y="149250"/>
                </a:lnTo>
                <a:lnTo>
                  <a:pt x="335216" y="149250"/>
                </a:lnTo>
                <a:lnTo>
                  <a:pt x="333984" y="147980"/>
                </a:lnTo>
                <a:lnTo>
                  <a:pt x="331343" y="146723"/>
                </a:lnTo>
                <a:lnTo>
                  <a:pt x="330111" y="145453"/>
                </a:lnTo>
                <a:lnTo>
                  <a:pt x="330111" y="80937"/>
                </a:lnTo>
                <a:lnTo>
                  <a:pt x="333984" y="77152"/>
                </a:lnTo>
                <a:lnTo>
                  <a:pt x="344017" y="69557"/>
                </a:lnTo>
                <a:lnTo>
                  <a:pt x="349123" y="67030"/>
                </a:lnTo>
                <a:lnTo>
                  <a:pt x="354215" y="65760"/>
                </a:lnTo>
                <a:lnTo>
                  <a:pt x="359143" y="63233"/>
                </a:lnTo>
                <a:lnTo>
                  <a:pt x="364248" y="61976"/>
                </a:lnTo>
                <a:lnTo>
                  <a:pt x="371817" y="61976"/>
                </a:lnTo>
                <a:lnTo>
                  <a:pt x="375691" y="63233"/>
                </a:lnTo>
                <a:lnTo>
                  <a:pt x="383260" y="67030"/>
                </a:lnTo>
                <a:lnTo>
                  <a:pt x="384492" y="69557"/>
                </a:lnTo>
                <a:lnTo>
                  <a:pt x="386956" y="70827"/>
                </a:lnTo>
                <a:lnTo>
                  <a:pt x="389585" y="75882"/>
                </a:lnTo>
                <a:lnTo>
                  <a:pt x="389585" y="79679"/>
                </a:lnTo>
                <a:lnTo>
                  <a:pt x="390817" y="86004"/>
                </a:lnTo>
                <a:lnTo>
                  <a:pt x="390817" y="139128"/>
                </a:lnTo>
                <a:lnTo>
                  <a:pt x="389585" y="142925"/>
                </a:lnTo>
                <a:lnTo>
                  <a:pt x="389585" y="145453"/>
                </a:lnTo>
                <a:lnTo>
                  <a:pt x="388353" y="146723"/>
                </a:lnTo>
                <a:lnTo>
                  <a:pt x="385724" y="147980"/>
                </a:lnTo>
                <a:lnTo>
                  <a:pt x="380796" y="147980"/>
                </a:lnTo>
                <a:lnTo>
                  <a:pt x="378155" y="149250"/>
                </a:lnTo>
                <a:lnTo>
                  <a:pt x="371817" y="149250"/>
                </a:lnTo>
                <a:lnTo>
                  <a:pt x="371817" y="158102"/>
                </a:lnTo>
                <a:lnTo>
                  <a:pt x="428828" y="158102"/>
                </a:lnTo>
                <a:lnTo>
                  <a:pt x="428828" y="149250"/>
                </a:lnTo>
                <a:close/>
              </a:path>
              <a:path w="605154" h="160654">
                <a:moveTo>
                  <a:pt x="547611" y="132803"/>
                </a:moveTo>
                <a:lnTo>
                  <a:pt x="540042" y="126479"/>
                </a:lnTo>
                <a:lnTo>
                  <a:pt x="527367" y="139128"/>
                </a:lnTo>
                <a:lnTo>
                  <a:pt x="522262" y="141655"/>
                </a:lnTo>
                <a:lnTo>
                  <a:pt x="519798" y="144195"/>
                </a:lnTo>
                <a:lnTo>
                  <a:pt x="516102" y="145453"/>
                </a:lnTo>
                <a:lnTo>
                  <a:pt x="513473" y="146723"/>
                </a:lnTo>
                <a:lnTo>
                  <a:pt x="507136" y="146723"/>
                </a:lnTo>
                <a:lnTo>
                  <a:pt x="503440" y="147980"/>
                </a:lnTo>
                <a:lnTo>
                  <a:pt x="499567" y="147980"/>
                </a:lnTo>
                <a:lnTo>
                  <a:pt x="467893" y="122694"/>
                </a:lnTo>
                <a:lnTo>
                  <a:pt x="465429" y="103720"/>
                </a:lnTo>
                <a:lnTo>
                  <a:pt x="465429" y="97396"/>
                </a:lnTo>
                <a:lnTo>
                  <a:pt x="466661" y="91071"/>
                </a:lnTo>
                <a:lnTo>
                  <a:pt x="469303" y="84734"/>
                </a:lnTo>
                <a:lnTo>
                  <a:pt x="470535" y="79679"/>
                </a:lnTo>
                <a:lnTo>
                  <a:pt x="472998" y="74612"/>
                </a:lnTo>
                <a:lnTo>
                  <a:pt x="478104" y="67030"/>
                </a:lnTo>
                <a:lnTo>
                  <a:pt x="481799" y="63233"/>
                </a:lnTo>
                <a:lnTo>
                  <a:pt x="485660" y="61976"/>
                </a:lnTo>
                <a:lnTo>
                  <a:pt x="490766" y="59436"/>
                </a:lnTo>
                <a:lnTo>
                  <a:pt x="494461" y="58178"/>
                </a:lnTo>
                <a:lnTo>
                  <a:pt x="502031" y="58178"/>
                </a:lnTo>
                <a:lnTo>
                  <a:pt x="504672" y="59436"/>
                </a:lnTo>
                <a:lnTo>
                  <a:pt x="507136" y="59436"/>
                </a:lnTo>
                <a:lnTo>
                  <a:pt x="512241" y="61976"/>
                </a:lnTo>
                <a:lnTo>
                  <a:pt x="518566" y="68287"/>
                </a:lnTo>
                <a:lnTo>
                  <a:pt x="518566" y="69557"/>
                </a:lnTo>
                <a:lnTo>
                  <a:pt x="519798" y="72085"/>
                </a:lnTo>
                <a:lnTo>
                  <a:pt x="521030" y="73355"/>
                </a:lnTo>
                <a:lnTo>
                  <a:pt x="523671" y="78409"/>
                </a:lnTo>
                <a:lnTo>
                  <a:pt x="526135" y="80937"/>
                </a:lnTo>
                <a:lnTo>
                  <a:pt x="526135" y="83464"/>
                </a:lnTo>
                <a:lnTo>
                  <a:pt x="528599" y="86004"/>
                </a:lnTo>
                <a:lnTo>
                  <a:pt x="536346" y="86004"/>
                </a:lnTo>
                <a:lnTo>
                  <a:pt x="537578" y="84734"/>
                </a:lnTo>
                <a:lnTo>
                  <a:pt x="540042" y="84734"/>
                </a:lnTo>
                <a:lnTo>
                  <a:pt x="542505" y="82207"/>
                </a:lnTo>
                <a:lnTo>
                  <a:pt x="542505" y="79679"/>
                </a:lnTo>
                <a:lnTo>
                  <a:pt x="543915" y="78409"/>
                </a:lnTo>
                <a:lnTo>
                  <a:pt x="543915" y="75882"/>
                </a:lnTo>
                <a:lnTo>
                  <a:pt x="542505" y="72085"/>
                </a:lnTo>
                <a:lnTo>
                  <a:pt x="499567" y="48056"/>
                </a:lnTo>
                <a:lnTo>
                  <a:pt x="491998" y="48056"/>
                </a:lnTo>
                <a:lnTo>
                  <a:pt x="450303" y="75882"/>
                </a:lnTo>
                <a:lnTo>
                  <a:pt x="443966" y="97396"/>
                </a:lnTo>
                <a:lnTo>
                  <a:pt x="443966" y="110045"/>
                </a:lnTo>
                <a:lnTo>
                  <a:pt x="445198" y="116370"/>
                </a:lnTo>
                <a:lnTo>
                  <a:pt x="447662" y="126479"/>
                </a:lnTo>
                <a:lnTo>
                  <a:pt x="450303" y="132803"/>
                </a:lnTo>
                <a:lnTo>
                  <a:pt x="452755" y="136601"/>
                </a:lnTo>
                <a:lnTo>
                  <a:pt x="455396" y="141655"/>
                </a:lnTo>
                <a:lnTo>
                  <a:pt x="491998" y="160629"/>
                </a:lnTo>
                <a:lnTo>
                  <a:pt x="504672" y="160629"/>
                </a:lnTo>
                <a:lnTo>
                  <a:pt x="542505" y="139128"/>
                </a:lnTo>
                <a:lnTo>
                  <a:pt x="547611" y="132803"/>
                </a:lnTo>
                <a:close/>
              </a:path>
              <a:path w="605154" h="160654">
                <a:moveTo>
                  <a:pt x="604621" y="144195"/>
                </a:moveTo>
                <a:lnTo>
                  <a:pt x="603211" y="141655"/>
                </a:lnTo>
                <a:lnTo>
                  <a:pt x="600748" y="139128"/>
                </a:lnTo>
                <a:lnTo>
                  <a:pt x="599516" y="136601"/>
                </a:lnTo>
                <a:lnTo>
                  <a:pt x="596874" y="135343"/>
                </a:lnTo>
                <a:lnTo>
                  <a:pt x="595642" y="134073"/>
                </a:lnTo>
                <a:lnTo>
                  <a:pt x="593178" y="132803"/>
                </a:lnTo>
                <a:lnTo>
                  <a:pt x="586841" y="132803"/>
                </a:lnTo>
                <a:lnTo>
                  <a:pt x="582980" y="136601"/>
                </a:lnTo>
                <a:lnTo>
                  <a:pt x="580517" y="137871"/>
                </a:lnTo>
                <a:lnTo>
                  <a:pt x="579285" y="140398"/>
                </a:lnTo>
                <a:lnTo>
                  <a:pt x="578053" y="141655"/>
                </a:lnTo>
                <a:lnTo>
                  <a:pt x="576821" y="144195"/>
                </a:lnTo>
                <a:lnTo>
                  <a:pt x="576821" y="149250"/>
                </a:lnTo>
                <a:lnTo>
                  <a:pt x="580517" y="156832"/>
                </a:lnTo>
                <a:lnTo>
                  <a:pt x="585609" y="159372"/>
                </a:lnTo>
                <a:lnTo>
                  <a:pt x="586841" y="160629"/>
                </a:lnTo>
                <a:lnTo>
                  <a:pt x="591947" y="160629"/>
                </a:lnTo>
                <a:lnTo>
                  <a:pt x="595642" y="159372"/>
                </a:lnTo>
                <a:lnTo>
                  <a:pt x="600748" y="156832"/>
                </a:lnTo>
                <a:lnTo>
                  <a:pt x="604621" y="149250"/>
                </a:lnTo>
                <a:lnTo>
                  <a:pt x="604621" y="1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41" name="object 41"/>
          <p:cNvGrpSpPr/>
          <p:nvPr/>
        </p:nvGrpSpPr>
        <p:grpSpPr>
          <a:xfrm>
            <a:off x="6641214" y="5252183"/>
            <a:ext cx="711073" cy="176721"/>
            <a:chOff x="6037467" y="4670802"/>
            <a:chExt cx="646430" cy="160655"/>
          </a:xfrm>
        </p:grpSpPr>
        <p:sp>
          <p:nvSpPr>
            <p:cNvPr id="42" name="object 42"/>
            <p:cNvSpPr/>
            <p:nvPr/>
          </p:nvSpPr>
          <p:spPr>
            <a:xfrm>
              <a:off x="6037467" y="4670802"/>
              <a:ext cx="461558" cy="1606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522956" y="4673332"/>
              <a:ext cx="160656" cy="1555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4" name="object 44"/>
          <p:cNvSpPr/>
          <p:nvPr/>
        </p:nvSpPr>
        <p:spPr>
          <a:xfrm>
            <a:off x="7620445" y="5472016"/>
            <a:ext cx="1263187" cy="2170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5" name="object 45"/>
          <p:cNvSpPr/>
          <p:nvPr/>
        </p:nvSpPr>
        <p:spPr>
          <a:xfrm>
            <a:off x="8992028" y="5498449"/>
            <a:ext cx="121169" cy="1210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6" name="object 46"/>
          <p:cNvSpPr/>
          <p:nvPr/>
        </p:nvSpPr>
        <p:spPr>
          <a:xfrm>
            <a:off x="6080463" y="6294299"/>
            <a:ext cx="2031049" cy="2198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7" name="object 47"/>
          <p:cNvSpPr/>
          <p:nvPr/>
        </p:nvSpPr>
        <p:spPr>
          <a:xfrm>
            <a:off x="8221457" y="6294299"/>
            <a:ext cx="1233959" cy="2198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8" name="object 48"/>
          <p:cNvSpPr/>
          <p:nvPr/>
        </p:nvSpPr>
        <p:spPr>
          <a:xfrm>
            <a:off x="6502029" y="6697788"/>
            <a:ext cx="609791" cy="236792"/>
          </a:xfrm>
          <a:custGeom>
            <a:avLst/>
            <a:gdLst/>
            <a:ahLst/>
            <a:cxnLst/>
            <a:rect l="l" t="t" r="r" b="b"/>
            <a:pathLst>
              <a:path w="554354" h="215264">
                <a:moveTo>
                  <a:pt x="152920" y="155575"/>
                </a:moveTo>
                <a:lnTo>
                  <a:pt x="147993" y="155575"/>
                </a:lnTo>
                <a:lnTo>
                  <a:pt x="146583" y="154305"/>
                </a:lnTo>
                <a:lnTo>
                  <a:pt x="144119" y="154305"/>
                </a:lnTo>
                <a:lnTo>
                  <a:pt x="122542" y="108775"/>
                </a:lnTo>
                <a:lnTo>
                  <a:pt x="117919" y="96126"/>
                </a:lnTo>
                <a:lnTo>
                  <a:pt x="96088" y="36322"/>
                </a:lnTo>
                <a:lnTo>
                  <a:pt x="96088" y="96126"/>
                </a:lnTo>
                <a:lnTo>
                  <a:pt x="49276" y="96126"/>
                </a:lnTo>
                <a:lnTo>
                  <a:pt x="71970" y="29083"/>
                </a:lnTo>
                <a:lnTo>
                  <a:pt x="96088" y="96126"/>
                </a:lnTo>
                <a:lnTo>
                  <a:pt x="96088" y="36322"/>
                </a:lnTo>
                <a:lnTo>
                  <a:pt x="93446" y="29083"/>
                </a:lnTo>
                <a:lnTo>
                  <a:pt x="86055" y="8851"/>
                </a:lnTo>
                <a:lnTo>
                  <a:pt x="68275" y="8851"/>
                </a:lnTo>
                <a:lnTo>
                  <a:pt x="19011" y="139128"/>
                </a:lnTo>
                <a:lnTo>
                  <a:pt x="17602" y="142925"/>
                </a:lnTo>
                <a:lnTo>
                  <a:pt x="16370" y="146723"/>
                </a:lnTo>
                <a:lnTo>
                  <a:pt x="13906" y="151777"/>
                </a:lnTo>
                <a:lnTo>
                  <a:pt x="12674" y="153047"/>
                </a:lnTo>
                <a:lnTo>
                  <a:pt x="11264" y="154305"/>
                </a:lnTo>
                <a:lnTo>
                  <a:pt x="10033" y="155575"/>
                </a:lnTo>
                <a:lnTo>
                  <a:pt x="0" y="155575"/>
                </a:lnTo>
                <a:lnTo>
                  <a:pt x="0" y="164426"/>
                </a:lnTo>
                <a:lnTo>
                  <a:pt x="45580" y="164426"/>
                </a:lnTo>
                <a:lnTo>
                  <a:pt x="45580" y="155575"/>
                </a:lnTo>
                <a:lnTo>
                  <a:pt x="39243" y="155575"/>
                </a:lnTo>
                <a:lnTo>
                  <a:pt x="36601" y="154305"/>
                </a:lnTo>
                <a:lnTo>
                  <a:pt x="34137" y="154305"/>
                </a:lnTo>
                <a:lnTo>
                  <a:pt x="32905" y="153047"/>
                </a:lnTo>
                <a:lnTo>
                  <a:pt x="31508" y="153047"/>
                </a:lnTo>
                <a:lnTo>
                  <a:pt x="31508" y="151777"/>
                </a:lnTo>
                <a:lnTo>
                  <a:pt x="30276" y="150520"/>
                </a:lnTo>
                <a:lnTo>
                  <a:pt x="30276" y="147993"/>
                </a:lnTo>
                <a:lnTo>
                  <a:pt x="31508" y="145453"/>
                </a:lnTo>
                <a:lnTo>
                  <a:pt x="31508" y="141668"/>
                </a:lnTo>
                <a:lnTo>
                  <a:pt x="42938" y="108775"/>
                </a:lnTo>
                <a:lnTo>
                  <a:pt x="99949" y="108775"/>
                </a:lnTo>
                <a:lnTo>
                  <a:pt x="109982" y="137871"/>
                </a:lnTo>
                <a:lnTo>
                  <a:pt x="111213" y="142925"/>
                </a:lnTo>
                <a:lnTo>
                  <a:pt x="112445" y="145453"/>
                </a:lnTo>
                <a:lnTo>
                  <a:pt x="113855" y="147993"/>
                </a:lnTo>
                <a:lnTo>
                  <a:pt x="113855" y="150520"/>
                </a:lnTo>
                <a:lnTo>
                  <a:pt x="112445" y="153047"/>
                </a:lnTo>
                <a:lnTo>
                  <a:pt x="111213" y="154305"/>
                </a:lnTo>
                <a:lnTo>
                  <a:pt x="107518" y="154305"/>
                </a:lnTo>
                <a:lnTo>
                  <a:pt x="106286" y="155575"/>
                </a:lnTo>
                <a:lnTo>
                  <a:pt x="98552" y="155575"/>
                </a:lnTo>
                <a:lnTo>
                  <a:pt x="98552" y="164426"/>
                </a:lnTo>
                <a:lnTo>
                  <a:pt x="152920" y="164426"/>
                </a:lnTo>
                <a:lnTo>
                  <a:pt x="152920" y="155575"/>
                </a:lnTo>
                <a:close/>
              </a:path>
              <a:path w="554354" h="215264">
                <a:moveTo>
                  <a:pt x="219964" y="155575"/>
                </a:moveTo>
                <a:lnTo>
                  <a:pt x="212394" y="155575"/>
                </a:lnTo>
                <a:lnTo>
                  <a:pt x="209931" y="154305"/>
                </a:lnTo>
                <a:lnTo>
                  <a:pt x="203593" y="154305"/>
                </a:lnTo>
                <a:lnTo>
                  <a:pt x="201129" y="151777"/>
                </a:lnTo>
                <a:lnTo>
                  <a:pt x="201129" y="0"/>
                </a:lnTo>
                <a:lnTo>
                  <a:pt x="192163" y="0"/>
                </a:lnTo>
                <a:lnTo>
                  <a:pt x="185826" y="3797"/>
                </a:lnTo>
                <a:lnTo>
                  <a:pt x="178257" y="6324"/>
                </a:lnTo>
                <a:lnTo>
                  <a:pt x="163131" y="8851"/>
                </a:lnTo>
                <a:lnTo>
                  <a:pt x="163131" y="18961"/>
                </a:lnTo>
                <a:lnTo>
                  <a:pt x="182130" y="18961"/>
                </a:lnTo>
                <a:lnTo>
                  <a:pt x="182130" y="145453"/>
                </a:lnTo>
                <a:lnTo>
                  <a:pt x="180898" y="147993"/>
                </a:lnTo>
                <a:lnTo>
                  <a:pt x="180898" y="151777"/>
                </a:lnTo>
                <a:lnTo>
                  <a:pt x="179489" y="153047"/>
                </a:lnTo>
                <a:lnTo>
                  <a:pt x="177025" y="154305"/>
                </a:lnTo>
                <a:lnTo>
                  <a:pt x="171919" y="154305"/>
                </a:lnTo>
                <a:lnTo>
                  <a:pt x="170688" y="155575"/>
                </a:lnTo>
                <a:lnTo>
                  <a:pt x="163131" y="155575"/>
                </a:lnTo>
                <a:lnTo>
                  <a:pt x="163131" y="164426"/>
                </a:lnTo>
                <a:lnTo>
                  <a:pt x="219964" y="164426"/>
                </a:lnTo>
                <a:lnTo>
                  <a:pt x="219964" y="155575"/>
                </a:lnTo>
                <a:close/>
              </a:path>
              <a:path w="554354" h="215264">
                <a:moveTo>
                  <a:pt x="365480" y="155575"/>
                </a:moveTo>
                <a:lnTo>
                  <a:pt x="361619" y="155575"/>
                </a:lnTo>
                <a:lnTo>
                  <a:pt x="359156" y="154305"/>
                </a:lnTo>
                <a:lnTo>
                  <a:pt x="352818" y="154305"/>
                </a:lnTo>
                <a:lnTo>
                  <a:pt x="350354" y="153047"/>
                </a:lnTo>
                <a:lnTo>
                  <a:pt x="348945" y="153047"/>
                </a:lnTo>
                <a:lnTo>
                  <a:pt x="346481" y="151777"/>
                </a:lnTo>
                <a:lnTo>
                  <a:pt x="345249" y="150520"/>
                </a:lnTo>
                <a:lnTo>
                  <a:pt x="342607" y="147993"/>
                </a:lnTo>
                <a:lnTo>
                  <a:pt x="341376" y="145453"/>
                </a:lnTo>
                <a:lnTo>
                  <a:pt x="338912" y="142925"/>
                </a:lnTo>
                <a:lnTo>
                  <a:pt x="311277" y="112572"/>
                </a:lnTo>
                <a:lnTo>
                  <a:pt x="310121" y="111302"/>
                </a:lnTo>
                <a:lnTo>
                  <a:pt x="300901" y="101180"/>
                </a:lnTo>
                <a:lnTo>
                  <a:pt x="332574" y="75895"/>
                </a:lnTo>
                <a:lnTo>
                  <a:pt x="336448" y="73355"/>
                </a:lnTo>
                <a:lnTo>
                  <a:pt x="340144" y="72097"/>
                </a:lnTo>
                <a:lnTo>
                  <a:pt x="344017" y="69570"/>
                </a:lnTo>
                <a:lnTo>
                  <a:pt x="348945" y="67030"/>
                </a:lnTo>
                <a:lnTo>
                  <a:pt x="352818" y="67030"/>
                </a:lnTo>
                <a:lnTo>
                  <a:pt x="356692" y="65773"/>
                </a:lnTo>
                <a:lnTo>
                  <a:pt x="360387" y="65773"/>
                </a:lnTo>
                <a:lnTo>
                  <a:pt x="360387" y="56921"/>
                </a:lnTo>
                <a:lnTo>
                  <a:pt x="304774" y="56921"/>
                </a:lnTo>
                <a:lnTo>
                  <a:pt x="304774" y="65773"/>
                </a:lnTo>
                <a:lnTo>
                  <a:pt x="314807" y="65773"/>
                </a:lnTo>
                <a:lnTo>
                  <a:pt x="317449" y="67030"/>
                </a:lnTo>
                <a:lnTo>
                  <a:pt x="318681" y="68300"/>
                </a:lnTo>
                <a:lnTo>
                  <a:pt x="318681" y="69570"/>
                </a:lnTo>
                <a:lnTo>
                  <a:pt x="317449" y="70827"/>
                </a:lnTo>
                <a:lnTo>
                  <a:pt x="316217" y="73355"/>
                </a:lnTo>
                <a:lnTo>
                  <a:pt x="313575" y="75895"/>
                </a:lnTo>
                <a:lnTo>
                  <a:pt x="309880" y="79679"/>
                </a:lnTo>
                <a:lnTo>
                  <a:pt x="269405" y="111302"/>
                </a:lnTo>
                <a:lnTo>
                  <a:pt x="269405" y="0"/>
                </a:lnTo>
                <a:lnTo>
                  <a:pt x="260438" y="0"/>
                </a:lnTo>
                <a:lnTo>
                  <a:pt x="252869" y="3797"/>
                </a:lnTo>
                <a:lnTo>
                  <a:pt x="245300" y="6324"/>
                </a:lnTo>
                <a:lnTo>
                  <a:pt x="237731" y="7581"/>
                </a:lnTo>
                <a:lnTo>
                  <a:pt x="231406" y="8851"/>
                </a:lnTo>
                <a:lnTo>
                  <a:pt x="231406" y="18961"/>
                </a:lnTo>
                <a:lnTo>
                  <a:pt x="250405" y="18961"/>
                </a:lnTo>
                <a:lnTo>
                  <a:pt x="250405" y="142925"/>
                </a:lnTo>
                <a:lnTo>
                  <a:pt x="249174" y="146723"/>
                </a:lnTo>
                <a:lnTo>
                  <a:pt x="249174" y="149250"/>
                </a:lnTo>
                <a:lnTo>
                  <a:pt x="247764" y="151777"/>
                </a:lnTo>
                <a:lnTo>
                  <a:pt x="247764" y="153047"/>
                </a:lnTo>
                <a:lnTo>
                  <a:pt x="246532" y="154305"/>
                </a:lnTo>
                <a:lnTo>
                  <a:pt x="244068" y="155575"/>
                </a:lnTo>
                <a:lnTo>
                  <a:pt x="231406" y="155575"/>
                </a:lnTo>
                <a:lnTo>
                  <a:pt x="231406" y="164426"/>
                </a:lnTo>
                <a:lnTo>
                  <a:pt x="288239" y="164426"/>
                </a:lnTo>
                <a:lnTo>
                  <a:pt x="288239" y="155575"/>
                </a:lnTo>
                <a:lnTo>
                  <a:pt x="279438" y="155575"/>
                </a:lnTo>
                <a:lnTo>
                  <a:pt x="276974" y="154305"/>
                </a:lnTo>
                <a:lnTo>
                  <a:pt x="271868" y="154305"/>
                </a:lnTo>
                <a:lnTo>
                  <a:pt x="269405" y="151777"/>
                </a:lnTo>
                <a:lnTo>
                  <a:pt x="269405" y="125222"/>
                </a:lnTo>
                <a:lnTo>
                  <a:pt x="285775" y="112572"/>
                </a:lnTo>
                <a:lnTo>
                  <a:pt x="316217" y="145453"/>
                </a:lnTo>
                <a:lnTo>
                  <a:pt x="317449" y="145453"/>
                </a:lnTo>
                <a:lnTo>
                  <a:pt x="317449" y="146723"/>
                </a:lnTo>
                <a:lnTo>
                  <a:pt x="318681" y="147993"/>
                </a:lnTo>
                <a:lnTo>
                  <a:pt x="318681" y="150520"/>
                </a:lnTo>
                <a:lnTo>
                  <a:pt x="319913" y="151777"/>
                </a:lnTo>
                <a:lnTo>
                  <a:pt x="319913" y="154305"/>
                </a:lnTo>
                <a:lnTo>
                  <a:pt x="318681" y="155575"/>
                </a:lnTo>
                <a:lnTo>
                  <a:pt x="306006" y="155575"/>
                </a:lnTo>
                <a:lnTo>
                  <a:pt x="306006" y="164426"/>
                </a:lnTo>
                <a:lnTo>
                  <a:pt x="365480" y="164426"/>
                </a:lnTo>
                <a:lnTo>
                  <a:pt x="365480" y="155575"/>
                </a:lnTo>
                <a:close/>
              </a:path>
              <a:path w="554354" h="215264">
                <a:moveTo>
                  <a:pt x="488137" y="56921"/>
                </a:moveTo>
                <a:lnTo>
                  <a:pt x="443788" y="56921"/>
                </a:lnTo>
                <a:lnTo>
                  <a:pt x="443788" y="65773"/>
                </a:lnTo>
                <a:lnTo>
                  <a:pt x="455231" y="65773"/>
                </a:lnTo>
                <a:lnTo>
                  <a:pt x="457695" y="67030"/>
                </a:lnTo>
                <a:lnTo>
                  <a:pt x="459105" y="67030"/>
                </a:lnTo>
                <a:lnTo>
                  <a:pt x="460336" y="68300"/>
                </a:lnTo>
                <a:lnTo>
                  <a:pt x="460336" y="73355"/>
                </a:lnTo>
                <a:lnTo>
                  <a:pt x="459105" y="75895"/>
                </a:lnTo>
                <a:lnTo>
                  <a:pt x="456463" y="80949"/>
                </a:lnTo>
                <a:lnTo>
                  <a:pt x="455231" y="86004"/>
                </a:lnTo>
                <a:lnTo>
                  <a:pt x="431292" y="141668"/>
                </a:lnTo>
                <a:lnTo>
                  <a:pt x="405955" y="82219"/>
                </a:lnTo>
                <a:lnTo>
                  <a:pt x="404723" y="79679"/>
                </a:lnTo>
                <a:lnTo>
                  <a:pt x="403313" y="77152"/>
                </a:lnTo>
                <a:lnTo>
                  <a:pt x="402082" y="74625"/>
                </a:lnTo>
                <a:lnTo>
                  <a:pt x="402082" y="70827"/>
                </a:lnTo>
                <a:lnTo>
                  <a:pt x="403313" y="69570"/>
                </a:lnTo>
                <a:lnTo>
                  <a:pt x="403313" y="68300"/>
                </a:lnTo>
                <a:lnTo>
                  <a:pt x="404723" y="67030"/>
                </a:lnTo>
                <a:lnTo>
                  <a:pt x="407187" y="67030"/>
                </a:lnTo>
                <a:lnTo>
                  <a:pt x="408419" y="65773"/>
                </a:lnTo>
                <a:lnTo>
                  <a:pt x="418630" y="65773"/>
                </a:lnTo>
                <a:lnTo>
                  <a:pt x="418630" y="56921"/>
                </a:lnTo>
                <a:lnTo>
                  <a:pt x="362851" y="56921"/>
                </a:lnTo>
                <a:lnTo>
                  <a:pt x="364248" y="65773"/>
                </a:lnTo>
                <a:lnTo>
                  <a:pt x="370586" y="65773"/>
                </a:lnTo>
                <a:lnTo>
                  <a:pt x="371817" y="67030"/>
                </a:lnTo>
                <a:lnTo>
                  <a:pt x="374281" y="67030"/>
                </a:lnTo>
                <a:lnTo>
                  <a:pt x="375513" y="68300"/>
                </a:lnTo>
                <a:lnTo>
                  <a:pt x="376923" y="69570"/>
                </a:lnTo>
                <a:lnTo>
                  <a:pt x="379387" y="72097"/>
                </a:lnTo>
                <a:lnTo>
                  <a:pt x="380619" y="74625"/>
                </a:lnTo>
                <a:lnTo>
                  <a:pt x="383082" y="78422"/>
                </a:lnTo>
                <a:lnTo>
                  <a:pt x="384492" y="82219"/>
                </a:lnTo>
                <a:lnTo>
                  <a:pt x="422325" y="165696"/>
                </a:lnTo>
                <a:lnTo>
                  <a:pt x="417220" y="175818"/>
                </a:lnTo>
                <a:lnTo>
                  <a:pt x="415988" y="179603"/>
                </a:lnTo>
                <a:lnTo>
                  <a:pt x="413524" y="183400"/>
                </a:lnTo>
                <a:lnTo>
                  <a:pt x="412292" y="187198"/>
                </a:lnTo>
                <a:lnTo>
                  <a:pt x="409651" y="190995"/>
                </a:lnTo>
                <a:lnTo>
                  <a:pt x="408419" y="193522"/>
                </a:lnTo>
                <a:lnTo>
                  <a:pt x="405955" y="196049"/>
                </a:lnTo>
                <a:lnTo>
                  <a:pt x="404723" y="198577"/>
                </a:lnTo>
                <a:lnTo>
                  <a:pt x="402082" y="199847"/>
                </a:lnTo>
                <a:lnTo>
                  <a:pt x="399618" y="201117"/>
                </a:lnTo>
                <a:lnTo>
                  <a:pt x="398386" y="201117"/>
                </a:lnTo>
                <a:lnTo>
                  <a:pt x="395757" y="202374"/>
                </a:lnTo>
                <a:lnTo>
                  <a:pt x="392061" y="202374"/>
                </a:lnTo>
                <a:lnTo>
                  <a:pt x="390829" y="201117"/>
                </a:lnTo>
                <a:lnTo>
                  <a:pt x="386956" y="201117"/>
                </a:lnTo>
                <a:lnTo>
                  <a:pt x="384492" y="199847"/>
                </a:lnTo>
                <a:lnTo>
                  <a:pt x="383082" y="197319"/>
                </a:lnTo>
                <a:lnTo>
                  <a:pt x="378155" y="194792"/>
                </a:lnTo>
                <a:lnTo>
                  <a:pt x="376923" y="192252"/>
                </a:lnTo>
                <a:lnTo>
                  <a:pt x="375513" y="190995"/>
                </a:lnTo>
                <a:lnTo>
                  <a:pt x="373049" y="190995"/>
                </a:lnTo>
                <a:lnTo>
                  <a:pt x="371817" y="189725"/>
                </a:lnTo>
                <a:lnTo>
                  <a:pt x="367944" y="189725"/>
                </a:lnTo>
                <a:lnTo>
                  <a:pt x="364248" y="193522"/>
                </a:lnTo>
                <a:lnTo>
                  <a:pt x="362851" y="194792"/>
                </a:lnTo>
                <a:lnTo>
                  <a:pt x="362851" y="196049"/>
                </a:lnTo>
                <a:lnTo>
                  <a:pt x="361619" y="198577"/>
                </a:lnTo>
                <a:lnTo>
                  <a:pt x="361619" y="202374"/>
                </a:lnTo>
                <a:lnTo>
                  <a:pt x="362851" y="204901"/>
                </a:lnTo>
                <a:lnTo>
                  <a:pt x="365480" y="207429"/>
                </a:lnTo>
                <a:lnTo>
                  <a:pt x="366712" y="209969"/>
                </a:lnTo>
                <a:lnTo>
                  <a:pt x="370586" y="211226"/>
                </a:lnTo>
                <a:lnTo>
                  <a:pt x="375513" y="213753"/>
                </a:lnTo>
                <a:lnTo>
                  <a:pt x="380619" y="215023"/>
                </a:lnTo>
                <a:lnTo>
                  <a:pt x="389420" y="215023"/>
                </a:lnTo>
                <a:lnTo>
                  <a:pt x="394525" y="213753"/>
                </a:lnTo>
                <a:lnTo>
                  <a:pt x="399618" y="211226"/>
                </a:lnTo>
                <a:lnTo>
                  <a:pt x="403313" y="209969"/>
                </a:lnTo>
                <a:lnTo>
                  <a:pt x="411060" y="204901"/>
                </a:lnTo>
                <a:lnTo>
                  <a:pt x="413524" y="202374"/>
                </a:lnTo>
                <a:lnTo>
                  <a:pt x="414756" y="201117"/>
                </a:lnTo>
                <a:lnTo>
                  <a:pt x="417220" y="197319"/>
                </a:lnTo>
                <a:lnTo>
                  <a:pt x="419862" y="193522"/>
                </a:lnTo>
                <a:lnTo>
                  <a:pt x="422325" y="188468"/>
                </a:lnTo>
                <a:lnTo>
                  <a:pt x="443077" y="141668"/>
                </a:lnTo>
                <a:lnTo>
                  <a:pt x="467893" y="83477"/>
                </a:lnTo>
                <a:lnTo>
                  <a:pt x="469125" y="78422"/>
                </a:lnTo>
                <a:lnTo>
                  <a:pt x="471766" y="74625"/>
                </a:lnTo>
                <a:lnTo>
                  <a:pt x="472998" y="72097"/>
                </a:lnTo>
                <a:lnTo>
                  <a:pt x="474230" y="70827"/>
                </a:lnTo>
                <a:lnTo>
                  <a:pt x="474230" y="69570"/>
                </a:lnTo>
                <a:lnTo>
                  <a:pt x="476694" y="67030"/>
                </a:lnTo>
                <a:lnTo>
                  <a:pt x="479336" y="67030"/>
                </a:lnTo>
                <a:lnTo>
                  <a:pt x="480568" y="65773"/>
                </a:lnTo>
                <a:lnTo>
                  <a:pt x="488137" y="65773"/>
                </a:lnTo>
                <a:lnTo>
                  <a:pt x="488137" y="56921"/>
                </a:lnTo>
                <a:close/>
              </a:path>
              <a:path w="554354" h="215264">
                <a:moveTo>
                  <a:pt x="553948" y="155575"/>
                </a:moveTo>
                <a:lnTo>
                  <a:pt x="546379" y="155575"/>
                </a:lnTo>
                <a:lnTo>
                  <a:pt x="543737" y="154305"/>
                </a:lnTo>
                <a:lnTo>
                  <a:pt x="537400" y="154305"/>
                </a:lnTo>
                <a:lnTo>
                  <a:pt x="534936" y="151777"/>
                </a:lnTo>
                <a:lnTo>
                  <a:pt x="534936" y="0"/>
                </a:lnTo>
                <a:lnTo>
                  <a:pt x="526148" y="0"/>
                </a:lnTo>
                <a:lnTo>
                  <a:pt x="519811" y="3797"/>
                </a:lnTo>
                <a:lnTo>
                  <a:pt x="512241" y="6324"/>
                </a:lnTo>
                <a:lnTo>
                  <a:pt x="496938" y="8851"/>
                </a:lnTo>
                <a:lnTo>
                  <a:pt x="496938" y="18961"/>
                </a:lnTo>
                <a:lnTo>
                  <a:pt x="515937" y="18961"/>
                </a:lnTo>
                <a:lnTo>
                  <a:pt x="515937" y="145453"/>
                </a:lnTo>
                <a:lnTo>
                  <a:pt x="514705" y="147993"/>
                </a:lnTo>
                <a:lnTo>
                  <a:pt x="514705" y="151777"/>
                </a:lnTo>
                <a:lnTo>
                  <a:pt x="513473" y="153047"/>
                </a:lnTo>
                <a:lnTo>
                  <a:pt x="510832" y="154305"/>
                </a:lnTo>
                <a:lnTo>
                  <a:pt x="505904" y="154305"/>
                </a:lnTo>
                <a:lnTo>
                  <a:pt x="504494" y="155575"/>
                </a:lnTo>
                <a:lnTo>
                  <a:pt x="496938" y="155575"/>
                </a:lnTo>
                <a:lnTo>
                  <a:pt x="496938" y="164426"/>
                </a:lnTo>
                <a:lnTo>
                  <a:pt x="553948" y="164426"/>
                </a:lnTo>
                <a:lnTo>
                  <a:pt x="553948" y="155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9" name="object 49"/>
          <p:cNvSpPr/>
          <p:nvPr/>
        </p:nvSpPr>
        <p:spPr>
          <a:xfrm>
            <a:off x="7205836" y="6701952"/>
            <a:ext cx="692759" cy="1794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0" name="object 50"/>
          <p:cNvSpPr/>
          <p:nvPr/>
        </p:nvSpPr>
        <p:spPr>
          <a:xfrm>
            <a:off x="7996150" y="6697779"/>
            <a:ext cx="489519" cy="1836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1" name="object 51"/>
          <p:cNvSpPr/>
          <p:nvPr/>
        </p:nvSpPr>
        <p:spPr>
          <a:xfrm>
            <a:off x="1258923" y="5089384"/>
            <a:ext cx="165534" cy="1711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2" name="object 52"/>
          <p:cNvSpPr/>
          <p:nvPr/>
        </p:nvSpPr>
        <p:spPr>
          <a:xfrm>
            <a:off x="1523232" y="5189560"/>
            <a:ext cx="69850" cy="15367"/>
          </a:xfrm>
          <a:custGeom>
            <a:avLst/>
            <a:gdLst/>
            <a:ahLst/>
            <a:cxnLst/>
            <a:rect l="l" t="t" r="r" b="b"/>
            <a:pathLst>
              <a:path w="63500" h="13970">
                <a:moveTo>
                  <a:pt x="63231" y="0"/>
                </a:moveTo>
                <a:lnTo>
                  <a:pt x="0" y="0"/>
                </a:lnTo>
                <a:lnTo>
                  <a:pt x="0" y="13913"/>
                </a:lnTo>
                <a:lnTo>
                  <a:pt x="63231" y="13913"/>
                </a:lnTo>
                <a:lnTo>
                  <a:pt x="63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3" name="object 53"/>
          <p:cNvSpPr/>
          <p:nvPr/>
        </p:nvSpPr>
        <p:spPr>
          <a:xfrm>
            <a:off x="1687373" y="5089384"/>
            <a:ext cx="179451" cy="1711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4" name="object 54"/>
          <p:cNvGrpSpPr/>
          <p:nvPr/>
        </p:nvGrpSpPr>
        <p:grpSpPr>
          <a:xfrm>
            <a:off x="2995080" y="5757233"/>
            <a:ext cx="377190" cy="176721"/>
            <a:chOff x="2722800" y="5129939"/>
            <a:chExt cx="342900" cy="160655"/>
          </a:xfrm>
        </p:grpSpPr>
        <p:sp>
          <p:nvSpPr>
            <p:cNvPr id="55" name="object 55"/>
            <p:cNvSpPr/>
            <p:nvPr/>
          </p:nvSpPr>
          <p:spPr>
            <a:xfrm>
              <a:off x="2722800" y="5132468"/>
              <a:ext cx="160480" cy="1555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907388" y="5129939"/>
              <a:ext cx="158017" cy="16064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7" name="object 57"/>
          <p:cNvSpPr/>
          <p:nvPr/>
        </p:nvSpPr>
        <p:spPr>
          <a:xfrm>
            <a:off x="3547313" y="5750278"/>
            <a:ext cx="176722" cy="1711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8" name="object 58"/>
          <p:cNvSpPr/>
          <p:nvPr/>
        </p:nvSpPr>
        <p:spPr>
          <a:xfrm>
            <a:off x="4712945" y="5733584"/>
            <a:ext cx="176722" cy="1711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9" name="object 59"/>
          <p:cNvSpPr/>
          <p:nvPr/>
        </p:nvSpPr>
        <p:spPr>
          <a:xfrm>
            <a:off x="7116796" y="3483715"/>
            <a:ext cx="436869" cy="2560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20132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883" y="457200"/>
            <a:ext cx="7981315" cy="768350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186055" rIns="0" bIns="0" rtlCol="0">
            <a:spAutoFit/>
          </a:bodyPr>
          <a:lstStyle/>
          <a:p>
            <a:pPr marL="656590">
              <a:lnSpc>
                <a:spcPct val="100000"/>
              </a:lnSpc>
              <a:spcBef>
                <a:spcPts val="1465"/>
              </a:spcBef>
            </a:pPr>
            <a:r>
              <a:rPr sz="3200" b="0" dirty="0">
                <a:solidFill>
                  <a:srgbClr val="000000"/>
                </a:solidFill>
                <a:latin typeface="Arial Black"/>
                <a:cs typeface="Arial Black"/>
              </a:rPr>
              <a:t>Synthetic Applications </a:t>
            </a:r>
            <a:r>
              <a:rPr sz="3200" b="0" spc="-5" dirty="0">
                <a:solidFill>
                  <a:srgbClr val="000000"/>
                </a:solidFill>
                <a:latin typeface="Arial Black"/>
                <a:cs typeface="Arial Black"/>
              </a:rPr>
              <a:t>of</a:t>
            </a:r>
            <a:r>
              <a:rPr sz="3200" b="0" spc="-9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 Black"/>
                <a:cs typeface="Arial Black"/>
              </a:rPr>
              <a:t>EAA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639" y="1155367"/>
            <a:ext cx="7993380" cy="17119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5"/>
              </a:spcBef>
              <a:tabLst>
                <a:tab pos="608965" algn="l"/>
              </a:tabLst>
            </a:pPr>
            <a:r>
              <a:rPr sz="2800" b="1" dirty="0">
                <a:solidFill>
                  <a:srgbClr val="3232FF"/>
                </a:solidFill>
                <a:latin typeface="Times New Roman"/>
                <a:cs typeface="Times New Roman"/>
              </a:rPr>
              <a:t>1.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Synthesis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alkyl aceto acetic ester:-</a:t>
            </a:r>
            <a:endParaRPr sz="2800">
              <a:latin typeface="Times New Roman"/>
              <a:cs typeface="Times New Roman"/>
            </a:endParaRPr>
          </a:p>
          <a:p>
            <a:pPr marL="608965" marR="5080" indent="-609600">
              <a:lnSpc>
                <a:spcPct val="100000"/>
              </a:lnSpc>
              <a:spcBef>
                <a:spcPts val="590"/>
              </a:spcBef>
              <a:buClr>
                <a:srgbClr val="FF00FF"/>
              </a:buClr>
              <a:buChar char="•"/>
              <a:tabLst>
                <a:tab pos="608965" algn="l"/>
                <a:tab pos="609600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Aceto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acetic ester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treated with sodium ethoxide gives  carbanion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further treatment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with alkyl halide</a:t>
            </a:r>
            <a:r>
              <a:rPr sz="2400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gives  corresponding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alkyl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derivative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2950464"/>
            <a:ext cx="9144000" cy="935990"/>
            <a:chOff x="457200" y="2950464"/>
            <a:chExt cx="9144000" cy="935990"/>
          </a:xfrm>
        </p:grpSpPr>
        <p:sp>
          <p:nvSpPr>
            <p:cNvPr id="5" name="object 5"/>
            <p:cNvSpPr/>
            <p:nvPr/>
          </p:nvSpPr>
          <p:spPr>
            <a:xfrm>
              <a:off x="457200" y="2950464"/>
              <a:ext cx="9144000" cy="935990"/>
            </a:xfrm>
            <a:custGeom>
              <a:avLst/>
              <a:gdLst/>
              <a:ahLst/>
              <a:cxnLst/>
              <a:rect l="l" t="t" r="r" b="b"/>
              <a:pathLst>
                <a:path w="9144000" h="935989">
                  <a:moveTo>
                    <a:pt x="0" y="0"/>
                  </a:moveTo>
                  <a:lnTo>
                    <a:pt x="0" y="935735"/>
                  </a:lnTo>
                  <a:lnTo>
                    <a:pt x="9143999" y="93573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1099" y="3608847"/>
              <a:ext cx="707390" cy="13970"/>
            </a:xfrm>
            <a:custGeom>
              <a:avLst/>
              <a:gdLst/>
              <a:ahLst/>
              <a:cxnLst/>
              <a:rect l="l" t="t" r="r" b="b"/>
              <a:pathLst>
                <a:path w="707389" h="13970">
                  <a:moveTo>
                    <a:pt x="531872" y="0"/>
                  </a:moveTo>
                  <a:lnTo>
                    <a:pt x="707132" y="0"/>
                  </a:lnTo>
                </a:path>
                <a:path w="707389" h="13970">
                  <a:moveTo>
                    <a:pt x="0" y="13716"/>
                  </a:moveTo>
                  <a:lnTo>
                    <a:pt x="201165" y="137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65883" y="3407178"/>
            <a:ext cx="10001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200" spc="-355" dirty="0">
                <a:latin typeface="Arial"/>
                <a:cs typeface="Arial"/>
              </a:rPr>
              <a:t>COOC</a:t>
            </a:r>
            <a:r>
              <a:rPr sz="2175" spc="-532" baseline="-26819" dirty="0">
                <a:latin typeface="Arial"/>
                <a:cs typeface="Arial"/>
              </a:rPr>
              <a:t>2</a:t>
            </a:r>
            <a:r>
              <a:rPr sz="2200" spc="-355" dirty="0">
                <a:latin typeface="Arial"/>
                <a:cs typeface="Arial"/>
              </a:rPr>
              <a:t>H</a:t>
            </a:r>
            <a:r>
              <a:rPr sz="2175" spc="-532" baseline="-26819" dirty="0">
                <a:latin typeface="Arial"/>
                <a:cs typeface="Arial"/>
              </a:rPr>
              <a:t>5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740" y="3030751"/>
            <a:ext cx="1765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00" spc="-425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3063" y="3351279"/>
            <a:ext cx="239395" cy="302260"/>
          </a:xfrm>
          <a:custGeom>
            <a:avLst/>
            <a:gdLst/>
            <a:ahLst/>
            <a:cxnLst/>
            <a:rect l="l" t="t" r="r" b="b"/>
            <a:pathLst>
              <a:path w="239394" h="302260">
                <a:moveTo>
                  <a:pt x="196596" y="0"/>
                </a:moveTo>
                <a:lnTo>
                  <a:pt x="196596" y="182879"/>
                </a:lnTo>
              </a:path>
              <a:path w="239394" h="302260">
                <a:moveTo>
                  <a:pt x="239268" y="0"/>
                </a:moveTo>
                <a:lnTo>
                  <a:pt x="239268" y="182879"/>
                </a:lnTo>
              </a:path>
              <a:path w="239394" h="302260">
                <a:moveTo>
                  <a:pt x="0" y="301753"/>
                </a:moveTo>
                <a:lnTo>
                  <a:pt x="150876" y="3017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9899" y="3423942"/>
            <a:ext cx="13214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581025" algn="l"/>
                <a:tab pos="907415" algn="l"/>
              </a:tabLst>
            </a:pPr>
            <a:r>
              <a:rPr sz="3300" spc="-592" baseline="-8838" dirty="0">
                <a:latin typeface="Arial"/>
                <a:cs typeface="Arial"/>
              </a:rPr>
              <a:t>H </a:t>
            </a:r>
            <a:r>
              <a:rPr sz="3300" spc="-345" baseline="-8838" dirty="0">
                <a:latin typeface="Arial"/>
                <a:cs typeface="Arial"/>
              </a:rPr>
              <a:t> </a:t>
            </a:r>
            <a:r>
              <a:rPr sz="3300" spc="-592" baseline="-8838" dirty="0">
                <a:latin typeface="Arial"/>
                <a:cs typeface="Arial"/>
              </a:rPr>
              <a:t>C</a:t>
            </a:r>
            <a:r>
              <a:rPr sz="3300" spc="-592" baseline="-8838" dirty="0">
                <a:latin typeface="Times New Roman"/>
                <a:cs typeface="Times New Roman"/>
              </a:rPr>
              <a:t>	</a:t>
            </a:r>
            <a:r>
              <a:rPr sz="3300" spc="-592" baseline="-5050" dirty="0">
                <a:latin typeface="Arial"/>
                <a:cs typeface="Arial"/>
              </a:rPr>
              <a:t>C</a:t>
            </a:r>
            <a:r>
              <a:rPr sz="3300" spc="-592" baseline="-5050" dirty="0">
                <a:latin typeface="Times New Roman"/>
                <a:cs typeface="Times New Roman"/>
              </a:rPr>
              <a:t>	</a:t>
            </a:r>
            <a:r>
              <a:rPr sz="2200" spc="-350" dirty="0">
                <a:latin typeface="Arial"/>
                <a:cs typeface="Arial"/>
              </a:rPr>
              <a:t>CH</a:t>
            </a:r>
            <a:r>
              <a:rPr sz="2175" spc="-525" baseline="-26819" dirty="0">
                <a:latin typeface="Arial"/>
                <a:cs typeface="Arial"/>
              </a:rPr>
              <a:t>2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079" y="3657615"/>
            <a:ext cx="9080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-195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60804" y="3554489"/>
            <a:ext cx="906144" cy="113664"/>
            <a:chOff x="2860804" y="3554489"/>
            <a:chExt cx="906144" cy="113664"/>
          </a:xfrm>
        </p:grpSpPr>
        <p:sp>
          <p:nvSpPr>
            <p:cNvPr id="13" name="object 13"/>
            <p:cNvSpPr/>
            <p:nvPr/>
          </p:nvSpPr>
          <p:spPr>
            <a:xfrm>
              <a:off x="2862074" y="3610373"/>
              <a:ext cx="824865" cy="0"/>
            </a:xfrm>
            <a:custGeom>
              <a:avLst/>
              <a:gdLst/>
              <a:ahLst/>
              <a:cxnLst/>
              <a:rect l="l" t="t" r="r" b="b"/>
              <a:pathLst>
                <a:path w="824864">
                  <a:moveTo>
                    <a:pt x="0" y="0"/>
                  </a:moveTo>
                  <a:lnTo>
                    <a:pt x="824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5537" y="3554489"/>
              <a:ext cx="81287" cy="113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50386" y="3197855"/>
            <a:ext cx="830580" cy="71120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630"/>
              </a:spcBef>
            </a:pPr>
            <a:r>
              <a:rPr sz="1800" spc="-254" dirty="0">
                <a:latin typeface="Arial"/>
                <a:cs typeface="Arial"/>
              </a:rPr>
              <a:t>C</a:t>
            </a:r>
            <a:r>
              <a:rPr sz="1800" spc="-382" baseline="-27777" dirty="0">
                <a:latin typeface="Arial"/>
                <a:cs typeface="Arial"/>
              </a:rPr>
              <a:t>2</a:t>
            </a:r>
            <a:r>
              <a:rPr sz="1800" spc="-254" dirty="0">
                <a:latin typeface="Arial"/>
                <a:cs typeface="Arial"/>
              </a:rPr>
              <a:t>H</a:t>
            </a:r>
            <a:r>
              <a:rPr sz="1800" spc="-382" baseline="-27777" dirty="0">
                <a:latin typeface="Arial"/>
                <a:cs typeface="Arial"/>
              </a:rPr>
              <a:t>5</a:t>
            </a:r>
            <a:r>
              <a:rPr sz="1800" spc="-254" dirty="0">
                <a:latin typeface="Arial"/>
                <a:cs typeface="Arial"/>
              </a:rPr>
              <a:t>ONa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sz="1800" spc="-140" dirty="0">
                <a:latin typeface="Arial"/>
                <a:cs typeface="Arial"/>
              </a:rPr>
              <a:t>-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250" dirty="0">
                <a:latin typeface="Arial"/>
                <a:cs typeface="Arial"/>
              </a:rPr>
              <a:t>C</a:t>
            </a:r>
            <a:r>
              <a:rPr sz="1800" spc="-375" baseline="-23148" dirty="0">
                <a:latin typeface="Arial"/>
                <a:cs typeface="Arial"/>
              </a:rPr>
              <a:t>2</a:t>
            </a:r>
            <a:r>
              <a:rPr sz="1800" spc="-250" dirty="0">
                <a:latin typeface="Arial"/>
                <a:cs typeface="Arial"/>
              </a:rPr>
              <a:t>H</a:t>
            </a:r>
            <a:r>
              <a:rPr sz="1800" spc="-375" baseline="-23148" dirty="0">
                <a:latin typeface="Arial"/>
                <a:cs typeface="Arial"/>
              </a:rPr>
              <a:t>5</a:t>
            </a:r>
            <a:r>
              <a:rPr sz="1800" spc="-250" dirty="0">
                <a:latin typeface="Arial"/>
                <a:cs typeface="Arial"/>
              </a:rPr>
              <a:t>OH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6474" y="3569222"/>
            <a:ext cx="600710" cy="13970"/>
          </a:xfrm>
          <a:custGeom>
            <a:avLst/>
            <a:gdLst/>
            <a:ahLst/>
            <a:cxnLst/>
            <a:rect l="l" t="t" r="r" b="b"/>
            <a:pathLst>
              <a:path w="600710" h="13970">
                <a:moveTo>
                  <a:pt x="522731" y="0"/>
                </a:moveTo>
                <a:lnTo>
                  <a:pt x="600448" y="0"/>
                </a:lnTo>
              </a:path>
              <a:path w="600710" h="13970">
                <a:moveTo>
                  <a:pt x="0" y="13716"/>
                </a:moveTo>
                <a:lnTo>
                  <a:pt x="201156" y="137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58633" y="2977410"/>
            <a:ext cx="1765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00" spc="-425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17160" y="3296985"/>
            <a:ext cx="4411980" cy="535940"/>
            <a:chOff x="4217160" y="3296985"/>
            <a:chExt cx="4411980" cy="535940"/>
          </a:xfrm>
        </p:grpSpPr>
        <p:sp>
          <p:nvSpPr>
            <p:cNvPr id="19" name="object 19"/>
            <p:cNvSpPr/>
            <p:nvPr/>
          </p:nvSpPr>
          <p:spPr>
            <a:xfrm>
              <a:off x="4218430" y="3297938"/>
              <a:ext cx="239395" cy="302260"/>
            </a:xfrm>
            <a:custGeom>
              <a:avLst/>
              <a:gdLst/>
              <a:ahLst/>
              <a:cxnLst/>
              <a:rect l="l" t="t" r="r" b="b"/>
              <a:pathLst>
                <a:path w="239395" h="302260">
                  <a:moveTo>
                    <a:pt x="196597" y="0"/>
                  </a:moveTo>
                  <a:lnTo>
                    <a:pt x="196597" y="182879"/>
                  </a:lnTo>
                </a:path>
                <a:path w="239395" h="302260">
                  <a:moveTo>
                    <a:pt x="239272" y="0"/>
                  </a:moveTo>
                  <a:lnTo>
                    <a:pt x="239272" y="182879"/>
                  </a:lnTo>
                </a:path>
                <a:path w="239395" h="302260">
                  <a:moveTo>
                    <a:pt x="0" y="301753"/>
                  </a:moveTo>
                  <a:lnTo>
                    <a:pt x="150874" y="3017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1978" y="3511814"/>
              <a:ext cx="81270" cy="114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569" y="3372626"/>
              <a:ext cx="1765300" cy="459105"/>
            </a:xfrm>
            <a:custGeom>
              <a:avLst/>
              <a:gdLst/>
              <a:ahLst/>
              <a:cxnLst/>
              <a:rect l="l" t="t" r="r" b="b"/>
              <a:pathLst>
                <a:path w="1765300" h="459104">
                  <a:moveTo>
                    <a:pt x="120404" y="0"/>
                  </a:moveTo>
                  <a:lnTo>
                    <a:pt x="0" y="0"/>
                  </a:lnTo>
                </a:path>
                <a:path w="1765300" h="459104">
                  <a:moveTo>
                    <a:pt x="1636779" y="135625"/>
                  </a:moveTo>
                  <a:lnTo>
                    <a:pt x="1764791" y="135625"/>
                  </a:lnTo>
                </a:path>
                <a:path w="1765300" h="459104">
                  <a:moveTo>
                    <a:pt x="1539236" y="259076"/>
                  </a:moveTo>
                  <a:lnTo>
                    <a:pt x="1539236" y="268215"/>
                  </a:lnTo>
                </a:path>
                <a:path w="1765300" h="459104">
                  <a:moveTo>
                    <a:pt x="1539236" y="277371"/>
                  </a:moveTo>
                  <a:lnTo>
                    <a:pt x="1539236" y="458725"/>
                  </a:lnTo>
                </a:path>
                <a:path w="1765300" h="459104">
                  <a:moveTo>
                    <a:pt x="1104903" y="149341"/>
                  </a:moveTo>
                  <a:lnTo>
                    <a:pt x="1304548" y="1493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1158" y="3119654"/>
            <a:ext cx="9461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550" b="1" spc="-210" dirty="0">
                <a:latin typeface="Arial"/>
                <a:cs typeface="Arial"/>
              </a:rPr>
              <a:t>-</a:t>
            </a:r>
            <a:endParaRPr sz="2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55428" y="3326406"/>
            <a:ext cx="14420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66725" algn="l"/>
              </a:tabLst>
            </a:pPr>
            <a:r>
              <a:rPr sz="2200" spc="-395" dirty="0">
                <a:latin typeface="Arial"/>
                <a:cs typeface="Arial"/>
              </a:rPr>
              <a:t>HC</a:t>
            </a:r>
            <a:r>
              <a:rPr sz="2200" spc="-395" dirty="0">
                <a:latin typeface="Times New Roman"/>
                <a:cs typeface="Times New Roman"/>
              </a:rPr>
              <a:t>	</a:t>
            </a:r>
            <a:r>
              <a:rPr sz="3300" spc="-525" baseline="1262" dirty="0">
                <a:latin typeface="Arial"/>
                <a:cs typeface="Arial"/>
              </a:rPr>
              <a:t>COOC</a:t>
            </a:r>
            <a:r>
              <a:rPr sz="2175" spc="-525" baseline="-24904" dirty="0">
                <a:latin typeface="Arial"/>
                <a:cs typeface="Arial"/>
              </a:rPr>
              <a:t>2</a:t>
            </a:r>
            <a:r>
              <a:rPr sz="3300" spc="-525" baseline="1262" dirty="0">
                <a:latin typeface="Arial"/>
                <a:cs typeface="Arial"/>
              </a:rPr>
              <a:t>H</a:t>
            </a:r>
            <a:r>
              <a:rPr sz="2175" spc="-525" baseline="-24904" dirty="0">
                <a:latin typeface="Arial"/>
                <a:cs typeface="Arial"/>
              </a:rPr>
              <a:t>5</a:t>
            </a:r>
            <a:endParaRPr sz="2175" baseline="-24904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79441" y="3236983"/>
            <a:ext cx="238125" cy="302260"/>
          </a:xfrm>
          <a:custGeom>
            <a:avLst/>
            <a:gdLst/>
            <a:ahLst/>
            <a:cxnLst/>
            <a:rect l="l" t="t" r="r" b="b"/>
            <a:pathLst>
              <a:path w="238125" h="302260">
                <a:moveTo>
                  <a:pt x="195060" y="0"/>
                </a:moveTo>
                <a:lnTo>
                  <a:pt x="195060" y="182879"/>
                </a:lnTo>
              </a:path>
              <a:path w="238125" h="302260">
                <a:moveTo>
                  <a:pt x="237735" y="0"/>
                </a:moveTo>
                <a:lnTo>
                  <a:pt x="237735" y="182879"/>
                </a:lnTo>
              </a:path>
              <a:path w="238125" h="302260">
                <a:moveTo>
                  <a:pt x="0" y="301753"/>
                </a:moveTo>
                <a:lnTo>
                  <a:pt x="149349" y="3017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54744" y="2814009"/>
            <a:ext cx="773430" cy="9036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R="38100" algn="r">
              <a:lnSpc>
                <a:spcPct val="100000"/>
              </a:lnSpc>
              <a:spcBef>
                <a:spcPts val="915"/>
              </a:spcBef>
            </a:pPr>
            <a:r>
              <a:rPr sz="2200" spc="-425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15"/>
              </a:spcBef>
              <a:tabLst>
                <a:tab pos="582930" algn="l"/>
              </a:tabLst>
            </a:pPr>
            <a:r>
              <a:rPr sz="2200" spc="-335" dirty="0">
                <a:latin typeface="Arial"/>
                <a:cs typeface="Arial"/>
              </a:rPr>
              <a:t>H</a:t>
            </a:r>
            <a:r>
              <a:rPr sz="2175" spc="-502" baseline="-28735" dirty="0">
                <a:latin typeface="Arial"/>
                <a:cs typeface="Arial"/>
              </a:rPr>
              <a:t>3</a:t>
            </a:r>
            <a:r>
              <a:rPr sz="2200" spc="-335" dirty="0">
                <a:latin typeface="Arial"/>
                <a:cs typeface="Arial"/>
              </a:rPr>
              <a:t>C</a:t>
            </a:r>
            <a:r>
              <a:rPr sz="2200" spc="-335" dirty="0">
                <a:latin typeface="Times New Roman"/>
                <a:cs typeface="Times New Roman"/>
              </a:rPr>
              <a:t>	</a:t>
            </a:r>
            <a:r>
              <a:rPr sz="3300" spc="-592" baseline="3787" dirty="0">
                <a:latin typeface="Arial"/>
                <a:cs typeface="Arial"/>
              </a:rPr>
              <a:t>C</a:t>
            </a:r>
            <a:endParaRPr sz="3300" baseline="3787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80403" y="3174006"/>
            <a:ext cx="7994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37235" algn="l"/>
              </a:tabLst>
            </a:pPr>
            <a:r>
              <a:rPr sz="3300" spc="-480" baseline="3787" dirty="0">
                <a:latin typeface="Arial"/>
                <a:cs typeface="Arial"/>
              </a:rPr>
              <a:t>+</a:t>
            </a:r>
            <a:r>
              <a:rPr sz="3300" spc="-480" baseline="3787" dirty="0">
                <a:latin typeface="Times New Roman"/>
                <a:cs typeface="Times New Roman"/>
              </a:rPr>
              <a:t> </a:t>
            </a:r>
            <a:r>
              <a:rPr sz="3300" spc="-187" baseline="3787" dirty="0">
                <a:latin typeface="Times New Roman"/>
                <a:cs typeface="Times New Roman"/>
              </a:rPr>
              <a:t> </a:t>
            </a:r>
            <a:r>
              <a:rPr sz="1800" spc="-305" dirty="0">
                <a:latin typeface="Arial"/>
                <a:cs typeface="Arial"/>
              </a:rPr>
              <a:t>H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305" dirty="0">
                <a:latin typeface="Arial"/>
                <a:cs typeface="Arial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2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83091" y="3379432"/>
            <a:ext cx="673100" cy="490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15"/>
              </a:spcBef>
              <a:tabLst>
                <a:tab pos="165735" algn="l"/>
                <a:tab pos="659765" algn="l"/>
              </a:tabLst>
            </a:pPr>
            <a:r>
              <a:rPr sz="12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200" u="sng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  <a:p>
            <a:pPr marR="30480" algn="ctr">
              <a:lnSpc>
                <a:spcPct val="100000"/>
              </a:lnSpc>
              <a:spcBef>
                <a:spcPts val="35"/>
              </a:spcBef>
            </a:pPr>
            <a:r>
              <a:rPr sz="1800" spc="-140" dirty="0">
                <a:latin typeface="Arial"/>
                <a:cs typeface="Arial"/>
              </a:rPr>
              <a:t>-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NaI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0" y="4463808"/>
            <a:ext cx="9144000" cy="2851785"/>
          </a:xfrm>
          <a:custGeom>
            <a:avLst/>
            <a:gdLst/>
            <a:ahLst/>
            <a:cxnLst/>
            <a:rect l="l" t="t" r="r" b="b"/>
            <a:pathLst>
              <a:path w="9144000" h="2851784">
                <a:moveTo>
                  <a:pt x="9143987" y="2843771"/>
                </a:moveTo>
                <a:lnTo>
                  <a:pt x="0" y="2843771"/>
                </a:lnTo>
                <a:lnTo>
                  <a:pt x="0" y="2851391"/>
                </a:lnTo>
                <a:lnTo>
                  <a:pt x="9143987" y="2851391"/>
                </a:lnTo>
                <a:lnTo>
                  <a:pt x="9143987" y="2843771"/>
                </a:lnTo>
                <a:close/>
              </a:path>
              <a:path w="9144000" h="2851784">
                <a:moveTo>
                  <a:pt x="9143987" y="0"/>
                </a:moveTo>
                <a:lnTo>
                  <a:pt x="0" y="0"/>
                </a:lnTo>
                <a:lnTo>
                  <a:pt x="0" y="1417307"/>
                </a:lnTo>
                <a:lnTo>
                  <a:pt x="9143987" y="1417307"/>
                </a:lnTo>
                <a:lnTo>
                  <a:pt x="9143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86066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10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939" y="4670550"/>
            <a:ext cx="8757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This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alkyl aceto acetic ester again 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with sodium  ethoxide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followed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by reaction with alkyl halide gives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dialkyl</a:t>
            </a:r>
            <a:r>
              <a:rPr sz="24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aceto  acetic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ester.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57200" y="3886199"/>
            <a:ext cx="9144000" cy="577850"/>
          </a:xfrm>
          <a:custGeom>
            <a:avLst/>
            <a:gdLst/>
            <a:ahLst/>
            <a:cxnLst/>
            <a:rect l="l" t="t" r="r" b="b"/>
            <a:pathLst>
              <a:path w="9144000" h="577850">
                <a:moveTo>
                  <a:pt x="0" y="0"/>
                </a:moveTo>
                <a:lnTo>
                  <a:pt x="0" y="577596"/>
                </a:lnTo>
                <a:lnTo>
                  <a:pt x="9143999" y="57759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33228" y="3788178"/>
            <a:ext cx="3175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00" spc="-395" dirty="0">
                <a:latin typeface="Arial"/>
                <a:cs typeface="Arial"/>
              </a:rPr>
              <a:t>CH</a:t>
            </a:r>
            <a:endParaRPr sz="2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30408" y="3974607"/>
            <a:ext cx="9080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-195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7332" y="4093990"/>
            <a:ext cx="181165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800" spc="-165" dirty="0">
                <a:latin typeface="Arial"/>
                <a:cs typeface="Arial"/>
              </a:rPr>
              <a:t>alkyl </a:t>
            </a:r>
            <a:r>
              <a:rPr sz="1800" spc="-204" dirty="0">
                <a:latin typeface="Arial"/>
                <a:cs typeface="Arial"/>
              </a:rPr>
              <a:t>aceto </a:t>
            </a:r>
            <a:r>
              <a:rPr sz="1800" spc="-180" dirty="0">
                <a:latin typeface="Arial"/>
                <a:cs typeface="Arial"/>
              </a:rPr>
              <a:t>acetic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ester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95266" y="3300102"/>
            <a:ext cx="2579370" cy="76644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35"/>
              </a:spcBef>
              <a:tabLst>
                <a:tab pos="582930" algn="l"/>
                <a:tab pos="915035" algn="l"/>
              </a:tabLst>
            </a:pPr>
            <a:r>
              <a:rPr sz="3300" spc="-502" baseline="-10101" dirty="0">
                <a:latin typeface="Arial"/>
                <a:cs typeface="Arial"/>
              </a:rPr>
              <a:t>H</a:t>
            </a:r>
            <a:r>
              <a:rPr sz="2175" spc="-502" baseline="-44061" dirty="0">
                <a:latin typeface="Arial"/>
                <a:cs typeface="Arial"/>
              </a:rPr>
              <a:t>3</a:t>
            </a:r>
            <a:r>
              <a:rPr sz="3300" spc="-502" baseline="-10101" dirty="0">
                <a:latin typeface="Arial"/>
                <a:cs typeface="Arial"/>
              </a:rPr>
              <a:t>C</a:t>
            </a:r>
            <a:r>
              <a:rPr sz="3300" spc="-502" baseline="-10101" dirty="0">
                <a:latin typeface="Times New Roman"/>
                <a:cs typeface="Times New Roman"/>
              </a:rPr>
              <a:t>	</a:t>
            </a:r>
            <a:r>
              <a:rPr sz="3300" spc="-592" baseline="-6313" dirty="0">
                <a:latin typeface="Arial"/>
                <a:cs typeface="Arial"/>
              </a:rPr>
              <a:t>C</a:t>
            </a:r>
            <a:r>
              <a:rPr sz="3300" spc="-592" baseline="-6313" dirty="0">
                <a:latin typeface="Times New Roman"/>
                <a:cs typeface="Times New Roman"/>
              </a:rPr>
              <a:t>	</a:t>
            </a:r>
            <a:r>
              <a:rPr sz="3300" spc="-592" baseline="-3787" dirty="0">
                <a:latin typeface="Arial"/>
                <a:cs typeface="Arial"/>
              </a:rPr>
              <a:t>CH </a:t>
            </a:r>
            <a:r>
              <a:rPr sz="2200" spc="-350" dirty="0">
                <a:latin typeface="Arial"/>
                <a:cs typeface="Arial"/>
              </a:rPr>
              <a:t>COOC</a:t>
            </a:r>
            <a:r>
              <a:rPr sz="2175" spc="-525" baseline="-26819" dirty="0">
                <a:latin typeface="Arial"/>
                <a:cs typeface="Arial"/>
              </a:rPr>
              <a:t>2</a:t>
            </a:r>
            <a:r>
              <a:rPr sz="2200" spc="-350" dirty="0">
                <a:latin typeface="Arial"/>
                <a:cs typeface="Arial"/>
              </a:rPr>
              <a:t>H</a:t>
            </a:r>
            <a:r>
              <a:rPr sz="2175" spc="-525" baseline="-26819" dirty="0">
                <a:latin typeface="Arial"/>
                <a:cs typeface="Arial"/>
              </a:rPr>
              <a:t>5</a:t>
            </a:r>
            <a:r>
              <a:rPr sz="2175" spc="-472" baseline="-26819" dirty="0">
                <a:latin typeface="Arial"/>
                <a:cs typeface="Arial"/>
              </a:rPr>
              <a:t> </a:t>
            </a:r>
            <a:r>
              <a:rPr sz="3300" spc="-525" baseline="1262" dirty="0">
                <a:latin typeface="Arial"/>
                <a:cs typeface="Arial"/>
              </a:rPr>
              <a:t>Na</a:t>
            </a:r>
            <a:endParaRPr sz="3300" baseline="1262">
              <a:latin typeface="Arial"/>
              <a:cs typeface="Arial"/>
            </a:endParaRPr>
          </a:p>
          <a:p>
            <a:pPr marL="829944">
              <a:lnSpc>
                <a:spcPct val="100000"/>
              </a:lnSpc>
              <a:spcBef>
                <a:spcPts val="484"/>
              </a:spcBef>
            </a:pPr>
            <a:r>
              <a:rPr sz="1800" spc="-204" dirty="0">
                <a:latin typeface="Arial"/>
                <a:cs typeface="Arial"/>
              </a:rPr>
              <a:t>carbanion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9639" y="3892822"/>
            <a:ext cx="1402080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800" spc="-204" dirty="0">
                <a:latin typeface="Arial"/>
                <a:cs typeface="Arial"/>
              </a:rPr>
              <a:t>aceto </a:t>
            </a:r>
            <a:r>
              <a:rPr sz="1800" spc="-180" dirty="0">
                <a:latin typeface="Arial"/>
                <a:cs typeface="Arial"/>
              </a:rPr>
              <a:t>acetic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ester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7200" y="5881115"/>
            <a:ext cx="9144000" cy="1426845"/>
            <a:chOff x="457200" y="5881115"/>
            <a:chExt cx="9144000" cy="1426845"/>
          </a:xfrm>
        </p:grpSpPr>
        <p:sp>
          <p:nvSpPr>
            <p:cNvPr id="38" name="object 38"/>
            <p:cNvSpPr/>
            <p:nvPr/>
          </p:nvSpPr>
          <p:spPr>
            <a:xfrm>
              <a:off x="457200" y="5881115"/>
              <a:ext cx="9144000" cy="1426845"/>
            </a:xfrm>
            <a:custGeom>
              <a:avLst/>
              <a:gdLst/>
              <a:ahLst/>
              <a:cxnLst/>
              <a:rect l="l" t="t" r="r" b="b"/>
              <a:pathLst>
                <a:path w="9144000" h="1426845">
                  <a:moveTo>
                    <a:pt x="9143999" y="1426463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426463"/>
                  </a:lnTo>
                  <a:lnTo>
                    <a:pt x="9143999" y="1426463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1342" y="6400824"/>
              <a:ext cx="230504" cy="113030"/>
            </a:xfrm>
            <a:custGeom>
              <a:avLst/>
              <a:gdLst/>
              <a:ahLst/>
              <a:cxnLst/>
              <a:rect l="l" t="t" r="r" b="b"/>
              <a:pathLst>
                <a:path w="230505" h="113029">
                  <a:moveTo>
                    <a:pt x="100584" y="0"/>
                  </a:moveTo>
                  <a:lnTo>
                    <a:pt x="230130" y="0"/>
                  </a:lnTo>
                </a:path>
                <a:path w="230505" h="113029">
                  <a:moveTo>
                    <a:pt x="0" y="105149"/>
                  </a:moveTo>
                  <a:lnTo>
                    <a:pt x="0" y="1127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38223" y="6635401"/>
            <a:ext cx="456565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850" spc="-95" dirty="0">
                <a:latin typeface="Arial"/>
                <a:cs typeface="Arial"/>
              </a:rPr>
              <a:t>CH</a:t>
            </a:r>
            <a:r>
              <a:rPr sz="1875" spc="-142" baseline="-26666" dirty="0">
                <a:latin typeface="Arial"/>
                <a:cs typeface="Arial"/>
              </a:rPr>
              <a:t>3</a:t>
            </a:r>
            <a:endParaRPr sz="1875" baseline="-26666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97864" y="6413014"/>
            <a:ext cx="443865" cy="260985"/>
          </a:xfrm>
          <a:custGeom>
            <a:avLst/>
            <a:gdLst/>
            <a:ahLst/>
            <a:cxnLst/>
            <a:rect l="l" t="t" r="r" b="b"/>
            <a:pathLst>
              <a:path w="443864" h="260984">
                <a:moveTo>
                  <a:pt x="443477" y="108209"/>
                </a:moveTo>
                <a:lnTo>
                  <a:pt x="443477" y="260603"/>
                </a:lnTo>
              </a:path>
              <a:path w="443864" h="260984">
                <a:moveTo>
                  <a:pt x="0" y="0"/>
                </a:moveTo>
                <a:lnTo>
                  <a:pt x="2042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11536" y="6395997"/>
            <a:ext cx="9334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spc="-65" dirty="0"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15795" y="6243734"/>
            <a:ext cx="1348740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3230" algn="l"/>
              </a:tabLst>
            </a:pPr>
            <a:r>
              <a:rPr sz="1850" spc="-140" dirty="0">
                <a:latin typeface="Arial"/>
                <a:cs typeface="Arial"/>
              </a:rPr>
              <a:t>HC</a:t>
            </a:r>
            <a:r>
              <a:rPr sz="1850" spc="-140" dirty="0">
                <a:latin typeface="Times New Roman"/>
                <a:cs typeface="Times New Roman"/>
              </a:rPr>
              <a:t>	</a:t>
            </a:r>
            <a:r>
              <a:rPr sz="1850" spc="-110" dirty="0">
                <a:latin typeface="Arial"/>
                <a:cs typeface="Arial"/>
              </a:rPr>
              <a:t>COOC</a:t>
            </a:r>
            <a:r>
              <a:rPr sz="1850" spc="75" dirty="0">
                <a:latin typeface="Arial"/>
                <a:cs typeface="Arial"/>
              </a:rPr>
              <a:t> </a:t>
            </a:r>
            <a:r>
              <a:rPr sz="1850" spc="-105" dirty="0">
                <a:latin typeface="Arial"/>
                <a:cs typeface="Arial"/>
              </a:rPr>
              <a:t>H</a:t>
            </a:r>
            <a:endParaRPr sz="1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7823" y="5825962"/>
            <a:ext cx="18923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20320">
              <a:lnSpc>
                <a:spcPct val="126499"/>
              </a:lnSpc>
              <a:spcBef>
                <a:spcPts val="95"/>
              </a:spcBef>
            </a:pPr>
            <a:r>
              <a:rPr sz="1850" spc="-80" dirty="0">
                <a:latin typeface="Arial"/>
                <a:cs typeface="Arial"/>
              </a:rPr>
              <a:t>O 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02208" y="6170703"/>
            <a:ext cx="243840" cy="256540"/>
          </a:xfrm>
          <a:custGeom>
            <a:avLst/>
            <a:gdLst/>
            <a:ahLst/>
            <a:cxnLst/>
            <a:rect l="l" t="t" r="r" b="b"/>
            <a:pathLst>
              <a:path w="243840" h="256539">
                <a:moveTo>
                  <a:pt x="201168" y="0"/>
                </a:moveTo>
                <a:lnTo>
                  <a:pt x="201168" y="155437"/>
                </a:lnTo>
              </a:path>
              <a:path w="243840" h="256539">
                <a:moveTo>
                  <a:pt x="243839" y="0"/>
                </a:moveTo>
                <a:lnTo>
                  <a:pt x="243839" y="155437"/>
                </a:lnTo>
              </a:path>
              <a:path w="243840" h="256539">
                <a:moveTo>
                  <a:pt x="0" y="256030"/>
                </a:moveTo>
                <a:lnTo>
                  <a:pt x="153924" y="2560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5299" y="6269642"/>
            <a:ext cx="394970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850" spc="-105" dirty="0">
                <a:latin typeface="Arial"/>
                <a:cs typeface="Arial"/>
              </a:rPr>
              <a:t>H</a:t>
            </a:r>
            <a:r>
              <a:rPr sz="1850" spc="-55" dirty="0">
                <a:latin typeface="Arial"/>
                <a:cs typeface="Arial"/>
              </a:rPr>
              <a:t> </a:t>
            </a:r>
            <a:r>
              <a:rPr sz="1850" spc="-10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4647" y="6428002"/>
            <a:ext cx="9334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spc="-65" dirty="0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920240" y="6373973"/>
            <a:ext cx="925830" cy="96520"/>
            <a:chOff x="2920240" y="6373973"/>
            <a:chExt cx="925830" cy="96520"/>
          </a:xfrm>
        </p:grpSpPr>
        <p:sp>
          <p:nvSpPr>
            <p:cNvPr id="49" name="object 49"/>
            <p:cNvSpPr/>
            <p:nvPr/>
          </p:nvSpPr>
          <p:spPr>
            <a:xfrm>
              <a:off x="2921510" y="6422160"/>
              <a:ext cx="843280" cy="0"/>
            </a:xfrm>
            <a:custGeom>
              <a:avLst/>
              <a:gdLst/>
              <a:ahLst/>
              <a:cxnLst/>
              <a:rect l="l" t="t" r="r" b="b"/>
              <a:pathLst>
                <a:path w="843279">
                  <a:moveTo>
                    <a:pt x="0" y="0"/>
                  </a:moveTo>
                  <a:lnTo>
                    <a:pt x="8427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63341" y="6373973"/>
              <a:ext cx="82658" cy="963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929634" y="6123266"/>
            <a:ext cx="82867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550" spc="-80" dirty="0">
                <a:latin typeface="Arial"/>
                <a:cs typeface="Arial"/>
              </a:rPr>
              <a:t>C</a:t>
            </a:r>
            <a:r>
              <a:rPr sz="1500" spc="-120" baseline="-27777" dirty="0">
                <a:latin typeface="Arial"/>
                <a:cs typeface="Arial"/>
              </a:rPr>
              <a:t>2</a:t>
            </a:r>
            <a:r>
              <a:rPr sz="1550" spc="-80" dirty="0">
                <a:latin typeface="Arial"/>
                <a:cs typeface="Arial"/>
              </a:rPr>
              <a:t>H</a:t>
            </a:r>
            <a:r>
              <a:rPr sz="1500" spc="-120" baseline="-27777" dirty="0">
                <a:latin typeface="Arial"/>
                <a:cs typeface="Arial"/>
              </a:rPr>
              <a:t>5</a:t>
            </a:r>
            <a:r>
              <a:rPr sz="1550" spc="-80" dirty="0">
                <a:latin typeface="Arial"/>
                <a:cs typeface="Arial"/>
              </a:rPr>
              <a:t>ONa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19304" y="6414350"/>
            <a:ext cx="102743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875" spc="-97" baseline="20000" dirty="0">
                <a:latin typeface="Arial"/>
                <a:cs typeface="Arial"/>
              </a:rPr>
              <a:t>5 </a:t>
            </a:r>
            <a:r>
              <a:rPr sz="1550" spc="-45" dirty="0">
                <a:latin typeface="Arial"/>
                <a:cs typeface="Arial"/>
              </a:rPr>
              <a:t>-</a:t>
            </a:r>
            <a:r>
              <a:rPr sz="1550" spc="-140" dirty="0">
                <a:latin typeface="Arial"/>
                <a:cs typeface="Arial"/>
              </a:rPr>
              <a:t> </a:t>
            </a:r>
            <a:r>
              <a:rPr sz="1550" spc="-80" dirty="0">
                <a:latin typeface="Arial"/>
                <a:cs typeface="Arial"/>
              </a:rPr>
              <a:t>C</a:t>
            </a:r>
            <a:r>
              <a:rPr sz="1575" spc="-120" baseline="-23809" dirty="0">
                <a:latin typeface="Arial"/>
                <a:cs typeface="Arial"/>
              </a:rPr>
              <a:t>2</a:t>
            </a:r>
            <a:r>
              <a:rPr sz="1550" spc="-80" dirty="0">
                <a:latin typeface="Arial"/>
                <a:cs typeface="Arial"/>
              </a:rPr>
              <a:t>H</a:t>
            </a:r>
            <a:r>
              <a:rPr sz="1575" spc="-120" baseline="-23809" dirty="0">
                <a:latin typeface="Arial"/>
                <a:cs typeface="Arial"/>
              </a:rPr>
              <a:t>5</a:t>
            </a:r>
            <a:r>
              <a:rPr sz="1550" spc="-80" dirty="0">
                <a:latin typeface="Arial"/>
                <a:cs typeface="Arial"/>
              </a:rPr>
              <a:t>OH</a:t>
            </a:r>
            <a:endParaRPr sz="15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636004" y="6403868"/>
            <a:ext cx="483234" cy="6350"/>
          </a:xfrm>
          <a:custGeom>
            <a:avLst/>
            <a:gdLst/>
            <a:ahLst/>
            <a:cxnLst/>
            <a:rect l="l" t="t" r="r" b="b"/>
            <a:pathLst>
              <a:path w="483235" h="6350">
                <a:moveTo>
                  <a:pt x="0" y="0"/>
                </a:moveTo>
                <a:lnTo>
                  <a:pt x="204224" y="0"/>
                </a:lnTo>
              </a:path>
              <a:path w="483235" h="6350">
                <a:moveTo>
                  <a:pt x="356621" y="6102"/>
                </a:moveTo>
                <a:lnTo>
                  <a:pt x="483112" y="61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794231" y="6408190"/>
            <a:ext cx="326390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33045" algn="l"/>
              </a:tabLst>
            </a:pPr>
            <a:r>
              <a:rPr sz="1250" spc="-65" dirty="0">
                <a:latin typeface="Arial"/>
                <a:cs typeface="Arial"/>
              </a:rPr>
              <a:t>2</a:t>
            </a:r>
            <a:r>
              <a:rPr sz="1250" spc="-65" dirty="0">
                <a:latin typeface="Times New Roman"/>
                <a:cs typeface="Times New Roman"/>
              </a:rPr>
              <a:t>	</a:t>
            </a:r>
            <a:r>
              <a:rPr sz="1250" spc="-65" dirty="0"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75986" y="5818343"/>
            <a:ext cx="19050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-21590">
              <a:lnSpc>
                <a:spcPct val="126499"/>
              </a:lnSpc>
              <a:spcBef>
                <a:spcPts val="95"/>
              </a:spcBef>
            </a:pPr>
            <a:r>
              <a:rPr sz="1850" spc="-80" dirty="0">
                <a:latin typeface="Arial"/>
                <a:cs typeface="Arial"/>
              </a:rPr>
              <a:t>O 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41872" y="6163071"/>
            <a:ext cx="244475" cy="256540"/>
          </a:xfrm>
          <a:custGeom>
            <a:avLst/>
            <a:gdLst/>
            <a:ahLst/>
            <a:cxnLst/>
            <a:rect l="l" t="t" r="r" b="b"/>
            <a:pathLst>
              <a:path w="244475" h="256539">
                <a:moveTo>
                  <a:pt x="201169" y="0"/>
                </a:moveTo>
                <a:lnTo>
                  <a:pt x="201169" y="153940"/>
                </a:lnTo>
              </a:path>
              <a:path w="244475" h="256539">
                <a:moveTo>
                  <a:pt x="243847" y="0"/>
                </a:moveTo>
                <a:lnTo>
                  <a:pt x="243847" y="153940"/>
                </a:lnTo>
              </a:path>
              <a:path w="244475" h="256539">
                <a:moveTo>
                  <a:pt x="0" y="256046"/>
                </a:moveTo>
                <a:lnTo>
                  <a:pt x="153924" y="2560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934966" y="6262022"/>
            <a:ext cx="394970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850" spc="-105" dirty="0">
                <a:latin typeface="Arial"/>
                <a:cs typeface="Arial"/>
              </a:rPr>
              <a:t>H</a:t>
            </a:r>
            <a:r>
              <a:rPr sz="1850" spc="-55" dirty="0">
                <a:latin typeface="Arial"/>
                <a:cs typeface="Arial"/>
              </a:rPr>
              <a:t> </a:t>
            </a:r>
            <a:r>
              <a:rPr sz="1850" spc="-10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84314" y="6420382"/>
            <a:ext cx="9334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spc="-65" dirty="0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95095" y="6381018"/>
            <a:ext cx="3679190" cy="352425"/>
          </a:xfrm>
          <a:custGeom>
            <a:avLst/>
            <a:gdLst/>
            <a:ahLst/>
            <a:cxnLst/>
            <a:rect l="l" t="t" r="r" b="b"/>
            <a:pathLst>
              <a:path w="3679190" h="352425">
                <a:moveTo>
                  <a:pt x="0" y="184390"/>
                </a:moveTo>
                <a:lnTo>
                  <a:pt x="0" y="352033"/>
                </a:lnTo>
              </a:path>
              <a:path w="3679190" h="352425">
                <a:moveTo>
                  <a:pt x="3197344" y="0"/>
                </a:moveTo>
                <a:lnTo>
                  <a:pt x="3401568" y="0"/>
                </a:lnTo>
              </a:path>
              <a:path w="3679190" h="352425">
                <a:moveTo>
                  <a:pt x="3552438" y="6086"/>
                </a:moveTo>
                <a:lnTo>
                  <a:pt x="3678929" y="60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864606" y="6010626"/>
            <a:ext cx="971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150" b="1" spc="-55" dirty="0">
                <a:latin typeface="Arial"/>
                <a:cs typeface="Arial"/>
              </a:rPr>
              <a:t>-</a:t>
            </a:r>
            <a:endParaRPr sz="2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32416" y="5793959"/>
            <a:ext cx="18923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20320">
              <a:lnSpc>
                <a:spcPct val="126499"/>
              </a:lnSpc>
              <a:spcBef>
                <a:spcPts val="95"/>
              </a:spcBef>
            </a:pPr>
            <a:r>
              <a:rPr sz="1850" spc="-80" dirty="0">
                <a:latin typeface="Arial"/>
                <a:cs typeface="Arial"/>
              </a:rPr>
              <a:t>O 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-10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96780" y="6140221"/>
            <a:ext cx="244475" cy="254635"/>
          </a:xfrm>
          <a:custGeom>
            <a:avLst/>
            <a:gdLst/>
            <a:ahLst/>
            <a:cxnLst/>
            <a:rect l="l" t="t" r="r" b="b"/>
            <a:pathLst>
              <a:path w="244475" h="254635">
                <a:moveTo>
                  <a:pt x="201169" y="0"/>
                </a:moveTo>
                <a:lnTo>
                  <a:pt x="201169" y="153924"/>
                </a:lnTo>
              </a:path>
              <a:path w="244475" h="254635">
                <a:moveTo>
                  <a:pt x="243847" y="0"/>
                </a:moveTo>
                <a:lnTo>
                  <a:pt x="243847" y="153924"/>
                </a:lnTo>
              </a:path>
              <a:path w="244475" h="254635">
                <a:moveTo>
                  <a:pt x="0" y="254500"/>
                </a:moveTo>
                <a:lnTo>
                  <a:pt x="153924" y="254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389872" y="6237638"/>
            <a:ext cx="394970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850" spc="-105" dirty="0">
                <a:latin typeface="Arial"/>
                <a:cs typeface="Arial"/>
              </a:rPr>
              <a:t>H</a:t>
            </a:r>
            <a:r>
              <a:rPr sz="1850" spc="-55" dirty="0">
                <a:latin typeface="Arial"/>
                <a:cs typeface="Arial"/>
              </a:rPr>
              <a:t> </a:t>
            </a:r>
            <a:r>
              <a:rPr sz="1850" spc="-10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39221" y="6395997"/>
            <a:ext cx="203644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709420" algn="l"/>
                <a:tab pos="1942464" algn="l"/>
              </a:tabLst>
            </a:pPr>
            <a:r>
              <a:rPr sz="1250" spc="-65" dirty="0">
                <a:latin typeface="Arial"/>
                <a:cs typeface="Arial"/>
              </a:rPr>
              <a:t>3</a:t>
            </a:r>
            <a:r>
              <a:rPr sz="1250" spc="-65" dirty="0">
                <a:latin typeface="Times New Roman"/>
                <a:cs typeface="Times New Roman"/>
              </a:rPr>
              <a:t>	</a:t>
            </a:r>
            <a:r>
              <a:rPr sz="1875" spc="-97" baseline="4444" dirty="0">
                <a:latin typeface="Arial"/>
                <a:cs typeface="Arial"/>
              </a:rPr>
              <a:t>2</a:t>
            </a:r>
            <a:r>
              <a:rPr sz="1875" spc="-97" baseline="4444" dirty="0">
                <a:latin typeface="Times New Roman"/>
                <a:cs typeface="Times New Roman"/>
              </a:rPr>
              <a:t>	</a:t>
            </a:r>
            <a:r>
              <a:rPr sz="1875" spc="-97" baseline="4444" dirty="0">
                <a:latin typeface="Arial"/>
                <a:cs typeface="Arial"/>
              </a:rPr>
              <a:t>5</a:t>
            </a:r>
            <a:endParaRPr sz="1875" baseline="4444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96649" y="6236113"/>
            <a:ext cx="1205865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99720" algn="l"/>
              </a:tabLst>
            </a:pPr>
            <a:r>
              <a:rPr sz="1850" spc="-105" dirty="0">
                <a:latin typeface="Arial"/>
                <a:cs typeface="Arial"/>
              </a:rPr>
              <a:t>C</a:t>
            </a:r>
            <a:r>
              <a:rPr sz="1850" spc="-105" dirty="0">
                <a:latin typeface="Times New Roman"/>
                <a:cs typeface="Times New Roman"/>
              </a:rPr>
              <a:t>	</a:t>
            </a:r>
            <a:r>
              <a:rPr sz="2775" spc="-165" baseline="1501" dirty="0">
                <a:latin typeface="Arial"/>
                <a:cs typeface="Arial"/>
              </a:rPr>
              <a:t>COOC</a:t>
            </a:r>
            <a:r>
              <a:rPr sz="2775" spc="112" baseline="1501" dirty="0">
                <a:latin typeface="Arial"/>
                <a:cs typeface="Arial"/>
              </a:rPr>
              <a:t> </a:t>
            </a:r>
            <a:r>
              <a:rPr sz="2775" spc="-157" baseline="1501" dirty="0">
                <a:latin typeface="Arial"/>
                <a:cs typeface="Arial"/>
              </a:rPr>
              <a:t>H</a:t>
            </a:r>
            <a:endParaRPr sz="2775" baseline="1501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608319" y="6276112"/>
            <a:ext cx="1753870" cy="398780"/>
            <a:chOff x="6608319" y="6276112"/>
            <a:chExt cx="1753870" cy="398780"/>
          </a:xfrm>
        </p:grpSpPr>
        <p:sp>
          <p:nvSpPr>
            <p:cNvPr id="67" name="object 67"/>
            <p:cNvSpPr/>
            <p:nvPr/>
          </p:nvSpPr>
          <p:spPr>
            <a:xfrm>
              <a:off x="6609589" y="6432820"/>
              <a:ext cx="1751330" cy="241300"/>
            </a:xfrm>
            <a:custGeom>
              <a:avLst/>
              <a:gdLst/>
              <a:ahLst/>
              <a:cxnLst/>
              <a:rect l="l" t="t" r="r" b="b"/>
              <a:pathLst>
                <a:path w="1751329" h="241300">
                  <a:moveTo>
                    <a:pt x="1751076" y="73153"/>
                  </a:moveTo>
                  <a:lnTo>
                    <a:pt x="1751076" y="240797"/>
                  </a:lnTo>
                </a:path>
                <a:path w="1751329" h="241300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83779" y="6383120"/>
              <a:ext cx="82656" cy="978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87534" y="627738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606537" y="6106088"/>
            <a:ext cx="626745" cy="583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  <a:tabLst>
                <a:tab pos="537845" algn="l"/>
              </a:tabLst>
            </a:pPr>
            <a:r>
              <a:rPr sz="1550" spc="-70" dirty="0">
                <a:latin typeface="Arial"/>
                <a:cs typeface="Arial"/>
              </a:rPr>
              <a:t>H</a:t>
            </a:r>
            <a:r>
              <a:rPr sz="1500" spc="-104" baseline="-30555" dirty="0">
                <a:latin typeface="Arial"/>
                <a:cs typeface="Arial"/>
              </a:rPr>
              <a:t>3</a:t>
            </a:r>
            <a:r>
              <a:rPr sz="1550" spc="-70" dirty="0">
                <a:latin typeface="Arial"/>
                <a:cs typeface="Arial"/>
              </a:rPr>
              <a:t>C</a:t>
            </a:r>
            <a:r>
              <a:rPr sz="1550" spc="-70" dirty="0">
                <a:latin typeface="Times New Roman"/>
                <a:cs typeface="Times New Roman"/>
              </a:rPr>
              <a:t>	</a:t>
            </a:r>
            <a:r>
              <a:rPr sz="1550" spc="-40" dirty="0">
                <a:latin typeface="Arial"/>
                <a:cs typeface="Arial"/>
              </a:rPr>
              <a:t>I</a:t>
            </a:r>
            <a:endParaRPr sz="155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335"/>
              </a:spcBef>
            </a:pPr>
            <a:r>
              <a:rPr sz="1550" spc="-45" dirty="0">
                <a:latin typeface="Arial"/>
                <a:cs typeface="Arial"/>
              </a:rPr>
              <a:t>-</a:t>
            </a:r>
            <a:r>
              <a:rPr sz="1550" spc="-35" dirty="0">
                <a:latin typeface="Arial"/>
                <a:cs typeface="Arial"/>
              </a:rPr>
              <a:t> </a:t>
            </a:r>
            <a:r>
              <a:rPr sz="1550" spc="-75" dirty="0">
                <a:latin typeface="Arial"/>
                <a:cs typeface="Arial"/>
              </a:rPr>
              <a:t>NaI</a:t>
            </a:r>
            <a:endParaRPr sz="15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59035" y="5850542"/>
            <a:ext cx="456565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850" spc="-95" dirty="0">
                <a:latin typeface="Arial"/>
                <a:cs typeface="Arial"/>
              </a:rPr>
              <a:t>CH</a:t>
            </a:r>
            <a:r>
              <a:rPr sz="1875" spc="-142" baseline="-26666" dirty="0">
                <a:latin typeface="Arial"/>
                <a:cs typeface="Arial"/>
              </a:rPr>
              <a:t>3</a:t>
            </a:r>
            <a:endParaRPr sz="1875" baseline="-26666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363720" y="6121929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841742" y="6260498"/>
            <a:ext cx="1577975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299720" algn="l"/>
              </a:tabLst>
            </a:pPr>
            <a:r>
              <a:rPr sz="1850" spc="-105" dirty="0">
                <a:latin typeface="Arial"/>
                <a:cs typeface="Arial"/>
              </a:rPr>
              <a:t>C</a:t>
            </a:r>
            <a:r>
              <a:rPr sz="1850" spc="-105" dirty="0">
                <a:latin typeface="Times New Roman"/>
                <a:cs typeface="Times New Roman"/>
              </a:rPr>
              <a:t>	</a:t>
            </a:r>
            <a:r>
              <a:rPr sz="2775" spc="-165" baseline="1501" dirty="0">
                <a:latin typeface="Arial"/>
                <a:cs typeface="Arial"/>
              </a:rPr>
              <a:t>COOC </a:t>
            </a:r>
            <a:r>
              <a:rPr sz="2775" spc="-157" baseline="1501" dirty="0">
                <a:latin typeface="Arial"/>
                <a:cs typeface="Arial"/>
              </a:rPr>
              <a:t>H</a:t>
            </a:r>
            <a:r>
              <a:rPr sz="2775" spc="44" baseline="1501" dirty="0">
                <a:latin typeface="Arial"/>
                <a:cs typeface="Arial"/>
              </a:rPr>
              <a:t> </a:t>
            </a:r>
            <a:r>
              <a:rPr sz="2775" spc="-150" baseline="4504" dirty="0">
                <a:latin typeface="Arial"/>
                <a:cs typeface="Arial"/>
              </a:rPr>
              <a:t>Na</a:t>
            </a:r>
            <a:endParaRPr sz="2775" baseline="4504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48981" y="6069998"/>
            <a:ext cx="139700" cy="310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850" spc="-85" dirty="0"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45041" y="6671219"/>
            <a:ext cx="855980" cy="5886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290"/>
              </a:spcBef>
            </a:pPr>
            <a:r>
              <a:rPr sz="1850" spc="-95" dirty="0">
                <a:latin typeface="Arial"/>
                <a:cs typeface="Arial"/>
              </a:rPr>
              <a:t>CH</a:t>
            </a:r>
            <a:r>
              <a:rPr sz="1875" spc="-142" baseline="-26666" dirty="0">
                <a:latin typeface="Arial"/>
                <a:cs typeface="Arial"/>
              </a:rPr>
              <a:t>3</a:t>
            </a:r>
            <a:endParaRPr sz="1875" baseline="-26666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55"/>
              </a:spcBef>
            </a:pPr>
            <a:r>
              <a:rPr sz="1550" spc="-70" dirty="0">
                <a:latin typeface="Arial"/>
                <a:cs typeface="Arial"/>
              </a:rPr>
              <a:t>carbanion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50412" y="6602639"/>
            <a:ext cx="2045970" cy="6051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179705" algn="ctr">
              <a:lnSpc>
                <a:spcPct val="100000"/>
              </a:lnSpc>
              <a:spcBef>
                <a:spcPts val="365"/>
              </a:spcBef>
            </a:pPr>
            <a:r>
              <a:rPr sz="1850" spc="-95" dirty="0">
                <a:latin typeface="Arial"/>
                <a:cs typeface="Arial"/>
              </a:rPr>
              <a:t>CH</a:t>
            </a:r>
            <a:r>
              <a:rPr sz="1875" spc="-142" baseline="-26666" dirty="0">
                <a:latin typeface="Arial"/>
                <a:cs typeface="Arial"/>
              </a:rPr>
              <a:t>3</a:t>
            </a:r>
            <a:endParaRPr sz="1875" baseline="-26666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15"/>
              </a:spcBef>
            </a:pPr>
            <a:r>
              <a:rPr sz="1550" spc="-50" dirty="0">
                <a:latin typeface="Arial"/>
                <a:cs typeface="Arial"/>
              </a:rPr>
              <a:t>dialkyl </a:t>
            </a:r>
            <a:r>
              <a:rPr sz="1550" spc="-70" dirty="0">
                <a:latin typeface="Arial"/>
                <a:cs typeface="Arial"/>
              </a:rPr>
              <a:t>aceto </a:t>
            </a:r>
            <a:r>
              <a:rPr sz="1550" spc="-55" dirty="0">
                <a:latin typeface="Arial"/>
                <a:cs typeface="Arial"/>
              </a:rPr>
              <a:t>acetic</a:t>
            </a:r>
            <a:r>
              <a:rPr sz="1550" spc="40" dirty="0">
                <a:latin typeface="Arial"/>
                <a:cs typeface="Arial"/>
              </a:rPr>
              <a:t> </a:t>
            </a:r>
            <a:r>
              <a:rPr sz="1550" spc="-65" dirty="0">
                <a:latin typeface="Arial"/>
                <a:cs typeface="Arial"/>
              </a:rPr>
              <a:t>ester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478028"/>
            <a:ext cx="876236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600" dirty="0">
                <a:solidFill>
                  <a:srgbClr val="3232FF"/>
                </a:solidFill>
              </a:rPr>
              <a:t>2.</a:t>
            </a:r>
            <a:r>
              <a:rPr sz="2600" b="0" dirty="0">
                <a:solidFill>
                  <a:srgbClr val="3232FF"/>
                </a:solidFill>
                <a:latin typeface="Times New Roman"/>
                <a:cs typeface="Times New Roman"/>
              </a:rPr>
              <a:t>	</a:t>
            </a:r>
            <a:r>
              <a:rPr sz="2600" spc="-5" dirty="0"/>
              <a:t>Synthesis </a:t>
            </a:r>
            <a:r>
              <a:rPr sz="2600" dirty="0"/>
              <a:t>of Mono-carboxylic acid: - </a:t>
            </a:r>
            <a:r>
              <a:rPr sz="2400" b="0" spc="-5" dirty="0">
                <a:solidFill>
                  <a:srgbClr val="0000FF"/>
                </a:solidFill>
                <a:latin typeface="Times New Roman"/>
                <a:cs typeface="Times New Roman"/>
              </a:rPr>
              <a:t>Higher </a:t>
            </a:r>
            <a:r>
              <a:rPr sz="2400" b="0" dirty="0">
                <a:solidFill>
                  <a:srgbClr val="0000FF"/>
                </a:solidFill>
                <a:latin typeface="Times New Roman"/>
                <a:cs typeface="Times New Roman"/>
              </a:rPr>
              <a:t>carboxylic</a:t>
            </a:r>
            <a:r>
              <a:rPr sz="2400" b="0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FF"/>
                </a:solidFill>
                <a:latin typeface="Times New Roman"/>
                <a:cs typeface="Times New Roman"/>
              </a:rPr>
              <a:t>acids  prepared by alkyllating </a:t>
            </a:r>
            <a:r>
              <a:rPr sz="2400" b="0" spc="-5" dirty="0">
                <a:solidFill>
                  <a:srgbClr val="0000FF"/>
                </a:solidFill>
                <a:latin typeface="Times New Roman"/>
                <a:cs typeface="Times New Roman"/>
              </a:rPr>
              <a:t>EAA followed </a:t>
            </a:r>
            <a:r>
              <a:rPr sz="2400" b="0" dirty="0">
                <a:solidFill>
                  <a:srgbClr val="0000FF"/>
                </a:solidFill>
                <a:latin typeface="Times New Roman"/>
                <a:cs typeface="Times New Roman"/>
              </a:rPr>
              <a:t>by</a:t>
            </a:r>
            <a:r>
              <a:rPr sz="2400" b="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FF"/>
                </a:solidFill>
                <a:latin typeface="Times New Roman"/>
                <a:cs typeface="Times New Roman"/>
              </a:rPr>
              <a:t>hydrolysis.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314703"/>
            <a:ext cx="8608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EAA when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treated with sodium ethoxide and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methyl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iodide</a:t>
            </a:r>
            <a:r>
              <a:rPr sz="2400" spc="-1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gives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methyl EAA which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further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hydrolysis gives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propanoic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608" y="2194560"/>
            <a:ext cx="8641080" cy="1691639"/>
          </a:xfrm>
          <a:custGeom>
            <a:avLst/>
            <a:gdLst/>
            <a:ahLst/>
            <a:cxnLst/>
            <a:rect l="l" t="t" r="r" b="b"/>
            <a:pathLst>
              <a:path w="8641080" h="1691639">
                <a:moveTo>
                  <a:pt x="0" y="0"/>
                </a:moveTo>
                <a:lnTo>
                  <a:pt x="0" y="1691639"/>
                </a:lnTo>
                <a:lnTo>
                  <a:pt x="8641080" y="1691639"/>
                </a:lnTo>
                <a:lnTo>
                  <a:pt x="864108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0926" y="3549398"/>
            <a:ext cx="29210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665" dirty="0">
                <a:latin typeface="Arial"/>
                <a:cs typeface="Arial"/>
              </a:rPr>
              <a:t>+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2154" y="2723891"/>
            <a:ext cx="9652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80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1799" y="2842572"/>
            <a:ext cx="11938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23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76496" y="2685282"/>
            <a:ext cx="2799715" cy="155575"/>
          </a:xfrm>
          <a:custGeom>
            <a:avLst/>
            <a:gdLst/>
            <a:ahLst/>
            <a:cxnLst/>
            <a:rect l="l" t="t" r="r" b="b"/>
            <a:pathLst>
              <a:path w="2799715" h="155575">
                <a:moveTo>
                  <a:pt x="2799576" y="155451"/>
                </a:moveTo>
                <a:lnTo>
                  <a:pt x="2625849" y="155451"/>
                </a:lnTo>
              </a:path>
              <a:path w="2799715" h="155575">
                <a:moveTo>
                  <a:pt x="0" y="0"/>
                </a:moveTo>
                <a:lnTo>
                  <a:pt x="2514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0023" y="2544261"/>
            <a:ext cx="476884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615" dirty="0">
                <a:latin typeface="Arial"/>
                <a:cs typeface="Arial"/>
              </a:rPr>
              <a:t>C</a:t>
            </a:r>
            <a:r>
              <a:rPr sz="1650" spc="545" dirty="0">
                <a:latin typeface="Arial"/>
                <a:cs typeface="Arial"/>
              </a:rPr>
              <a:t>H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0461" y="2682540"/>
            <a:ext cx="1390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28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14496" y="269595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07638" y="2532069"/>
            <a:ext cx="127952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60" dirty="0">
                <a:latin typeface="Arial"/>
                <a:cs typeface="Arial"/>
              </a:rPr>
              <a:t>COOC</a:t>
            </a:r>
            <a:r>
              <a:rPr sz="1650" spc="390" dirty="0">
                <a:latin typeface="Arial"/>
                <a:cs typeface="Arial"/>
              </a:rPr>
              <a:t> </a:t>
            </a:r>
            <a:r>
              <a:rPr sz="1650" spc="545" dirty="0">
                <a:latin typeface="Arial"/>
                <a:cs typeface="Arial"/>
              </a:rPr>
              <a:t>H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5093" y="2670347"/>
            <a:ext cx="4667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725" algn="l"/>
              </a:tabLst>
            </a:pPr>
            <a:r>
              <a:rPr sz="1100" spc="280" dirty="0">
                <a:latin typeface="Arial"/>
                <a:cs typeface="Arial"/>
              </a:rPr>
              <a:t>2</a:t>
            </a:r>
            <a:r>
              <a:rPr sz="1100" spc="280" dirty="0">
                <a:latin typeface="Times New Roman"/>
                <a:cs typeface="Times New Roman"/>
              </a:rPr>
              <a:t>	</a:t>
            </a:r>
            <a:r>
              <a:rPr sz="1100" spc="28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77779" y="2188626"/>
            <a:ext cx="272415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24800"/>
              </a:lnSpc>
              <a:spcBef>
                <a:spcPts val="100"/>
              </a:spcBef>
            </a:pPr>
            <a:r>
              <a:rPr sz="1650" spc="395" dirty="0">
                <a:latin typeface="Arial"/>
                <a:cs typeface="Arial"/>
              </a:rPr>
              <a:t>O </a:t>
            </a:r>
            <a:r>
              <a:rPr sz="1650" spc="185" dirty="0">
                <a:latin typeface="Times New Roman"/>
                <a:cs typeface="Times New Roman"/>
              </a:rPr>
              <a:t> </a:t>
            </a:r>
            <a:r>
              <a:rPr sz="1650" spc="545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9969" y="2493267"/>
            <a:ext cx="342900" cy="226060"/>
          </a:xfrm>
          <a:custGeom>
            <a:avLst/>
            <a:gdLst/>
            <a:ahLst/>
            <a:cxnLst/>
            <a:rect l="l" t="t" r="r" b="b"/>
            <a:pathLst>
              <a:path w="342900" h="226060">
                <a:moveTo>
                  <a:pt x="281939" y="0"/>
                </a:moveTo>
                <a:lnTo>
                  <a:pt x="281939" y="135626"/>
                </a:lnTo>
              </a:path>
              <a:path w="342900" h="226060">
                <a:moveTo>
                  <a:pt x="342899" y="0"/>
                </a:moveTo>
                <a:lnTo>
                  <a:pt x="342899" y="135626"/>
                </a:lnTo>
              </a:path>
              <a:path w="342900" h="226060">
                <a:moveTo>
                  <a:pt x="0" y="225552"/>
                </a:moveTo>
                <a:lnTo>
                  <a:pt x="216406" y="225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8847" y="2579313"/>
            <a:ext cx="6140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50" spc="409" dirty="0">
                <a:latin typeface="Arial"/>
                <a:cs typeface="Arial"/>
              </a:rPr>
              <a:t>H</a:t>
            </a:r>
            <a:r>
              <a:rPr sz="1650" spc="615" baseline="-27777" dirty="0">
                <a:latin typeface="Arial"/>
                <a:cs typeface="Arial"/>
              </a:rPr>
              <a:t>3</a:t>
            </a:r>
            <a:r>
              <a:rPr sz="1650" spc="409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56507" y="2640012"/>
            <a:ext cx="1585595" cy="86360"/>
            <a:chOff x="4156507" y="2640012"/>
            <a:chExt cx="1585595" cy="86360"/>
          </a:xfrm>
        </p:grpSpPr>
        <p:sp>
          <p:nvSpPr>
            <p:cNvPr id="18" name="object 18"/>
            <p:cNvSpPr/>
            <p:nvPr/>
          </p:nvSpPr>
          <p:spPr>
            <a:xfrm>
              <a:off x="4157460" y="2683757"/>
              <a:ext cx="1469390" cy="3175"/>
            </a:xfrm>
            <a:custGeom>
              <a:avLst/>
              <a:gdLst/>
              <a:ahLst/>
              <a:cxnLst/>
              <a:rect l="l" t="t" r="r" b="b"/>
              <a:pathLst>
                <a:path w="1469389" h="3175">
                  <a:moveTo>
                    <a:pt x="0" y="3050"/>
                  </a:moveTo>
                  <a:lnTo>
                    <a:pt x="14691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25518" y="2640012"/>
              <a:ext cx="116457" cy="859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39092" y="2894578"/>
            <a:ext cx="201993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315" dirty="0">
                <a:latin typeface="Arial"/>
                <a:cs typeface="Arial"/>
              </a:rPr>
              <a:t>aceto </a:t>
            </a:r>
            <a:r>
              <a:rPr sz="1350" spc="285" dirty="0">
                <a:latin typeface="Arial"/>
                <a:cs typeface="Arial"/>
              </a:rPr>
              <a:t>acetic</a:t>
            </a:r>
            <a:r>
              <a:rPr sz="1350" spc="15" dirty="0">
                <a:latin typeface="Arial"/>
                <a:cs typeface="Arial"/>
              </a:rPr>
              <a:t> </a:t>
            </a:r>
            <a:r>
              <a:rPr sz="1350" spc="275" dirty="0">
                <a:latin typeface="Arial"/>
                <a:cs typeface="Arial"/>
              </a:rPr>
              <a:t>ester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5959" y="2443475"/>
            <a:ext cx="133667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25" spc="292" baseline="2057" dirty="0">
                <a:latin typeface="Arial"/>
                <a:cs typeface="Arial"/>
              </a:rPr>
              <a:t>i)</a:t>
            </a:r>
            <a:r>
              <a:rPr sz="2025" spc="-157" baseline="2057" dirty="0">
                <a:latin typeface="Arial"/>
                <a:cs typeface="Arial"/>
              </a:rPr>
              <a:t> </a:t>
            </a:r>
            <a:r>
              <a:rPr sz="1350" spc="385" dirty="0">
                <a:latin typeface="Arial"/>
                <a:cs typeface="Arial"/>
              </a:rPr>
              <a:t>C</a:t>
            </a:r>
            <a:r>
              <a:rPr sz="1350" spc="577" baseline="-27777" dirty="0">
                <a:latin typeface="Arial"/>
                <a:cs typeface="Arial"/>
              </a:rPr>
              <a:t>2</a:t>
            </a:r>
            <a:r>
              <a:rPr sz="1350" spc="385" dirty="0">
                <a:latin typeface="Arial"/>
                <a:cs typeface="Arial"/>
              </a:rPr>
              <a:t>H</a:t>
            </a:r>
            <a:r>
              <a:rPr sz="1350" spc="577" baseline="-27777" dirty="0">
                <a:latin typeface="Arial"/>
                <a:cs typeface="Arial"/>
              </a:rPr>
              <a:t>5</a:t>
            </a:r>
            <a:r>
              <a:rPr sz="1350" spc="385" dirty="0">
                <a:latin typeface="Arial"/>
                <a:cs typeface="Arial"/>
              </a:rPr>
              <a:t>ONa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41359" y="2708651"/>
            <a:ext cx="75501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90" dirty="0">
                <a:latin typeface="Arial"/>
                <a:cs typeface="Arial"/>
              </a:rPr>
              <a:t>ii) </a:t>
            </a:r>
            <a:r>
              <a:rPr sz="2025" spc="705" baseline="-4115" dirty="0">
                <a:latin typeface="Arial"/>
                <a:cs typeface="Arial"/>
              </a:rPr>
              <a:t>H</a:t>
            </a:r>
            <a:r>
              <a:rPr sz="2025" spc="277" baseline="-4115" dirty="0">
                <a:latin typeface="Arial"/>
                <a:cs typeface="Arial"/>
              </a:rPr>
              <a:t> </a:t>
            </a:r>
            <a:r>
              <a:rPr sz="2025" spc="705" baseline="-4115" dirty="0">
                <a:latin typeface="Arial"/>
                <a:cs typeface="Arial"/>
              </a:rPr>
              <a:t>C</a:t>
            </a:r>
            <a:endParaRPr sz="2025" baseline="-4115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44849" y="2610606"/>
            <a:ext cx="946785" cy="241300"/>
          </a:xfrm>
          <a:custGeom>
            <a:avLst/>
            <a:gdLst/>
            <a:ahLst/>
            <a:cxnLst/>
            <a:rect l="l" t="t" r="r" b="b"/>
            <a:pathLst>
              <a:path w="946784" h="241300">
                <a:moveTo>
                  <a:pt x="763527" y="0"/>
                </a:moveTo>
                <a:lnTo>
                  <a:pt x="946403" y="0"/>
                </a:lnTo>
              </a:path>
              <a:path w="946784" h="241300">
                <a:moveTo>
                  <a:pt x="624842" y="91438"/>
                </a:moveTo>
                <a:lnTo>
                  <a:pt x="624842" y="99063"/>
                </a:lnTo>
              </a:path>
              <a:path w="946784" h="241300">
                <a:moveTo>
                  <a:pt x="624842" y="106688"/>
                </a:moveTo>
                <a:lnTo>
                  <a:pt x="624842" y="240790"/>
                </a:lnTo>
              </a:path>
              <a:path w="946784" h="241300">
                <a:moveTo>
                  <a:pt x="0" y="10675"/>
                </a:moveTo>
                <a:lnTo>
                  <a:pt x="286519" y="10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68516" y="2103282"/>
            <a:ext cx="2628265" cy="6534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90"/>
              </a:spcBef>
            </a:pPr>
            <a:r>
              <a:rPr sz="1650" spc="585" dirty="0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spcBef>
                <a:spcPts val="495"/>
              </a:spcBef>
              <a:tabLst>
                <a:tab pos="581025" algn="l"/>
                <a:tab pos="1205865" algn="l"/>
              </a:tabLst>
            </a:pPr>
            <a:r>
              <a:rPr sz="1650" spc="545" dirty="0">
                <a:latin typeface="Arial"/>
                <a:cs typeface="Arial"/>
              </a:rPr>
              <a:t>C</a:t>
            </a:r>
            <a:r>
              <a:rPr sz="1650" spc="545" dirty="0">
                <a:latin typeface="Times New Roman"/>
                <a:cs typeface="Times New Roman"/>
              </a:rPr>
              <a:t>	</a:t>
            </a:r>
            <a:r>
              <a:rPr sz="2475" spc="735" baseline="1683" dirty="0">
                <a:latin typeface="Arial"/>
                <a:cs typeface="Arial"/>
              </a:rPr>
              <a:t>HC</a:t>
            </a:r>
            <a:r>
              <a:rPr sz="2475" spc="735" baseline="1683" dirty="0">
                <a:latin typeface="Times New Roman"/>
                <a:cs typeface="Times New Roman"/>
              </a:rPr>
              <a:t>	</a:t>
            </a:r>
            <a:r>
              <a:rPr sz="2475" spc="705" baseline="3367" dirty="0">
                <a:latin typeface="Arial"/>
                <a:cs typeface="Arial"/>
              </a:rPr>
              <a:t>COOC</a:t>
            </a:r>
            <a:r>
              <a:rPr sz="1650" spc="705" baseline="-22727" dirty="0">
                <a:latin typeface="Arial"/>
                <a:cs typeface="Arial"/>
              </a:rPr>
              <a:t>2</a:t>
            </a:r>
            <a:r>
              <a:rPr sz="2475" spc="705" baseline="3367" dirty="0">
                <a:latin typeface="Arial"/>
                <a:cs typeface="Arial"/>
              </a:rPr>
              <a:t>H</a:t>
            </a:r>
            <a:r>
              <a:rPr sz="1650" spc="705" baseline="-22727" dirty="0">
                <a:latin typeface="Arial"/>
                <a:cs typeface="Arial"/>
              </a:rPr>
              <a:t>5</a:t>
            </a:r>
            <a:endParaRPr sz="1650" baseline="-2272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30331" y="2407916"/>
            <a:ext cx="342900" cy="226060"/>
          </a:xfrm>
          <a:custGeom>
            <a:avLst/>
            <a:gdLst/>
            <a:ahLst/>
            <a:cxnLst/>
            <a:rect l="l" t="t" r="r" b="b"/>
            <a:pathLst>
              <a:path w="342900" h="226060">
                <a:moveTo>
                  <a:pt x="281926" y="0"/>
                </a:moveTo>
                <a:lnTo>
                  <a:pt x="281926" y="135639"/>
                </a:lnTo>
              </a:path>
              <a:path w="342900" h="226060">
                <a:moveTo>
                  <a:pt x="342897" y="0"/>
                </a:moveTo>
                <a:lnTo>
                  <a:pt x="342897" y="135639"/>
                </a:lnTo>
              </a:path>
              <a:path w="342900" h="226060">
                <a:moveTo>
                  <a:pt x="0" y="225552"/>
                </a:moveTo>
                <a:lnTo>
                  <a:pt x="216399" y="225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43089" y="2493969"/>
            <a:ext cx="5632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45" dirty="0">
                <a:latin typeface="Arial"/>
                <a:cs typeface="Arial"/>
              </a:rPr>
              <a:t>H</a:t>
            </a:r>
            <a:r>
              <a:rPr sz="1650" spc="210" dirty="0">
                <a:latin typeface="Arial"/>
                <a:cs typeface="Arial"/>
              </a:rPr>
              <a:t> </a:t>
            </a:r>
            <a:r>
              <a:rPr sz="1650" spc="545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4927" y="2633772"/>
            <a:ext cx="1390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28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57115" y="3706812"/>
            <a:ext cx="116475" cy="85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6235" y="3502654"/>
            <a:ext cx="161734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350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u="sng" spc="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i) </a:t>
            </a:r>
            <a:r>
              <a:rPr sz="1350" u="sng" spc="3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conc.</a:t>
            </a:r>
            <a:r>
              <a:rPr sz="1350" u="sng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50" u="sng" spc="4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KOH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2979" y="3743446"/>
            <a:ext cx="126365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50" spc="190" dirty="0">
                <a:latin typeface="Arial"/>
                <a:cs typeface="Arial"/>
              </a:rPr>
              <a:t>ii) </a:t>
            </a:r>
            <a:r>
              <a:rPr sz="1350" spc="295" dirty="0">
                <a:latin typeface="Arial"/>
                <a:cs typeface="Arial"/>
              </a:rPr>
              <a:t>H</a:t>
            </a:r>
            <a:r>
              <a:rPr sz="1350" spc="442" baseline="24691" dirty="0">
                <a:latin typeface="Arial"/>
                <a:cs typeface="Arial"/>
              </a:rPr>
              <a:t>+</a:t>
            </a:r>
            <a:r>
              <a:rPr sz="1350" spc="295" dirty="0">
                <a:latin typeface="Arial"/>
                <a:cs typeface="Arial"/>
              </a:rPr>
              <a:t>/ </a:t>
            </a:r>
            <a:r>
              <a:rPr sz="1350" spc="470" dirty="0">
                <a:latin typeface="Arial"/>
                <a:cs typeface="Arial"/>
              </a:rPr>
              <a:t>H</a:t>
            </a:r>
            <a:r>
              <a:rPr sz="1350" spc="240" dirty="0">
                <a:latin typeface="Arial"/>
                <a:cs typeface="Arial"/>
              </a:rPr>
              <a:t> </a:t>
            </a:r>
            <a:r>
              <a:rPr sz="1350" spc="509" dirty="0">
                <a:latin typeface="Arial"/>
                <a:cs typeface="Arial"/>
              </a:rPr>
              <a:t>O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74946" y="3739895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36694" y="3220374"/>
            <a:ext cx="930910" cy="6565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50" spc="585" dirty="0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  <a:tabLst>
                <a:tab pos="446405" algn="l"/>
              </a:tabLst>
            </a:pPr>
            <a:r>
              <a:rPr sz="1650" spc="545" dirty="0">
                <a:latin typeface="Arial"/>
                <a:cs typeface="Arial"/>
              </a:rPr>
              <a:t>C</a:t>
            </a:r>
            <a:r>
              <a:rPr sz="1650" spc="545" dirty="0">
                <a:latin typeface="Times New Roman"/>
                <a:cs typeface="Times New Roman"/>
              </a:rPr>
              <a:t>	</a:t>
            </a:r>
            <a:r>
              <a:rPr sz="1650" spc="680" dirty="0">
                <a:latin typeface="Arial"/>
                <a:cs typeface="Arial"/>
              </a:rPr>
              <a:t>O</a:t>
            </a:r>
            <a:r>
              <a:rPr sz="1650" spc="545" dirty="0">
                <a:latin typeface="Arial"/>
                <a:cs typeface="Arial"/>
              </a:rPr>
              <a:t>H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60410" y="3526530"/>
            <a:ext cx="342900" cy="226060"/>
          </a:xfrm>
          <a:custGeom>
            <a:avLst/>
            <a:gdLst/>
            <a:ahLst/>
            <a:cxnLst/>
            <a:rect l="l" t="t" r="r" b="b"/>
            <a:pathLst>
              <a:path w="342900" h="226060">
                <a:moveTo>
                  <a:pt x="281944" y="0"/>
                </a:moveTo>
                <a:lnTo>
                  <a:pt x="281944" y="135639"/>
                </a:lnTo>
              </a:path>
              <a:path w="342900" h="226060">
                <a:moveTo>
                  <a:pt x="342897" y="0"/>
                </a:moveTo>
                <a:lnTo>
                  <a:pt x="342897" y="135639"/>
                </a:lnTo>
              </a:path>
              <a:path w="342900" h="226060">
                <a:moveTo>
                  <a:pt x="0" y="225552"/>
                </a:moveTo>
                <a:lnTo>
                  <a:pt x="216417" y="225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73170" y="3612584"/>
            <a:ext cx="5632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45" dirty="0">
                <a:latin typeface="Arial"/>
                <a:cs typeface="Arial"/>
              </a:rPr>
              <a:t>H</a:t>
            </a:r>
            <a:r>
              <a:rPr sz="1650" spc="210" dirty="0">
                <a:latin typeface="Arial"/>
                <a:cs typeface="Arial"/>
              </a:rPr>
              <a:t> </a:t>
            </a:r>
            <a:r>
              <a:rPr sz="1650" spc="545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85006" y="3752387"/>
            <a:ext cx="1390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28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69586" y="374752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56375" y="2791350"/>
            <a:ext cx="2904490" cy="7791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50215" algn="ctr">
              <a:lnSpc>
                <a:spcPct val="100000"/>
              </a:lnSpc>
              <a:spcBef>
                <a:spcPts val="285"/>
              </a:spcBef>
            </a:pPr>
            <a:r>
              <a:rPr sz="1650" spc="450" dirty="0">
                <a:latin typeface="Arial"/>
                <a:cs typeface="Arial"/>
              </a:rPr>
              <a:t>CH</a:t>
            </a:r>
            <a:r>
              <a:rPr sz="1650" spc="675" baseline="-27777" dirty="0">
                <a:latin typeface="Arial"/>
                <a:cs typeface="Arial"/>
              </a:rPr>
              <a:t>3</a:t>
            </a:r>
            <a:endParaRPr sz="1650" baseline="-27777">
              <a:latin typeface="Arial"/>
              <a:cs typeface="Arial"/>
            </a:endParaRPr>
          </a:p>
          <a:p>
            <a:pPr marL="38100">
              <a:lnSpc>
                <a:spcPts val="1614"/>
              </a:lnSpc>
              <a:spcBef>
                <a:spcPts val="180"/>
              </a:spcBef>
            </a:pPr>
            <a:r>
              <a:rPr sz="1350" spc="320" dirty="0">
                <a:latin typeface="Arial"/>
                <a:cs typeface="Arial"/>
              </a:rPr>
              <a:t>methyl </a:t>
            </a:r>
            <a:r>
              <a:rPr sz="1350" spc="315" dirty="0">
                <a:latin typeface="Arial"/>
                <a:cs typeface="Arial"/>
              </a:rPr>
              <a:t>aceto </a:t>
            </a:r>
            <a:r>
              <a:rPr sz="1350" spc="285" dirty="0">
                <a:latin typeface="Arial"/>
                <a:cs typeface="Arial"/>
              </a:rPr>
              <a:t>acetic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275" dirty="0">
                <a:latin typeface="Arial"/>
                <a:cs typeface="Arial"/>
              </a:rPr>
              <a:t>ester</a:t>
            </a:r>
            <a:endParaRPr sz="1350">
              <a:latin typeface="Arial"/>
              <a:cs typeface="Arial"/>
            </a:endParaRPr>
          </a:p>
          <a:p>
            <a:pPr marL="487045">
              <a:lnSpc>
                <a:spcPts val="1975"/>
              </a:lnSpc>
            </a:pPr>
            <a:r>
              <a:rPr sz="1650" spc="585" dirty="0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55067" y="3535680"/>
            <a:ext cx="342900" cy="224154"/>
          </a:xfrm>
          <a:custGeom>
            <a:avLst/>
            <a:gdLst/>
            <a:ahLst/>
            <a:cxnLst/>
            <a:rect l="l" t="t" r="r" b="b"/>
            <a:pathLst>
              <a:path w="342900" h="224154">
                <a:moveTo>
                  <a:pt x="281944" y="0"/>
                </a:moveTo>
                <a:lnTo>
                  <a:pt x="281944" y="135639"/>
                </a:lnTo>
              </a:path>
              <a:path w="342900" h="224154">
                <a:moveTo>
                  <a:pt x="342897" y="0"/>
                </a:moveTo>
                <a:lnTo>
                  <a:pt x="342897" y="135639"/>
                </a:lnTo>
              </a:path>
              <a:path w="342900" h="224154">
                <a:moveTo>
                  <a:pt x="0" y="224027"/>
                </a:moveTo>
                <a:lnTo>
                  <a:pt x="216399" y="2240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665" y="3756959"/>
            <a:ext cx="1390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28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88502" y="375818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4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04306" y="3620204"/>
            <a:ext cx="245935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5970" algn="l"/>
                <a:tab pos="1565275" algn="l"/>
                <a:tab pos="1975485" algn="l"/>
              </a:tabLst>
            </a:pPr>
            <a:r>
              <a:rPr sz="1650" spc="545" dirty="0">
                <a:latin typeface="Arial"/>
                <a:cs typeface="Arial"/>
              </a:rPr>
              <a:t>H</a:t>
            </a:r>
            <a:r>
              <a:rPr sz="1650" spc="545" dirty="0">
                <a:latin typeface="Times New Roman"/>
                <a:cs typeface="Times New Roman"/>
              </a:rPr>
              <a:t> </a:t>
            </a:r>
            <a:r>
              <a:rPr sz="1650" spc="-70" dirty="0">
                <a:latin typeface="Times New Roman"/>
                <a:cs typeface="Times New Roman"/>
              </a:rPr>
              <a:t> </a:t>
            </a:r>
            <a:r>
              <a:rPr sz="1650" spc="545" dirty="0">
                <a:latin typeface="Arial"/>
                <a:cs typeface="Arial"/>
              </a:rPr>
              <a:t>C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spc="545" dirty="0">
                <a:latin typeface="Arial"/>
                <a:cs typeface="Arial"/>
              </a:rPr>
              <a:t>H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70" dirty="0">
                <a:latin typeface="Times New Roman"/>
                <a:cs typeface="Times New Roman"/>
              </a:rPr>
              <a:t> </a:t>
            </a:r>
            <a:r>
              <a:rPr sz="1650" spc="545" dirty="0">
                <a:latin typeface="Arial"/>
                <a:cs typeface="Arial"/>
              </a:rPr>
              <a:t>C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2475" spc="817" baseline="3367" dirty="0">
                <a:latin typeface="Arial"/>
                <a:cs typeface="Arial"/>
              </a:rPr>
              <a:t>C</a:t>
            </a:r>
            <a:r>
              <a:rPr sz="2475" baseline="3367" dirty="0">
                <a:latin typeface="Times New Roman"/>
                <a:cs typeface="Times New Roman"/>
              </a:rPr>
              <a:t>	</a:t>
            </a:r>
            <a:r>
              <a:rPr sz="2475" spc="1019" baseline="3367" dirty="0">
                <a:latin typeface="Arial"/>
                <a:cs typeface="Arial"/>
              </a:rPr>
              <a:t>O</a:t>
            </a:r>
            <a:r>
              <a:rPr sz="2475" spc="817" baseline="3367" dirty="0">
                <a:latin typeface="Arial"/>
                <a:cs typeface="Arial"/>
              </a:rPr>
              <a:t>H</a:t>
            </a:r>
            <a:endParaRPr sz="2475" baseline="3367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14617" y="3758483"/>
            <a:ext cx="1390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28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46920" y="3531110"/>
            <a:ext cx="117221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8185" algn="l"/>
                <a:tab pos="1045844" algn="l"/>
              </a:tabLst>
            </a:pPr>
            <a:r>
              <a:rPr sz="2450" spc="665" dirty="0">
                <a:latin typeface="Arial"/>
                <a:cs typeface="Arial"/>
              </a:rPr>
              <a:t>+</a:t>
            </a:r>
            <a:r>
              <a:rPr sz="2450" spc="665" dirty="0">
                <a:latin typeface="Times New Roman"/>
                <a:cs typeface="Times New Roman"/>
              </a:rPr>
              <a:t>	</a:t>
            </a:r>
            <a:r>
              <a:rPr sz="1100" spc="280" dirty="0">
                <a:latin typeface="Arial"/>
                <a:cs typeface="Arial"/>
              </a:rPr>
              <a:t>2</a:t>
            </a:r>
            <a:r>
              <a:rPr sz="1100" spc="280" dirty="0">
                <a:latin typeface="Times New Roman"/>
                <a:cs typeface="Times New Roman"/>
              </a:rPr>
              <a:t>	</a:t>
            </a:r>
            <a:r>
              <a:rPr sz="1100" spc="28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34600" y="3574484"/>
            <a:ext cx="113982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545" dirty="0">
                <a:latin typeface="Arial"/>
                <a:cs typeface="Arial"/>
              </a:rPr>
              <a:t>C H</a:t>
            </a:r>
            <a:r>
              <a:rPr sz="1650" spc="125" dirty="0">
                <a:latin typeface="Arial"/>
                <a:cs typeface="Arial"/>
              </a:rPr>
              <a:t> </a:t>
            </a:r>
            <a:r>
              <a:rPr sz="1650" spc="565" dirty="0">
                <a:latin typeface="Arial"/>
                <a:cs typeface="Arial"/>
              </a:rPr>
              <a:t>OH</a:t>
            </a:r>
            <a:endParaRPr sz="16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84669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5939" y="4204206"/>
            <a:ext cx="8371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EAA when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treated with sodium ethoxide and ethyl iodide</a:t>
            </a:r>
            <a:r>
              <a:rPr sz="2400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gives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methyl EAA which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further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hydrolysis gives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butanoic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3607" y="3886199"/>
            <a:ext cx="8641080" cy="289560"/>
          </a:xfrm>
          <a:custGeom>
            <a:avLst/>
            <a:gdLst/>
            <a:ahLst/>
            <a:cxnLst/>
            <a:rect l="l" t="t" r="r" b="b"/>
            <a:pathLst>
              <a:path w="8641080" h="289560">
                <a:moveTo>
                  <a:pt x="8641079" y="289560"/>
                </a:moveTo>
                <a:lnTo>
                  <a:pt x="8641079" y="0"/>
                </a:lnTo>
                <a:lnTo>
                  <a:pt x="0" y="0"/>
                </a:lnTo>
                <a:lnTo>
                  <a:pt x="0" y="289560"/>
                </a:lnTo>
                <a:lnTo>
                  <a:pt x="8641079" y="289560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99919" y="3849716"/>
            <a:ext cx="12065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245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94734" y="3877558"/>
            <a:ext cx="123571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85" dirty="0">
                <a:latin typeface="Arial"/>
                <a:cs typeface="Arial"/>
              </a:rPr>
              <a:t>acetic</a:t>
            </a:r>
            <a:r>
              <a:rPr sz="1350" spc="125" dirty="0">
                <a:latin typeface="Arial"/>
                <a:cs typeface="Arial"/>
              </a:rPr>
              <a:t> </a:t>
            </a:r>
            <a:r>
              <a:rPr sz="1350" spc="300" dirty="0">
                <a:latin typeface="Arial"/>
                <a:cs typeface="Arial"/>
              </a:rPr>
              <a:t>acid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77688" y="3908038"/>
            <a:ext cx="1682114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310" dirty="0">
                <a:latin typeface="Arial"/>
                <a:cs typeface="Arial"/>
              </a:rPr>
              <a:t>propanoic</a:t>
            </a:r>
            <a:r>
              <a:rPr sz="1350" spc="145" dirty="0">
                <a:latin typeface="Arial"/>
                <a:cs typeface="Arial"/>
              </a:rPr>
              <a:t> </a:t>
            </a:r>
            <a:r>
              <a:rPr sz="1350" spc="300" dirty="0">
                <a:latin typeface="Arial"/>
                <a:cs typeface="Arial"/>
              </a:rPr>
              <a:t>acid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3607" y="5074920"/>
            <a:ext cx="8677910" cy="2153920"/>
          </a:xfrm>
          <a:custGeom>
            <a:avLst/>
            <a:gdLst/>
            <a:ahLst/>
            <a:cxnLst/>
            <a:rect l="l" t="t" r="r" b="b"/>
            <a:pathLst>
              <a:path w="8677910" h="2153920">
                <a:moveTo>
                  <a:pt x="8677655" y="2153411"/>
                </a:moveTo>
                <a:lnTo>
                  <a:pt x="8677655" y="0"/>
                </a:lnTo>
                <a:lnTo>
                  <a:pt x="0" y="0"/>
                </a:lnTo>
                <a:lnTo>
                  <a:pt x="0" y="2153411"/>
                </a:lnTo>
                <a:lnTo>
                  <a:pt x="8677655" y="2153411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812013" y="6462618"/>
            <a:ext cx="26035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600" spc="430" dirty="0">
                <a:latin typeface="Arial"/>
                <a:cs typeface="Arial"/>
              </a:rPr>
              <a:t>+</a:t>
            </a:r>
            <a:endParaRPr sz="2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45252" y="5632610"/>
            <a:ext cx="7874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spc="114" dirty="0"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54591" y="5593076"/>
            <a:ext cx="3045460" cy="161925"/>
          </a:xfrm>
          <a:custGeom>
            <a:avLst/>
            <a:gdLst/>
            <a:ahLst/>
            <a:cxnLst/>
            <a:rect l="l" t="t" r="r" b="b"/>
            <a:pathLst>
              <a:path w="3045460" h="161925">
                <a:moveTo>
                  <a:pt x="3044941" y="161550"/>
                </a:moveTo>
                <a:lnTo>
                  <a:pt x="2938273" y="161550"/>
                </a:lnTo>
              </a:path>
              <a:path w="3045460" h="161925">
                <a:moveTo>
                  <a:pt x="0" y="0"/>
                </a:moveTo>
                <a:lnTo>
                  <a:pt x="2346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94331" y="5444938"/>
            <a:ext cx="43307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00" spc="459" dirty="0">
                <a:latin typeface="Arial"/>
                <a:cs typeface="Arial"/>
              </a:rPr>
              <a:t>C</a:t>
            </a:r>
            <a:r>
              <a:rPr sz="1700" spc="385" dirty="0">
                <a:latin typeface="Arial"/>
                <a:cs typeface="Arial"/>
              </a:rPr>
              <a:t>H</a:t>
            </a:r>
            <a:endParaRPr sz="1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05817" y="5590159"/>
            <a:ext cx="11811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85" dirty="0"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44398" y="5603748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5">
                <a:moveTo>
                  <a:pt x="0" y="0"/>
                </a:moveTo>
                <a:lnTo>
                  <a:pt x="2667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581655" y="5432746"/>
            <a:ext cx="118300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00" spc="405" dirty="0">
                <a:latin typeface="Arial"/>
                <a:cs typeface="Arial"/>
              </a:rPr>
              <a:t>COOC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spc="385" dirty="0">
                <a:latin typeface="Arial"/>
                <a:cs typeface="Arial"/>
              </a:rPr>
              <a:t>H</a:t>
            </a:r>
            <a:endParaRPr sz="1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38156" y="5577967"/>
            <a:ext cx="422909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04165" algn="l"/>
              </a:tabLst>
            </a:pPr>
            <a:r>
              <a:rPr sz="1150" spc="185" dirty="0">
                <a:latin typeface="Arial"/>
                <a:cs typeface="Arial"/>
              </a:rPr>
              <a:t>2</a:t>
            </a:r>
            <a:r>
              <a:rPr sz="1150" spc="185" dirty="0">
                <a:latin typeface="Times New Roman"/>
                <a:cs typeface="Times New Roman"/>
              </a:rPr>
              <a:t>	</a:t>
            </a:r>
            <a:r>
              <a:rPr sz="1150" spc="185" dirty="0"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35633" y="5069798"/>
            <a:ext cx="241300" cy="687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225" marR="5080" indent="-22860">
              <a:lnSpc>
                <a:spcPct val="127600"/>
              </a:lnSpc>
              <a:spcBef>
                <a:spcPts val="90"/>
              </a:spcBef>
            </a:pPr>
            <a:r>
              <a:rPr sz="1700" spc="280" dirty="0">
                <a:latin typeface="Arial"/>
                <a:cs typeface="Arial"/>
              </a:rPr>
              <a:t>O 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spc="385" dirty="0"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57302" y="5390388"/>
            <a:ext cx="320040" cy="238125"/>
          </a:xfrm>
          <a:custGeom>
            <a:avLst/>
            <a:gdLst/>
            <a:ahLst/>
            <a:cxnLst/>
            <a:rect l="l" t="t" r="r" b="b"/>
            <a:pathLst>
              <a:path w="320040" h="238125">
                <a:moveTo>
                  <a:pt x="263652" y="0"/>
                </a:moveTo>
                <a:lnTo>
                  <a:pt x="263652" y="143262"/>
                </a:lnTo>
              </a:path>
              <a:path w="320040" h="238125">
                <a:moveTo>
                  <a:pt x="320039" y="0"/>
                </a:moveTo>
                <a:lnTo>
                  <a:pt x="320039" y="143262"/>
                </a:lnTo>
              </a:path>
              <a:path w="320040" h="238125">
                <a:moveTo>
                  <a:pt x="0" y="237743"/>
                </a:moveTo>
                <a:lnTo>
                  <a:pt x="201167" y="2377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23900" y="5481514"/>
            <a:ext cx="51244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00" spc="385" dirty="0">
                <a:latin typeface="Arial"/>
                <a:cs typeface="Arial"/>
              </a:rPr>
              <a:t>H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spc="385" dirty="0"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0498" y="5628259"/>
            <a:ext cx="11811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85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949267" y="5588978"/>
            <a:ext cx="1757680" cy="89535"/>
            <a:chOff x="3949267" y="5588978"/>
            <a:chExt cx="1757680" cy="89535"/>
          </a:xfrm>
        </p:grpSpPr>
        <p:sp>
          <p:nvSpPr>
            <p:cNvPr id="66" name="object 66"/>
            <p:cNvSpPr/>
            <p:nvPr/>
          </p:nvSpPr>
          <p:spPr>
            <a:xfrm>
              <a:off x="3950219" y="5628131"/>
              <a:ext cx="1649095" cy="6350"/>
            </a:xfrm>
            <a:custGeom>
              <a:avLst/>
              <a:gdLst/>
              <a:ahLst/>
              <a:cxnLst/>
              <a:rect l="l" t="t" r="r" b="b"/>
              <a:pathLst>
                <a:path w="1649095" h="6350">
                  <a:moveTo>
                    <a:pt x="0" y="0"/>
                  </a:moveTo>
                  <a:lnTo>
                    <a:pt x="1648970" y="6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98133" y="5588978"/>
              <a:ext cx="108781" cy="88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306081" y="5815490"/>
            <a:ext cx="187325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spc="200" dirty="0">
                <a:latin typeface="Arial"/>
                <a:cs typeface="Arial"/>
              </a:rPr>
              <a:t>aceto </a:t>
            </a:r>
            <a:r>
              <a:rPr sz="1450" spc="180" dirty="0">
                <a:latin typeface="Arial"/>
                <a:cs typeface="Arial"/>
              </a:rPr>
              <a:t>acetic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175" dirty="0">
                <a:latin typeface="Arial"/>
                <a:cs typeface="Arial"/>
              </a:rPr>
              <a:t>ester</a:t>
            </a:r>
            <a:endParaRPr sz="14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93979" y="5362862"/>
            <a:ext cx="131572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450" spc="125" dirty="0">
                <a:latin typeface="Arial"/>
                <a:cs typeface="Arial"/>
              </a:rPr>
              <a:t>i)</a:t>
            </a:r>
            <a:r>
              <a:rPr sz="1450" spc="415" dirty="0">
                <a:latin typeface="Arial"/>
                <a:cs typeface="Arial"/>
              </a:rPr>
              <a:t> </a:t>
            </a:r>
            <a:r>
              <a:rPr sz="2175" spc="375" baseline="1915" dirty="0">
                <a:latin typeface="Arial"/>
                <a:cs typeface="Arial"/>
              </a:rPr>
              <a:t>C</a:t>
            </a:r>
            <a:r>
              <a:rPr sz="1425" spc="375" baseline="-23391" dirty="0">
                <a:latin typeface="Arial"/>
                <a:cs typeface="Arial"/>
              </a:rPr>
              <a:t>2</a:t>
            </a:r>
            <a:r>
              <a:rPr sz="2175" spc="375" baseline="1915" dirty="0">
                <a:latin typeface="Arial"/>
                <a:cs typeface="Arial"/>
              </a:rPr>
              <a:t>H</a:t>
            </a:r>
            <a:r>
              <a:rPr sz="1425" spc="375" baseline="-23391" dirty="0">
                <a:latin typeface="Arial"/>
                <a:cs typeface="Arial"/>
              </a:rPr>
              <a:t>5</a:t>
            </a:r>
            <a:r>
              <a:rPr sz="2175" spc="375" baseline="1915" dirty="0">
                <a:latin typeface="Arial"/>
                <a:cs typeface="Arial"/>
              </a:rPr>
              <a:t>ONa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65023" y="5640230"/>
            <a:ext cx="131381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450" spc="125" dirty="0">
                <a:latin typeface="Arial"/>
                <a:cs typeface="Arial"/>
              </a:rPr>
              <a:t>ii)</a:t>
            </a:r>
            <a:r>
              <a:rPr sz="1450" spc="525" dirty="0">
                <a:latin typeface="Arial"/>
                <a:cs typeface="Arial"/>
              </a:rPr>
              <a:t> </a:t>
            </a:r>
            <a:r>
              <a:rPr sz="2175" spc="337" baseline="1915" dirty="0">
                <a:latin typeface="Arial"/>
                <a:cs typeface="Arial"/>
              </a:rPr>
              <a:t>H</a:t>
            </a:r>
            <a:r>
              <a:rPr sz="1425" spc="337" baseline="-23391" dirty="0">
                <a:latin typeface="Arial"/>
                <a:cs typeface="Arial"/>
              </a:rPr>
              <a:t>3</a:t>
            </a:r>
            <a:r>
              <a:rPr sz="2175" spc="337" baseline="1915" dirty="0">
                <a:latin typeface="Arial"/>
                <a:cs typeface="Arial"/>
              </a:rPr>
              <a:t>C-CH</a:t>
            </a:r>
            <a:r>
              <a:rPr sz="1425" spc="337" baseline="-23391" dirty="0">
                <a:latin typeface="Arial"/>
                <a:cs typeface="Arial"/>
              </a:rPr>
              <a:t>2</a:t>
            </a:r>
            <a:endParaRPr sz="1425" baseline="-23391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002788" y="5513828"/>
            <a:ext cx="883919" cy="254635"/>
          </a:xfrm>
          <a:custGeom>
            <a:avLst/>
            <a:gdLst/>
            <a:ahLst/>
            <a:cxnLst/>
            <a:rect l="l" t="t" r="r" b="b"/>
            <a:pathLst>
              <a:path w="883920" h="254635">
                <a:moveTo>
                  <a:pt x="713232" y="0"/>
                </a:moveTo>
                <a:lnTo>
                  <a:pt x="883921" y="0"/>
                </a:lnTo>
              </a:path>
              <a:path w="883920" h="254635">
                <a:moveTo>
                  <a:pt x="583698" y="97535"/>
                </a:moveTo>
                <a:lnTo>
                  <a:pt x="583698" y="105165"/>
                </a:lnTo>
              </a:path>
              <a:path w="883920" h="254635">
                <a:moveTo>
                  <a:pt x="583698" y="112782"/>
                </a:moveTo>
                <a:lnTo>
                  <a:pt x="583698" y="254510"/>
                </a:lnTo>
              </a:path>
              <a:path w="883920" h="254635">
                <a:moveTo>
                  <a:pt x="0" y="10671"/>
                </a:moveTo>
                <a:lnTo>
                  <a:pt x="268220" y="106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770134" y="4979882"/>
            <a:ext cx="2417445" cy="6870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55"/>
              </a:spcBef>
            </a:pPr>
            <a:r>
              <a:rPr sz="1700" spc="415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565"/>
              </a:spcBef>
              <a:tabLst>
                <a:tab pos="518795" algn="l"/>
                <a:tab pos="1099185" algn="l"/>
              </a:tabLst>
            </a:pPr>
            <a:r>
              <a:rPr sz="1700" spc="385" dirty="0">
                <a:latin typeface="Arial"/>
                <a:cs typeface="Arial"/>
              </a:rPr>
              <a:t>C</a:t>
            </a:r>
            <a:r>
              <a:rPr sz="1700" spc="385" dirty="0">
                <a:latin typeface="Times New Roman"/>
                <a:cs typeface="Times New Roman"/>
              </a:rPr>
              <a:t>	</a:t>
            </a:r>
            <a:r>
              <a:rPr sz="2550" spc="502" baseline="1633" dirty="0">
                <a:latin typeface="Arial"/>
                <a:cs typeface="Arial"/>
              </a:rPr>
              <a:t>HC</a:t>
            </a:r>
            <a:r>
              <a:rPr sz="2550" spc="502" baseline="1633" dirty="0">
                <a:latin typeface="Times New Roman"/>
                <a:cs typeface="Times New Roman"/>
              </a:rPr>
              <a:t>	</a:t>
            </a:r>
            <a:r>
              <a:rPr sz="2550" spc="502" baseline="3267" dirty="0">
                <a:latin typeface="Arial"/>
                <a:cs typeface="Arial"/>
              </a:rPr>
              <a:t>COOC</a:t>
            </a:r>
            <a:r>
              <a:rPr sz="1725" spc="502" baseline="-21739" dirty="0">
                <a:latin typeface="Arial"/>
                <a:cs typeface="Arial"/>
              </a:rPr>
              <a:t>2</a:t>
            </a:r>
            <a:r>
              <a:rPr sz="2550" spc="502" baseline="3267" dirty="0">
                <a:latin typeface="Arial"/>
                <a:cs typeface="Arial"/>
              </a:rPr>
              <a:t>H</a:t>
            </a:r>
            <a:r>
              <a:rPr sz="1725" spc="502" baseline="-21739" dirty="0">
                <a:latin typeface="Arial"/>
                <a:cs typeface="Arial"/>
              </a:rPr>
              <a:t>5</a:t>
            </a:r>
            <a:endParaRPr sz="1725" baseline="-21739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617221" y="5300469"/>
            <a:ext cx="320040" cy="238125"/>
          </a:xfrm>
          <a:custGeom>
            <a:avLst/>
            <a:gdLst/>
            <a:ahLst/>
            <a:cxnLst/>
            <a:rect l="l" t="t" r="r" b="b"/>
            <a:pathLst>
              <a:path w="320040" h="238125">
                <a:moveTo>
                  <a:pt x="263643" y="0"/>
                </a:moveTo>
                <a:lnTo>
                  <a:pt x="263643" y="143262"/>
                </a:lnTo>
              </a:path>
              <a:path w="320040" h="238125">
                <a:moveTo>
                  <a:pt x="320037" y="0"/>
                </a:moveTo>
                <a:lnTo>
                  <a:pt x="320037" y="143262"/>
                </a:lnTo>
              </a:path>
              <a:path w="320040" h="238125">
                <a:moveTo>
                  <a:pt x="0" y="237743"/>
                </a:moveTo>
                <a:lnTo>
                  <a:pt x="201165" y="2377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058406" y="5391598"/>
            <a:ext cx="56324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700" spc="275" dirty="0">
                <a:latin typeface="Arial"/>
                <a:cs typeface="Arial"/>
              </a:rPr>
              <a:t>H</a:t>
            </a:r>
            <a:r>
              <a:rPr sz="1725" spc="412" baseline="-28985" dirty="0">
                <a:latin typeface="Arial"/>
                <a:cs typeface="Arial"/>
              </a:rPr>
              <a:t>3</a:t>
            </a:r>
            <a:r>
              <a:rPr sz="1700" spc="275" dirty="0"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336769" y="6480300"/>
            <a:ext cx="1401445" cy="283210"/>
            <a:chOff x="2336769" y="6480300"/>
            <a:chExt cx="1401445" cy="283210"/>
          </a:xfrm>
        </p:grpSpPr>
        <p:sp>
          <p:nvSpPr>
            <p:cNvPr id="76" name="object 76"/>
            <p:cNvSpPr/>
            <p:nvPr/>
          </p:nvSpPr>
          <p:spPr>
            <a:xfrm>
              <a:off x="2336769" y="6672541"/>
              <a:ext cx="108785" cy="90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79068" y="6481570"/>
              <a:ext cx="558165" cy="238125"/>
            </a:xfrm>
            <a:custGeom>
              <a:avLst/>
              <a:gdLst/>
              <a:ahLst/>
              <a:cxnLst/>
              <a:rect l="l" t="t" r="r" b="b"/>
              <a:pathLst>
                <a:path w="558164" h="238125">
                  <a:moveTo>
                    <a:pt x="385567" y="224030"/>
                  </a:moveTo>
                  <a:lnTo>
                    <a:pt x="557781" y="224030"/>
                  </a:lnTo>
                </a:path>
                <a:path w="558164" h="238125">
                  <a:moveTo>
                    <a:pt x="262135" y="0"/>
                  </a:moveTo>
                  <a:lnTo>
                    <a:pt x="262135" y="143262"/>
                  </a:lnTo>
                </a:path>
                <a:path w="558164" h="238125">
                  <a:moveTo>
                    <a:pt x="318511" y="0"/>
                  </a:moveTo>
                  <a:lnTo>
                    <a:pt x="318511" y="143262"/>
                  </a:lnTo>
                </a:path>
                <a:path w="558164" h="238125">
                  <a:moveTo>
                    <a:pt x="0" y="237743"/>
                  </a:moveTo>
                  <a:lnTo>
                    <a:pt x="201165" y="237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17394" y="6424895"/>
            <a:ext cx="1549400" cy="5314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0"/>
              </a:spcBef>
            </a:pPr>
            <a:r>
              <a:rPr sz="1450" u="sng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sng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sng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i) </a:t>
            </a:r>
            <a:r>
              <a:rPr sz="1450" u="sng" spc="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conc.</a:t>
            </a:r>
            <a:r>
              <a:rPr sz="1450" u="sng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u="sng" spc="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KOH</a:t>
            </a:r>
            <a:endParaRPr sz="145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254"/>
              </a:spcBef>
            </a:pPr>
            <a:r>
              <a:rPr sz="1450" spc="120" dirty="0">
                <a:latin typeface="Arial"/>
                <a:cs typeface="Arial"/>
              </a:rPr>
              <a:t>ii) </a:t>
            </a:r>
            <a:r>
              <a:rPr sz="1450" spc="185" dirty="0">
                <a:latin typeface="Arial"/>
                <a:cs typeface="Arial"/>
              </a:rPr>
              <a:t>H</a:t>
            </a:r>
            <a:r>
              <a:rPr sz="1425" spc="277" baseline="23391" dirty="0">
                <a:latin typeface="Arial"/>
                <a:cs typeface="Arial"/>
              </a:rPr>
              <a:t>+</a:t>
            </a:r>
            <a:r>
              <a:rPr sz="1450" spc="185" dirty="0">
                <a:latin typeface="Arial"/>
                <a:cs typeface="Arial"/>
              </a:rPr>
              <a:t>/</a:t>
            </a:r>
            <a:r>
              <a:rPr sz="1450" spc="155" dirty="0">
                <a:latin typeface="Arial"/>
                <a:cs typeface="Arial"/>
              </a:rPr>
              <a:t> </a:t>
            </a:r>
            <a:r>
              <a:rPr sz="1450" spc="260" dirty="0">
                <a:latin typeface="Arial"/>
                <a:cs typeface="Arial"/>
              </a:rPr>
              <a:t>H</a:t>
            </a:r>
            <a:r>
              <a:rPr sz="1425" spc="390" baseline="-23391" dirty="0">
                <a:latin typeface="Arial"/>
                <a:cs typeface="Arial"/>
              </a:rPr>
              <a:t>2</a:t>
            </a:r>
            <a:r>
              <a:rPr sz="1450" spc="260" dirty="0">
                <a:latin typeface="Arial"/>
                <a:cs typeface="Arial"/>
              </a:rPr>
              <a:t>O</a:t>
            </a:r>
            <a:endParaRPr sz="14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44140" y="6572698"/>
            <a:ext cx="51371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00" spc="385" dirty="0">
                <a:latin typeface="Arial"/>
                <a:cs typeface="Arial"/>
              </a:rPr>
              <a:t>H</a:t>
            </a:r>
            <a:r>
              <a:rPr sz="1700" spc="155" dirty="0">
                <a:latin typeface="Arial"/>
                <a:cs typeface="Arial"/>
              </a:rPr>
              <a:t> </a:t>
            </a:r>
            <a:r>
              <a:rPr sz="1700" spc="385" dirty="0"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40738" y="6719442"/>
            <a:ext cx="11811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85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981448" y="669340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184900" y="5729926"/>
            <a:ext cx="2497455" cy="775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96035">
              <a:lnSpc>
                <a:spcPct val="100000"/>
              </a:lnSpc>
              <a:spcBef>
                <a:spcPts val="135"/>
              </a:spcBef>
            </a:pPr>
            <a:r>
              <a:rPr sz="1700" spc="295" dirty="0">
                <a:latin typeface="Arial"/>
                <a:cs typeface="Arial"/>
              </a:rPr>
              <a:t>CH</a:t>
            </a:r>
            <a:r>
              <a:rPr sz="1725" spc="442" baseline="-26570" dirty="0">
                <a:latin typeface="Arial"/>
                <a:cs typeface="Arial"/>
              </a:rPr>
              <a:t>2</a:t>
            </a:r>
            <a:r>
              <a:rPr sz="1700" spc="295" dirty="0">
                <a:latin typeface="Arial"/>
                <a:cs typeface="Arial"/>
              </a:rPr>
              <a:t>-CH</a:t>
            </a:r>
            <a:r>
              <a:rPr sz="1725" spc="442" baseline="-26570" dirty="0">
                <a:latin typeface="Arial"/>
                <a:cs typeface="Arial"/>
              </a:rPr>
              <a:t>3</a:t>
            </a:r>
            <a:endParaRPr sz="1725" baseline="-2657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"/>
              </a:spcBef>
            </a:pPr>
            <a:r>
              <a:rPr sz="1450" spc="170" dirty="0">
                <a:latin typeface="Arial"/>
                <a:cs typeface="Arial"/>
              </a:rPr>
              <a:t>ethyl </a:t>
            </a:r>
            <a:r>
              <a:rPr sz="1450" spc="200" dirty="0">
                <a:latin typeface="Arial"/>
                <a:cs typeface="Arial"/>
              </a:rPr>
              <a:t>aceto </a:t>
            </a:r>
            <a:r>
              <a:rPr sz="1450" spc="180" dirty="0">
                <a:latin typeface="Arial"/>
                <a:cs typeface="Arial"/>
              </a:rPr>
              <a:t>acetic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175" dirty="0">
                <a:latin typeface="Arial"/>
                <a:cs typeface="Arial"/>
              </a:rPr>
              <a:t>ester</a:t>
            </a:r>
            <a:endParaRPr sz="145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30"/>
              </a:spcBef>
            </a:pPr>
            <a:r>
              <a:rPr sz="1700" spc="415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277627" y="6469378"/>
            <a:ext cx="1638300" cy="236220"/>
          </a:xfrm>
          <a:custGeom>
            <a:avLst/>
            <a:gdLst/>
            <a:ahLst/>
            <a:cxnLst/>
            <a:rect l="l" t="t" r="r" b="b"/>
            <a:pathLst>
              <a:path w="1638300" h="236220">
                <a:moveTo>
                  <a:pt x="1581915" y="0"/>
                </a:moveTo>
                <a:lnTo>
                  <a:pt x="1581915" y="143262"/>
                </a:lnTo>
              </a:path>
              <a:path w="1638300" h="236220">
                <a:moveTo>
                  <a:pt x="1638291" y="0"/>
                </a:moveTo>
                <a:lnTo>
                  <a:pt x="1638291" y="143262"/>
                </a:lnTo>
              </a:path>
              <a:path w="1638300" h="236220">
                <a:moveTo>
                  <a:pt x="1318254" y="236222"/>
                </a:moveTo>
                <a:lnTo>
                  <a:pt x="1519419" y="236222"/>
                </a:lnTo>
              </a:path>
              <a:path w="1638300" h="236220">
                <a:moveTo>
                  <a:pt x="0" y="234702"/>
                </a:moveTo>
                <a:lnTo>
                  <a:pt x="146297" y="2347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948429" y="6705727"/>
            <a:ext cx="118110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85" dirty="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17747" y="6226750"/>
            <a:ext cx="4337050" cy="646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1885"/>
              </a:lnSpc>
              <a:spcBef>
                <a:spcPts val="135"/>
              </a:spcBef>
            </a:pPr>
            <a:r>
              <a:rPr sz="1700" spc="415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62230">
              <a:lnSpc>
                <a:spcPts val="2965"/>
              </a:lnSpc>
              <a:tabLst>
                <a:tab pos="443230" algn="l"/>
                <a:tab pos="1057275" algn="l"/>
                <a:tab pos="1433830" algn="l"/>
                <a:tab pos="2136140" algn="l"/>
                <a:tab pos="2744470" algn="l"/>
                <a:tab pos="3479165" algn="l"/>
                <a:tab pos="3860165" algn="l"/>
              </a:tabLst>
            </a:pPr>
            <a:r>
              <a:rPr sz="1700" spc="385" dirty="0">
                <a:latin typeface="Arial"/>
                <a:cs typeface="Arial"/>
              </a:rPr>
              <a:t>C</a:t>
            </a:r>
            <a:r>
              <a:rPr sz="1700" spc="385" dirty="0">
                <a:latin typeface="Times New Roman"/>
                <a:cs typeface="Times New Roman"/>
              </a:rPr>
              <a:t>	</a:t>
            </a:r>
            <a:r>
              <a:rPr sz="1700" spc="450" dirty="0">
                <a:latin typeface="Arial"/>
                <a:cs typeface="Arial"/>
              </a:rPr>
              <a:t>OH</a:t>
            </a:r>
            <a:r>
              <a:rPr sz="1700" spc="450" dirty="0">
                <a:latin typeface="Times New Roman"/>
                <a:cs typeface="Times New Roman"/>
              </a:rPr>
              <a:t>	</a:t>
            </a:r>
            <a:r>
              <a:rPr sz="3900" spc="644" baseline="-9615" dirty="0">
                <a:latin typeface="Arial"/>
                <a:cs typeface="Arial"/>
              </a:rPr>
              <a:t>+</a:t>
            </a:r>
            <a:r>
              <a:rPr sz="3900" spc="644" baseline="-9615" dirty="0">
                <a:latin typeface="Times New Roman"/>
                <a:cs typeface="Times New Roman"/>
              </a:rPr>
              <a:t>	</a:t>
            </a:r>
            <a:r>
              <a:rPr sz="1700" spc="385" dirty="0">
                <a:latin typeface="Arial"/>
                <a:cs typeface="Arial"/>
              </a:rPr>
              <a:t>H</a:t>
            </a:r>
            <a:r>
              <a:rPr sz="1700" spc="235" dirty="0">
                <a:latin typeface="Arial"/>
                <a:cs typeface="Arial"/>
              </a:rPr>
              <a:t> </a:t>
            </a:r>
            <a:r>
              <a:rPr sz="1700" spc="385" dirty="0">
                <a:latin typeface="Arial"/>
                <a:cs typeface="Arial"/>
              </a:rPr>
              <a:t>C</a:t>
            </a:r>
            <a:r>
              <a:rPr sz="1700" spc="385" dirty="0">
                <a:latin typeface="Times New Roman"/>
                <a:cs typeface="Times New Roman"/>
              </a:rPr>
              <a:t>	</a:t>
            </a:r>
            <a:r>
              <a:rPr sz="2550" spc="637" baseline="1633" dirty="0">
                <a:latin typeface="Arial"/>
                <a:cs typeface="Arial"/>
              </a:rPr>
              <a:t>CH</a:t>
            </a:r>
            <a:r>
              <a:rPr sz="2550" spc="637" baseline="1633" dirty="0">
                <a:latin typeface="Times New Roman"/>
                <a:cs typeface="Times New Roman"/>
              </a:rPr>
              <a:t>	</a:t>
            </a:r>
            <a:r>
              <a:rPr sz="1700" spc="385" dirty="0">
                <a:latin typeface="Arial"/>
                <a:cs typeface="Arial"/>
              </a:rPr>
              <a:t>H</a:t>
            </a:r>
            <a:r>
              <a:rPr sz="1700" spc="229" dirty="0">
                <a:latin typeface="Arial"/>
                <a:cs typeface="Arial"/>
              </a:rPr>
              <a:t> </a:t>
            </a:r>
            <a:r>
              <a:rPr sz="1700" spc="385" dirty="0">
                <a:latin typeface="Arial"/>
                <a:cs typeface="Arial"/>
              </a:rPr>
              <a:t>C</a:t>
            </a:r>
            <a:r>
              <a:rPr sz="1700" spc="385" dirty="0">
                <a:latin typeface="Times New Roman"/>
                <a:cs typeface="Times New Roman"/>
              </a:rPr>
              <a:t>	</a:t>
            </a:r>
            <a:r>
              <a:rPr sz="2550" spc="577" baseline="3267" dirty="0">
                <a:latin typeface="Arial"/>
                <a:cs typeface="Arial"/>
              </a:rPr>
              <a:t>C</a:t>
            </a:r>
            <a:r>
              <a:rPr sz="2550" spc="577" baseline="3267" dirty="0">
                <a:latin typeface="Times New Roman"/>
                <a:cs typeface="Times New Roman"/>
              </a:rPr>
              <a:t>	</a:t>
            </a:r>
            <a:r>
              <a:rPr sz="2550" spc="675" baseline="3267" dirty="0">
                <a:latin typeface="Arial"/>
                <a:cs typeface="Arial"/>
              </a:rPr>
              <a:t>OH</a:t>
            </a:r>
            <a:endParaRPr sz="2550" baseline="3267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65883" y="6702679"/>
            <a:ext cx="511809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93065" algn="l"/>
              </a:tabLst>
            </a:pPr>
            <a:r>
              <a:rPr sz="1150" spc="185" dirty="0">
                <a:latin typeface="Arial"/>
                <a:cs typeface="Arial"/>
              </a:rPr>
              <a:t>2</a:t>
            </a:r>
            <a:r>
              <a:rPr sz="1150" spc="185" dirty="0">
                <a:latin typeface="Times New Roman"/>
                <a:cs typeface="Times New Roman"/>
              </a:rPr>
              <a:t>	</a:t>
            </a:r>
            <a:r>
              <a:rPr sz="1150" spc="185" dirty="0"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240790" y="6510214"/>
            <a:ext cx="110236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700" spc="310" dirty="0">
                <a:latin typeface="Arial"/>
                <a:cs typeface="Arial"/>
              </a:rPr>
              <a:t>C</a:t>
            </a:r>
            <a:r>
              <a:rPr sz="1725" spc="465" baseline="-24154" dirty="0">
                <a:latin typeface="Arial"/>
                <a:cs typeface="Arial"/>
              </a:rPr>
              <a:t>2</a:t>
            </a:r>
            <a:r>
              <a:rPr sz="1700" spc="310" dirty="0">
                <a:latin typeface="Arial"/>
                <a:cs typeface="Arial"/>
              </a:rPr>
              <a:t>H</a:t>
            </a:r>
            <a:r>
              <a:rPr sz="1725" spc="465" baseline="-24154" dirty="0">
                <a:latin typeface="Arial"/>
                <a:cs typeface="Arial"/>
              </a:rPr>
              <a:t>5</a:t>
            </a:r>
            <a:r>
              <a:rPr sz="1700" spc="310" dirty="0">
                <a:latin typeface="Arial"/>
                <a:cs typeface="Arial"/>
              </a:rPr>
              <a:t>OH</a:t>
            </a:r>
            <a:endParaRPr sz="1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942860" y="6851809"/>
            <a:ext cx="114109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spc="180" dirty="0">
                <a:latin typeface="Arial"/>
                <a:cs typeface="Arial"/>
              </a:rPr>
              <a:t>acetic</a:t>
            </a:r>
            <a:r>
              <a:rPr sz="1450" spc="75" dirty="0">
                <a:latin typeface="Arial"/>
                <a:cs typeface="Arial"/>
              </a:rPr>
              <a:t> </a:t>
            </a:r>
            <a:r>
              <a:rPr sz="1450" spc="190" dirty="0">
                <a:latin typeface="Arial"/>
                <a:cs typeface="Arial"/>
              </a:rPr>
              <a:t>acid</a:t>
            </a:r>
            <a:endParaRPr sz="14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512315" y="6940201"/>
            <a:ext cx="1414145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50" spc="190" dirty="0">
                <a:latin typeface="Arial"/>
                <a:cs typeface="Arial"/>
              </a:rPr>
              <a:t>butanoic</a:t>
            </a:r>
            <a:r>
              <a:rPr sz="1450" spc="75" dirty="0">
                <a:latin typeface="Arial"/>
                <a:cs typeface="Arial"/>
              </a:rPr>
              <a:t> </a:t>
            </a:r>
            <a:r>
              <a:rPr sz="1450" spc="195" dirty="0">
                <a:latin typeface="Arial"/>
                <a:cs typeface="Arial"/>
              </a:rPr>
              <a:t>acid</a:t>
            </a:r>
            <a:endParaRPr sz="14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856748" y="670560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919" y="466343"/>
            <a:ext cx="7175500" cy="1225550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36258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2855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Organic Synthesis Via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Enolate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39" y="1850236"/>
            <a:ext cx="8583295" cy="217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30480" indent="-342900">
              <a:lnSpc>
                <a:spcPct val="11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232FF"/>
                </a:solidFill>
                <a:latin typeface="Times New Roman"/>
                <a:cs typeface="Times New Roman"/>
              </a:rPr>
              <a:t>A methylene group (-CH</a:t>
            </a:r>
            <a:r>
              <a:rPr sz="3150" baseline="-21164" dirty="0">
                <a:solidFill>
                  <a:srgbClr val="3232FF"/>
                </a:solidFill>
                <a:latin typeface="Times New Roman"/>
                <a:cs typeface="Times New Roman"/>
              </a:rPr>
              <a:t>2</a:t>
            </a:r>
            <a:r>
              <a:rPr sz="3200" dirty="0">
                <a:solidFill>
                  <a:srgbClr val="3232FF"/>
                </a:solidFill>
                <a:latin typeface="Times New Roman"/>
                <a:cs typeface="Times New Roman"/>
              </a:rPr>
              <a:t>) which </a:t>
            </a:r>
            <a:r>
              <a:rPr sz="3200" spc="-5" dirty="0">
                <a:solidFill>
                  <a:srgbClr val="3232FF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3232FF"/>
                </a:solidFill>
                <a:latin typeface="Times New Roman"/>
                <a:cs typeface="Times New Roman"/>
              </a:rPr>
              <a:t>attached</a:t>
            </a:r>
            <a:r>
              <a:rPr sz="3200" spc="-11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232FF"/>
                </a:solidFill>
                <a:latin typeface="Times New Roman"/>
                <a:cs typeface="Times New Roman"/>
              </a:rPr>
              <a:t>from  both sides by electron withdrawing groups (e.g. –  CHO, &gt;C=O, -COOH, -COOR, -CN, -X etc.) </a:t>
            </a:r>
            <a:r>
              <a:rPr sz="3200" spc="-5" dirty="0">
                <a:solidFill>
                  <a:srgbClr val="3232FF"/>
                </a:solidFill>
                <a:latin typeface="Times New Roman"/>
                <a:cs typeface="Times New Roman"/>
              </a:rPr>
              <a:t>is  </a:t>
            </a:r>
            <a:r>
              <a:rPr sz="3200" dirty="0">
                <a:solidFill>
                  <a:srgbClr val="3232FF"/>
                </a:solidFill>
                <a:latin typeface="Times New Roman"/>
                <a:cs typeface="Times New Roman"/>
              </a:rPr>
              <a:t>called active methylene</a:t>
            </a:r>
            <a:r>
              <a:rPr sz="3200" spc="-9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232FF"/>
                </a:solidFill>
                <a:latin typeface="Times New Roman"/>
                <a:cs typeface="Times New Roman"/>
              </a:rPr>
              <a:t>group.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6729472"/>
            <a:ext cx="917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06/02/2019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9272" y="672947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3451" y="4283964"/>
            <a:ext cx="5509260" cy="2915920"/>
            <a:chOff x="2473451" y="4283964"/>
            <a:chExt cx="5509260" cy="2915920"/>
          </a:xfrm>
        </p:grpSpPr>
        <p:sp>
          <p:nvSpPr>
            <p:cNvPr id="8" name="object 8"/>
            <p:cNvSpPr/>
            <p:nvPr/>
          </p:nvSpPr>
          <p:spPr>
            <a:xfrm>
              <a:off x="2473451" y="4283964"/>
              <a:ext cx="5509260" cy="2915920"/>
            </a:xfrm>
            <a:custGeom>
              <a:avLst/>
              <a:gdLst/>
              <a:ahLst/>
              <a:cxnLst/>
              <a:rect l="l" t="t" r="r" b="b"/>
              <a:pathLst>
                <a:path w="5509259" h="2915920">
                  <a:moveTo>
                    <a:pt x="5509259" y="2915411"/>
                  </a:moveTo>
                  <a:lnTo>
                    <a:pt x="5509259" y="0"/>
                  </a:lnTo>
                  <a:lnTo>
                    <a:pt x="0" y="0"/>
                  </a:lnTo>
                  <a:lnTo>
                    <a:pt x="0" y="2915411"/>
                  </a:lnTo>
                  <a:lnTo>
                    <a:pt x="5509259" y="2915411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8934" y="6204195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7" y="0"/>
                  </a:lnTo>
                </a:path>
              </a:pathLst>
            </a:custGeom>
            <a:ln w="3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67478" y="4797273"/>
            <a:ext cx="1149350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3000" spc="-75" dirty="0">
                <a:latin typeface="Arial"/>
                <a:cs typeface="Arial"/>
              </a:rPr>
              <a:t>OC</a:t>
            </a:r>
            <a:r>
              <a:rPr sz="3000" spc="-112" baseline="-27777" dirty="0">
                <a:latin typeface="Arial"/>
                <a:cs typeface="Arial"/>
              </a:rPr>
              <a:t>2</a:t>
            </a:r>
            <a:r>
              <a:rPr sz="3000" spc="-75" dirty="0">
                <a:latin typeface="Arial"/>
                <a:cs typeface="Arial"/>
              </a:rPr>
              <a:t>H</a:t>
            </a:r>
            <a:r>
              <a:rPr sz="3000" spc="-112" baseline="-27777" dirty="0">
                <a:latin typeface="Arial"/>
                <a:cs typeface="Arial"/>
              </a:rPr>
              <a:t>5</a:t>
            </a:r>
            <a:endParaRPr sz="3000" baseline="-2777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16575" y="5047481"/>
            <a:ext cx="844550" cy="1082040"/>
          </a:xfrm>
          <a:custGeom>
            <a:avLst/>
            <a:gdLst/>
            <a:ahLst/>
            <a:cxnLst/>
            <a:rect l="l" t="t" r="r" b="b"/>
            <a:pathLst>
              <a:path w="844550" h="1082039">
                <a:moveTo>
                  <a:pt x="586752" y="0"/>
                </a:moveTo>
                <a:lnTo>
                  <a:pt x="844295" y="0"/>
                </a:lnTo>
              </a:path>
              <a:path w="844550" h="1082039">
                <a:moveTo>
                  <a:pt x="0" y="423670"/>
                </a:moveTo>
                <a:lnTo>
                  <a:pt x="333757" y="70109"/>
                </a:lnTo>
              </a:path>
              <a:path w="844550" h="1082039">
                <a:moveTo>
                  <a:pt x="0" y="728483"/>
                </a:moveTo>
                <a:lnTo>
                  <a:pt x="336805" y="10820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2059" y="5376393"/>
            <a:ext cx="70929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3000" spc="-125" dirty="0">
                <a:latin typeface="Arial"/>
                <a:cs typeface="Arial"/>
              </a:rPr>
              <a:t>H</a:t>
            </a:r>
            <a:r>
              <a:rPr sz="3000" spc="-187" baseline="-27777" dirty="0">
                <a:latin typeface="Arial"/>
                <a:cs typeface="Arial"/>
              </a:rPr>
              <a:t>2</a:t>
            </a:r>
            <a:r>
              <a:rPr sz="3000" spc="-125" dirty="0">
                <a:latin typeface="Arial"/>
                <a:cs typeface="Arial"/>
              </a:rPr>
              <a:t>C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0898" y="4127350"/>
            <a:ext cx="309880" cy="1181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5080" indent="-32384">
              <a:lnSpc>
                <a:spcPct val="126299"/>
              </a:lnSpc>
              <a:spcBef>
                <a:spcPts val="95"/>
              </a:spcBef>
            </a:pPr>
            <a:r>
              <a:rPr sz="3000" spc="-60" dirty="0">
                <a:latin typeface="Arial"/>
                <a:cs typeface="Arial"/>
              </a:rPr>
              <a:t>O 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85" dirty="0">
                <a:latin typeface="Arial"/>
                <a:cs typeface="Arial"/>
              </a:rPr>
              <a:t>C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02154" y="4678680"/>
            <a:ext cx="94615" cy="2010410"/>
          </a:xfrm>
          <a:custGeom>
            <a:avLst/>
            <a:gdLst/>
            <a:ahLst/>
            <a:cxnLst/>
            <a:rect l="l" t="t" r="r" b="b"/>
            <a:pathLst>
              <a:path w="94614" h="2010409">
                <a:moveTo>
                  <a:pt x="0" y="0"/>
                </a:moveTo>
                <a:lnTo>
                  <a:pt x="0" y="249927"/>
                </a:lnTo>
              </a:path>
              <a:path w="94614" h="2010409">
                <a:moveTo>
                  <a:pt x="73152" y="0"/>
                </a:moveTo>
                <a:lnTo>
                  <a:pt x="73152" y="249927"/>
                </a:lnTo>
              </a:path>
              <a:path w="94614" h="2010409">
                <a:moveTo>
                  <a:pt x="15237" y="1714498"/>
                </a:moveTo>
                <a:lnTo>
                  <a:pt x="15237" y="2010161"/>
                </a:lnTo>
              </a:path>
              <a:path w="94614" h="2010409">
                <a:moveTo>
                  <a:pt x="94484" y="1714498"/>
                </a:moveTo>
                <a:lnTo>
                  <a:pt x="94484" y="20101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83786" y="5745837"/>
            <a:ext cx="1726564" cy="1366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30480" indent="31750">
              <a:lnSpc>
                <a:spcPct val="146700"/>
              </a:lnSpc>
              <a:spcBef>
                <a:spcPts val="90"/>
              </a:spcBef>
              <a:tabLst>
                <a:tab pos="602615" algn="l"/>
              </a:tabLst>
            </a:pPr>
            <a:r>
              <a:rPr sz="3000" spc="-85" dirty="0">
                <a:latin typeface="Arial"/>
                <a:cs typeface="Arial"/>
              </a:rPr>
              <a:t>C</a:t>
            </a:r>
            <a:r>
              <a:rPr sz="3000" spc="-85" dirty="0">
                <a:latin typeface="Times New Roman"/>
                <a:cs typeface="Times New Roman"/>
              </a:rPr>
              <a:t>	</a:t>
            </a:r>
            <a:r>
              <a:rPr sz="3000" spc="-70" dirty="0">
                <a:latin typeface="Arial"/>
                <a:cs typeface="Arial"/>
              </a:rPr>
              <a:t>O</a:t>
            </a:r>
            <a:r>
              <a:rPr sz="3000" spc="-75" dirty="0">
                <a:latin typeface="Arial"/>
                <a:cs typeface="Arial"/>
              </a:rPr>
              <a:t>C</a:t>
            </a:r>
            <a:r>
              <a:rPr sz="3000" baseline="-27777" dirty="0">
                <a:latin typeface="Arial"/>
                <a:cs typeface="Arial"/>
              </a:rPr>
              <a:t>2</a:t>
            </a:r>
            <a:r>
              <a:rPr sz="3000" spc="-180" dirty="0">
                <a:latin typeface="Arial"/>
                <a:cs typeface="Arial"/>
              </a:rPr>
              <a:t>H</a:t>
            </a:r>
            <a:r>
              <a:rPr sz="3000" spc="-52" baseline="-27777" dirty="0">
                <a:latin typeface="Arial"/>
                <a:cs typeface="Arial"/>
              </a:rPr>
              <a:t>5 </a:t>
            </a:r>
            <a:r>
              <a:rPr sz="3000" spc="-30" baseline="-27777" dirty="0">
                <a:latin typeface="Times New Roman"/>
                <a:cs typeface="Times New Roman"/>
              </a:rPr>
              <a:t> </a:t>
            </a:r>
            <a:r>
              <a:rPr sz="3000" spc="-90" dirty="0"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0196" y="5426900"/>
            <a:ext cx="252222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500" spc="-40" dirty="0">
                <a:latin typeface="Arial"/>
                <a:cs typeface="Arial"/>
              </a:rPr>
              <a:t>dimethyl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malonate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476504"/>
            <a:ext cx="6299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dirty="0">
                <a:solidFill>
                  <a:srgbClr val="0000FF"/>
                </a:solidFill>
              </a:rPr>
              <a:t>3.</a:t>
            </a:r>
            <a:r>
              <a:rPr sz="3200" b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spc="-5" dirty="0"/>
              <a:t>Synthesis </a:t>
            </a:r>
            <a:r>
              <a:rPr sz="3200" dirty="0"/>
              <a:t>of Dicarboxylic </a:t>
            </a:r>
            <a:r>
              <a:rPr sz="3200" spc="-5" dirty="0"/>
              <a:t>Acid:</a:t>
            </a:r>
            <a:r>
              <a:rPr sz="3200" spc="-105" dirty="0"/>
              <a:t> </a:t>
            </a:r>
            <a:r>
              <a:rPr sz="3200" dirty="0"/>
              <a:t>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044955"/>
            <a:ext cx="8754110" cy="248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Aceto acetic ester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treatment with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sodium ethoxide gives  carbanion which on condensation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halo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ester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followed</a:t>
            </a:r>
            <a:r>
              <a:rPr sz="2600" spc="-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by  hydrolysis gives corresponding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dicarboxylic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621665" marR="314325" indent="-609600" algn="just">
              <a:lnSpc>
                <a:spcPct val="100000"/>
              </a:lnSpc>
              <a:spcBef>
                <a:spcPts val="625"/>
              </a:spcBef>
              <a:buClr>
                <a:srgbClr val="FF00FF"/>
              </a:buClr>
              <a:buChar char="•"/>
              <a:tabLst>
                <a:tab pos="622300" algn="l"/>
              </a:tabLst>
            </a:pP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Aceto acetic ester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treatment with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sodium ethoxide gives  carbanion which on condensation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ethyl chloro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acetate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followed by hydrolysis gives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succinic</a:t>
            </a: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779520"/>
            <a:ext cx="9144000" cy="106680"/>
          </a:xfrm>
          <a:custGeom>
            <a:avLst/>
            <a:gdLst/>
            <a:ahLst/>
            <a:cxnLst/>
            <a:rect l="l" t="t" r="r" b="b"/>
            <a:pathLst>
              <a:path w="9144000" h="106679">
                <a:moveTo>
                  <a:pt x="0" y="0"/>
                </a:moveTo>
                <a:lnTo>
                  <a:pt x="0" y="106679"/>
                </a:lnTo>
                <a:lnTo>
                  <a:pt x="9143999" y="10667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84669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886199"/>
            <a:ext cx="9144000" cy="3177540"/>
          </a:xfrm>
          <a:custGeom>
            <a:avLst/>
            <a:gdLst/>
            <a:ahLst/>
            <a:cxnLst/>
            <a:rect l="l" t="t" r="r" b="b"/>
            <a:pathLst>
              <a:path w="9144000" h="3177540">
                <a:moveTo>
                  <a:pt x="0" y="0"/>
                </a:moveTo>
                <a:lnTo>
                  <a:pt x="0" y="3177540"/>
                </a:lnTo>
                <a:lnTo>
                  <a:pt x="9143999" y="317754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0937" y="5786779"/>
            <a:ext cx="239395" cy="637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000" spc="-655" dirty="0">
                <a:latin typeface="Arial"/>
                <a:cs typeface="Arial"/>
              </a:rPr>
              <a:t>+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9569" y="4507997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4205" y="4509727"/>
            <a:ext cx="11683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28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5" y="452476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32619" y="4489915"/>
            <a:ext cx="11683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28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3467" y="4264725"/>
            <a:ext cx="1036319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-575" dirty="0">
                <a:latin typeface="Arial"/>
                <a:cs typeface="Arial"/>
              </a:rPr>
              <a:t>COOC</a:t>
            </a:r>
            <a:r>
              <a:rPr sz="2700" spc="-440" dirty="0">
                <a:latin typeface="Arial"/>
                <a:cs typeface="Arial"/>
              </a:rPr>
              <a:t> </a:t>
            </a:r>
            <a:r>
              <a:rPr sz="2700" spc="-555" dirty="0">
                <a:latin typeface="Arial"/>
                <a:cs typeface="Arial"/>
              </a:rPr>
              <a:t>H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2867" y="3807525"/>
            <a:ext cx="21653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-600" dirty="0">
                <a:latin typeface="Arial"/>
                <a:cs typeface="Arial"/>
              </a:rPr>
              <a:t>O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1644" y="4194064"/>
            <a:ext cx="277495" cy="368935"/>
          </a:xfrm>
          <a:custGeom>
            <a:avLst/>
            <a:gdLst/>
            <a:ahLst/>
            <a:cxnLst/>
            <a:rect l="l" t="t" r="r" b="b"/>
            <a:pathLst>
              <a:path w="277494" h="368935">
                <a:moveTo>
                  <a:pt x="227076" y="0"/>
                </a:moveTo>
                <a:lnTo>
                  <a:pt x="227076" y="222496"/>
                </a:lnTo>
              </a:path>
              <a:path w="277494" h="368935">
                <a:moveTo>
                  <a:pt x="277368" y="0"/>
                </a:moveTo>
                <a:lnTo>
                  <a:pt x="277368" y="222496"/>
                </a:lnTo>
              </a:path>
              <a:path w="277494" h="368935">
                <a:moveTo>
                  <a:pt x="0" y="368799"/>
                </a:moveTo>
                <a:lnTo>
                  <a:pt x="173735" y="368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1771" y="4286061"/>
            <a:ext cx="145161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73100" algn="l"/>
                <a:tab pos="1049655" algn="l"/>
              </a:tabLst>
            </a:pPr>
            <a:r>
              <a:rPr sz="4050" spc="-832" baseline="-9259" dirty="0">
                <a:latin typeface="Arial"/>
                <a:cs typeface="Arial"/>
              </a:rPr>
              <a:t>H  </a:t>
            </a:r>
            <a:r>
              <a:rPr sz="4050" spc="-810" baseline="-9259" dirty="0">
                <a:latin typeface="Arial"/>
                <a:cs typeface="Arial"/>
              </a:rPr>
              <a:t> </a:t>
            </a:r>
            <a:r>
              <a:rPr sz="4050" spc="-832" baseline="-9259" dirty="0">
                <a:latin typeface="Arial"/>
                <a:cs typeface="Arial"/>
              </a:rPr>
              <a:t>C</a:t>
            </a:r>
            <a:r>
              <a:rPr sz="4050" spc="-832" baseline="-9259" dirty="0">
                <a:latin typeface="Times New Roman"/>
                <a:cs typeface="Times New Roman"/>
              </a:rPr>
              <a:t>	</a:t>
            </a:r>
            <a:r>
              <a:rPr sz="4050" spc="-832" baseline="-5144" dirty="0">
                <a:latin typeface="Arial"/>
                <a:cs typeface="Arial"/>
              </a:rPr>
              <a:t>C</a:t>
            </a:r>
            <a:r>
              <a:rPr sz="4050" spc="-832" baseline="-5144" dirty="0">
                <a:latin typeface="Times New Roman"/>
                <a:cs typeface="Times New Roman"/>
              </a:rPr>
              <a:t>	</a:t>
            </a:r>
            <a:r>
              <a:rPr sz="2700" spc="-525" dirty="0">
                <a:latin typeface="Arial"/>
                <a:cs typeface="Arial"/>
              </a:rPr>
              <a:t>CH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338" y="4570687"/>
            <a:ext cx="11683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28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2843" y="4441260"/>
            <a:ext cx="93856" cy="139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27323" y="4276810"/>
            <a:ext cx="97980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9230" algn="l"/>
                <a:tab pos="414655" algn="l"/>
                <a:tab pos="966469" algn="l"/>
              </a:tabLst>
            </a:pPr>
            <a:r>
              <a:rPr sz="1450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3898" y="4085478"/>
            <a:ext cx="89217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465" dirty="0">
                <a:latin typeface="Arial"/>
                <a:cs typeface="Arial"/>
              </a:rPr>
              <a:t>C H</a:t>
            </a:r>
            <a:r>
              <a:rPr sz="2250" spc="-459" dirty="0">
                <a:latin typeface="Arial"/>
                <a:cs typeface="Arial"/>
              </a:rPr>
              <a:t> </a:t>
            </a:r>
            <a:r>
              <a:rPr sz="2250" spc="-450" dirty="0">
                <a:latin typeface="Arial"/>
                <a:cs typeface="Arial"/>
              </a:rPr>
              <a:t>ONa</a:t>
            </a:r>
            <a:endParaRPr sz="2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0874" y="4504577"/>
            <a:ext cx="111125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700" spc="-427" baseline="16975" dirty="0">
                <a:latin typeface="Arial"/>
                <a:cs typeface="Arial"/>
              </a:rPr>
              <a:t>5 </a:t>
            </a:r>
            <a:r>
              <a:rPr sz="2250" spc="-215" dirty="0">
                <a:latin typeface="Arial"/>
                <a:cs typeface="Arial"/>
              </a:rPr>
              <a:t>-</a:t>
            </a:r>
            <a:r>
              <a:rPr sz="2250" spc="-210" dirty="0">
                <a:latin typeface="Arial"/>
                <a:cs typeface="Arial"/>
              </a:rPr>
              <a:t> </a:t>
            </a:r>
            <a:r>
              <a:rPr sz="2250" spc="-390" dirty="0">
                <a:latin typeface="Arial"/>
                <a:cs typeface="Arial"/>
              </a:rPr>
              <a:t>C</a:t>
            </a:r>
            <a:r>
              <a:rPr sz="2250" spc="-585" baseline="-22222" dirty="0">
                <a:latin typeface="Arial"/>
                <a:cs typeface="Arial"/>
              </a:rPr>
              <a:t>2</a:t>
            </a:r>
            <a:r>
              <a:rPr sz="2250" spc="-390" dirty="0">
                <a:latin typeface="Arial"/>
                <a:cs typeface="Arial"/>
              </a:rPr>
              <a:t>H</a:t>
            </a:r>
            <a:r>
              <a:rPr sz="2250" spc="-585" baseline="-22222" dirty="0">
                <a:latin typeface="Arial"/>
                <a:cs typeface="Arial"/>
              </a:rPr>
              <a:t>5</a:t>
            </a:r>
            <a:r>
              <a:rPr sz="2250" spc="-390" dirty="0">
                <a:latin typeface="Arial"/>
                <a:cs typeface="Arial"/>
              </a:rPr>
              <a:t>OH</a:t>
            </a:r>
            <a:endParaRPr sz="22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3505" y="4459236"/>
            <a:ext cx="695325" cy="17145"/>
          </a:xfrm>
          <a:custGeom>
            <a:avLst/>
            <a:gdLst/>
            <a:ahLst/>
            <a:cxnLst/>
            <a:rect l="l" t="t" r="r" b="b"/>
            <a:pathLst>
              <a:path w="695325" h="17145">
                <a:moveTo>
                  <a:pt x="603503" y="0"/>
                </a:moveTo>
                <a:lnTo>
                  <a:pt x="694933" y="0"/>
                </a:lnTo>
              </a:path>
              <a:path w="695325" h="17145">
                <a:moveTo>
                  <a:pt x="0" y="16768"/>
                </a:moveTo>
                <a:lnTo>
                  <a:pt x="231648" y="16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50966" y="3741993"/>
            <a:ext cx="21653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-600" dirty="0">
                <a:latin typeface="Arial"/>
                <a:cs typeface="Arial"/>
              </a:rPr>
              <a:t>O</a:t>
            </a:r>
            <a:endParaRPr sz="2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09742" y="4128516"/>
            <a:ext cx="277495" cy="368935"/>
          </a:xfrm>
          <a:custGeom>
            <a:avLst/>
            <a:gdLst/>
            <a:ahLst/>
            <a:cxnLst/>
            <a:rect l="l" t="t" r="r" b="b"/>
            <a:pathLst>
              <a:path w="277495" h="368935">
                <a:moveTo>
                  <a:pt x="227076" y="0"/>
                </a:moveTo>
                <a:lnTo>
                  <a:pt x="227076" y="222514"/>
                </a:lnTo>
              </a:path>
              <a:path w="277495" h="368935">
                <a:moveTo>
                  <a:pt x="277369" y="0"/>
                </a:moveTo>
                <a:lnTo>
                  <a:pt x="277369" y="222514"/>
                </a:lnTo>
              </a:path>
              <a:path w="277495" h="368935">
                <a:moveTo>
                  <a:pt x="0" y="368817"/>
                </a:moveTo>
                <a:lnTo>
                  <a:pt x="173739" y="3688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04437" y="4505155"/>
            <a:ext cx="11683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28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2074" y="3880094"/>
            <a:ext cx="121285" cy="504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-300" dirty="0">
                <a:latin typeface="Arial"/>
                <a:cs typeface="Arial"/>
              </a:rPr>
              <a:t>-</a:t>
            </a:r>
            <a:endParaRPr sz="3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9870" y="4217481"/>
            <a:ext cx="298958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73100" algn="l"/>
                <a:tab pos="1058545" algn="l"/>
              </a:tabLst>
            </a:pPr>
            <a:r>
              <a:rPr sz="4050" spc="-832" baseline="-9259" dirty="0">
                <a:latin typeface="Arial"/>
                <a:cs typeface="Arial"/>
              </a:rPr>
              <a:t>H  </a:t>
            </a:r>
            <a:r>
              <a:rPr sz="4050" spc="-810" baseline="-9259" dirty="0">
                <a:latin typeface="Arial"/>
                <a:cs typeface="Arial"/>
              </a:rPr>
              <a:t> </a:t>
            </a:r>
            <a:r>
              <a:rPr sz="4050" spc="-832" baseline="-9259" dirty="0">
                <a:latin typeface="Arial"/>
                <a:cs typeface="Arial"/>
              </a:rPr>
              <a:t>C</a:t>
            </a:r>
            <a:r>
              <a:rPr sz="4050" spc="-832" baseline="-9259" dirty="0">
                <a:latin typeface="Times New Roman"/>
                <a:cs typeface="Times New Roman"/>
              </a:rPr>
              <a:t>	</a:t>
            </a:r>
            <a:r>
              <a:rPr sz="4050" spc="-832" baseline="-6172" dirty="0">
                <a:latin typeface="Arial"/>
                <a:cs typeface="Arial"/>
              </a:rPr>
              <a:t>C</a:t>
            </a:r>
            <a:r>
              <a:rPr sz="4050" spc="-832" baseline="-6172" dirty="0">
                <a:latin typeface="Times New Roman"/>
                <a:cs typeface="Times New Roman"/>
              </a:rPr>
              <a:t>	</a:t>
            </a:r>
            <a:r>
              <a:rPr sz="4050" spc="-794" baseline="-3086" dirty="0">
                <a:latin typeface="Arial"/>
                <a:cs typeface="Arial"/>
              </a:rPr>
              <a:t>CH</a:t>
            </a:r>
            <a:r>
              <a:rPr sz="4050" spc="-675" baseline="-3086" dirty="0">
                <a:latin typeface="Arial"/>
                <a:cs typeface="Arial"/>
              </a:rPr>
              <a:t> </a:t>
            </a:r>
            <a:r>
              <a:rPr sz="2700" spc="-495" dirty="0">
                <a:latin typeface="Arial"/>
                <a:cs typeface="Arial"/>
              </a:rPr>
              <a:t>COOC</a:t>
            </a:r>
            <a:r>
              <a:rPr sz="2700" spc="-742" baseline="-27777" dirty="0">
                <a:latin typeface="Arial"/>
                <a:cs typeface="Arial"/>
              </a:rPr>
              <a:t>2</a:t>
            </a:r>
            <a:r>
              <a:rPr sz="2700" spc="-495" dirty="0">
                <a:latin typeface="Arial"/>
                <a:cs typeface="Arial"/>
              </a:rPr>
              <a:t>H</a:t>
            </a:r>
            <a:r>
              <a:rPr sz="2700" spc="-742" baseline="-27777" dirty="0">
                <a:latin typeface="Arial"/>
                <a:cs typeface="Arial"/>
              </a:rPr>
              <a:t>5 </a:t>
            </a:r>
            <a:r>
              <a:rPr sz="4050" spc="-742" baseline="2057" dirty="0">
                <a:latin typeface="Arial"/>
                <a:cs typeface="Arial"/>
              </a:rPr>
              <a:t>Na</a:t>
            </a:r>
            <a:endParaRPr sz="4050" baseline="205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6452" y="4695077"/>
            <a:ext cx="92456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315" dirty="0">
                <a:latin typeface="Arial"/>
                <a:cs typeface="Arial"/>
              </a:rPr>
              <a:t>c</a:t>
            </a:r>
            <a:r>
              <a:rPr sz="2250" spc="-380" dirty="0">
                <a:latin typeface="Arial"/>
                <a:cs typeface="Arial"/>
              </a:rPr>
              <a:t>a</a:t>
            </a:r>
            <a:r>
              <a:rPr sz="2250" spc="-200" dirty="0">
                <a:latin typeface="Arial"/>
                <a:cs typeface="Arial"/>
              </a:rPr>
              <a:t>r</a:t>
            </a:r>
            <a:r>
              <a:rPr sz="2250" spc="-370" dirty="0">
                <a:latin typeface="Arial"/>
                <a:cs typeface="Arial"/>
              </a:rPr>
              <a:t>ban</a:t>
            </a:r>
            <a:r>
              <a:rPr sz="2250" spc="-120" dirty="0">
                <a:latin typeface="Arial"/>
                <a:cs typeface="Arial"/>
              </a:rPr>
              <a:t>i</a:t>
            </a:r>
            <a:r>
              <a:rPr sz="2250" spc="-370" dirty="0">
                <a:latin typeface="Arial"/>
                <a:cs typeface="Arial"/>
              </a:rPr>
              <a:t>o</a:t>
            </a:r>
            <a:r>
              <a:rPr sz="2250" spc="-360" dirty="0"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23558" y="4392495"/>
            <a:ext cx="95391" cy="139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72183" y="6358700"/>
            <a:ext cx="169481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700" spc="-470" dirty="0">
                <a:latin typeface="Arial"/>
                <a:cs typeface="Arial"/>
              </a:rPr>
              <a:t>CH</a:t>
            </a:r>
            <a:r>
              <a:rPr sz="2700" spc="-705" baseline="-27777" dirty="0">
                <a:latin typeface="Arial"/>
                <a:cs typeface="Arial"/>
              </a:rPr>
              <a:t>2</a:t>
            </a:r>
            <a:r>
              <a:rPr sz="2700" spc="-470" dirty="0">
                <a:latin typeface="Arial"/>
                <a:cs typeface="Arial"/>
              </a:rPr>
              <a:t>-COOC</a:t>
            </a:r>
            <a:r>
              <a:rPr sz="2700" spc="-705" baseline="-27777" dirty="0">
                <a:latin typeface="Arial"/>
                <a:cs typeface="Arial"/>
              </a:rPr>
              <a:t>2</a:t>
            </a:r>
            <a:r>
              <a:rPr sz="2700" spc="-470" dirty="0">
                <a:latin typeface="Arial"/>
                <a:cs typeface="Arial"/>
              </a:rPr>
              <a:t>H</a:t>
            </a:r>
            <a:r>
              <a:rPr sz="2700" spc="-705" baseline="-27777" dirty="0">
                <a:latin typeface="Arial"/>
                <a:cs typeface="Arial"/>
              </a:rPr>
              <a:t>5</a:t>
            </a:r>
            <a:endParaRPr sz="2700" baseline="-27777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99977" y="5949711"/>
            <a:ext cx="693420" cy="459105"/>
          </a:xfrm>
          <a:custGeom>
            <a:avLst/>
            <a:gdLst/>
            <a:ahLst/>
            <a:cxnLst/>
            <a:rect l="l" t="t" r="r" b="b"/>
            <a:pathLst>
              <a:path w="693419" h="459104">
                <a:moveTo>
                  <a:pt x="300217" y="173735"/>
                </a:moveTo>
                <a:lnTo>
                  <a:pt x="300217" y="458727"/>
                </a:lnTo>
              </a:path>
              <a:path w="693419" h="459104">
                <a:moveTo>
                  <a:pt x="603503" y="0"/>
                </a:moveTo>
                <a:lnTo>
                  <a:pt x="693417" y="0"/>
                </a:lnTo>
              </a:path>
              <a:path w="693419" h="459104">
                <a:moveTo>
                  <a:pt x="0" y="16750"/>
                </a:moveTo>
                <a:lnTo>
                  <a:pt x="231648" y="167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58233" y="3998025"/>
            <a:ext cx="195707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65125" algn="l"/>
              </a:tabLst>
            </a:pPr>
            <a:r>
              <a:rPr sz="4050" spc="-675" baseline="6172" dirty="0">
                <a:latin typeface="Arial"/>
                <a:cs typeface="Arial"/>
              </a:rPr>
              <a:t>+</a:t>
            </a:r>
            <a:r>
              <a:rPr sz="4050" spc="-675" baseline="6172" dirty="0">
                <a:latin typeface="Times New Roman"/>
                <a:cs typeface="Times New Roman"/>
              </a:rPr>
              <a:t>	</a:t>
            </a:r>
            <a:r>
              <a:rPr sz="2250" spc="-345" dirty="0">
                <a:latin typeface="Arial"/>
                <a:cs typeface="Arial"/>
              </a:rPr>
              <a:t>Cl-CH </a:t>
            </a:r>
            <a:r>
              <a:rPr sz="2250" spc="-405" dirty="0">
                <a:latin typeface="Arial"/>
                <a:cs typeface="Arial"/>
              </a:rPr>
              <a:t>-COOC</a:t>
            </a:r>
            <a:r>
              <a:rPr sz="2250" spc="-325" dirty="0">
                <a:latin typeface="Arial"/>
                <a:cs typeface="Arial"/>
              </a:rPr>
              <a:t> </a:t>
            </a:r>
            <a:r>
              <a:rPr sz="2250" spc="-465" dirty="0">
                <a:latin typeface="Arial"/>
                <a:cs typeface="Arial"/>
              </a:rPr>
              <a:t>H</a:t>
            </a:r>
            <a:endParaRPr sz="2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65672" y="4229294"/>
            <a:ext cx="1773555" cy="6318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612775" algn="l"/>
                <a:tab pos="1377950" algn="l"/>
                <a:tab pos="1603375" algn="l"/>
              </a:tabLst>
            </a:pPr>
            <a:r>
              <a:rPr sz="1450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50" u="sng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145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45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  <a:spcBef>
                <a:spcPts val="185"/>
              </a:spcBef>
            </a:pPr>
            <a:r>
              <a:rPr sz="2250" spc="-215" dirty="0">
                <a:latin typeface="Arial"/>
                <a:cs typeface="Arial"/>
              </a:rPr>
              <a:t>-</a:t>
            </a:r>
            <a:r>
              <a:rPr sz="2250" spc="-150" dirty="0">
                <a:latin typeface="Arial"/>
                <a:cs typeface="Arial"/>
              </a:rPr>
              <a:t> </a:t>
            </a:r>
            <a:r>
              <a:rPr sz="2250" spc="-365" dirty="0">
                <a:latin typeface="Arial"/>
                <a:cs typeface="Arial"/>
              </a:rPr>
              <a:t>NaCl</a:t>
            </a:r>
            <a:endParaRPr sz="2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1647" y="4832327"/>
            <a:ext cx="1633220" cy="8343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250" spc="-315" dirty="0">
                <a:latin typeface="Arial"/>
                <a:cs typeface="Arial"/>
              </a:rPr>
              <a:t>aceto </a:t>
            </a:r>
            <a:r>
              <a:rPr sz="2250" spc="-280" dirty="0">
                <a:latin typeface="Arial"/>
                <a:cs typeface="Arial"/>
              </a:rPr>
              <a:t>acetic</a:t>
            </a:r>
            <a:r>
              <a:rPr sz="2250" spc="-370" dirty="0">
                <a:latin typeface="Arial"/>
                <a:cs typeface="Arial"/>
              </a:rPr>
              <a:t> </a:t>
            </a:r>
            <a:r>
              <a:rPr sz="2250" spc="-295" dirty="0">
                <a:latin typeface="Arial"/>
                <a:cs typeface="Arial"/>
              </a:rPr>
              <a:t>ester</a:t>
            </a:r>
            <a:endParaRPr sz="22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235"/>
              </a:spcBef>
            </a:pPr>
            <a:r>
              <a:rPr sz="2700" spc="-600" dirty="0">
                <a:latin typeface="Arial"/>
                <a:cs typeface="Arial"/>
              </a:rPr>
              <a:t>O</a:t>
            </a:r>
            <a:endParaRPr sz="2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66216" y="5618991"/>
            <a:ext cx="276225" cy="367665"/>
          </a:xfrm>
          <a:custGeom>
            <a:avLst/>
            <a:gdLst/>
            <a:ahLst/>
            <a:cxnLst/>
            <a:rect l="l" t="t" r="r" b="b"/>
            <a:pathLst>
              <a:path w="276225" h="367664">
                <a:moveTo>
                  <a:pt x="227076" y="0"/>
                </a:moveTo>
                <a:lnTo>
                  <a:pt x="227076" y="222514"/>
                </a:lnTo>
              </a:path>
              <a:path w="276225" h="367664">
                <a:moveTo>
                  <a:pt x="275843" y="0"/>
                </a:moveTo>
                <a:lnTo>
                  <a:pt x="275843" y="222514"/>
                </a:lnTo>
              </a:path>
              <a:path w="276225" h="367664">
                <a:moveTo>
                  <a:pt x="0" y="367291"/>
                </a:moveTo>
                <a:lnTo>
                  <a:pt x="173735" y="3672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6343" y="5706428"/>
            <a:ext cx="257048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73100" algn="l"/>
                <a:tab pos="1057275" algn="l"/>
              </a:tabLst>
            </a:pPr>
            <a:r>
              <a:rPr sz="4050" spc="-832" baseline="-9259" dirty="0">
                <a:latin typeface="Arial"/>
                <a:cs typeface="Arial"/>
              </a:rPr>
              <a:t>H  </a:t>
            </a:r>
            <a:r>
              <a:rPr sz="4050" spc="-810" baseline="-9259" dirty="0">
                <a:latin typeface="Arial"/>
                <a:cs typeface="Arial"/>
              </a:rPr>
              <a:t> </a:t>
            </a:r>
            <a:r>
              <a:rPr sz="4050" spc="-832" baseline="-9259" dirty="0">
                <a:latin typeface="Arial"/>
                <a:cs typeface="Arial"/>
              </a:rPr>
              <a:t>C</a:t>
            </a:r>
            <a:r>
              <a:rPr sz="4050" spc="-832" baseline="-9259" dirty="0">
                <a:latin typeface="Times New Roman"/>
                <a:cs typeface="Times New Roman"/>
              </a:rPr>
              <a:t>	</a:t>
            </a:r>
            <a:r>
              <a:rPr sz="4050" spc="-832" baseline="-6172" dirty="0">
                <a:latin typeface="Arial"/>
                <a:cs typeface="Arial"/>
              </a:rPr>
              <a:t>C</a:t>
            </a:r>
            <a:r>
              <a:rPr sz="4050" spc="-832" baseline="-6172" dirty="0">
                <a:latin typeface="Times New Roman"/>
                <a:cs typeface="Times New Roman"/>
              </a:rPr>
              <a:t>	</a:t>
            </a:r>
            <a:r>
              <a:rPr sz="4050" spc="-787" baseline="-3086" dirty="0">
                <a:latin typeface="Arial"/>
                <a:cs typeface="Arial"/>
              </a:rPr>
              <a:t>CH </a:t>
            </a:r>
            <a:r>
              <a:rPr sz="2700" spc="-575" dirty="0">
                <a:latin typeface="Arial"/>
                <a:cs typeface="Arial"/>
              </a:rPr>
              <a:t>COOC</a:t>
            </a:r>
            <a:r>
              <a:rPr sz="2700" spc="-490" dirty="0">
                <a:latin typeface="Arial"/>
                <a:cs typeface="Arial"/>
              </a:rPr>
              <a:t> </a:t>
            </a:r>
            <a:r>
              <a:rPr sz="2700" spc="-555" dirty="0">
                <a:latin typeface="Arial"/>
                <a:cs typeface="Arial"/>
              </a:rPr>
              <a:t>H</a:t>
            </a:r>
            <a:endParaRPr sz="2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0910" y="5994103"/>
            <a:ext cx="11683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28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41252" y="6187769"/>
            <a:ext cx="93856" cy="139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282186" y="5835029"/>
            <a:ext cx="119761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70" dirty="0">
                <a:latin typeface="Arial"/>
                <a:cs typeface="Arial"/>
              </a:rPr>
              <a:t>i) </a:t>
            </a:r>
            <a:r>
              <a:rPr sz="2250" spc="-315" dirty="0">
                <a:latin typeface="Arial"/>
                <a:cs typeface="Arial"/>
              </a:rPr>
              <a:t>conc.</a:t>
            </a:r>
            <a:r>
              <a:rPr sz="2250" spc="-180" dirty="0">
                <a:latin typeface="Arial"/>
                <a:cs typeface="Arial"/>
              </a:rPr>
              <a:t> </a:t>
            </a:r>
            <a:r>
              <a:rPr sz="2250" spc="-459" dirty="0">
                <a:latin typeface="Arial"/>
                <a:cs typeface="Arial"/>
              </a:rPr>
              <a:t>KOH</a:t>
            </a:r>
            <a:endParaRPr sz="22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82613" y="5835029"/>
            <a:ext cx="24828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4950" algn="l"/>
              </a:tabLst>
            </a:pPr>
            <a:r>
              <a:rPr sz="2250" u="sng" spc="-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8347" y="5913100"/>
            <a:ext cx="1845310" cy="6826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  <a:tabLst>
                <a:tab pos="301625" algn="l"/>
                <a:tab pos="580390" algn="l"/>
                <a:tab pos="1793875" algn="l"/>
              </a:tabLst>
            </a:pPr>
            <a:r>
              <a:rPr sz="1800" spc="-285" dirty="0">
                <a:latin typeface="Arial"/>
                <a:cs typeface="Arial"/>
              </a:rPr>
              <a:t>2</a:t>
            </a:r>
            <a:r>
              <a:rPr sz="1800" spc="-285" dirty="0">
                <a:latin typeface="Times New Roman"/>
                <a:cs typeface="Times New Roman"/>
              </a:rPr>
              <a:t>	</a:t>
            </a:r>
            <a:r>
              <a:rPr sz="1800" spc="-285" dirty="0">
                <a:latin typeface="Arial"/>
                <a:cs typeface="Arial"/>
              </a:rPr>
              <a:t>5</a:t>
            </a:r>
            <a:r>
              <a:rPr sz="1800" spc="-285" dirty="0">
                <a:latin typeface="Times New Roman"/>
                <a:cs typeface="Times New Roman"/>
              </a:rPr>
              <a:t>	</a:t>
            </a:r>
            <a:r>
              <a:rPr sz="1800" u="sng" spc="-4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  <a:p>
            <a:pPr marL="715645">
              <a:lnSpc>
                <a:spcPct val="100000"/>
              </a:lnSpc>
              <a:spcBef>
                <a:spcPts val="175"/>
              </a:spcBef>
            </a:pPr>
            <a:r>
              <a:rPr sz="2250" spc="-150" dirty="0">
                <a:latin typeface="Arial"/>
                <a:cs typeface="Arial"/>
              </a:rPr>
              <a:t>ii) </a:t>
            </a:r>
            <a:r>
              <a:rPr sz="2250" spc="-305" dirty="0">
                <a:latin typeface="Arial"/>
                <a:cs typeface="Arial"/>
              </a:rPr>
              <a:t>H</a:t>
            </a:r>
            <a:r>
              <a:rPr sz="2250" spc="-457" baseline="22222" dirty="0">
                <a:latin typeface="Arial"/>
                <a:cs typeface="Arial"/>
              </a:rPr>
              <a:t>+</a:t>
            </a:r>
            <a:r>
              <a:rPr sz="2250" spc="-305" dirty="0">
                <a:latin typeface="Arial"/>
                <a:cs typeface="Arial"/>
              </a:rPr>
              <a:t>/</a:t>
            </a:r>
            <a:r>
              <a:rPr sz="2250" spc="-180" dirty="0">
                <a:latin typeface="Arial"/>
                <a:cs typeface="Arial"/>
              </a:rPr>
              <a:t> </a:t>
            </a:r>
            <a:r>
              <a:rPr sz="2250" spc="-395" dirty="0">
                <a:latin typeface="Arial"/>
                <a:cs typeface="Arial"/>
              </a:rPr>
              <a:t>H</a:t>
            </a:r>
            <a:r>
              <a:rPr sz="2250" spc="-592" baseline="-22222" dirty="0">
                <a:latin typeface="Arial"/>
                <a:cs typeface="Arial"/>
              </a:rPr>
              <a:t>2</a:t>
            </a:r>
            <a:r>
              <a:rPr sz="2250" spc="-395" dirty="0">
                <a:latin typeface="Arial"/>
                <a:cs typeface="Arial"/>
              </a:rPr>
              <a:t>O</a:t>
            </a:r>
            <a:endParaRPr sz="22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22390" y="5756156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79">
                <a:moveTo>
                  <a:pt x="106686" y="347470"/>
                </a:moveTo>
                <a:lnTo>
                  <a:pt x="256037" y="347470"/>
                </a:lnTo>
              </a:path>
              <a:path w="256539" h="347979">
                <a:moveTo>
                  <a:pt x="0" y="0"/>
                </a:moveTo>
                <a:lnTo>
                  <a:pt x="0" y="220988"/>
                </a:lnTo>
              </a:path>
              <a:path w="256539" h="347979">
                <a:moveTo>
                  <a:pt x="48764" y="0"/>
                </a:moveTo>
                <a:lnTo>
                  <a:pt x="48764" y="220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695442" y="5263169"/>
            <a:ext cx="1419860" cy="144081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78740" algn="ctr">
              <a:lnSpc>
                <a:spcPct val="100000"/>
              </a:lnSpc>
              <a:spcBef>
                <a:spcPts val="915"/>
              </a:spcBef>
            </a:pPr>
            <a:r>
              <a:rPr sz="2700" spc="-600" dirty="0">
                <a:latin typeface="Arial"/>
                <a:cs typeface="Arial"/>
              </a:rPr>
              <a:t>O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  <a:tabLst>
                <a:tab pos="635000" algn="l"/>
                <a:tab pos="964565" algn="l"/>
              </a:tabLst>
            </a:pPr>
            <a:r>
              <a:rPr sz="4050" spc="-757" baseline="-3086" dirty="0">
                <a:latin typeface="Arial"/>
                <a:cs typeface="Arial"/>
              </a:rPr>
              <a:t>H</a:t>
            </a:r>
            <a:r>
              <a:rPr sz="2700" spc="-757" baseline="-32407" dirty="0">
                <a:latin typeface="Arial"/>
                <a:cs typeface="Arial"/>
              </a:rPr>
              <a:t>3</a:t>
            </a:r>
            <a:r>
              <a:rPr sz="4050" spc="-757" baseline="-3086" dirty="0">
                <a:latin typeface="Arial"/>
                <a:cs typeface="Arial"/>
              </a:rPr>
              <a:t>C</a:t>
            </a:r>
            <a:r>
              <a:rPr sz="4050" spc="-757" baseline="-3086" dirty="0">
                <a:latin typeface="Times New Roman"/>
                <a:cs typeface="Times New Roman"/>
              </a:rPr>
              <a:t>	</a:t>
            </a:r>
            <a:r>
              <a:rPr sz="2700" spc="-555" dirty="0">
                <a:latin typeface="Arial"/>
                <a:cs typeface="Arial"/>
              </a:rPr>
              <a:t>C</a:t>
            </a:r>
            <a:r>
              <a:rPr sz="2700" spc="-555" dirty="0">
                <a:latin typeface="Times New Roman"/>
                <a:cs typeface="Times New Roman"/>
              </a:rPr>
              <a:t>	</a:t>
            </a:r>
            <a:r>
              <a:rPr sz="2700" spc="-540" dirty="0"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95275">
              <a:lnSpc>
                <a:spcPct val="100000"/>
              </a:lnSpc>
              <a:spcBef>
                <a:spcPts val="330"/>
              </a:spcBef>
            </a:pPr>
            <a:r>
              <a:rPr sz="2250" spc="-280" dirty="0">
                <a:latin typeface="Arial"/>
                <a:cs typeface="Arial"/>
              </a:rPr>
              <a:t>acetic</a:t>
            </a:r>
            <a:r>
              <a:rPr sz="2250" spc="-180" dirty="0">
                <a:latin typeface="Arial"/>
                <a:cs typeface="Arial"/>
              </a:rPr>
              <a:t> </a:t>
            </a:r>
            <a:r>
              <a:rPr sz="2250" spc="-295" dirty="0">
                <a:latin typeface="Arial"/>
                <a:cs typeface="Arial"/>
              </a:rPr>
              <a:t>acid</a:t>
            </a:r>
            <a:endParaRPr sz="2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88328" y="6085904"/>
            <a:ext cx="129730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-530" dirty="0">
                <a:latin typeface="Arial"/>
                <a:cs typeface="Arial"/>
              </a:rPr>
              <a:t>CH</a:t>
            </a:r>
            <a:r>
              <a:rPr sz="2700" spc="-425" dirty="0">
                <a:latin typeface="Arial"/>
                <a:cs typeface="Arial"/>
              </a:rPr>
              <a:t> </a:t>
            </a:r>
            <a:r>
              <a:rPr sz="2700" spc="-495" dirty="0">
                <a:latin typeface="Arial"/>
                <a:cs typeface="Arial"/>
              </a:rPr>
              <a:t>-COOH</a:t>
            </a:r>
            <a:endParaRPr sz="2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43432" y="5620723"/>
            <a:ext cx="116839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28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88335" y="5395533"/>
            <a:ext cx="129730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-530" dirty="0">
                <a:latin typeface="Arial"/>
                <a:cs typeface="Arial"/>
              </a:rPr>
              <a:t>CH</a:t>
            </a:r>
            <a:r>
              <a:rPr sz="2700" spc="-425" dirty="0">
                <a:latin typeface="Arial"/>
                <a:cs typeface="Arial"/>
              </a:rPr>
              <a:t> </a:t>
            </a:r>
            <a:r>
              <a:rPr sz="2700" spc="-495" dirty="0">
                <a:latin typeface="Arial"/>
                <a:cs typeface="Arial"/>
              </a:rPr>
              <a:t>-COOH</a:t>
            </a:r>
            <a:endParaRPr sz="27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90949" y="5789692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831072" y="5940762"/>
            <a:ext cx="38036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6225" algn="l"/>
              </a:tabLst>
            </a:pPr>
            <a:r>
              <a:rPr sz="1800" spc="-285" dirty="0">
                <a:latin typeface="Arial"/>
                <a:cs typeface="Arial"/>
              </a:rPr>
              <a:t>2</a:t>
            </a:r>
            <a:r>
              <a:rPr sz="1800" spc="-285" dirty="0">
                <a:latin typeface="Times New Roman"/>
                <a:cs typeface="Times New Roman"/>
              </a:rPr>
              <a:t>	</a:t>
            </a:r>
            <a:r>
              <a:rPr sz="1800" spc="-28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35692" y="5561227"/>
            <a:ext cx="1367790" cy="637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6000" spc="-982" baseline="-10416" dirty="0">
                <a:latin typeface="Arial"/>
                <a:cs typeface="Arial"/>
              </a:rPr>
              <a:t>+ </a:t>
            </a:r>
            <a:r>
              <a:rPr sz="2700" spc="-555" dirty="0">
                <a:latin typeface="Arial"/>
                <a:cs typeface="Arial"/>
              </a:rPr>
              <a:t>C H</a:t>
            </a:r>
            <a:r>
              <a:rPr sz="2700" spc="-400" dirty="0">
                <a:latin typeface="Arial"/>
                <a:cs typeface="Arial"/>
              </a:rPr>
              <a:t> </a:t>
            </a:r>
            <a:r>
              <a:rPr sz="2700" spc="-575" dirty="0"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79783" y="6276726"/>
            <a:ext cx="1191260" cy="7181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365"/>
              </a:spcBef>
            </a:pPr>
            <a:r>
              <a:rPr sz="1800" spc="-28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250" spc="-290" dirty="0">
                <a:latin typeface="Arial"/>
                <a:cs typeface="Arial"/>
              </a:rPr>
              <a:t>succinic</a:t>
            </a:r>
            <a:r>
              <a:rPr sz="2250" spc="-200" dirty="0">
                <a:latin typeface="Arial"/>
                <a:cs typeface="Arial"/>
              </a:rPr>
              <a:t> </a:t>
            </a:r>
            <a:r>
              <a:rPr sz="2250" spc="-295" dirty="0">
                <a:latin typeface="Arial"/>
                <a:cs typeface="Arial"/>
              </a:rPr>
              <a:t>acid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5996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dirty="0">
                <a:solidFill>
                  <a:srgbClr val="0000FF"/>
                </a:solidFill>
              </a:rPr>
              <a:t>4.</a:t>
            </a:r>
            <a:r>
              <a:rPr sz="3200" b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spc="-5" dirty="0"/>
              <a:t>Synthesis </a:t>
            </a:r>
            <a:r>
              <a:rPr sz="3200" dirty="0"/>
              <a:t>of unsaturated</a:t>
            </a:r>
            <a:r>
              <a:rPr sz="3200" spc="-120" dirty="0"/>
              <a:t> </a:t>
            </a:r>
            <a:r>
              <a:rPr sz="3200" dirty="0"/>
              <a:t>acid:-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2400" y="685800"/>
            <a:ext cx="9906000" cy="2945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95"/>
              </a:spcBef>
              <a:buClr>
                <a:srgbClr val="FF00FF"/>
              </a:buClr>
              <a:buChar char="•"/>
              <a:tabLst>
                <a:tab pos="621665" algn="l"/>
                <a:tab pos="622300" algn="l"/>
              </a:tabLst>
            </a:pPr>
            <a:r>
              <a:rPr spc="-10" dirty="0"/>
              <a:t>AAE </a:t>
            </a:r>
            <a:r>
              <a:rPr dirty="0"/>
              <a:t>on </a:t>
            </a:r>
            <a:r>
              <a:rPr spc="-5" dirty="0"/>
              <a:t>condensation with </a:t>
            </a:r>
            <a:r>
              <a:rPr spc="-5" dirty="0">
                <a:solidFill>
                  <a:srgbClr val="FF0000"/>
                </a:solidFill>
              </a:rPr>
              <a:t>aldehyde </a:t>
            </a:r>
            <a:r>
              <a:rPr dirty="0"/>
              <a:t>or </a:t>
            </a:r>
            <a:r>
              <a:rPr spc="-5" dirty="0">
                <a:solidFill>
                  <a:srgbClr val="FF0000"/>
                </a:solidFill>
              </a:rPr>
              <a:t>ketone </a:t>
            </a:r>
            <a:r>
              <a:rPr spc="-5" dirty="0"/>
              <a:t>in presence  </a:t>
            </a:r>
            <a:r>
              <a:rPr dirty="0"/>
              <a:t>of </a:t>
            </a:r>
            <a:r>
              <a:rPr spc="-5" dirty="0"/>
              <a:t>base (pyridine) gives intermediate which </a:t>
            </a:r>
            <a:r>
              <a:rPr dirty="0"/>
              <a:t>on </a:t>
            </a:r>
            <a:r>
              <a:rPr spc="-5" dirty="0"/>
              <a:t>further  acid </a:t>
            </a:r>
            <a:r>
              <a:rPr dirty="0"/>
              <a:t>hydrolysis </a:t>
            </a:r>
            <a:r>
              <a:rPr spc="-5" dirty="0"/>
              <a:t>gives </a:t>
            </a:r>
            <a:r>
              <a:rPr spc="-5" dirty="0">
                <a:solidFill>
                  <a:srgbClr val="FF0000"/>
                </a:solidFill>
              </a:rPr>
              <a:t>α, β-unsaturated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acid</a:t>
            </a:r>
            <a:r>
              <a:rPr spc="-5" dirty="0"/>
              <a:t>.</a:t>
            </a:r>
          </a:p>
          <a:p>
            <a:pPr marL="621665" marR="370205" indent="-609600" algn="just">
              <a:lnSpc>
                <a:spcPct val="100000"/>
              </a:lnSpc>
              <a:spcBef>
                <a:spcPts val="670"/>
              </a:spcBef>
              <a:buClr>
                <a:srgbClr val="FF00FF"/>
              </a:buClr>
              <a:buChar char="•"/>
              <a:tabLst>
                <a:tab pos="622300" algn="l"/>
              </a:tabLst>
            </a:pPr>
            <a:r>
              <a:rPr spc="-10" dirty="0"/>
              <a:t>AAE </a:t>
            </a:r>
            <a:r>
              <a:rPr dirty="0"/>
              <a:t>on </a:t>
            </a:r>
            <a:r>
              <a:rPr spc="-5" dirty="0"/>
              <a:t>condensation with </a:t>
            </a:r>
            <a:r>
              <a:rPr spc="-5" dirty="0">
                <a:solidFill>
                  <a:srgbClr val="FF0000"/>
                </a:solidFill>
              </a:rPr>
              <a:t>acetaldehyde </a:t>
            </a:r>
            <a:r>
              <a:rPr spc="-5" dirty="0"/>
              <a:t>in presence </a:t>
            </a:r>
            <a:r>
              <a:rPr dirty="0"/>
              <a:t>of  </a:t>
            </a:r>
            <a:r>
              <a:rPr spc="-5" dirty="0"/>
              <a:t>base (pyridine) gives intermediate which </a:t>
            </a:r>
            <a:r>
              <a:rPr dirty="0"/>
              <a:t>on </a:t>
            </a:r>
            <a:r>
              <a:rPr spc="-5" dirty="0"/>
              <a:t>further acid  </a:t>
            </a:r>
            <a:r>
              <a:rPr dirty="0"/>
              <a:t>hydrolysis </a:t>
            </a:r>
            <a:r>
              <a:rPr spc="-5" dirty="0"/>
              <a:t>gives </a:t>
            </a:r>
            <a:r>
              <a:rPr spc="-5" dirty="0">
                <a:solidFill>
                  <a:srgbClr val="FF0000"/>
                </a:solidFill>
              </a:rPr>
              <a:t>crotonic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acid</a:t>
            </a:r>
            <a:r>
              <a:rPr spc="-5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87" y="3241548"/>
                </a:moveTo>
                <a:lnTo>
                  <a:pt x="0" y="3241548"/>
                </a:lnTo>
                <a:lnTo>
                  <a:pt x="0" y="3429000"/>
                </a:lnTo>
                <a:lnTo>
                  <a:pt x="9143987" y="3429000"/>
                </a:lnTo>
                <a:lnTo>
                  <a:pt x="9143987" y="3241548"/>
                </a:lnTo>
                <a:close/>
              </a:path>
              <a:path w="9144000" h="3429000">
                <a:moveTo>
                  <a:pt x="9143987" y="0"/>
                </a:moveTo>
                <a:lnTo>
                  <a:pt x="0" y="0"/>
                </a:lnTo>
                <a:lnTo>
                  <a:pt x="0" y="288036"/>
                </a:lnTo>
                <a:lnTo>
                  <a:pt x="9143987" y="288036"/>
                </a:lnTo>
                <a:lnTo>
                  <a:pt x="9143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84669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4267200"/>
            <a:ext cx="9144000" cy="2954020"/>
            <a:chOff x="457200" y="4174235"/>
            <a:chExt cx="9144000" cy="2954020"/>
          </a:xfrm>
        </p:grpSpPr>
        <p:sp>
          <p:nvSpPr>
            <p:cNvPr id="7" name="object 7"/>
            <p:cNvSpPr/>
            <p:nvPr/>
          </p:nvSpPr>
          <p:spPr>
            <a:xfrm>
              <a:off x="457200" y="4174235"/>
              <a:ext cx="9144000" cy="2954020"/>
            </a:xfrm>
            <a:custGeom>
              <a:avLst/>
              <a:gdLst/>
              <a:ahLst/>
              <a:cxnLst/>
              <a:rect l="l" t="t" r="r" b="b"/>
              <a:pathLst>
                <a:path w="9144000" h="2954020">
                  <a:moveTo>
                    <a:pt x="9143999" y="2953511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2953511"/>
                  </a:lnTo>
                  <a:lnTo>
                    <a:pt x="9143999" y="2953511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1269" y="4953002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5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33059" y="4710649"/>
            <a:ext cx="62420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trike="sngStrike" spc="-210" dirty="0">
                <a:latin typeface="Times New Roman"/>
                <a:cs typeface="Times New Roman"/>
              </a:rPr>
              <a:t> </a:t>
            </a:r>
            <a:r>
              <a:rPr sz="2950" strike="sngStrike" spc="300" dirty="0">
                <a:latin typeface="Times New Roman"/>
                <a:cs typeface="Times New Roman"/>
              </a:rPr>
              <a:t> </a:t>
            </a:r>
            <a:r>
              <a:rPr sz="2950" strike="sngStrike" spc="-530" dirty="0">
                <a:latin typeface="Arial"/>
                <a:cs typeface="Arial"/>
              </a:rPr>
              <a:t>C</a:t>
            </a:r>
            <a:r>
              <a:rPr sz="2950" strike="noStrike" spc="-600" dirty="0">
                <a:latin typeface="Arial"/>
                <a:cs typeface="Arial"/>
              </a:rPr>
              <a:t>H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2858" y="4957376"/>
            <a:ext cx="12573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300" dirty="0"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9738" y="4689312"/>
            <a:ext cx="113665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620" dirty="0">
                <a:latin typeface="Arial"/>
                <a:cs typeface="Arial"/>
              </a:rPr>
              <a:t>COOC</a:t>
            </a:r>
            <a:r>
              <a:rPr sz="2950" spc="-470" dirty="0">
                <a:latin typeface="Arial"/>
                <a:cs typeface="Arial"/>
              </a:rPr>
              <a:t> </a:t>
            </a:r>
            <a:r>
              <a:rPr sz="2950" spc="-600" dirty="0">
                <a:latin typeface="Arial"/>
                <a:cs typeface="Arial"/>
              </a:rPr>
              <a:t>H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3570" y="4936040"/>
            <a:ext cx="41529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01625" algn="l"/>
              </a:tabLst>
            </a:pPr>
            <a:r>
              <a:rPr sz="1950" spc="-300" dirty="0">
                <a:latin typeface="Arial"/>
                <a:cs typeface="Arial"/>
              </a:rPr>
              <a:t>2</a:t>
            </a:r>
            <a:r>
              <a:rPr sz="1950" spc="-300" dirty="0">
                <a:latin typeface="Times New Roman"/>
                <a:cs typeface="Times New Roman"/>
              </a:rPr>
              <a:t>	</a:t>
            </a:r>
            <a:r>
              <a:rPr sz="1950" spc="-30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0747" y="4745701"/>
            <a:ext cx="429259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615" dirty="0">
                <a:latin typeface="Arial"/>
                <a:cs typeface="Arial"/>
              </a:rPr>
              <a:t>C</a:t>
            </a:r>
            <a:r>
              <a:rPr sz="2950" spc="-645" dirty="0">
                <a:latin typeface="Arial"/>
                <a:cs typeface="Arial"/>
              </a:rPr>
              <a:t>O</a:t>
            </a:r>
            <a:endParaRPr sz="2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52926" y="501245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34258" y="4773133"/>
            <a:ext cx="49974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600" dirty="0">
                <a:latin typeface="Arial"/>
                <a:cs typeface="Arial"/>
              </a:rPr>
              <a:t>H</a:t>
            </a:r>
            <a:r>
              <a:rPr sz="2950" spc="-465" dirty="0">
                <a:latin typeface="Arial"/>
                <a:cs typeface="Arial"/>
              </a:rPr>
              <a:t> </a:t>
            </a:r>
            <a:r>
              <a:rPr sz="2950" spc="-600" dirty="0">
                <a:latin typeface="Arial"/>
                <a:cs typeface="Arial"/>
              </a:rPr>
              <a:t>C</a:t>
            </a:r>
            <a:endParaRPr sz="2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20190" y="5022908"/>
            <a:ext cx="12573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300" dirty="0">
                <a:latin typeface="Arial"/>
                <a:cs typeface="Arial"/>
              </a:rPr>
              <a:t>3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5949" y="5338460"/>
            <a:ext cx="179070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-335" dirty="0">
                <a:latin typeface="Arial"/>
                <a:cs typeface="Arial"/>
              </a:rPr>
              <a:t>aceto </a:t>
            </a:r>
            <a:r>
              <a:rPr sz="2450" spc="-295" dirty="0">
                <a:latin typeface="Arial"/>
                <a:cs typeface="Arial"/>
              </a:rPr>
              <a:t>acetic</a:t>
            </a:r>
            <a:r>
              <a:rPr sz="2450" spc="-425" dirty="0">
                <a:latin typeface="Arial"/>
                <a:cs typeface="Arial"/>
              </a:rPr>
              <a:t> </a:t>
            </a:r>
            <a:r>
              <a:rPr sz="2450" spc="-315" dirty="0">
                <a:latin typeface="Arial"/>
                <a:cs typeface="Arial"/>
              </a:rPr>
              <a:t>ester</a:t>
            </a:r>
            <a:endParaRPr sz="2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79815" y="6012455"/>
            <a:ext cx="260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720" dirty="0">
                <a:latin typeface="Arial"/>
                <a:cs typeface="Arial"/>
              </a:rPr>
              <a:t>+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73523" y="5940827"/>
            <a:ext cx="260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720" dirty="0">
                <a:latin typeface="Arial"/>
                <a:cs typeface="Arial"/>
              </a:rPr>
              <a:t>+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10580" y="6340056"/>
            <a:ext cx="880744" cy="153670"/>
            <a:chOff x="2310580" y="6340056"/>
            <a:chExt cx="880744" cy="153670"/>
          </a:xfrm>
        </p:grpSpPr>
        <p:sp>
          <p:nvSpPr>
            <p:cNvPr id="21" name="object 21"/>
            <p:cNvSpPr/>
            <p:nvPr/>
          </p:nvSpPr>
          <p:spPr>
            <a:xfrm>
              <a:off x="2310580" y="6340056"/>
              <a:ext cx="103233" cy="153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28191" y="6417581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07994" y="6176736"/>
            <a:ext cx="154051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5485" algn="l"/>
              </a:tabLst>
            </a:pPr>
            <a:r>
              <a:rPr sz="2950" spc="-600" dirty="0">
                <a:latin typeface="Arial"/>
                <a:cs typeface="Arial"/>
              </a:rPr>
              <a:t>H</a:t>
            </a:r>
            <a:r>
              <a:rPr sz="2950" spc="-65" dirty="0">
                <a:latin typeface="Times New Roman"/>
                <a:cs typeface="Times New Roman"/>
              </a:rPr>
              <a:t> </a:t>
            </a:r>
            <a:r>
              <a:rPr sz="2950" spc="-600" dirty="0">
                <a:latin typeface="Arial"/>
                <a:cs typeface="Arial"/>
              </a:rPr>
              <a:t>C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615" dirty="0">
                <a:latin typeface="Arial"/>
                <a:cs typeface="Arial"/>
              </a:rPr>
              <a:t>C</a:t>
            </a:r>
            <a:r>
              <a:rPr sz="2950" spc="-630" dirty="0">
                <a:latin typeface="Arial"/>
                <a:cs typeface="Arial"/>
              </a:rPr>
              <a:t>O</a:t>
            </a:r>
            <a:r>
              <a:rPr sz="2950" spc="-560" dirty="0">
                <a:latin typeface="Arial"/>
                <a:cs typeface="Arial"/>
              </a:rPr>
              <a:t>O</a:t>
            </a:r>
            <a:r>
              <a:rPr sz="2950" spc="-600" dirty="0">
                <a:latin typeface="Arial"/>
                <a:cs typeface="Arial"/>
              </a:rPr>
              <a:t>H</a:t>
            </a:r>
            <a:endParaRPr sz="2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2858" y="6268016"/>
            <a:ext cx="41529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01625" algn="l"/>
              </a:tabLst>
            </a:pPr>
            <a:r>
              <a:rPr sz="1950" spc="-300" dirty="0">
                <a:latin typeface="Arial"/>
                <a:cs typeface="Arial"/>
              </a:rPr>
              <a:t>2</a:t>
            </a:r>
            <a:r>
              <a:rPr sz="1950" spc="-300" dirty="0">
                <a:latin typeface="Times New Roman"/>
                <a:cs typeface="Times New Roman"/>
              </a:rPr>
              <a:t>	</a:t>
            </a:r>
            <a:r>
              <a:rPr sz="1950" spc="-30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9303" y="6036528"/>
            <a:ext cx="101155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600" dirty="0">
                <a:latin typeface="Arial"/>
                <a:cs typeface="Arial"/>
              </a:rPr>
              <a:t>C H</a:t>
            </a:r>
            <a:r>
              <a:rPr sz="2950" spc="-515" dirty="0">
                <a:latin typeface="Arial"/>
                <a:cs typeface="Arial"/>
              </a:rPr>
              <a:t> </a:t>
            </a:r>
            <a:r>
              <a:rPr sz="2950" spc="-615" dirty="0">
                <a:latin typeface="Arial"/>
                <a:cs typeface="Arial"/>
              </a:rPr>
              <a:t>OH</a:t>
            </a:r>
            <a:endParaRPr sz="2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5450" y="6426512"/>
            <a:ext cx="1165860" cy="625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14"/>
              </a:spcBef>
            </a:pPr>
            <a:r>
              <a:rPr sz="1950" spc="-300" dirty="0"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  <a:p>
            <a:pPr marL="82550">
              <a:lnSpc>
                <a:spcPts val="2655"/>
              </a:lnSpc>
            </a:pPr>
            <a:r>
              <a:rPr sz="2450" spc="-295" dirty="0">
                <a:latin typeface="Arial"/>
                <a:cs typeface="Arial"/>
              </a:rPr>
              <a:t>acetic</a:t>
            </a:r>
            <a:r>
              <a:rPr sz="2450" spc="-250" dirty="0">
                <a:latin typeface="Arial"/>
                <a:cs typeface="Arial"/>
              </a:rPr>
              <a:t> </a:t>
            </a:r>
            <a:r>
              <a:rPr sz="2450" spc="-310" dirty="0">
                <a:latin typeface="Arial"/>
                <a:cs typeface="Arial"/>
              </a:rPr>
              <a:t>acid</a:t>
            </a:r>
            <a:endParaRPr sz="24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68059" y="4823666"/>
            <a:ext cx="103233" cy="153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24075" y="4788373"/>
            <a:ext cx="23558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645" dirty="0">
                <a:latin typeface="Arial"/>
                <a:cs typeface="Arial"/>
              </a:rPr>
              <a:t>O</a:t>
            </a:r>
            <a:endParaRPr sz="29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11936" y="4985013"/>
            <a:ext cx="594360" cy="96520"/>
          </a:xfrm>
          <a:custGeom>
            <a:avLst/>
            <a:gdLst/>
            <a:ahLst/>
            <a:cxnLst/>
            <a:rect l="l" t="t" r="r" b="b"/>
            <a:pathLst>
              <a:path w="594360" h="96520">
                <a:moveTo>
                  <a:pt x="594357" y="0"/>
                </a:moveTo>
                <a:lnTo>
                  <a:pt x="367283" y="0"/>
                </a:lnTo>
              </a:path>
              <a:path w="594360" h="96520">
                <a:moveTo>
                  <a:pt x="594357" y="89919"/>
                </a:moveTo>
                <a:lnTo>
                  <a:pt x="367283" y="89919"/>
                </a:lnTo>
              </a:path>
              <a:path w="594360" h="96520">
                <a:moveTo>
                  <a:pt x="0" y="96017"/>
                </a:moveTo>
                <a:lnTo>
                  <a:pt x="190499" y="960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6343" y="3873708"/>
            <a:ext cx="967740" cy="1442720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R="34925" algn="r">
              <a:lnSpc>
                <a:spcPct val="100000"/>
              </a:lnSpc>
              <a:spcBef>
                <a:spcPts val="2140"/>
              </a:spcBef>
            </a:pPr>
            <a:r>
              <a:rPr sz="2950" spc="-600" dirty="0">
                <a:latin typeface="Arial"/>
                <a:cs typeface="Arial"/>
              </a:rPr>
              <a:t>H</a:t>
            </a:r>
            <a:endParaRPr sz="29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39"/>
              </a:spcBef>
              <a:tabLst>
                <a:tab pos="734060" algn="l"/>
              </a:tabLst>
            </a:pPr>
            <a:r>
              <a:rPr sz="2950" spc="-540" dirty="0">
                <a:latin typeface="Arial"/>
                <a:cs typeface="Arial"/>
              </a:rPr>
              <a:t>H</a:t>
            </a:r>
            <a:r>
              <a:rPr sz="2925" spc="-810" baseline="-28490" dirty="0">
                <a:latin typeface="Arial"/>
                <a:cs typeface="Arial"/>
              </a:rPr>
              <a:t>3</a:t>
            </a:r>
            <a:r>
              <a:rPr sz="2950" spc="-540" dirty="0">
                <a:latin typeface="Arial"/>
                <a:cs typeface="Arial"/>
              </a:rPr>
              <a:t>C</a:t>
            </a:r>
            <a:r>
              <a:rPr sz="2950" spc="-540" dirty="0">
                <a:latin typeface="Times New Roman"/>
                <a:cs typeface="Times New Roman"/>
              </a:rPr>
              <a:t>	</a:t>
            </a:r>
            <a:r>
              <a:rPr sz="4425" spc="-900" baseline="3766" dirty="0">
                <a:latin typeface="Arial"/>
                <a:cs typeface="Arial"/>
              </a:rPr>
              <a:t>C</a:t>
            </a:r>
            <a:endParaRPr sz="4425" baseline="3766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84731" y="4559822"/>
            <a:ext cx="7038340" cy="318770"/>
          </a:xfrm>
          <a:custGeom>
            <a:avLst/>
            <a:gdLst/>
            <a:ahLst/>
            <a:cxnLst/>
            <a:rect l="l" t="t" r="r" b="b"/>
            <a:pathLst>
              <a:path w="7038340" h="318770">
                <a:moveTo>
                  <a:pt x="0" y="0"/>
                </a:moveTo>
                <a:lnTo>
                  <a:pt x="0" y="318503"/>
                </a:lnTo>
              </a:path>
              <a:path w="7038340" h="318770">
                <a:moveTo>
                  <a:pt x="6478529" y="196590"/>
                </a:moveTo>
                <a:lnTo>
                  <a:pt x="6707121" y="196590"/>
                </a:lnTo>
              </a:path>
              <a:path w="7038340" h="318770">
                <a:moveTo>
                  <a:pt x="6885434" y="193541"/>
                </a:moveTo>
                <a:lnTo>
                  <a:pt x="7037829" y="193541"/>
                </a:lnTo>
              </a:path>
              <a:path w="7038340" h="318770">
                <a:moveTo>
                  <a:pt x="5885684" y="252973"/>
                </a:moveTo>
                <a:lnTo>
                  <a:pt x="6076190" y="2529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6343" y="5193202"/>
            <a:ext cx="1779905" cy="162115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39"/>
              </a:spcBef>
            </a:pPr>
            <a:r>
              <a:rPr sz="2450" spc="-345" dirty="0">
                <a:latin typeface="Arial"/>
                <a:cs typeface="Arial"/>
              </a:rPr>
              <a:t>acetaldehyde</a:t>
            </a:r>
            <a:endParaRPr sz="245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1645"/>
              </a:spcBef>
            </a:pPr>
            <a:r>
              <a:rPr sz="2450" u="sng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u="sng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i) </a:t>
            </a:r>
            <a:r>
              <a:rPr sz="2450" u="sng" spc="-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conc.</a:t>
            </a:r>
            <a:r>
              <a:rPr sz="2450" u="sng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50" u="sng" spc="-4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KOH</a:t>
            </a:r>
            <a:endParaRPr sz="2450">
              <a:latin typeface="Arial"/>
              <a:cs typeface="Arial"/>
            </a:endParaRPr>
          </a:p>
          <a:p>
            <a:pPr marL="574040">
              <a:lnSpc>
                <a:spcPct val="100000"/>
              </a:lnSpc>
              <a:spcBef>
                <a:spcPts val="455"/>
              </a:spcBef>
            </a:pPr>
            <a:r>
              <a:rPr sz="2450" spc="-160" dirty="0">
                <a:latin typeface="Arial"/>
                <a:cs typeface="Arial"/>
              </a:rPr>
              <a:t>ii) </a:t>
            </a:r>
            <a:r>
              <a:rPr sz="2450" spc="-330" dirty="0">
                <a:latin typeface="Arial"/>
                <a:cs typeface="Arial"/>
              </a:rPr>
              <a:t>H</a:t>
            </a:r>
            <a:r>
              <a:rPr sz="2475" spc="-494" baseline="23569" dirty="0">
                <a:latin typeface="Arial"/>
                <a:cs typeface="Arial"/>
              </a:rPr>
              <a:t>+</a:t>
            </a:r>
            <a:r>
              <a:rPr sz="2450" spc="-330" dirty="0">
                <a:latin typeface="Arial"/>
                <a:cs typeface="Arial"/>
              </a:rPr>
              <a:t>/</a:t>
            </a:r>
            <a:r>
              <a:rPr sz="2450" spc="-185" dirty="0">
                <a:latin typeface="Arial"/>
                <a:cs typeface="Arial"/>
              </a:rPr>
              <a:t> </a:t>
            </a:r>
            <a:r>
              <a:rPr sz="2450" spc="-425" dirty="0">
                <a:latin typeface="Arial"/>
                <a:cs typeface="Arial"/>
              </a:rPr>
              <a:t>H</a:t>
            </a:r>
            <a:r>
              <a:rPr sz="2475" spc="-637" baseline="-23569" dirty="0">
                <a:latin typeface="Arial"/>
                <a:cs typeface="Arial"/>
              </a:rPr>
              <a:t>2</a:t>
            </a:r>
            <a:r>
              <a:rPr sz="2450" spc="-425" dirty="0">
                <a:latin typeface="Arial"/>
                <a:cs typeface="Arial"/>
              </a:rPr>
              <a:t>O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5259" y="4685052"/>
            <a:ext cx="260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720" dirty="0">
                <a:latin typeface="Arial"/>
                <a:cs typeface="Arial"/>
              </a:rPr>
              <a:t>+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24825" y="4305000"/>
            <a:ext cx="2962275" cy="135445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  <a:tabLst>
                <a:tab pos="697865" algn="l"/>
                <a:tab pos="1334770" algn="l"/>
                <a:tab pos="1683385" algn="l"/>
              </a:tabLst>
            </a:pPr>
            <a:r>
              <a:rPr sz="4425" spc="-810" baseline="-7532" dirty="0">
                <a:latin typeface="Arial"/>
                <a:cs typeface="Arial"/>
              </a:rPr>
              <a:t>H</a:t>
            </a:r>
            <a:r>
              <a:rPr sz="2925" spc="-810" baseline="-39886" dirty="0">
                <a:latin typeface="Arial"/>
                <a:cs typeface="Arial"/>
              </a:rPr>
              <a:t>3</a:t>
            </a:r>
            <a:r>
              <a:rPr sz="4425" spc="-810" baseline="-7532" dirty="0">
                <a:latin typeface="Arial"/>
                <a:cs typeface="Arial"/>
              </a:rPr>
              <a:t>C</a:t>
            </a:r>
            <a:r>
              <a:rPr sz="4425" spc="-810" baseline="-7532" dirty="0">
                <a:latin typeface="Times New Roman"/>
                <a:cs typeface="Times New Roman"/>
              </a:rPr>
              <a:t>	</a:t>
            </a:r>
            <a:r>
              <a:rPr sz="4425" spc="-944" baseline="-3766" dirty="0">
                <a:latin typeface="Arial"/>
                <a:cs typeface="Arial"/>
              </a:rPr>
              <a:t>CO</a:t>
            </a:r>
            <a:r>
              <a:rPr sz="4425" spc="-944" baseline="-3766" dirty="0">
                <a:latin typeface="Times New Roman"/>
                <a:cs typeface="Times New Roman"/>
              </a:rPr>
              <a:t>	</a:t>
            </a:r>
            <a:r>
              <a:rPr sz="2950" spc="-600" dirty="0">
                <a:latin typeface="Arial"/>
                <a:cs typeface="Arial"/>
              </a:rPr>
              <a:t>C</a:t>
            </a:r>
            <a:r>
              <a:rPr sz="2950" spc="-600" dirty="0">
                <a:latin typeface="Times New Roman"/>
                <a:cs typeface="Times New Roman"/>
              </a:rPr>
              <a:t>	</a:t>
            </a:r>
            <a:r>
              <a:rPr sz="2950" spc="-530" dirty="0">
                <a:latin typeface="Arial"/>
                <a:cs typeface="Arial"/>
              </a:rPr>
              <a:t>COOC</a:t>
            </a:r>
            <a:r>
              <a:rPr sz="2925" spc="-794" baseline="-25641" dirty="0">
                <a:latin typeface="Arial"/>
                <a:cs typeface="Arial"/>
              </a:rPr>
              <a:t>2</a:t>
            </a:r>
            <a:r>
              <a:rPr sz="2950" spc="-530" dirty="0">
                <a:latin typeface="Arial"/>
                <a:cs typeface="Arial"/>
              </a:rPr>
              <a:t>H</a:t>
            </a:r>
            <a:r>
              <a:rPr sz="2925" spc="-794" baseline="-25641" dirty="0">
                <a:latin typeface="Arial"/>
                <a:cs typeface="Arial"/>
              </a:rPr>
              <a:t>5</a:t>
            </a:r>
            <a:endParaRPr sz="2925" baseline="-25641">
              <a:latin typeface="Arial"/>
              <a:cs typeface="Arial"/>
            </a:endParaRPr>
          </a:p>
          <a:p>
            <a:pPr marL="713105" algn="ctr">
              <a:lnSpc>
                <a:spcPct val="100000"/>
              </a:lnSpc>
              <a:spcBef>
                <a:spcPts val="1695"/>
              </a:spcBef>
            </a:pPr>
            <a:r>
              <a:rPr sz="2950" spc="-500" dirty="0">
                <a:latin typeface="Arial"/>
                <a:cs typeface="Arial"/>
              </a:rPr>
              <a:t>CH-CH</a:t>
            </a:r>
            <a:r>
              <a:rPr sz="2925" spc="-750" baseline="-27065" dirty="0">
                <a:latin typeface="Arial"/>
                <a:cs typeface="Arial"/>
              </a:rPr>
              <a:t>3</a:t>
            </a:r>
            <a:endParaRPr sz="2925" baseline="-27065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46724" y="4940807"/>
            <a:ext cx="62865" cy="303530"/>
          </a:xfrm>
          <a:custGeom>
            <a:avLst/>
            <a:gdLst/>
            <a:ahLst/>
            <a:cxnLst/>
            <a:rect l="l" t="t" r="r" b="b"/>
            <a:pathLst>
              <a:path w="62865" h="303529">
                <a:moveTo>
                  <a:pt x="0" y="0"/>
                </a:moveTo>
                <a:lnTo>
                  <a:pt x="0" y="303277"/>
                </a:lnTo>
              </a:path>
              <a:path w="62865" h="303529">
                <a:moveTo>
                  <a:pt x="62485" y="0"/>
                </a:moveTo>
                <a:lnTo>
                  <a:pt x="62485" y="3032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15316" y="4452538"/>
            <a:ext cx="957580" cy="8426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sz="2450" u="sng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u="sng" spc="-3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u="sng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pyridine</a:t>
            </a:r>
            <a:endParaRPr sz="2450">
              <a:latin typeface="Arial"/>
              <a:cs typeface="Arial"/>
            </a:endParaRPr>
          </a:p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sz="2450" spc="-229" dirty="0">
                <a:latin typeface="Arial"/>
                <a:cs typeface="Arial"/>
              </a:rPr>
              <a:t>-</a:t>
            </a:r>
            <a:r>
              <a:rPr sz="2450" spc="-180" dirty="0">
                <a:latin typeface="Arial"/>
                <a:cs typeface="Arial"/>
              </a:rPr>
              <a:t> </a:t>
            </a:r>
            <a:r>
              <a:rPr sz="2450" spc="-430" dirty="0">
                <a:latin typeface="Arial"/>
                <a:cs typeface="Arial"/>
              </a:rPr>
              <a:t>H</a:t>
            </a:r>
            <a:r>
              <a:rPr sz="2475" spc="-644" baseline="-23569" dirty="0">
                <a:latin typeface="Arial"/>
                <a:cs typeface="Arial"/>
              </a:rPr>
              <a:t>2</a:t>
            </a:r>
            <a:r>
              <a:rPr sz="2450" spc="-430" dirty="0">
                <a:latin typeface="Arial"/>
                <a:cs typeface="Arial"/>
              </a:rPr>
              <a:t>O</a:t>
            </a:r>
            <a:endParaRPr sz="2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33389" y="6095964"/>
            <a:ext cx="42481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530" dirty="0">
                <a:latin typeface="Arial"/>
                <a:cs typeface="Arial"/>
              </a:rPr>
              <a:t>C</a:t>
            </a:r>
            <a:r>
              <a:rPr sz="2950" spc="-600" dirty="0">
                <a:latin typeface="Arial"/>
                <a:cs typeface="Arial"/>
              </a:rPr>
              <a:t>H</a:t>
            </a:r>
            <a:endParaRPr sz="2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3542" y="6342692"/>
            <a:ext cx="1397635" cy="6623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14"/>
              </a:spcBef>
            </a:pPr>
            <a:r>
              <a:rPr sz="1950" spc="-300" dirty="0"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  <a:p>
            <a:pPr marL="113030">
              <a:lnSpc>
                <a:spcPts val="2800"/>
              </a:lnSpc>
            </a:pPr>
            <a:r>
              <a:rPr sz="2450" spc="-300" dirty="0">
                <a:latin typeface="Arial"/>
                <a:cs typeface="Arial"/>
              </a:rPr>
              <a:t>crotonic</a:t>
            </a:r>
            <a:r>
              <a:rPr sz="2450" spc="-220" dirty="0">
                <a:latin typeface="Arial"/>
                <a:cs typeface="Arial"/>
              </a:rPr>
              <a:t> </a:t>
            </a:r>
            <a:r>
              <a:rPr sz="2450" spc="-310" dirty="0">
                <a:latin typeface="Arial"/>
                <a:cs typeface="Arial"/>
              </a:rPr>
              <a:t>acid</a:t>
            </a:r>
            <a:endParaRPr sz="2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12518" y="6077676"/>
            <a:ext cx="42481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530" dirty="0">
                <a:latin typeface="Arial"/>
                <a:cs typeface="Arial"/>
              </a:rPr>
              <a:t>C</a:t>
            </a:r>
            <a:r>
              <a:rPr sz="2950" spc="-600" dirty="0">
                <a:latin typeface="Arial"/>
                <a:cs typeface="Arial"/>
              </a:rPr>
              <a:t>H</a:t>
            </a:r>
            <a:endParaRPr sz="2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19073" y="6059388"/>
            <a:ext cx="139890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5785" algn="l"/>
              </a:tabLst>
            </a:pPr>
            <a:r>
              <a:rPr sz="2950" spc="-530" dirty="0">
                <a:latin typeface="Arial"/>
                <a:cs typeface="Arial"/>
              </a:rPr>
              <a:t>C</a:t>
            </a:r>
            <a:r>
              <a:rPr sz="2950" spc="-600" dirty="0">
                <a:latin typeface="Arial"/>
                <a:cs typeface="Arial"/>
              </a:rPr>
              <a:t>H</a:t>
            </a:r>
            <a:r>
              <a:rPr sz="2950" dirty="0">
                <a:latin typeface="Times New Roman"/>
                <a:cs typeface="Times New Roman"/>
              </a:rPr>
              <a:t>	</a:t>
            </a:r>
            <a:r>
              <a:rPr sz="2950" spc="-615" dirty="0">
                <a:latin typeface="Arial"/>
                <a:cs typeface="Arial"/>
              </a:rPr>
              <a:t>C</a:t>
            </a:r>
            <a:r>
              <a:rPr sz="2950" spc="-630" dirty="0">
                <a:latin typeface="Arial"/>
                <a:cs typeface="Arial"/>
              </a:rPr>
              <a:t>O</a:t>
            </a:r>
            <a:r>
              <a:rPr sz="2950" spc="-570" dirty="0">
                <a:latin typeface="Arial"/>
                <a:cs typeface="Arial"/>
              </a:rPr>
              <a:t>O</a:t>
            </a:r>
            <a:r>
              <a:rPr sz="2950" spc="-600" dirty="0">
                <a:latin typeface="Arial"/>
                <a:cs typeface="Arial"/>
              </a:rPr>
              <a:t>H</a:t>
            </a:r>
            <a:endParaRPr sz="29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01188" y="6275850"/>
            <a:ext cx="1388745" cy="62865"/>
          </a:xfrm>
          <a:custGeom>
            <a:avLst/>
            <a:gdLst/>
            <a:ahLst/>
            <a:cxnLst/>
            <a:rect l="l" t="t" r="r" b="b"/>
            <a:pathLst>
              <a:path w="1388745" h="62864">
                <a:moveTo>
                  <a:pt x="0" y="25896"/>
                </a:moveTo>
                <a:lnTo>
                  <a:pt x="230122" y="25896"/>
                </a:lnTo>
              </a:path>
              <a:path w="1388745" h="62864">
                <a:moveTo>
                  <a:pt x="1199388" y="28945"/>
                </a:moveTo>
                <a:lnTo>
                  <a:pt x="1388364" y="28945"/>
                </a:lnTo>
              </a:path>
              <a:path w="1388745" h="62864">
                <a:moveTo>
                  <a:pt x="592832" y="62481"/>
                </a:moveTo>
                <a:lnTo>
                  <a:pt x="847342" y="62481"/>
                </a:lnTo>
              </a:path>
              <a:path w="1388745" h="62864">
                <a:moveTo>
                  <a:pt x="592832" y="0"/>
                </a:moveTo>
                <a:lnTo>
                  <a:pt x="8473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354540"/>
            <a:ext cx="7533129" cy="75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630" algn="l"/>
              </a:tabLst>
            </a:pPr>
            <a:r>
              <a:rPr sz="3200" dirty="0">
                <a:solidFill>
                  <a:srgbClr val="0000FF"/>
                </a:solidFill>
              </a:rPr>
              <a:t>5.</a:t>
            </a:r>
            <a:r>
              <a:rPr sz="3200" b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Synthesis </a:t>
            </a:r>
            <a:r>
              <a:rPr dirty="0"/>
              <a:t>of </a:t>
            </a:r>
            <a:r>
              <a:rPr spc="-5" dirty="0"/>
              <a:t>ketone:</a:t>
            </a:r>
            <a:r>
              <a:rPr spc="-30" dirty="0"/>
              <a:t> </a:t>
            </a:r>
            <a:r>
              <a:rPr spc="-5" dirty="0"/>
              <a:t>-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040383"/>
            <a:ext cx="100583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AAE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alkylation gives corresponding alkyl aceto acetic</a:t>
            </a:r>
            <a:r>
              <a:rPr sz="2400" spc="-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acid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hydrolysis gives corresponding carboxylic acid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intermediate. This intermediate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carboxylic acid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further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decarboxylation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gives</a:t>
            </a:r>
            <a:r>
              <a:rPr sz="2400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ketone.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2667000"/>
            <a:ext cx="9144000" cy="1330960"/>
            <a:chOff x="457200" y="2555748"/>
            <a:chExt cx="9144000" cy="1330960"/>
          </a:xfrm>
        </p:grpSpPr>
        <p:sp>
          <p:nvSpPr>
            <p:cNvPr id="5" name="object 5"/>
            <p:cNvSpPr/>
            <p:nvPr/>
          </p:nvSpPr>
          <p:spPr>
            <a:xfrm>
              <a:off x="457200" y="2555748"/>
              <a:ext cx="9144000" cy="1330960"/>
            </a:xfrm>
            <a:custGeom>
              <a:avLst/>
              <a:gdLst/>
              <a:ahLst/>
              <a:cxnLst/>
              <a:rect l="l" t="t" r="r" b="b"/>
              <a:pathLst>
                <a:path w="9144000" h="1330960">
                  <a:moveTo>
                    <a:pt x="0" y="0"/>
                  </a:moveTo>
                  <a:lnTo>
                    <a:pt x="0" y="1330451"/>
                  </a:lnTo>
                  <a:lnTo>
                    <a:pt x="9143999" y="1330451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3151" y="3112009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83155" y="2935316"/>
            <a:ext cx="50736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409" dirty="0">
                <a:latin typeface="Arial"/>
                <a:cs typeface="Arial"/>
              </a:rPr>
              <a:t>C</a:t>
            </a:r>
            <a:r>
              <a:rPr sz="2100" spc="340" dirty="0">
                <a:latin typeface="Arial"/>
                <a:cs typeface="Arial"/>
              </a:rPr>
              <a:t>H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4067" y="3111391"/>
            <a:ext cx="1466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7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7813" y="3125717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3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1062" y="2920076"/>
            <a:ext cx="137160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55" dirty="0">
                <a:latin typeface="Arial"/>
                <a:cs typeface="Arial"/>
              </a:rPr>
              <a:t>COOC</a:t>
            </a:r>
            <a:r>
              <a:rPr sz="2100" spc="335" dirty="0">
                <a:latin typeface="Arial"/>
                <a:cs typeface="Arial"/>
              </a:rPr>
              <a:t> </a:t>
            </a:r>
            <a:r>
              <a:rPr sz="2100" spc="340" dirty="0">
                <a:latin typeface="Arial"/>
                <a:cs typeface="Arial"/>
              </a:rPr>
              <a:t>H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5559" y="3096152"/>
            <a:ext cx="497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2585" algn="l"/>
              </a:tabLst>
            </a:pPr>
            <a:r>
              <a:rPr sz="1400" spc="175" dirty="0">
                <a:latin typeface="Arial"/>
                <a:cs typeface="Arial"/>
              </a:rPr>
              <a:t>2</a:t>
            </a:r>
            <a:r>
              <a:rPr sz="1400" spc="175" dirty="0">
                <a:latin typeface="Times New Roman"/>
                <a:cs typeface="Times New Roman"/>
              </a:rPr>
              <a:t>	</a:t>
            </a:r>
            <a:r>
              <a:rPr sz="1400" spc="17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4310" y="2479223"/>
            <a:ext cx="289560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25699"/>
              </a:lnSpc>
              <a:spcBef>
                <a:spcPts val="95"/>
              </a:spcBef>
            </a:pPr>
            <a:r>
              <a:rPr sz="2100" spc="250" dirty="0">
                <a:latin typeface="Arial"/>
                <a:cs typeface="Arial"/>
              </a:rPr>
              <a:t>O 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spc="340" dirty="0"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4330" y="2866648"/>
            <a:ext cx="367665" cy="288290"/>
          </a:xfrm>
          <a:custGeom>
            <a:avLst/>
            <a:gdLst/>
            <a:ahLst/>
            <a:cxnLst/>
            <a:rect l="l" t="t" r="r" b="b"/>
            <a:pathLst>
              <a:path w="367665" h="288289">
                <a:moveTo>
                  <a:pt x="301752" y="0"/>
                </a:moveTo>
                <a:lnTo>
                  <a:pt x="301752" y="175254"/>
                </a:lnTo>
              </a:path>
              <a:path w="367665" h="288289">
                <a:moveTo>
                  <a:pt x="367283" y="0"/>
                </a:moveTo>
                <a:lnTo>
                  <a:pt x="367283" y="175254"/>
                </a:lnTo>
              </a:path>
              <a:path w="367665" h="288289">
                <a:moveTo>
                  <a:pt x="0" y="288024"/>
                </a:moveTo>
                <a:lnTo>
                  <a:pt x="230123" y="2880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7462" y="2979512"/>
            <a:ext cx="6000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40" dirty="0">
                <a:latin typeface="Arial"/>
                <a:cs typeface="Arial"/>
              </a:rPr>
              <a:t>H</a:t>
            </a:r>
            <a:r>
              <a:rPr sz="2100" spc="130" dirty="0">
                <a:latin typeface="Arial"/>
                <a:cs typeface="Arial"/>
              </a:rPr>
              <a:t> </a:t>
            </a:r>
            <a:r>
              <a:rPr sz="2100" spc="340" dirty="0"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013" y="3158635"/>
            <a:ext cx="1466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7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72014" y="3084860"/>
            <a:ext cx="3829685" cy="132715"/>
            <a:chOff x="4272014" y="3084860"/>
            <a:chExt cx="3829685" cy="132715"/>
          </a:xfrm>
        </p:grpSpPr>
        <p:sp>
          <p:nvSpPr>
            <p:cNvPr id="17" name="object 17"/>
            <p:cNvSpPr/>
            <p:nvPr/>
          </p:nvSpPr>
          <p:spPr>
            <a:xfrm>
              <a:off x="4273284" y="3139439"/>
              <a:ext cx="1458595" cy="1905"/>
            </a:xfrm>
            <a:custGeom>
              <a:avLst/>
              <a:gdLst/>
              <a:ahLst/>
              <a:cxnLst/>
              <a:rect l="l" t="t" r="r" b="b"/>
              <a:pathLst>
                <a:path w="1458595" h="1905">
                  <a:moveTo>
                    <a:pt x="0" y="1524"/>
                  </a:moveTo>
                  <a:lnTo>
                    <a:pt x="14584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0493" y="3084860"/>
              <a:ext cx="124417" cy="109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55606" y="3087628"/>
              <a:ext cx="344805" cy="128270"/>
            </a:xfrm>
            <a:custGeom>
              <a:avLst/>
              <a:gdLst/>
              <a:ahLst/>
              <a:cxnLst/>
              <a:rect l="l" t="t" r="r" b="b"/>
              <a:pathLst>
                <a:path w="344804" h="128269">
                  <a:moveTo>
                    <a:pt x="149341" y="0"/>
                  </a:moveTo>
                  <a:lnTo>
                    <a:pt x="344427" y="0"/>
                  </a:lnTo>
                </a:path>
                <a:path w="344804" h="128269">
                  <a:moveTo>
                    <a:pt x="0" y="118869"/>
                  </a:moveTo>
                  <a:lnTo>
                    <a:pt x="0" y="1280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97137" y="3354416"/>
            <a:ext cx="6699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285" dirty="0">
                <a:latin typeface="Arial"/>
                <a:cs typeface="Arial"/>
              </a:rPr>
              <a:t>CH</a:t>
            </a:r>
            <a:r>
              <a:rPr sz="2100" spc="427" baseline="-27777" dirty="0">
                <a:latin typeface="Arial"/>
                <a:cs typeface="Arial"/>
              </a:rPr>
              <a:t>3</a:t>
            </a:r>
            <a:endParaRPr sz="2100" baseline="-27777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86575" y="3101336"/>
            <a:ext cx="669290" cy="294640"/>
          </a:xfrm>
          <a:custGeom>
            <a:avLst/>
            <a:gdLst/>
            <a:ahLst/>
            <a:cxnLst/>
            <a:rect l="l" t="t" r="r" b="b"/>
            <a:pathLst>
              <a:path w="669290" h="294639">
                <a:moveTo>
                  <a:pt x="669030" y="123443"/>
                </a:moveTo>
                <a:lnTo>
                  <a:pt x="669030" y="294137"/>
                </a:lnTo>
              </a:path>
              <a:path w="669290" h="294639">
                <a:moveTo>
                  <a:pt x="0" y="0"/>
                </a:moveTo>
                <a:lnTo>
                  <a:pt x="306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069068" y="2909409"/>
            <a:ext cx="13696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55" dirty="0">
                <a:latin typeface="Arial"/>
                <a:cs typeface="Arial"/>
              </a:rPr>
              <a:t>COOC</a:t>
            </a:r>
            <a:r>
              <a:rPr sz="2100" spc="325" dirty="0">
                <a:latin typeface="Arial"/>
                <a:cs typeface="Arial"/>
              </a:rPr>
              <a:t> </a:t>
            </a:r>
            <a:r>
              <a:rPr sz="2100" spc="340" dirty="0">
                <a:latin typeface="Arial"/>
                <a:cs typeface="Arial"/>
              </a:rPr>
              <a:t>H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2040" y="3085484"/>
            <a:ext cx="497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2585" algn="l"/>
              </a:tabLst>
            </a:pPr>
            <a:r>
              <a:rPr sz="1400" spc="175" dirty="0">
                <a:latin typeface="Arial"/>
                <a:cs typeface="Arial"/>
              </a:rPr>
              <a:t>2</a:t>
            </a:r>
            <a:r>
              <a:rPr sz="1400" spc="175" dirty="0">
                <a:latin typeface="Times New Roman"/>
                <a:cs typeface="Times New Roman"/>
              </a:rPr>
              <a:t>	</a:t>
            </a:r>
            <a:r>
              <a:rPr sz="1400" spc="17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33097" y="2441123"/>
            <a:ext cx="1051560" cy="8305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100" spc="370" dirty="0"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650"/>
              </a:spcBef>
              <a:tabLst>
                <a:tab pos="581025" algn="l"/>
              </a:tabLst>
            </a:pPr>
            <a:r>
              <a:rPr sz="2100" spc="340" dirty="0">
                <a:latin typeface="Arial"/>
                <a:cs typeface="Arial"/>
              </a:rPr>
              <a:t>C</a:t>
            </a:r>
            <a:r>
              <a:rPr sz="2100" spc="340" dirty="0">
                <a:latin typeface="Times New Roman"/>
                <a:cs typeface="Times New Roman"/>
              </a:rPr>
              <a:t>	</a:t>
            </a:r>
            <a:r>
              <a:rPr sz="3150" spc="322" baseline="2645" dirty="0">
                <a:latin typeface="Arial"/>
                <a:cs typeface="Arial"/>
              </a:rPr>
              <a:t>H</a:t>
            </a:r>
            <a:r>
              <a:rPr sz="3150" spc="509" baseline="2645" dirty="0">
                <a:latin typeface="Arial"/>
                <a:cs typeface="Arial"/>
              </a:rPr>
              <a:t>C</a:t>
            </a:r>
            <a:endParaRPr sz="3150" baseline="2645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43089" y="2828545"/>
            <a:ext cx="367665" cy="288290"/>
          </a:xfrm>
          <a:custGeom>
            <a:avLst/>
            <a:gdLst/>
            <a:ahLst/>
            <a:cxnLst/>
            <a:rect l="l" t="t" r="r" b="b"/>
            <a:pathLst>
              <a:path w="367665" h="288289">
                <a:moveTo>
                  <a:pt x="301747" y="0"/>
                </a:moveTo>
                <a:lnTo>
                  <a:pt x="301747" y="175254"/>
                </a:lnTo>
              </a:path>
              <a:path w="367665" h="288289">
                <a:moveTo>
                  <a:pt x="367283" y="0"/>
                </a:moveTo>
                <a:lnTo>
                  <a:pt x="367283" y="175254"/>
                </a:lnTo>
              </a:path>
              <a:path w="367665" h="288289">
                <a:moveTo>
                  <a:pt x="0" y="288038"/>
                </a:moveTo>
                <a:lnTo>
                  <a:pt x="230115" y="2880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16240" y="2942936"/>
            <a:ext cx="6000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40" dirty="0">
                <a:latin typeface="Arial"/>
                <a:cs typeface="Arial"/>
              </a:rPr>
              <a:t>H</a:t>
            </a:r>
            <a:r>
              <a:rPr sz="2100" spc="130" dirty="0">
                <a:latin typeface="Arial"/>
                <a:cs typeface="Arial"/>
              </a:rPr>
              <a:t> </a:t>
            </a:r>
            <a:r>
              <a:rPr sz="2100" spc="340" dirty="0"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1791" y="3120535"/>
            <a:ext cx="1466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7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1000" y="3356350"/>
            <a:ext cx="216154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5" dirty="0">
                <a:latin typeface="Arial"/>
                <a:cs typeface="Arial"/>
              </a:rPr>
              <a:t>aceto </a:t>
            </a:r>
            <a:r>
              <a:rPr sz="1750" spc="175" dirty="0">
                <a:latin typeface="Arial"/>
                <a:cs typeface="Arial"/>
              </a:rPr>
              <a:t>acetic</a:t>
            </a:r>
            <a:r>
              <a:rPr sz="1750" spc="10" dirty="0">
                <a:latin typeface="Arial"/>
                <a:cs typeface="Arial"/>
              </a:rPr>
              <a:t> </a:t>
            </a:r>
            <a:r>
              <a:rPr sz="1750" spc="160" dirty="0">
                <a:latin typeface="Arial"/>
                <a:cs typeface="Arial"/>
              </a:rPr>
              <a:t>ester</a:t>
            </a:r>
            <a:endParaRPr sz="17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54145" y="3259833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18592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52974" y="2772054"/>
            <a:ext cx="1463675" cy="6413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0985" indent="-210820">
              <a:lnSpc>
                <a:spcPct val="100000"/>
              </a:lnSpc>
              <a:spcBef>
                <a:spcPts val="420"/>
              </a:spcBef>
              <a:buAutoNum type="romanLcParenR"/>
              <a:tabLst>
                <a:tab pos="261620" algn="l"/>
              </a:tabLst>
            </a:pPr>
            <a:r>
              <a:rPr sz="2625" spc="345" baseline="1587" dirty="0">
                <a:latin typeface="Arial"/>
                <a:cs typeface="Arial"/>
              </a:rPr>
              <a:t>C</a:t>
            </a:r>
            <a:r>
              <a:rPr sz="1725" spc="345" baseline="-24154" dirty="0">
                <a:latin typeface="Arial"/>
                <a:cs typeface="Arial"/>
              </a:rPr>
              <a:t>2</a:t>
            </a:r>
            <a:r>
              <a:rPr sz="2625" spc="345" baseline="1587" dirty="0">
                <a:latin typeface="Arial"/>
                <a:cs typeface="Arial"/>
              </a:rPr>
              <a:t>H</a:t>
            </a:r>
            <a:r>
              <a:rPr sz="1725" spc="345" baseline="-24154" dirty="0">
                <a:latin typeface="Arial"/>
                <a:cs typeface="Arial"/>
              </a:rPr>
              <a:t>5</a:t>
            </a:r>
            <a:r>
              <a:rPr sz="2625" spc="345" baseline="1587" dirty="0">
                <a:latin typeface="Arial"/>
                <a:cs typeface="Arial"/>
              </a:rPr>
              <a:t>ONa</a:t>
            </a:r>
            <a:endParaRPr sz="2625" baseline="1587" dirty="0">
              <a:latin typeface="Arial"/>
              <a:cs typeface="Arial"/>
            </a:endParaRPr>
          </a:p>
          <a:p>
            <a:pPr marL="386080" indent="-318770">
              <a:lnSpc>
                <a:spcPct val="100000"/>
              </a:lnSpc>
              <a:spcBef>
                <a:spcPts val="325"/>
              </a:spcBef>
              <a:buAutoNum type="romanLcParenR"/>
              <a:tabLst>
                <a:tab pos="386080" algn="l"/>
                <a:tab pos="1138555" algn="l"/>
              </a:tabLst>
            </a:pPr>
            <a:r>
              <a:rPr sz="2625" spc="359" baseline="1587" dirty="0">
                <a:latin typeface="Arial"/>
                <a:cs typeface="Arial"/>
              </a:rPr>
              <a:t>H</a:t>
            </a:r>
            <a:r>
              <a:rPr sz="1725" spc="359" baseline="-26570" dirty="0">
                <a:latin typeface="Arial"/>
                <a:cs typeface="Arial"/>
              </a:rPr>
              <a:t>3</a:t>
            </a:r>
            <a:r>
              <a:rPr sz="2625" spc="359" baseline="1587" dirty="0">
                <a:latin typeface="Arial"/>
                <a:cs typeface="Arial"/>
              </a:rPr>
              <a:t>C</a:t>
            </a:r>
            <a:r>
              <a:rPr sz="2625" spc="359" baseline="1587" dirty="0">
                <a:latin typeface="Times New Roman"/>
                <a:cs typeface="Times New Roman"/>
              </a:rPr>
              <a:t>	</a:t>
            </a:r>
            <a:r>
              <a:rPr sz="2625" spc="165" baseline="1587" dirty="0">
                <a:latin typeface="Arial"/>
                <a:cs typeface="Arial"/>
              </a:rPr>
              <a:t>I</a:t>
            </a:r>
            <a:endParaRPr sz="2625" baseline="1587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0220" y="3628736"/>
            <a:ext cx="28003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70" dirty="0"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200" y="4930140"/>
            <a:ext cx="9144000" cy="36830"/>
          </a:xfrm>
          <a:custGeom>
            <a:avLst/>
            <a:gdLst/>
            <a:ahLst/>
            <a:cxnLst/>
            <a:rect l="l" t="t" r="r" b="b"/>
            <a:pathLst>
              <a:path w="9144000" h="36829">
                <a:moveTo>
                  <a:pt x="0" y="36575"/>
                </a:moveTo>
                <a:lnTo>
                  <a:pt x="9143999" y="36575"/>
                </a:lnTo>
                <a:lnTo>
                  <a:pt x="9143999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84669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7200" y="3886199"/>
            <a:ext cx="9144000" cy="1043940"/>
            <a:chOff x="457200" y="3886199"/>
            <a:chExt cx="9144000" cy="1043940"/>
          </a:xfrm>
        </p:grpSpPr>
        <p:sp>
          <p:nvSpPr>
            <p:cNvPr id="35" name="object 35"/>
            <p:cNvSpPr/>
            <p:nvPr/>
          </p:nvSpPr>
          <p:spPr>
            <a:xfrm>
              <a:off x="457200" y="3886199"/>
              <a:ext cx="9144000" cy="1043940"/>
            </a:xfrm>
            <a:custGeom>
              <a:avLst/>
              <a:gdLst/>
              <a:ahLst/>
              <a:cxnLst/>
              <a:rect l="l" t="t" r="r" b="b"/>
              <a:pathLst>
                <a:path w="9144000" h="1043939">
                  <a:moveTo>
                    <a:pt x="0" y="0"/>
                  </a:moveTo>
                  <a:lnTo>
                    <a:pt x="0" y="1043940"/>
                  </a:lnTo>
                  <a:lnTo>
                    <a:pt x="9143999" y="1043940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78422" y="4192798"/>
              <a:ext cx="124400" cy="1091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77420" y="3901337"/>
            <a:ext cx="1424940" cy="6413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sz="1750" u="sng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50" u="sng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i) </a:t>
            </a:r>
            <a:r>
              <a:rPr sz="175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dil.</a:t>
            </a:r>
            <a:r>
              <a:rPr sz="175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50" u="sng" spc="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KOH</a:t>
            </a:r>
            <a:endParaRPr sz="175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325"/>
              </a:spcBef>
            </a:pPr>
            <a:r>
              <a:rPr sz="1750" spc="125" dirty="0">
                <a:latin typeface="Arial"/>
                <a:cs typeface="Arial"/>
              </a:rPr>
              <a:t>ii) </a:t>
            </a:r>
            <a:r>
              <a:rPr sz="1750" spc="175" dirty="0">
                <a:latin typeface="Arial"/>
                <a:cs typeface="Arial"/>
              </a:rPr>
              <a:t>H</a:t>
            </a:r>
            <a:r>
              <a:rPr sz="1725" spc="262" baseline="24154" dirty="0">
                <a:latin typeface="Arial"/>
                <a:cs typeface="Arial"/>
              </a:rPr>
              <a:t>+</a:t>
            </a:r>
            <a:r>
              <a:rPr sz="1750" spc="175" dirty="0">
                <a:latin typeface="Arial"/>
                <a:cs typeface="Arial"/>
              </a:rPr>
              <a:t>/</a:t>
            </a:r>
            <a:r>
              <a:rPr sz="1750" spc="80" dirty="0">
                <a:latin typeface="Arial"/>
                <a:cs typeface="Arial"/>
              </a:rPr>
              <a:t> </a:t>
            </a:r>
            <a:r>
              <a:rPr sz="1750" spc="254" dirty="0">
                <a:latin typeface="Arial"/>
                <a:cs typeface="Arial"/>
              </a:rPr>
              <a:t>H</a:t>
            </a:r>
            <a:r>
              <a:rPr sz="1725" spc="382" baseline="-24154" dirty="0">
                <a:latin typeface="Arial"/>
                <a:cs typeface="Arial"/>
              </a:rPr>
              <a:t>2</a:t>
            </a:r>
            <a:r>
              <a:rPr sz="1750" spc="254" dirty="0">
                <a:latin typeface="Arial"/>
                <a:cs typeface="Arial"/>
              </a:rPr>
              <a:t>O</a:t>
            </a:r>
            <a:endParaRPr sz="17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10108" y="4207764"/>
            <a:ext cx="1015365" cy="307975"/>
          </a:xfrm>
          <a:custGeom>
            <a:avLst/>
            <a:gdLst/>
            <a:ahLst/>
            <a:cxnLst/>
            <a:rect l="l" t="t" r="r" b="b"/>
            <a:pathLst>
              <a:path w="1015364" h="307975">
                <a:moveTo>
                  <a:pt x="818388" y="0"/>
                </a:moveTo>
                <a:lnTo>
                  <a:pt x="1014982" y="0"/>
                </a:lnTo>
              </a:path>
              <a:path w="1015364" h="307975">
                <a:moveTo>
                  <a:pt x="669030" y="117344"/>
                </a:moveTo>
                <a:lnTo>
                  <a:pt x="669030" y="126492"/>
                </a:lnTo>
              </a:path>
              <a:path w="1015364" h="307975">
                <a:moveTo>
                  <a:pt x="669030" y="135640"/>
                </a:moveTo>
                <a:lnTo>
                  <a:pt x="669030" y="307845"/>
                </a:lnTo>
              </a:path>
              <a:path w="1015364" h="307975">
                <a:moveTo>
                  <a:pt x="0" y="13708"/>
                </a:moveTo>
                <a:lnTo>
                  <a:pt x="307858" y="137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99686" y="3911782"/>
            <a:ext cx="173799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50" marR="30480" indent="-222885">
              <a:lnSpc>
                <a:spcPct val="138100"/>
              </a:lnSpc>
              <a:spcBef>
                <a:spcPts val="95"/>
              </a:spcBef>
              <a:tabLst>
                <a:tab pos="705485" algn="l"/>
              </a:tabLst>
            </a:pPr>
            <a:r>
              <a:rPr sz="2100" spc="229" dirty="0">
                <a:latin typeface="Arial"/>
                <a:cs typeface="Arial"/>
              </a:rPr>
              <a:t>H</a:t>
            </a:r>
            <a:r>
              <a:rPr sz="2100" spc="340" dirty="0">
                <a:latin typeface="Arial"/>
                <a:cs typeface="Arial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3150" spc="472" baseline="1322" dirty="0">
                <a:latin typeface="Arial"/>
                <a:cs typeface="Arial"/>
              </a:rPr>
              <a:t>C</a:t>
            </a:r>
            <a:r>
              <a:rPr sz="3150" spc="569" baseline="1322" dirty="0">
                <a:latin typeface="Arial"/>
                <a:cs typeface="Arial"/>
              </a:rPr>
              <a:t>O</a:t>
            </a:r>
            <a:r>
              <a:rPr sz="3150" spc="712" baseline="1322" dirty="0">
                <a:latin typeface="Arial"/>
                <a:cs typeface="Arial"/>
              </a:rPr>
              <a:t>O</a:t>
            </a:r>
            <a:r>
              <a:rPr sz="3150" spc="352" baseline="1322" dirty="0">
                <a:latin typeface="Arial"/>
                <a:cs typeface="Arial"/>
              </a:rPr>
              <a:t>H </a:t>
            </a:r>
            <a:r>
              <a:rPr sz="3150" spc="172" baseline="1322" dirty="0">
                <a:latin typeface="Times New Roman"/>
                <a:cs typeface="Times New Roman"/>
              </a:rPr>
              <a:t> </a:t>
            </a:r>
            <a:r>
              <a:rPr sz="2100" spc="280" dirty="0">
                <a:latin typeface="Arial"/>
                <a:cs typeface="Arial"/>
              </a:rPr>
              <a:t>CH</a:t>
            </a:r>
            <a:r>
              <a:rPr sz="2100" spc="419" baseline="-27777" dirty="0">
                <a:latin typeface="Arial"/>
                <a:cs typeface="Arial"/>
              </a:rPr>
              <a:t>3</a:t>
            </a:r>
            <a:endParaRPr sz="2100" baseline="-2777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56634" y="3562787"/>
            <a:ext cx="29083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25200"/>
              </a:lnSpc>
              <a:spcBef>
                <a:spcPts val="100"/>
              </a:spcBef>
            </a:pPr>
            <a:r>
              <a:rPr sz="2100" spc="250" dirty="0">
                <a:latin typeface="Arial"/>
                <a:cs typeface="Arial"/>
              </a:rPr>
              <a:t>O 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spc="340" dirty="0"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866638" y="3948680"/>
            <a:ext cx="367665" cy="288290"/>
          </a:xfrm>
          <a:custGeom>
            <a:avLst/>
            <a:gdLst/>
            <a:ahLst/>
            <a:cxnLst/>
            <a:rect l="l" t="t" r="r" b="b"/>
            <a:pathLst>
              <a:path w="367664" h="288289">
                <a:moveTo>
                  <a:pt x="301747" y="0"/>
                </a:moveTo>
                <a:lnTo>
                  <a:pt x="301747" y="173743"/>
                </a:lnTo>
              </a:path>
              <a:path w="367664" h="288289">
                <a:moveTo>
                  <a:pt x="367283" y="0"/>
                </a:moveTo>
                <a:lnTo>
                  <a:pt x="367283" y="173743"/>
                </a:lnTo>
              </a:path>
              <a:path w="367664" h="288289">
                <a:moveTo>
                  <a:pt x="0" y="288038"/>
                </a:moveTo>
                <a:lnTo>
                  <a:pt x="231639" y="2880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41293" y="4061552"/>
            <a:ext cx="6000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40" dirty="0">
                <a:latin typeface="Arial"/>
                <a:cs typeface="Arial"/>
              </a:rPr>
              <a:t>H</a:t>
            </a:r>
            <a:r>
              <a:rPr sz="2100" spc="130" dirty="0">
                <a:latin typeface="Arial"/>
                <a:cs typeface="Arial"/>
              </a:rPr>
              <a:t> </a:t>
            </a:r>
            <a:r>
              <a:rPr sz="2100" spc="340" dirty="0"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66844" y="4240675"/>
            <a:ext cx="1466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7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401292" y="4024823"/>
            <a:ext cx="1042035" cy="265430"/>
            <a:chOff x="5401292" y="4024823"/>
            <a:chExt cx="1042035" cy="265430"/>
          </a:xfrm>
        </p:grpSpPr>
        <p:sp>
          <p:nvSpPr>
            <p:cNvPr id="45" name="object 45"/>
            <p:cNvSpPr/>
            <p:nvPr/>
          </p:nvSpPr>
          <p:spPr>
            <a:xfrm>
              <a:off x="5402562" y="4232145"/>
              <a:ext cx="916305" cy="1905"/>
            </a:xfrm>
            <a:custGeom>
              <a:avLst/>
              <a:gdLst/>
              <a:ahLst/>
              <a:cxnLst/>
              <a:rect l="l" t="t" r="r" b="b"/>
              <a:pathLst>
                <a:path w="916304" h="1904">
                  <a:moveTo>
                    <a:pt x="0" y="0"/>
                  </a:moveTo>
                  <a:lnTo>
                    <a:pt x="915907" y="1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17226" y="4179090"/>
              <a:ext cx="125941" cy="1106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91178" y="4026411"/>
              <a:ext cx="169545" cy="143510"/>
            </a:xfrm>
            <a:custGeom>
              <a:avLst/>
              <a:gdLst/>
              <a:ahLst/>
              <a:cxnLst/>
              <a:rect l="l" t="t" r="r" b="b"/>
              <a:pathLst>
                <a:path w="169545" h="143510">
                  <a:moveTo>
                    <a:pt x="169166" y="143249"/>
                  </a:moveTo>
                  <a:lnTo>
                    <a:pt x="0" y="143249"/>
                  </a:lnTo>
                </a:path>
                <a:path w="169545" h="143510">
                  <a:moveTo>
                    <a:pt x="83821" y="0"/>
                  </a:moveTo>
                  <a:lnTo>
                    <a:pt x="169166" y="143249"/>
                  </a:lnTo>
                </a:path>
                <a:path w="169545" h="143510">
                  <a:moveTo>
                    <a:pt x="0" y="143249"/>
                  </a:moveTo>
                  <a:lnTo>
                    <a:pt x="83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474205" y="4229602"/>
            <a:ext cx="76009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50" spc="130" dirty="0">
                <a:latin typeface="Arial"/>
                <a:cs typeface="Arial"/>
              </a:rPr>
              <a:t>-</a:t>
            </a:r>
            <a:r>
              <a:rPr sz="1750" spc="75" dirty="0">
                <a:latin typeface="Arial"/>
                <a:cs typeface="Arial"/>
              </a:rPr>
              <a:t> </a:t>
            </a:r>
            <a:r>
              <a:rPr sz="1750" spc="254" dirty="0">
                <a:latin typeface="Arial"/>
                <a:cs typeface="Arial"/>
              </a:rPr>
              <a:t>CO</a:t>
            </a:r>
            <a:r>
              <a:rPr sz="1725" spc="382" baseline="-24154" dirty="0">
                <a:latin typeface="Arial"/>
                <a:cs typeface="Arial"/>
              </a:rPr>
              <a:t>2</a:t>
            </a:r>
            <a:endParaRPr sz="1725" baseline="-24154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32168" y="4207764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376912" y="4207147"/>
            <a:ext cx="1466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7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07649" y="4031072"/>
            <a:ext cx="10058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0540" algn="l"/>
              </a:tabLst>
            </a:pPr>
            <a:r>
              <a:rPr sz="2100" spc="340" dirty="0">
                <a:latin typeface="Arial"/>
                <a:cs typeface="Arial"/>
              </a:rPr>
              <a:t>C</a:t>
            </a:r>
            <a:r>
              <a:rPr sz="2100" spc="340" dirty="0">
                <a:latin typeface="Times New Roman"/>
                <a:cs typeface="Times New Roman"/>
              </a:rPr>
              <a:t>	</a:t>
            </a:r>
            <a:r>
              <a:rPr sz="2100" spc="409" dirty="0">
                <a:latin typeface="Arial"/>
                <a:cs typeface="Arial"/>
              </a:rPr>
              <a:t>C</a:t>
            </a:r>
            <a:r>
              <a:rPr sz="2100" spc="340" dirty="0">
                <a:latin typeface="Arial"/>
                <a:cs typeface="Arial"/>
              </a:rPr>
              <a:t>H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188681" y="3934972"/>
            <a:ext cx="367665" cy="288290"/>
          </a:xfrm>
          <a:custGeom>
            <a:avLst/>
            <a:gdLst/>
            <a:ahLst/>
            <a:cxnLst/>
            <a:rect l="l" t="t" r="r" b="b"/>
            <a:pathLst>
              <a:path w="367665" h="288289">
                <a:moveTo>
                  <a:pt x="303270" y="0"/>
                </a:moveTo>
                <a:lnTo>
                  <a:pt x="303270" y="173729"/>
                </a:lnTo>
              </a:path>
              <a:path w="367665" h="288289">
                <a:moveTo>
                  <a:pt x="367283" y="0"/>
                </a:moveTo>
                <a:lnTo>
                  <a:pt x="367283" y="173729"/>
                </a:lnTo>
              </a:path>
              <a:path w="367665" h="288289">
                <a:moveTo>
                  <a:pt x="0" y="288024"/>
                </a:moveTo>
                <a:lnTo>
                  <a:pt x="231639" y="2880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563355" y="4047836"/>
            <a:ext cx="60007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340" dirty="0">
                <a:latin typeface="Arial"/>
                <a:cs typeface="Arial"/>
              </a:rPr>
              <a:t>H</a:t>
            </a:r>
            <a:r>
              <a:rPr sz="2100" spc="130" dirty="0">
                <a:latin typeface="Arial"/>
                <a:cs typeface="Arial"/>
              </a:rPr>
              <a:t> </a:t>
            </a:r>
            <a:r>
              <a:rPr sz="2100" spc="340" dirty="0">
                <a:latin typeface="Arial"/>
                <a:cs typeface="Arial"/>
              </a:rPr>
              <a:t>C</a:t>
            </a:r>
            <a:endParaRPr sz="2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88907" y="4226959"/>
            <a:ext cx="1466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7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69444" y="4011260"/>
            <a:ext cx="66865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280" dirty="0">
                <a:latin typeface="Arial"/>
                <a:cs typeface="Arial"/>
              </a:rPr>
              <a:t>CH</a:t>
            </a:r>
            <a:r>
              <a:rPr sz="2100" spc="419" baseline="-27777" dirty="0">
                <a:latin typeface="Arial"/>
                <a:cs typeface="Arial"/>
              </a:rPr>
              <a:t>3</a:t>
            </a:r>
            <a:endParaRPr sz="2100" baseline="-27777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57200" y="4488180"/>
            <a:ext cx="9144000" cy="3131820"/>
            <a:chOff x="457200" y="4183637"/>
            <a:chExt cx="9144000" cy="3131820"/>
          </a:xfrm>
        </p:grpSpPr>
        <p:sp>
          <p:nvSpPr>
            <p:cNvPr id="57" name="object 57"/>
            <p:cNvSpPr/>
            <p:nvPr/>
          </p:nvSpPr>
          <p:spPr>
            <a:xfrm>
              <a:off x="8380448" y="4184907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7200" y="4966715"/>
              <a:ext cx="9144000" cy="2348865"/>
            </a:xfrm>
            <a:custGeom>
              <a:avLst/>
              <a:gdLst/>
              <a:ahLst/>
              <a:cxnLst/>
              <a:rect l="l" t="t" r="r" b="b"/>
              <a:pathLst>
                <a:path w="9144000" h="2348865">
                  <a:moveTo>
                    <a:pt x="9143999" y="2348483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2348483"/>
                  </a:lnTo>
                  <a:lnTo>
                    <a:pt x="9143999" y="2348483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49993" y="5526025"/>
              <a:ext cx="6591300" cy="1043940"/>
            </a:xfrm>
            <a:custGeom>
              <a:avLst/>
              <a:gdLst/>
              <a:ahLst/>
              <a:cxnLst/>
              <a:rect l="l" t="t" r="r" b="b"/>
              <a:pathLst>
                <a:path w="6591300" h="1043940">
                  <a:moveTo>
                    <a:pt x="6387064" y="1043933"/>
                  </a:moveTo>
                  <a:lnTo>
                    <a:pt x="6591275" y="1043933"/>
                  </a:lnTo>
                </a:path>
                <a:path w="6591300" h="1043940">
                  <a:moveTo>
                    <a:pt x="0" y="0"/>
                  </a:moveTo>
                  <a:lnTo>
                    <a:pt x="2590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098281" y="4417054"/>
            <a:ext cx="139636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200" dirty="0">
                <a:latin typeface="Arial"/>
                <a:cs typeface="Arial"/>
              </a:rPr>
              <a:t>2</a:t>
            </a:r>
            <a:r>
              <a:rPr sz="1750" spc="145" dirty="0">
                <a:latin typeface="Arial"/>
                <a:cs typeface="Arial"/>
              </a:rPr>
              <a:t>-</a:t>
            </a:r>
            <a:r>
              <a:rPr sz="1750" spc="200" dirty="0">
                <a:latin typeface="Arial"/>
                <a:cs typeface="Arial"/>
              </a:rPr>
              <a:t>bu</a:t>
            </a:r>
            <a:r>
              <a:rPr sz="1750" spc="135" dirty="0">
                <a:latin typeface="Arial"/>
                <a:cs typeface="Arial"/>
              </a:rPr>
              <a:t>t</a:t>
            </a:r>
            <a:r>
              <a:rPr sz="1750" spc="200" dirty="0">
                <a:latin typeface="Arial"/>
                <a:cs typeface="Arial"/>
              </a:rPr>
              <a:t>a</a:t>
            </a:r>
            <a:r>
              <a:rPr sz="1750" spc="210" dirty="0">
                <a:latin typeface="Arial"/>
                <a:cs typeface="Arial"/>
              </a:rPr>
              <a:t>n</a:t>
            </a:r>
            <a:r>
              <a:rPr sz="1750" spc="200" dirty="0">
                <a:latin typeface="Arial"/>
                <a:cs typeface="Arial"/>
              </a:rPr>
              <a:t>on</a:t>
            </a:r>
            <a:r>
              <a:rPr sz="1750" spc="220" dirty="0">
                <a:latin typeface="Arial"/>
                <a:cs typeface="Arial"/>
              </a:rPr>
              <a:t>e</a:t>
            </a:r>
            <a:endParaRPr sz="1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29815" y="5351658"/>
            <a:ext cx="48704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360" dirty="0">
                <a:latin typeface="Arial"/>
                <a:cs typeface="Arial"/>
              </a:rPr>
              <a:t>C</a:t>
            </a:r>
            <a:r>
              <a:rPr sz="2050" spc="300" dirty="0">
                <a:latin typeface="Arial"/>
                <a:cs typeface="Arial"/>
              </a:rPr>
              <a:t>H</a:t>
            </a:r>
            <a:endParaRPr sz="20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82443" y="5524417"/>
            <a:ext cx="1422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6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63617" y="5538212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588766" y="5336418"/>
            <a:ext cx="131889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315" dirty="0">
                <a:latin typeface="Arial"/>
                <a:cs typeface="Arial"/>
              </a:rPr>
              <a:t>COOC </a:t>
            </a:r>
            <a:r>
              <a:rPr sz="2050" spc="300" dirty="0">
                <a:latin typeface="Arial"/>
                <a:cs typeface="Arial"/>
              </a:rPr>
              <a:t>H</a:t>
            </a:r>
            <a:endParaRPr sz="20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35169" y="5509177"/>
            <a:ext cx="47879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9250" algn="l"/>
              </a:tabLst>
            </a:pPr>
            <a:r>
              <a:rPr sz="1350" spc="160" dirty="0">
                <a:latin typeface="Arial"/>
                <a:cs typeface="Arial"/>
              </a:rPr>
              <a:t>2</a:t>
            </a:r>
            <a:r>
              <a:rPr sz="1350" spc="160" dirty="0">
                <a:latin typeface="Times New Roman"/>
                <a:cs typeface="Times New Roman"/>
              </a:rPr>
              <a:t>	</a:t>
            </a:r>
            <a:r>
              <a:rPr sz="1350" spc="160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20799" y="4905879"/>
            <a:ext cx="27940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25899"/>
              </a:lnSpc>
              <a:spcBef>
                <a:spcPts val="95"/>
              </a:spcBef>
            </a:pPr>
            <a:r>
              <a:rPr sz="2050" spc="220" dirty="0">
                <a:latin typeface="Arial"/>
                <a:cs typeface="Arial"/>
              </a:rPr>
              <a:t>O </a:t>
            </a:r>
            <a:r>
              <a:rPr sz="2050" spc="100" dirty="0">
                <a:latin typeface="Times New Roman"/>
                <a:cs typeface="Times New Roman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36899" y="5285234"/>
            <a:ext cx="353695" cy="281940"/>
          </a:xfrm>
          <a:custGeom>
            <a:avLst/>
            <a:gdLst/>
            <a:ahLst/>
            <a:cxnLst/>
            <a:rect l="l" t="t" r="r" b="b"/>
            <a:pathLst>
              <a:path w="353694" h="281939">
                <a:moveTo>
                  <a:pt x="291081" y="0"/>
                </a:moveTo>
                <a:lnTo>
                  <a:pt x="291081" y="170683"/>
                </a:lnTo>
              </a:path>
              <a:path w="353694" h="281939">
                <a:moveTo>
                  <a:pt x="353565" y="0"/>
                </a:moveTo>
                <a:lnTo>
                  <a:pt x="353565" y="170683"/>
                </a:lnTo>
              </a:path>
              <a:path w="353694" h="281939">
                <a:moveTo>
                  <a:pt x="0" y="281931"/>
                </a:moveTo>
                <a:lnTo>
                  <a:pt x="222502" y="2819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32893" y="5395854"/>
            <a:ext cx="57975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300" dirty="0">
                <a:latin typeface="Arial"/>
                <a:cs typeface="Arial"/>
              </a:rPr>
              <a:t>H</a:t>
            </a:r>
            <a:r>
              <a:rPr sz="2050" spc="140" dirty="0">
                <a:latin typeface="Arial"/>
                <a:cs typeface="Arial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0824" y="5570137"/>
            <a:ext cx="1422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6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22069" y="5486655"/>
            <a:ext cx="6162675" cy="1205230"/>
            <a:chOff x="1922069" y="5486655"/>
            <a:chExt cx="6162675" cy="1205230"/>
          </a:xfrm>
        </p:grpSpPr>
        <p:sp>
          <p:nvSpPr>
            <p:cNvPr id="71" name="object 71"/>
            <p:cNvSpPr/>
            <p:nvPr/>
          </p:nvSpPr>
          <p:spPr>
            <a:xfrm>
              <a:off x="4067531" y="5548886"/>
              <a:ext cx="1606550" cy="5080"/>
            </a:xfrm>
            <a:custGeom>
              <a:avLst/>
              <a:gdLst/>
              <a:ahLst/>
              <a:cxnLst/>
              <a:rect l="l" t="t" r="r" b="b"/>
              <a:pathLst>
                <a:path w="1606550" h="5079">
                  <a:moveTo>
                    <a:pt x="0" y="4566"/>
                  </a:moveTo>
                  <a:lnTo>
                    <a:pt x="16063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72627" y="5495865"/>
              <a:ext cx="119758" cy="1075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22069" y="6583992"/>
              <a:ext cx="119758" cy="1075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49514" y="5487925"/>
              <a:ext cx="334010" cy="125095"/>
            </a:xfrm>
            <a:custGeom>
              <a:avLst/>
              <a:gdLst/>
              <a:ahLst/>
              <a:cxnLst/>
              <a:rect l="l" t="t" r="r" b="b"/>
              <a:pathLst>
                <a:path w="334009" h="125095">
                  <a:moveTo>
                    <a:pt x="144767" y="0"/>
                  </a:moveTo>
                  <a:lnTo>
                    <a:pt x="333740" y="0"/>
                  </a:lnTo>
                </a:path>
                <a:path w="334009" h="125095">
                  <a:moveTo>
                    <a:pt x="0" y="115815"/>
                  </a:moveTo>
                  <a:lnTo>
                    <a:pt x="0" y="1249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597137" y="5747898"/>
            <a:ext cx="1315720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2050" spc="235" dirty="0">
                <a:latin typeface="Arial"/>
                <a:cs typeface="Arial"/>
              </a:rPr>
              <a:t>CH</a:t>
            </a:r>
            <a:r>
              <a:rPr sz="2025" spc="352" baseline="-26748" dirty="0">
                <a:latin typeface="Arial"/>
                <a:cs typeface="Arial"/>
              </a:rPr>
              <a:t>2</a:t>
            </a:r>
            <a:r>
              <a:rPr sz="2050" spc="235" dirty="0">
                <a:latin typeface="Arial"/>
                <a:cs typeface="Arial"/>
              </a:rPr>
              <a:t>-CH</a:t>
            </a:r>
            <a:r>
              <a:rPr sz="2025" spc="352" baseline="-26748" dirty="0">
                <a:latin typeface="Arial"/>
                <a:cs typeface="Arial"/>
              </a:rPr>
              <a:t>3</a:t>
            </a:r>
            <a:endParaRPr sz="2025" baseline="-26748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106386" y="5501638"/>
            <a:ext cx="643255" cy="288290"/>
          </a:xfrm>
          <a:custGeom>
            <a:avLst/>
            <a:gdLst/>
            <a:ahLst/>
            <a:cxnLst/>
            <a:rect l="l" t="t" r="r" b="b"/>
            <a:pathLst>
              <a:path w="643254" h="288289">
                <a:moveTo>
                  <a:pt x="643128" y="120395"/>
                </a:moveTo>
                <a:lnTo>
                  <a:pt x="643128" y="288038"/>
                </a:lnTo>
              </a:path>
              <a:path w="643254" h="288289">
                <a:moveTo>
                  <a:pt x="0" y="0"/>
                </a:moveTo>
                <a:lnTo>
                  <a:pt x="2956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407654" y="5316606"/>
            <a:ext cx="1962150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657225" algn="l"/>
              </a:tabLst>
            </a:pPr>
            <a:r>
              <a:rPr sz="2050" spc="254" dirty="0">
                <a:latin typeface="Arial"/>
                <a:cs typeface="Arial"/>
              </a:rPr>
              <a:t>HC</a:t>
            </a:r>
            <a:r>
              <a:rPr sz="2050" spc="254" dirty="0">
                <a:latin typeface="Times New Roman"/>
                <a:cs typeface="Times New Roman"/>
              </a:rPr>
              <a:t>	</a:t>
            </a:r>
            <a:r>
              <a:rPr sz="3075" spc="472" baseline="1355" dirty="0">
                <a:latin typeface="Arial"/>
                <a:cs typeface="Arial"/>
              </a:rPr>
              <a:t>COOC</a:t>
            </a:r>
            <a:r>
              <a:rPr sz="3075" spc="457" baseline="1355" dirty="0">
                <a:latin typeface="Arial"/>
                <a:cs typeface="Arial"/>
              </a:rPr>
              <a:t> </a:t>
            </a:r>
            <a:r>
              <a:rPr sz="3075" spc="450" baseline="1355" dirty="0">
                <a:latin typeface="Arial"/>
                <a:cs typeface="Arial"/>
              </a:rPr>
              <a:t>H</a:t>
            </a:r>
            <a:endParaRPr sz="3075" baseline="1355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997184" y="5484793"/>
            <a:ext cx="480059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0520" algn="l"/>
              </a:tabLst>
            </a:pPr>
            <a:r>
              <a:rPr sz="1350" spc="160" dirty="0">
                <a:latin typeface="Arial"/>
                <a:cs typeface="Arial"/>
              </a:rPr>
              <a:t>2</a:t>
            </a:r>
            <a:r>
              <a:rPr sz="1350" spc="160" dirty="0">
                <a:latin typeface="Times New Roman"/>
                <a:cs typeface="Times New Roman"/>
              </a:rPr>
              <a:t>	</a:t>
            </a:r>
            <a:r>
              <a:rPr sz="1350" spc="160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862061" y="4855587"/>
            <a:ext cx="27940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25899"/>
              </a:lnSpc>
              <a:spcBef>
                <a:spcPts val="95"/>
              </a:spcBef>
            </a:pPr>
            <a:r>
              <a:rPr sz="2050" spc="220" dirty="0">
                <a:latin typeface="Arial"/>
                <a:cs typeface="Arial"/>
              </a:rPr>
              <a:t>O </a:t>
            </a:r>
            <a:r>
              <a:rPr sz="2050" spc="100" dirty="0">
                <a:latin typeface="Times New Roman"/>
                <a:cs typeface="Times New Roman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679669" y="5234933"/>
            <a:ext cx="353695" cy="281940"/>
          </a:xfrm>
          <a:custGeom>
            <a:avLst/>
            <a:gdLst/>
            <a:ahLst/>
            <a:cxnLst/>
            <a:rect l="l" t="t" r="r" b="b"/>
            <a:pathLst>
              <a:path w="353695" h="281939">
                <a:moveTo>
                  <a:pt x="289551" y="0"/>
                </a:moveTo>
                <a:lnTo>
                  <a:pt x="289551" y="170696"/>
                </a:lnTo>
              </a:path>
              <a:path w="353695" h="281939">
                <a:moveTo>
                  <a:pt x="353560" y="0"/>
                </a:moveTo>
                <a:lnTo>
                  <a:pt x="353560" y="170696"/>
                </a:lnTo>
              </a:path>
              <a:path w="353695" h="281939">
                <a:moveTo>
                  <a:pt x="0" y="281945"/>
                </a:moveTo>
                <a:lnTo>
                  <a:pt x="222504" y="2819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074154" y="5345562"/>
            <a:ext cx="57975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300" dirty="0">
                <a:latin typeface="Arial"/>
                <a:cs typeface="Arial"/>
              </a:rPr>
              <a:t>H</a:t>
            </a:r>
            <a:r>
              <a:rPr sz="2050" spc="140" dirty="0">
                <a:latin typeface="Arial"/>
                <a:cs typeface="Arial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92086" y="5519846"/>
            <a:ext cx="1422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6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15014" y="5764174"/>
            <a:ext cx="208153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175" dirty="0">
                <a:latin typeface="Arial"/>
                <a:cs typeface="Arial"/>
              </a:rPr>
              <a:t>aceto </a:t>
            </a:r>
            <a:r>
              <a:rPr sz="1700" spc="160" dirty="0">
                <a:latin typeface="Arial"/>
                <a:cs typeface="Arial"/>
              </a:rPr>
              <a:t>acetic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145" dirty="0">
                <a:latin typeface="Arial"/>
                <a:cs typeface="Arial"/>
              </a:rPr>
              <a:t>ester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23966" y="5547766"/>
            <a:ext cx="9842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95" dirty="0">
                <a:latin typeface="Arial"/>
                <a:cs typeface="Arial"/>
              </a:rPr>
              <a:t>I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367500" y="569214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734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154422" y="5223154"/>
            <a:ext cx="141668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550" spc="165" baseline="-4901" dirty="0">
                <a:latin typeface="Arial"/>
                <a:cs typeface="Arial"/>
              </a:rPr>
              <a:t>i)</a:t>
            </a:r>
            <a:r>
              <a:rPr sz="2550" spc="195" baseline="-4901" dirty="0">
                <a:latin typeface="Arial"/>
                <a:cs typeface="Arial"/>
              </a:rPr>
              <a:t> </a:t>
            </a:r>
            <a:r>
              <a:rPr sz="1700" spc="215" dirty="0">
                <a:latin typeface="Arial"/>
                <a:cs typeface="Arial"/>
              </a:rPr>
              <a:t>C</a:t>
            </a:r>
            <a:r>
              <a:rPr sz="1650" spc="322" baseline="-27777" dirty="0">
                <a:latin typeface="Arial"/>
                <a:cs typeface="Arial"/>
              </a:rPr>
              <a:t>2</a:t>
            </a:r>
            <a:r>
              <a:rPr sz="1700" spc="215" dirty="0">
                <a:latin typeface="Arial"/>
                <a:cs typeface="Arial"/>
              </a:rPr>
              <a:t>H</a:t>
            </a:r>
            <a:r>
              <a:rPr sz="1650" spc="322" baseline="-27777" dirty="0">
                <a:latin typeface="Arial"/>
                <a:cs typeface="Arial"/>
              </a:rPr>
              <a:t>5</a:t>
            </a:r>
            <a:r>
              <a:rPr sz="1700" spc="215" dirty="0">
                <a:latin typeface="Arial"/>
                <a:cs typeface="Arial"/>
              </a:rPr>
              <a:t>ONa</a:t>
            </a:r>
            <a:endParaRPr sz="17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07178" y="5546242"/>
            <a:ext cx="134874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550" spc="165" baseline="3267" dirty="0">
                <a:latin typeface="Arial"/>
                <a:cs typeface="Arial"/>
              </a:rPr>
              <a:t>ii)</a:t>
            </a:r>
            <a:r>
              <a:rPr sz="2550" spc="-382" baseline="3267" dirty="0">
                <a:latin typeface="Arial"/>
                <a:cs typeface="Arial"/>
              </a:rPr>
              <a:t> </a:t>
            </a:r>
            <a:r>
              <a:rPr sz="1700" spc="195" dirty="0">
                <a:latin typeface="Arial"/>
                <a:cs typeface="Arial"/>
              </a:rPr>
              <a:t>H</a:t>
            </a:r>
            <a:r>
              <a:rPr sz="1650" spc="292" baseline="-27777" dirty="0">
                <a:latin typeface="Arial"/>
                <a:cs typeface="Arial"/>
              </a:rPr>
              <a:t>3</a:t>
            </a:r>
            <a:r>
              <a:rPr sz="1700" spc="195" dirty="0">
                <a:latin typeface="Arial"/>
                <a:cs typeface="Arial"/>
              </a:rPr>
              <a:t>C-CH</a:t>
            </a:r>
            <a:r>
              <a:rPr sz="1650" spc="292" baseline="-27777" dirty="0">
                <a:latin typeface="Arial"/>
                <a:cs typeface="Arial"/>
              </a:rPr>
              <a:t>2</a:t>
            </a:r>
            <a:endParaRPr sz="1650" baseline="-27777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74393" y="6297693"/>
            <a:ext cx="1376045" cy="6292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1700" u="sng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i) </a:t>
            </a:r>
            <a:r>
              <a:rPr sz="1700" u="sng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dil.</a:t>
            </a:r>
            <a:r>
              <a:rPr sz="17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sng" spc="2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KOH</a:t>
            </a:r>
            <a:endParaRPr sz="1700">
              <a:latin typeface="Arial"/>
              <a:cs typeface="Arial"/>
            </a:endParaRPr>
          </a:p>
          <a:p>
            <a:pPr marL="99695">
              <a:lnSpc>
                <a:spcPct val="100000"/>
              </a:lnSpc>
              <a:spcBef>
                <a:spcPts val="335"/>
              </a:spcBef>
            </a:pPr>
            <a:r>
              <a:rPr sz="1700" spc="114" dirty="0">
                <a:latin typeface="Arial"/>
                <a:cs typeface="Arial"/>
              </a:rPr>
              <a:t>ii) </a:t>
            </a:r>
            <a:r>
              <a:rPr sz="1700" spc="150" dirty="0">
                <a:latin typeface="Arial"/>
                <a:cs typeface="Arial"/>
              </a:rPr>
              <a:t>H</a:t>
            </a:r>
            <a:r>
              <a:rPr sz="1725" spc="225" baseline="24154" dirty="0">
                <a:latin typeface="Arial"/>
                <a:cs typeface="Arial"/>
              </a:rPr>
              <a:t>+</a:t>
            </a:r>
            <a:r>
              <a:rPr sz="1700" spc="150" dirty="0">
                <a:latin typeface="Arial"/>
                <a:cs typeface="Arial"/>
              </a:rPr>
              <a:t>/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220" dirty="0">
                <a:latin typeface="Arial"/>
                <a:cs typeface="Arial"/>
              </a:rPr>
              <a:t>H</a:t>
            </a:r>
            <a:r>
              <a:rPr sz="1725" spc="330" baseline="-24154" dirty="0">
                <a:latin typeface="Arial"/>
                <a:cs typeface="Arial"/>
              </a:rPr>
              <a:t>2</a:t>
            </a:r>
            <a:r>
              <a:rPr sz="1700" spc="220" dirty="0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203442" y="6598912"/>
            <a:ext cx="977265" cy="302260"/>
          </a:xfrm>
          <a:custGeom>
            <a:avLst/>
            <a:gdLst/>
            <a:ahLst/>
            <a:cxnLst/>
            <a:rect l="l" t="t" r="r" b="b"/>
            <a:pathLst>
              <a:path w="977264" h="302259">
                <a:moveTo>
                  <a:pt x="787896" y="0"/>
                </a:moveTo>
                <a:lnTo>
                  <a:pt x="976868" y="0"/>
                </a:lnTo>
              </a:path>
              <a:path w="977264" h="302259">
                <a:moveTo>
                  <a:pt x="644639" y="115829"/>
                </a:moveTo>
                <a:lnTo>
                  <a:pt x="644639" y="123449"/>
                </a:lnTo>
              </a:path>
              <a:path w="977264" h="302259">
                <a:moveTo>
                  <a:pt x="644639" y="132596"/>
                </a:moveTo>
                <a:lnTo>
                  <a:pt x="644639" y="301752"/>
                </a:lnTo>
              </a:path>
              <a:path w="977264" h="302259">
                <a:moveTo>
                  <a:pt x="0" y="12200"/>
                </a:moveTo>
                <a:lnTo>
                  <a:pt x="295643" y="12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480815" y="6312530"/>
            <a:ext cx="1674495" cy="88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825" marR="30480" indent="-213360">
              <a:lnSpc>
                <a:spcPct val="137600"/>
              </a:lnSpc>
              <a:spcBef>
                <a:spcPts val="95"/>
              </a:spcBef>
              <a:tabLst>
                <a:tab pos="680720" algn="l"/>
              </a:tabLst>
            </a:pPr>
            <a:r>
              <a:rPr sz="2050" spc="195" dirty="0">
                <a:latin typeface="Arial"/>
                <a:cs typeface="Arial"/>
              </a:rPr>
              <a:t>H</a:t>
            </a:r>
            <a:r>
              <a:rPr sz="2050" spc="300" dirty="0">
                <a:latin typeface="Arial"/>
                <a:cs typeface="Arial"/>
              </a:rPr>
              <a:t>C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3075" spc="434" baseline="1355" dirty="0">
                <a:latin typeface="Arial"/>
                <a:cs typeface="Arial"/>
              </a:rPr>
              <a:t>C</a:t>
            </a:r>
            <a:r>
              <a:rPr sz="3075" spc="502" baseline="1355" dirty="0">
                <a:latin typeface="Arial"/>
                <a:cs typeface="Arial"/>
              </a:rPr>
              <a:t>O</a:t>
            </a:r>
            <a:r>
              <a:rPr sz="3075" spc="644" baseline="1355" dirty="0">
                <a:latin typeface="Arial"/>
                <a:cs typeface="Arial"/>
              </a:rPr>
              <a:t>O</a:t>
            </a:r>
            <a:r>
              <a:rPr sz="3075" spc="307" baseline="1355" dirty="0">
                <a:latin typeface="Arial"/>
                <a:cs typeface="Arial"/>
              </a:rPr>
              <a:t>H </a:t>
            </a:r>
            <a:r>
              <a:rPr sz="3075" spc="150" baseline="1355" dirty="0">
                <a:latin typeface="Times New Roman"/>
                <a:cs typeface="Times New Roman"/>
              </a:rPr>
              <a:t> </a:t>
            </a:r>
            <a:r>
              <a:rPr sz="2050" spc="235" dirty="0">
                <a:latin typeface="Arial"/>
                <a:cs typeface="Arial"/>
              </a:rPr>
              <a:t>CH</a:t>
            </a:r>
            <a:r>
              <a:rPr sz="2025" spc="352" baseline="-26748" dirty="0">
                <a:latin typeface="Arial"/>
                <a:cs typeface="Arial"/>
              </a:rPr>
              <a:t>2</a:t>
            </a:r>
            <a:r>
              <a:rPr sz="2050" spc="235" dirty="0">
                <a:latin typeface="Arial"/>
                <a:cs typeface="Arial"/>
              </a:rPr>
              <a:t>-CH</a:t>
            </a:r>
            <a:r>
              <a:rPr sz="2025" spc="352" baseline="-26748" dirty="0">
                <a:latin typeface="Arial"/>
                <a:cs typeface="Arial"/>
              </a:rPr>
              <a:t>3</a:t>
            </a:r>
            <a:endParaRPr sz="2025" baseline="-26748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960627" y="5966583"/>
            <a:ext cx="27813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25899"/>
              </a:lnSpc>
              <a:spcBef>
                <a:spcPts val="95"/>
              </a:spcBef>
            </a:pPr>
            <a:r>
              <a:rPr sz="2050" spc="220" dirty="0">
                <a:latin typeface="Arial"/>
                <a:cs typeface="Arial"/>
              </a:rPr>
              <a:t>O </a:t>
            </a:r>
            <a:r>
              <a:rPr sz="2050" spc="100" dirty="0">
                <a:latin typeface="Times New Roman"/>
                <a:cs typeface="Times New Roman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776709" y="6344408"/>
            <a:ext cx="353695" cy="281940"/>
          </a:xfrm>
          <a:custGeom>
            <a:avLst/>
            <a:gdLst/>
            <a:ahLst/>
            <a:cxnLst/>
            <a:rect l="l" t="t" r="r" b="b"/>
            <a:pathLst>
              <a:path w="353694" h="281940">
                <a:moveTo>
                  <a:pt x="291095" y="0"/>
                </a:moveTo>
                <a:lnTo>
                  <a:pt x="291095" y="170683"/>
                </a:lnTo>
              </a:path>
              <a:path w="353694" h="281940">
                <a:moveTo>
                  <a:pt x="353577" y="0"/>
                </a:moveTo>
                <a:lnTo>
                  <a:pt x="353577" y="170683"/>
                </a:lnTo>
              </a:path>
              <a:path w="353694" h="281940">
                <a:moveTo>
                  <a:pt x="0" y="281945"/>
                </a:moveTo>
                <a:lnTo>
                  <a:pt x="222504" y="2819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172716" y="6455033"/>
            <a:ext cx="57975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300" dirty="0">
                <a:latin typeface="Arial"/>
                <a:cs typeface="Arial"/>
              </a:rPr>
              <a:t>H</a:t>
            </a:r>
            <a:r>
              <a:rPr sz="2050" spc="140" dirty="0">
                <a:latin typeface="Arial"/>
                <a:cs typeface="Arial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90647" y="6630840"/>
            <a:ext cx="1422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6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216881" y="6420866"/>
            <a:ext cx="1002665" cy="257175"/>
            <a:chOff x="5216881" y="6420866"/>
            <a:chExt cx="1002665" cy="257175"/>
          </a:xfrm>
        </p:grpSpPr>
        <p:sp>
          <p:nvSpPr>
            <p:cNvPr id="96" name="object 96"/>
            <p:cNvSpPr/>
            <p:nvPr/>
          </p:nvSpPr>
          <p:spPr>
            <a:xfrm>
              <a:off x="5218151" y="6623300"/>
              <a:ext cx="882650" cy="1905"/>
            </a:xfrm>
            <a:custGeom>
              <a:avLst/>
              <a:gdLst/>
              <a:ahLst/>
              <a:cxnLst/>
              <a:rect l="l" t="t" r="r" b="b"/>
              <a:pathLst>
                <a:path w="882650" h="1904">
                  <a:moveTo>
                    <a:pt x="0" y="0"/>
                  </a:moveTo>
                  <a:lnTo>
                    <a:pt x="882399" y="15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99344" y="6571807"/>
              <a:ext cx="119755" cy="1060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91531" y="6422136"/>
              <a:ext cx="163195" cy="139065"/>
            </a:xfrm>
            <a:custGeom>
              <a:avLst/>
              <a:gdLst/>
              <a:ahLst/>
              <a:cxnLst/>
              <a:rect l="l" t="t" r="r" b="b"/>
              <a:pathLst>
                <a:path w="163195" h="139065">
                  <a:moveTo>
                    <a:pt x="163060" y="138675"/>
                  </a:moveTo>
                  <a:lnTo>
                    <a:pt x="0" y="138675"/>
                  </a:lnTo>
                </a:path>
                <a:path w="163195" h="139065">
                  <a:moveTo>
                    <a:pt x="82302" y="0"/>
                  </a:moveTo>
                  <a:lnTo>
                    <a:pt x="163060" y="138675"/>
                  </a:lnTo>
                </a:path>
                <a:path w="163195" h="139065">
                  <a:moveTo>
                    <a:pt x="0" y="138675"/>
                  </a:moveTo>
                  <a:lnTo>
                    <a:pt x="823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285229" y="6619138"/>
            <a:ext cx="73469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700" spc="114" dirty="0">
                <a:latin typeface="Arial"/>
                <a:cs typeface="Arial"/>
              </a:rPr>
              <a:t>-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229" dirty="0">
                <a:latin typeface="Arial"/>
                <a:cs typeface="Arial"/>
              </a:rPr>
              <a:t>CO</a:t>
            </a:r>
            <a:r>
              <a:rPr sz="1725" spc="345" baseline="-24154" dirty="0">
                <a:latin typeface="Arial"/>
                <a:cs typeface="Arial"/>
              </a:rPr>
              <a:t>2</a:t>
            </a:r>
            <a:endParaRPr sz="1725" baseline="-24154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365460" y="659891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081260" y="6597313"/>
            <a:ext cx="1422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6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122664" y="5952866"/>
            <a:ext cx="992505" cy="81216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050" spc="325" dirty="0">
                <a:latin typeface="Arial"/>
                <a:cs typeface="Arial"/>
              </a:rPr>
              <a:t>O</a:t>
            </a:r>
            <a:endParaRPr sz="20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  <a:tabLst>
                <a:tab pos="516890" algn="l"/>
              </a:tabLst>
            </a:pPr>
            <a:r>
              <a:rPr sz="2050" spc="300" dirty="0">
                <a:latin typeface="Arial"/>
                <a:cs typeface="Arial"/>
              </a:rPr>
              <a:t>C</a:t>
            </a:r>
            <a:r>
              <a:rPr sz="2050" spc="300" dirty="0">
                <a:latin typeface="Times New Roman"/>
                <a:cs typeface="Times New Roman"/>
              </a:rPr>
              <a:t>	</a:t>
            </a:r>
            <a:r>
              <a:rPr sz="2050" spc="375" dirty="0">
                <a:latin typeface="Arial"/>
                <a:cs typeface="Arial"/>
              </a:rPr>
              <a:t>C</a:t>
            </a:r>
            <a:r>
              <a:rPr sz="2050" spc="300" dirty="0">
                <a:latin typeface="Arial"/>
                <a:cs typeface="Arial"/>
              </a:rPr>
              <a:t>H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938743" y="6332221"/>
            <a:ext cx="353695" cy="281940"/>
          </a:xfrm>
          <a:custGeom>
            <a:avLst/>
            <a:gdLst/>
            <a:ahLst/>
            <a:cxnLst/>
            <a:rect l="l" t="t" r="r" b="b"/>
            <a:pathLst>
              <a:path w="353695" h="281940">
                <a:moveTo>
                  <a:pt x="289551" y="0"/>
                </a:moveTo>
                <a:lnTo>
                  <a:pt x="289551" y="170683"/>
                </a:lnTo>
              </a:path>
              <a:path w="353695" h="281940">
                <a:moveTo>
                  <a:pt x="353560" y="0"/>
                </a:moveTo>
                <a:lnTo>
                  <a:pt x="353560" y="170683"/>
                </a:lnTo>
              </a:path>
              <a:path w="353695" h="281940">
                <a:moveTo>
                  <a:pt x="0" y="281931"/>
                </a:moveTo>
                <a:lnTo>
                  <a:pt x="222504" y="2819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334758" y="6442842"/>
            <a:ext cx="57848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300" dirty="0">
                <a:latin typeface="Arial"/>
                <a:cs typeface="Arial"/>
              </a:rPr>
              <a:t>H</a:t>
            </a:r>
            <a:r>
              <a:rPr sz="2050" spc="125" dirty="0">
                <a:latin typeface="Arial"/>
                <a:cs typeface="Arial"/>
              </a:rPr>
              <a:t> </a:t>
            </a:r>
            <a:r>
              <a:rPr sz="2050" spc="300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551166" y="6617125"/>
            <a:ext cx="14224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6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264653" y="6403218"/>
            <a:ext cx="1314450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2050" spc="254" dirty="0">
                <a:latin typeface="Arial"/>
                <a:cs typeface="Arial"/>
              </a:rPr>
              <a:t>CH</a:t>
            </a:r>
            <a:r>
              <a:rPr sz="2025" spc="382" baseline="-26748" dirty="0">
                <a:latin typeface="Arial"/>
                <a:cs typeface="Arial"/>
              </a:rPr>
              <a:t>2</a:t>
            </a:r>
            <a:r>
              <a:rPr sz="2025" spc="487" baseline="-26748" dirty="0">
                <a:latin typeface="Arial"/>
                <a:cs typeface="Arial"/>
              </a:rPr>
              <a:t> </a:t>
            </a:r>
            <a:r>
              <a:rPr sz="3075" spc="382" baseline="1355" dirty="0">
                <a:latin typeface="Arial"/>
                <a:cs typeface="Arial"/>
              </a:rPr>
              <a:t>CH</a:t>
            </a:r>
            <a:r>
              <a:rPr sz="2025" spc="382" baseline="-26748" dirty="0">
                <a:latin typeface="Arial"/>
                <a:cs typeface="Arial"/>
              </a:rPr>
              <a:t>3</a:t>
            </a:r>
            <a:endParaRPr sz="2025" baseline="-26748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084782" y="6576052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991601" y="6803542"/>
            <a:ext cx="14890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175" dirty="0">
                <a:latin typeface="Arial"/>
                <a:cs typeface="Arial"/>
              </a:rPr>
              <a:t>2-pentanone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476504"/>
            <a:ext cx="5407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dirty="0">
                <a:solidFill>
                  <a:srgbClr val="0000FF"/>
                </a:solidFill>
              </a:rPr>
              <a:t>6.</a:t>
            </a:r>
            <a:r>
              <a:rPr sz="3200" b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spc="-5" dirty="0"/>
              <a:t>Synthesis </a:t>
            </a:r>
            <a:r>
              <a:rPr sz="3200" dirty="0"/>
              <a:t>of 1, 3-diketone:</a:t>
            </a:r>
            <a:r>
              <a:rPr sz="3200" spc="-130" dirty="0"/>
              <a:t> </a:t>
            </a:r>
            <a:r>
              <a:rPr sz="3200" dirty="0"/>
              <a:t>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051051"/>
            <a:ext cx="88855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95"/>
              </a:spcBef>
              <a:buChar char="•"/>
              <a:tabLst>
                <a:tab pos="621665" algn="l"/>
                <a:tab pos="622300" algn="l"/>
              </a:tabLst>
            </a:pP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EAA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when treated with acetyl chloride in presence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Mg 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gives ethyl diacetyl acetone intermediate which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further 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hydrolysis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followed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decarboxylation gives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1, 3- 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diketone.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3131820"/>
            <a:ext cx="9144000" cy="756285"/>
            <a:chOff x="457200" y="3131820"/>
            <a:chExt cx="9144000" cy="756285"/>
          </a:xfrm>
        </p:grpSpPr>
        <p:sp>
          <p:nvSpPr>
            <p:cNvPr id="5" name="object 5"/>
            <p:cNvSpPr/>
            <p:nvPr/>
          </p:nvSpPr>
          <p:spPr>
            <a:xfrm>
              <a:off x="457200" y="3131820"/>
              <a:ext cx="9144000" cy="754380"/>
            </a:xfrm>
            <a:custGeom>
              <a:avLst/>
              <a:gdLst/>
              <a:ahLst/>
              <a:cxnLst/>
              <a:rect l="l" t="t" r="r" b="b"/>
              <a:pathLst>
                <a:path w="9144000" h="754379">
                  <a:moveTo>
                    <a:pt x="0" y="0"/>
                  </a:moveTo>
                  <a:lnTo>
                    <a:pt x="0" y="754379"/>
                  </a:lnTo>
                  <a:lnTo>
                    <a:pt x="9143999" y="754379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60" y="3604268"/>
              <a:ext cx="55244" cy="215265"/>
            </a:xfrm>
            <a:custGeom>
              <a:avLst/>
              <a:gdLst/>
              <a:ahLst/>
              <a:cxnLst/>
              <a:rect l="l" t="t" r="r" b="b"/>
              <a:pathLst>
                <a:path w="55244" h="215264">
                  <a:moveTo>
                    <a:pt x="0" y="0"/>
                  </a:moveTo>
                  <a:lnTo>
                    <a:pt x="0" y="214883"/>
                  </a:lnTo>
                </a:path>
                <a:path w="55244" h="215264">
                  <a:moveTo>
                    <a:pt x="54863" y="0"/>
                  </a:moveTo>
                  <a:lnTo>
                    <a:pt x="54863" y="2148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3452" y="3840480"/>
              <a:ext cx="72390" cy="45720"/>
            </a:xfrm>
            <a:custGeom>
              <a:avLst/>
              <a:gdLst/>
              <a:ahLst/>
              <a:cxnLst/>
              <a:rect l="l" t="t" r="r" b="b"/>
              <a:pathLst>
                <a:path w="72389" h="45720">
                  <a:moveTo>
                    <a:pt x="72300" y="45719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2300" y="45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3449" y="3840486"/>
              <a:ext cx="72390" cy="45720"/>
            </a:xfrm>
            <a:custGeom>
              <a:avLst/>
              <a:gdLst/>
              <a:ahLst/>
              <a:cxnLst/>
              <a:rect l="l" t="t" r="r" b="b"/>
              <a:pathLst>
                <a:path w="72389" h="45720">
                  <a:moveTo>
                    <a:pt x="0" y="45713"/>
                  </a:moveTo>
                  <a:lnTo>
                    <a:pt x="0" y="0"/>
                  </a:lnTo>
                  <a:lnTo>
                    <a:pt x="72281" y="457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63438" y="3192949"/>
            <a:ext cx="2279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33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5737" y="3567688"/>
            <a:ext cx="3554095" cy="238125"/>
          </a:xfrm>
          <a:custGeom>
            <a:avLst/>
            <a:gdLst/>
            <a:ahLst/>
            <a:cxnLst/>
            <a:rect l="l" t="t" r="r" b="b"/>
            <a:pathLst>
              <a:path w="3554095" h="238125">
                <a:moveTo>
                  <a:pt x="0" y="0"/>
                </a:moveTo>
                <a:lnTo>
                  <a:pt x="0" y="214883"/>
                </a:lnTo>
              </a:path>
              <a:path w="3554095" h="238125">
                <a:moveTo>
                  <a:pt x="56395" y="0"/>
                </a:moveTo>
                <a:lnTo>
                  <a:pt x="56395" y="214883"/>
                </a:lnTo>
              </a:path>
              <a:path w="3554095" h="238125">
                <a:moveTo>
                  <a:pt x="2712715" y="237744"/>
                </a:moveTo>
                <a:lnTo>
                  <a:pt x="2973329" y="237744"/>
                </a:lnTo>
              </a:path>
              <a:path w="3554095" h="238125">
                <a:moveTo>
                  <a:pt x="3357375" y="220988"/>
                </a:moveTo>
                <a:lnTo>
                  <a:pt x="3553968" y="220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5760" y="2994624"/>
            <a:ext cx="23685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24765">
              <a:lnSpc>
                <a:spcPct val="125000"/>
              </a:lnSpc>
              <a:spcBef>
                <a:spcPts val="100"/>
              </a:spcBef>
            </a:pPr>
            <a:r>
              <a:rPr sz="2600" spc="-225" dirty="0">
                <a:latin typeface="Arial"/>
                <a:cs typeface="Arial"/>
              </a:rPr>
              <a:t>O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" y="3468888"/>
            <a:ext cx="9144000" cy="3846829"/>
            <a:chOff x="457200" y="3468888"/>
            <a:chExt cx="9144000" cy="3846829"/>
          </a:xfrm>
        </p:grpSpPr>
        <p:sp>
          <p:nvSpPr>
            <p:cNvPr id="13" name="object 13"/>
            <p:cNvSpPr/>
            <p:nvPr/>
          </p:nvSpPr>
          <p:spPr>
            <a:xfrm>
              <a:off x="7083559" y="3470158"/>
              <a:ext cx="311150" cy="353695"/>
            </a:xfrm>
            <a:custGeom>
              <a:avLst/>
              <a:gdLst/>
              <a:ahLst/>
              <a:cxnLst/>
              <a:rect l="l" t="t" r="r" b="b"/>
              <a:pathLst>
                <a:path w="311150" h="353695">
                  <a:moveTo>
                    <a:pt x="254502" y="0"/>
                  </a:moveTo>
                  <a:lnTo>
                    <a:pt x="254502" y="213357"/>
                  </a:lnTo>
                </a:path>
                <a:path w="311150" h="353695">
                  <a:moveTo>
                    <a:pt x="310884" y="0"/>
                  </a:moveTo>
                  <a:lnTo>
                    <a:pt x="310884" y="213357"/>
                  </a:lnTo>
                </a:path>
                <a:path w="311150" h="353695">
                  <a:moveTo>
                    <a:pt x="0" y="353572"/>
                  </a:moveTo>
                  <a:lnTo>
                    <a:pt x="195065" y="353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6766560"/>
              <a:ext cx="9144000" cy="548640"/>
            </a:xfrm>
            <a:custGeom>
              <a:avLst/>
              <a:gdLst/>
              <a:ahLst/>
              <a:cxnLst/>
              <a:rect l="l" t="t" r="r" b="b"/>
              <a:pathLst>
                <a:path w="9144000" h="548640">
                  <a:moveTo>
                    <a:pt x="0" y="548639"/>
                  </a:moveTo>
                  <a:lnTo>
                    <a:pt x="9143999" y="5486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3139" y="6729472"/>
            <a:ext cx="917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06/02/2019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0212" y="6729472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200" y="3886199"/>
            <a:ext cx="9144000" cy="2880360"/>
            <a:chOff x="457200" y="3886199"/>
            <a:chExt cx="9144000" cy="2880360"/>
          </a:xfrm>
        </p:grpSpPr>
        <p:sp>
          <p:nvSpPr>
            <p:cNvPr id="18" name="object 18"/>
            <p:cNvSpPr/>
            <p:nvPr/>
          </p:nvSpPr>
          <p:spPr>
            <a:xfrm>
              <a:off x="457200" y="3886199"/>
              <a:ext cx="9144000" cy="2880360"/>
            </a:xfrm>
            <a:custGeom>
              <a:avLst/>
              <a:gdLst/>
              <a:ahLst/>
              <a:cxnLst/>
              <a:rect l="l" t="t" r="r" b="b"/>
              <a:pathLst>
                <a:path w="9144000" h="2880359">
                  <a:moveTo>
                    <a:pt x="0" y="0"/>
                  </a:moveTo>
                  <a:lnTo>
                    <a:pt x="0" y="2880360"/>
                  </a:lnTo>
                  <a:lnTo>
                    <a:pt x="9143999" y="2880360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89403" y="3906031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44395" y="3691296"/>
            <a:ext cx="41973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250" dirty="0">
                <a:latin typeface="Arial"/>
                <a:cs typeface="Arial"/>
              </a:rPr>
              <a:t>C</a:t>
            </a:r>
            <a:r>
              <a:rPr sz="2600" spc="-310" dirty="0">
                <a:latin typeface="Arial"/>
                <a:cs typeface="Arial"/>
              </a:rPr>
              <a:t>H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2159" y="3907985"/>
            <a:ext cx="1155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-140" dirty="0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99029" y="3922786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11907" y="3671484"/>
            <a:ext cx="8432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335" dirty="0">
                <a:latin typeface="Arial"/>
                <a:cs typeface="Arial"/>
              </a:rPr>
              <a:t>C</a:t>
            </a:r>
            <a:r>
              <a:rPr sz="2600" spc="-320" dirty="0">
                <a:latin typeface="Arial"/>
                <a:cs typeface="Arial"/>
              </a:rPr>
              <a:t>O</a:t>
            </a:r>
            <a:r>
              <a:rPr sz="2600" spc="-310" dirty="0">
                <a:latin typeface="Arial"/>
                <a:cs typeface="Arial"/>
              </a:rPr>
              <a:t>OC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2486" y="3889697"/>
            <a:ext cx="4108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95275" algn="l"/>
              </a:tabLst>
            </a:pPr>
            <a:r>
              <a:rPr sz="1700" spc="-140" dirty="0">
                <a:latin typeface="Arial"/>
                <a:cs typeface="Arial"/>
              </a:rPr>
              <a:t>2</a:t>
            </a:r>
            <a:r>
              <a:rPr sz="1700" spc="-140" dirty="0">
                <a:latin typeface="Times New Roman"/>
                <a:cs typeface="Times New Roman"/>
              </a:rPr>
              <a:t>	</a:t>
            </a:r>
            <a:r>
              <a:rPr sz="1700" spc="-140" dirty="0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7863" y="3130260"/>
            <a:ext cx="23685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24765">
              <a:lnSpc>
                <a:spcPct val="125000"/>
              </a:lnSpc>
              <a:spcBef>
                <a:spcPts val="100"/>
              </a:spcBef>
            </a:pPr>
            <a:r>
              <a:rPr sz="2600" spc="-225" dirty="0">
                <a:latin typeface="Arial"/>
                <a:cs typeface="Arial"/>
              </a:rPr>
              <a:t>O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4128" y="395936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5967" y="3746160"/>
            <a:ext cx="5003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310" dirty="0">
                <a:latin typeface="Arial"/>
                <a:cs typeface="Arial"/>
              </a:rPr>
              <a:t>H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31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6467" y="3965897"/>
            <a:ext cx="1155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-140" dirty="0"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6506" y="4211123"/>
            <a:ext cx="181927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spc="-170" dirty="0">
                <a:latin typeface="Arial"/>
                <a:cs typeface="Arial"/>
              </a:rPr>
              <a:t>aceto </a:t>
            </a:r>
            <a:r>
              <a:rPr sz="2150" spc="-150" dirty="0">
                <a:latin typeface="Arial"/>
                <a:cs typeface="Arial"/>
              </a:rPr>
              <a:t>acetic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spc="-165" dirty="0">
                <a:latin typeface="Arial"/>
                <a:cs typeface="Arial"/>
              </a:rPr>
              <a:t>ester</a:t>
            </a:r>
            <a:endParaRPr sz="2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66012" y="4163879"/>
            <a:ext cx="149606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spc="-150" dirty="0">
                <a:latin typeface="Arial"/>
                <a:cs typeface="Arial"/>
              </a:rPr>
              <a:t>acetyl</a:t>
            </a:r>
            <a:r>
              <a:rPr sz="2150" spc="-90" dirty="0">
                <a:latin typeface="Arial"/>
                <a:cs typeface="Arial"/>
              </a:rPr>
              <a:t> </a:t>
            </a:r>
            <a:r>
              <a:rPr sz="2150" spc="-150" dirty="0">
                <a:latin typeface="Arial"/>
                <a:cs typeface="Arial"/>
              </a:rPr>
              <a:t>chloride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864553" y="3884901"/>
            <a:ext cx="1524000" cy="89535"/>
            <a:chOff x="4864553" y="3884901"/>
            <a:chExt cx="1524000" cy="89535"/>
          </a:xfrm>
        </p:grpSpPr>
        <p:sp>
          <p:nvSpPr>
            <p:cNvPr id="32" name="object 32"/>
            <p:cNvSpPr/>
            <p:nvPr/>
          </p:nvSpPr>
          <p:spPr>
            <a:xfrm>
              <a:off x="6282151" y="3884901"/>
              <a:ext cx="106234" cy="894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66140" y="388773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662422" y="3465744"/>
            <a:ext cx="16605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407670" algn="l"/>
                <a:tab pos="843280" algn="l"/>
                <a:tab pos="1085850" algn="l"/>
                <a:tab pos="1621790" algn="l"/>
              </a:tabLst>
            </a:pPr>
            <a:r>
              <a:rPr sz="3900" spc="-465" baseline="-37393" dirty="0">
                <a:latin typeface="Arial"/>
                <a:cs typeface="Arial"/>
              </a:rPr>
              <a:t>C</a:t>
            </a:r>
            <a:r>
              <a:rPr sz="3900" spc="-465" baseline="-37393" dirty="0">
                <a:latin typeface="Times New Roman"/>
                <a:cs typeface="Times New Roman"/>
              </a:rPr>
              <a:t>	</a:t>
            </a:r>
            <a:r>
              <a:rPr sz="3900" spc="-315" baseline="-35256" dirty="0">
                <a:latin typeface="Arial"/>
                <a:cs typeface="Arial"/>
              </a:rPr>
              <a:t>Cl</a:t>
            </a:r>
            <a:r>
              <a:rPr sz="3900" spc="-315" baseline="-35256" dirty="0">
                <a:latin typeface="Times New Roman"/>
                <a:cs typeface="Times New Roman"/>
              </a:rPr>
              <a:t>	</a:t>
            </a:r>
            <a:r>
              <a:rPr sz="2600" u="sng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50" u="sng" spc="-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Mg</a:t>
            </a:r>
            <a:r>
              <a:rPr sz="2150" u="sng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91234" y="392278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07814" y="3548839"/>
            <a:ext cx="88963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775" spc="-532" baseline="-5772" dirty="0">
                <a:latin typeface="Arial"/>
                <a:cs typeface="Arial"/>
              </a:rPr>
              <a:t>+ </a:t>
            </a:r>
            <a:r>
              <a:rPr sz="2600" spc="-310" dirty="0">
                <a:latin typeface="Arial"/>
                <a:cs typeface="Arial"/>
              </a:rPr>
              <a:t>H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31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63566" y="3930845"/>
            <a:ext cx="1155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-140" dirty="0"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39989" y="3612048"/>
            <a:ext cx="54991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600" spc="-295" dirty="0">
                <a:latin typeface="Arial"/>
                <a:cs typeface="Arial"/>
              </a:rPr>
              <a:t>H</a:t>
            </a:r>
            <a:r>
              <a:rPr sz="2550" spc="-442" baseline="-27777" dirty="0">
                <a:latin typeface="Arial"/>
                <a:cs typeface="Arial"/>
              </a:rPr>
              <a:t>3</a:t>
            </a:r>
            <a:r>
              <a:rPr sz="2600" spc="-295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29804" y="3951991"/>
            <a:ext cx="6885940" cy="1570990"/>
            <a:chOff x="1229804" y="3951991"/>
            <a:chExt cx="6885940" cy="1570990"/>
          </a:xfrm>
        </p:grpSpPr>
        <p:sp>
          <p:nvSpPr>
            <p:cNvPr id="40" name="object 40"/>
            <p:cNvSpPr/>
            <p:nvPr/>
          </p:nvSpPr>
          <p:spPr>
            <a:xfrm>
              <a:off x="1231392" y="3953261"/>
              <a:ext cx="6882765" cy="1504315"/>
            </a:xfrm>
            <a:custGeom>
              <a:avLst/>
              <a:gdLst/>
              <a:ahLst/>
              <a:cxnLst/>
              <a:rect l="l" t="t" r="r" b="b"/>
              <a:pathLst>
                <a:path w="6882765" h="1504314">
                  <a:moveTo>
                    <a:pt x="6614161" y="751338"/>
                  </a:moveTo>
                  <a:lnTo>
                    <a:pt x="6614161" y="519699"/>
                  </a:lnTo>
                </a:path>
                <a:path w="6882765" h="1504314">
                  <a:moveTo>
                    <a:pt x="6556252" y="751338"/>
                  </a:moveTo>
                  <a:lnTo>
                    <a:pt x="6556252" y="519699"/>
                  </a:lnTo>
                </a:path>
                <a:path w="6882765" h="1504314">
                  <a:moveTo>
                    <a:pt x="6882388" y="347483"/>
                  </a:moveTo>
                  <a:lnTo>
                    <a:pt x="6697977" y="347483"/>
                  </a:lnTo>
                </a:path>
                <a:path w="6882765" h="1504314">
                  <a:moveTo>
                    <a:pt x="6571490" y="0"/>
                  </a:moveTo>
                  <a:lnTo>
                    <a:pt x="6571490" y="256042"/>
                  </a:lnTo>
                </a:path>
                <a:path w="6882765" h="1504314">
                  <a:moveTo>
                    <a:pt x="0" y="1504203"/>
                  </a:moveTo>
                  <a:lnTo>
                    <a:pt x="1237487" y="15011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67627" y="5387630"/>
              <a:ext cx="106143" cy="135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98447" y="4980743"/>
            <a:ext cx="108585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spc="-75" dirty="0">
                <a:latin typeface="Arial"/>
                <a:cs typeface="Arial"/>
              </a:rPr>
              <a:t>i) </a:t>
            </a:r>
            <a:r>
              <a:rPr sz="2150" spc="-100" dirty="0">
                <a:latin typeface="Arial"/>
                <a:cs typeface="Arial"/>
              </a:rPr>
              <a:t>dil.</a:t>
            </a:r>
            <a:r>
              <a:rPr sz="2150" spc="-120" dirty="0">
                <a:latin typeface="Arial"/>
                <a:cs typeface="Arial"/>
              </a:rPr>
              <a:t> </a:t>
            </a:r>
            <a:r>
              <a:rPr sz="2150" spc="-240" dirty="0">
                <a:latin typeface="Arial"/>
                <a:cs typeface="Arial"/>
              </a:rPr>
              <a:t>KOH</a:t>
            </a:r>
            <a:endParaRPr sz="21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92464" y="5627758"/>
            <a:ext cx="9906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50" spc="-135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59331" y="5459279"/>
            <a:ext cx="113919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150" spc="-70" dirty="0">
                <a:latin typeface="Arial"/>
                <a:cs typeface="Arial"/>
              </a:rPr>
              <a:t>ii) </a:t>
            </a:r>
            <a:r>
              <a:rPr sz="2150" spc="-170" dirty="0">
                <a:latin typeface="Arial"/>
                <a:cs typeface="Arial"/>
              </a:rPr>
              <a:t>H</a:t>
            </a:r>
            <a:r>
              <a:rPr sz="2175" spc="-254" baseline="22988" dirty="0">
                <a:latin typeface="Arial"/>
                <a:cs typeface="Arial"/>
              </a:rPr>
              <a:t>+</a:t>
            </a:r>
            <a:r>
              <a:rPr sz="2150" spc="-170" dirty="0">
                <a:latin typeface="Arial"/>
                <a:cs typeface="Arial"/>
              </a:rPr>
              <a:t>/ </a:t>
            </a:r>
            <a:r>
              <a:rPr sz="2150" spc="-245" dirty="0">
                <a:latin typeface="Arial"/>
                <a:cs typeface="Arial"/>
              </a:rPr>
              <a:t>H</a:t>
            </a:r>
            <a:r>
              <a:rPr sz="2150" spc="-215" dirty="0">
                <a:latin typeface="Arial"/>
                <a:cs typeface="Arial"/>
              </a:rPr>
              <a:t> </a:t>
            </a:r>
            <a:r>
              <a:rPr sz="2150" spc="-265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32632" y="5422411"/>
            <a:ext cx="841375" cy="17145"/>
          </a:xfrm>
          <a:custGeom>
            <a:avLst/>
            <a:gdLst/>
            <a:ahLst/>
            <a:cxnLst/>
            <a:rect l="l" t="t" r="r" b="b"/>
            <a:pathLst>
              <a:path w="841375" h="17145">
                <a:moveTo>
                  <a:pt x="0" y="16755"/>
                </a:moveTo>
                <a:lnTo>
                  <a:pt x="259086" y="16755"/>
                </a:lnTo>
              </a:path>
              <a:path w="841375" h="17145">
                <a:moveTo>
                  <a:pt x="643132" y="0"/>
                </a:moveTo>
                <a:lnTo>
                  <a:pt x="8412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329939" y="4628351"/>
            <a:ext cx="23685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 indent="-24765">
              <a:lnSpc>
                <a:spcPct val="125000"/>
              </a:lnSpc>
              <a:spcBef>
                <a:spcPts val="100"/>
              </a:spcBef>
            </a:pPr>
            <a:r>
              <a:rPr sz="2600" spc="-225" dirty="0">
                <a:latin typeface="Arial"/>
                <a:cs typeface="Arial"/>
              </a:rPr>
              <a:t>O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57726" y="5102366"/>
            <a:ext cx="309880" cy="355600"/>
          </a:xfrm>
          <a:custGeom>
            <a:avLst/>
            <a:gdLst/>
            <a:ahLst/>
            <a:cxnLst/>
            <a:rect l="l" t="t" r="r" b="b"/>
            <a:pathLst>
              <a:path w="309879" h="355600">
                <a:moveTo>
                  <a:pt x="254516" y="0"/>
                </a:moveTo>
                <a:lnTo>
                  <a:pt x="254516" y="214883"/>
                </a:lnTo>
              </a:path>
              <a:path w="309879" h="355600">
                <a:moveTo>
                  <a:pt x="309370" y="0"/>
                </a:moveTo>
                <a:lnTo>
                  <a:pt x="309370" y="214883"/>
                </a:lnTo>
              </a:path>
              <a:path w="309879" h="355600">
                <a:moveTo>
                  <a:pt x="0" y="355098"/>
                </a:moveTo>
                <a:lnTo>
                  <a:pt x="195079" y="3550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612643" y="5245775"/>
            <a:ext cx="5511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600" spc="-290" dirty="0">
                <a:latin typeface="Arial"/>
                <a:cs typeface="Arial"/>
              </a:rPr>
              <a:t>H</a:t>
            </a:r>
            <a:r>
              <a:rPr sz="2550" spc="-434" baseline="-27777" dirty="0">
                <a:latin typeface="Arial"/>
                <a:cs typeface="Arial"/>
              </a:rPr>
              <a:t>3</a:t>
            </a:r>
            <a:r>
              <a:rPr sz="2600" spc="-290" dirty="0"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860297" y="5932952"/>
            <a:ext cx="327660" cy="405765"/>
          </a:xfrm>
          <a:custGeom>
            <a:avLst/>
            <a:gdLst/>
            <a:ahLst/>
            <a:cxnLst/>
            <a:rect l="l" t="t" r="r" b="b"/>
            <a:pathLst>
              <a:path w="327660" h="405764">
                <a:moveTo>
                  <a:pt x="57909" y="405381"/>
                </a:moveTo>
                <a:lnTo>
                  <a:pt x="57909" y="173741"/>
                </a:lnTo>
              </a:path>
              <a:path w="327660" h="405764">
                <a:moveTo>
                  <a:pt x="0" y="405381"/>
                </a:moveTo>
                <a:lnTo>
                  <a:pt x="0" y="173741"/>
                </a:lnTo>
              </a:path>
              <a:path w="327660" h="405764">
                <a:moveTo>
                  <a:pt x="327650" y="0"/>
                </a:moveTo>
                <a:lnTo>
                  <a:pt x="1432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754120" y="5087075"/>
            <a:ext cx="1518920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 indent="-3175">
              <a:lnSpc>
                <a:spcPct val="130000"/>
              </a:lnSpc>
              <a:spcBef>
                <a:spcPts val="100"/>
              </a:spcBef>
              <a:tabLst>
                <a:tab pos="462280" algn="l"/>
                <a:tab pos="640715" algn="l"/>
              </a:tabLst>
            </a:pPr>
            <a:r>
              <a:rPr sz="3900" spc="-375" baseline="-3205" dirty="0">
                <a:latin typeface="Arial"/>
                <a:cs typeface="Arial"/>
              </a:rPr>
              <a:t>C</a:t>
            </a:r>
            <a:r>
              <a:rPr sz="3900" spc="-465" baseline="-3205" dirty="0">
                <a:latin typeface="Arial"/>
                <a:cs typeface="Arial"/>
              </a:rPr>
              <a:t>H</a:t>
            </a:r>
            <a:r>
              <a:rPr sz="3900" baseline="-3205" dirty="0">
                <a:latin typeface="Times New Roman"/>
                <a:cs typeface="Times New Roman"/>
              </a:rPr>
              <a:t>		</a:t>
            </a:r>
            <a:r>
              <a:rPr sz="2600" spc="-335" dirty="0">
                <a:latin typeface="Arial"/>
                <a:cs typeface="Arial"/>
              </a:rPr>
              <a:t>C</a:t>
            </a:r>
            <a:r>
              <a:rPr sz="2600" spc="-320" dirty="0">
                <a:latin typeface="Arial"/>
                <a:cs typeface="Arial"/>
              </a:rPr>
              <a:t>O</a:t>
            </a:r>
            <a:r>
              <a:rPr sz="2600" spc="-235" dirty="0">
                <a:latin typeface="Arial"/>
                <a:cs typeface="Arial"/>
              </a:rPr>
              <a:t>O</a:t>
            </a:r>
            <a:r>
              <a:rPr sz="2600" spc="-215" dirty="0">
                <a:latin typeface="Arial"/>
                <a:cs typeface="Arial"/>
              </a:rPr>
              <a:t>H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3900" spc="-465" baseline="-9615" dirty="0">
                <a:latin typeface="Arial"/>
                <a:cs typeface="Arial"/>
              </a:rPr>
              <a:t>C</a:t>
            </a:r>
            <a:r>
              <a:rPr sz="3900" spc="-465" baseline="-9615" dirty="0">
                <a:latin typeface="Times New Roman"/>
                <a:cs typeface="Times New Roman"/>
              </a:rPr>
              <a:t>	</a:t>
            </a:r>
            <a:r>
              <a:rPr sz="2600" spc="-260" dirty="0">
                <a:latin typeface="Arial"/>
                <a:cs typeface="Arial"/>
              </a:rPr>
              <a:t>CH</a:t>
            </a:r>
            <a:r>
              <a:rPr sz="2550" spc="-390" baseline="-27777" dirty="0">
                <a:latin typeface="Arial"/>
                <a:cs typeface="Arial"/>
              </a:rPr>
              <a:t>3</a:t>
            </a:r>
            <a:endParaRPr sz="2550" baseline="-27777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</a:pPr>
            <a:r>
              <a:rPr sz="2600" spc="-33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875793" y="5198642"/>
            <a:ext cx="2397125" cy="645795"/>
            <a:chOff x="3875793" y="5198642"/>
            <a:chExt cx="2397125" cy="645795"/>
          </a:xfrm>
        </p:grpSpPr>
        <p:sp>
          <p:nvSpPr>
            <p:cNvPr id="52" name="object 52"/>
            <p:cNvSpPr/>
            <p:nvPr/>
          </p:nvSpPr>
          <p:spPr>
            <a:xfrm>
              <a:off x="3877063" y="5452886"/>
              <a:ext cx="2291080" cy="390525"/>
            </a:xfrm>
            <a:custGeom>
              <a:avLst/>
              <a:gdLst/>
              <a:ahLst/>
              <a:cxnLst/>
              <a:rect l="l" t="t" r="r" b="b"/>
              <a:pathLst>
                <a:path w="2291079" h="390525">
                  <a:moveTo>
                    <a:pt x="0" y="134109"/>
                  </a:moveTo>
                  <a:lnTo>
                    <a:pt x="0" y="390151"/>
                  </a:lnTo>
                </a:path>
                <a:path w="2291079" h="390525">
                  <a:moveTo>
                    <a:pt x="1516376" y="0"/>
                  </a:moveTo>
                  <a:lnTo>
                    <a:pt x="2290567" y="15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6377" y="5387630"/>
              <a:ext cx="106143" cy="135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21104" y="5199912"/>
              <a:ext cx="143510" cy="175260"/>
            </a:xfrm>
            <a:custGeom>
              <a:avLst/>
              <a:gdLst/>
              <a:ahLst/>
              <a:cxnLst/>
              <a:rect l="l" t="t" r="r" b="b"/>
              <a:pathLst>
                <a:path w="143510" h="175260">
                  <a:moveTo>
                    <a:pt x="143253" y="175251"/>
                  </a:moveTo>
                  <a:lnTo>
                    <a:pt x="0" y="175251"/>
                  </a:lnTo>
                </a:path>
                <a:path w="143510" h="175260">
                  <a:moveTo>
                    <a:pt x="71619" y="0"/>
                  </a:moveTo>
                  <a:lnTo>
                    <a:pt x="143253" y="175251"/>
                  </a:lnTo>
                </a:path>
                <a:path w="143510" h="175260">
                  <a:moveTo>
                    <a:pt x="0" y="175251"/>
                  </a:moveTo>
                  <a:lnTo>
                    <a:pt x="716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484873" y="5451659"/>
            <a:ext cx="50292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spc="-114" dirty="0">
                <a:latin typeface="Arial"/>
                <a:cs typeface="Arial"/>
              </a:rPr>
              <a:t>-</a:t>
            </a:r>
            <a:r>
              <a:rPr sz="2150" spc="-135" dirty="0">
                <a:latin typeface="Arial"/>
                <a:cs typeface="Arial"/>
              </a:rPr>
              <a:t> </a:t>
            </a:r>
            <a:r>
              <a:rPr sz="2150" spc="-260" dirty="0">
                <a:latin typeface="Arial"/>
                <a:cs typeface="Arial"/>
              </a:rPr>
              <a:t>CO</a:t>
            </a:r>
            <a:endParaRPr sz="2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77134" y="5618614"/>
            <a:ext cx="9906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50" spc="-135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45093" y="5408691"/>
            <a:ext cx="1221105" cy="35560"/>
          </a:xfrm>
          <a:custGeom>
            <a:avLst/>
            <a:gdLst/>
            <a:ahLst/>
            <a:cxnLst/>
            <a:rect l="l" t="t" r="r" b="b"/>
            <a:pathLst>
              <a:path w="1221104" h="35560">
                <a:moveTo>
                  <a:pt x="1040902" y="0"/>
                </a:moveTo>
                <a:lnTo>
                  <a:pt x="1220730" y="0"/>
                </a:lnTo>
              </a:path>
              <a:path w="1221104" h="35560">
                <a:moveTo>
                  <a:pt x="0" y="35053"/>
                </a:moveTo>
                <a:lnTo>
                  <a:pt x="210316" y="350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042405" y="4733712"/>
            <a:ext cx="2279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33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870200" y="5108471"/>
            <a:ext cx="309880" cy="338455"/>
          </a:xfrm>
          <a:custGeom>
            <a:avLst/>
            <a:gdLst/>
            <a:ahLst/>
            <a:cxnLst/>
            <a:rect l="l" t="t" r="r" b="b"/>
            <a:pathLst>
              <a:path w="309879" h="338454">
                <a:moveTo>
                  <a:pt x="254502" y="0"/>
                </a:moveTo>
                <a:lnTo>
                  <a:pt x="254502" y="214883"/>
                </a:lnTo>
              </a:path>
              <a:path w="309879" h="338454">
                <a:moveTo>
                  <a:pt x="309370" y="0"/>
                </a:moveTo>
                <a:lnTo>
                  <a:pt x="309370" y="214883"/>
                </a:lnTo>
              </a:path>
              <a:path w="309879" h="338454">
                <a:moveTo>
                  <a:pt x="0" y="338326"/>
                </a:moveTo>
                <a:lnTo>
                  <a:pt x="195065" y="3383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325105" y="5233584"/>
            <a:ext cx="9798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741045" algn="l"/>
              </a:tabLst>
            </a:pPr>
            <a:r>
              <a:rPr sz="2600" spc="-290" dirty="0">
                <a:latin typeface="Arial"/>
                <a:cs typeface="Arial"/>
              </a:rPr>
              <a:t>H</a:t>
            </a:r>
            <a:r>
              <a:rPr sz="2550" spc="-434" baseline="-29411" dirty="0">
                <a:latin typeface="Arial"/>
                <a:cs typeface="Arial"/>
              </a:rPr>
              <a:t>3</a:t>
            </a:r>
            <a:r>
              <a:rPr sz="2600" spc="-290" dirty="0">
                <a:latin typeface="Arial"/>
                <a:cs typeface="Arial"/>
              </a:rPr>
              <a:t>C</a:t>
            </a:r>
            <a:r>
              <a:rPr sz="2600" spc="-290" dirty="0">
                <a:latin typeface="Times New Roman"/>
                <a:cs typeface="Times New Roman"/>
              </a:rPr>
              <a:t>	</a:t>
            </a:r>
            <a:r>
              <a:rPr sz="3900" spc="-465" baseline="1068" dirty="0">
                <a:latin typeface="Arial"/>
                <a:cs typeface="Arial"/>
              </a:rPr>
              <a:t>C</a:t>
            </a:r>
            <a:endParaRPr sz="3900" baseline="1068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14390" y="5654351"/>
            <a:ext cx="134810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spc="-150" dirty="0">
                <a:latin typeface="Arial"/>
                <a:cs typeface="Arial"/>
              </a:rPr>
              <a:t>1,</a:t>
            </a:r>
            <a:r>
              <a:rPr sz="2150" spc="-130" dirty="0">
                <a:latin typeface="Arial"/>
                <a:cs typeface="Arial"/>
              </a:rPr>
              <a:t> </a:t>
            </a:r>
            <a:r>
              <a:rPr sz="2150" spc="-160" dirty="0">
                <a:latin typeface="Arial"/>
                <a:cs typeface="Arial"/>
              </a:rPr>
              <a:t>3-diketone</a:t>
            </a:r>
            <a:endParaRPr sz="21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69945" y="5419358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681465" y="3453348"/>
            <a:ext cx="1908175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30480" indent="-3175">
              <a:lnSpc>
                <a:spcPct val="130000"/>
              </a:lnSpc>
              <a:spcBef>
                <a:spcPts val="100"/>
              </a:spcBef>
              <a:tabLst>
                <a:tab pos="461009" algn="l"/>
                <a:tab pos="640715" algn="l"/>
              </a:tabLst>
            </a:pPr>
            <a:r>
              <a:rPr sz="3900" spc="-375" baseline="-3205" dirty="0">
                <a:latin typeface="Arial"/>
                <a:cs typeface="Arial"/>
              </a:rPr>
              <a:t>C</a:t>
            </a:r>
            <a:r>
              <a:rPr sz="3900" spc="-465" baseline="-3205" dirty="0">
                <a:latin typeface="Arial"/>
                <a:cs typeface="Arial"/>
              </a:rPr>
              <a:t>H</a:t>
            </a:r>
            <a:r>
              <a:rPr sz="3900" baseline="-3205" dirty="0">
                <a:latin typeface="Times New Roman"/>
                <a:cs typeface="Times New Roman"/>
              </a:rPr>
              <a:t>		</a:t>
            </a:r>
            <a:r>
              <a:rPr sz="2600" spc="-335" dirty="0">
                <a:latin typeface="Arial"/>
                <a:cs typeface="Arial"/>
              </a:rPr>
              <a:t>C</a:t>
            </a:r>
            <a:r>
              <a:rPr sz="2600" spc="-315" dirty="0">
                <a:latin typeface="Arial"/>
                <a:cs typeface="Arial"/>
              </a:rPr>
              <a:t>OOC</a:t>
            </a:r>
            <a:r>
              <a:rPr sz="2550" spc="-179" baseline="-27777" dirty="0">
                <a:latin typeface="Arial"/>
                <a:cs typeface="Arial"/>
              </a:rPr>
              <a:t>2</a:t>
            </a:r>
            <a:r>
              <a:rPr sz="2600" spc="-385" dirty="0">
                <a:latin typeface="Arial"/>
                <a:cs typeface="Arial"/>
              </a:rPr>
              <a:t>H</a:t>
            </a:r>
            <a:r>
              <a:rPr sz="2550" spc="-157" baseline="-27777" dirty="0">
                <a:latin typeface="Arial"/>
                <a:cs typeface="Arial"/>
              </a:rPr>
              <a:t>5 </a:t>
            </a:r>
            <a:r>
              <a:rPr sz="2550" spc="-97" baseline="-27777" dirty="0">
                <a:latin typeface="Times New Roman"/>
                <a:cs typeface="Times New Roman"/>
              </a:rPr>
              <a:t> </a:t>
            </a:r>
            <a:r>
              <a:rPr sz="3900" spc="-465" baseline="-9615" dirty="0">
                <a:latin typeface="Arial"/>
                <a:cs typeface="Arial"/>
              </a:rPr>
              <a:t>C</a:t>
            </a:r>
            <a:r>
              <a:rPr sz="3900" spc="-465" baseline="-9615" dirty="0">
                <a:latin typeface="Times New Roman"/>
                <a:cs typeface="Times New Roman"/>
              </a:rPr>
              <a:t>	</a:t>
            </a:r>
            <a:r>
              <a:rPr sz="2600" spc="-260" dirty="0">
                <a:latin typeface="Arial"/>
                <a:cs typeface="Arial"/>
              </a:rPr>
              <a:t>CH</a:t>
            </a:r>
            <a:r>
              <a:rPr sz="2550" spc="-390" baseline="-27777" dirty="0">
                <a:latin typeface="Arial"/>
                <a:cs typeface="Arial"/>
              </a:rPr>
              <a:t>3</a:t>
            </a:r>
            <a:endParaRPr sz="2550" baseline="-27777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45"/>
              </a:spcBef>
              <a:tabLst>
                <a:tab pos="372745" algn="l"/>
              </a:tabLst>
            </a:pPr>
            <a:r>
              <a:rPr sz="2600" spc="-330" dirty="0">
                <a:latin typeface="Arial"/>
                <a:cs typeface="Arial"/>
              </a:rPr>
              <a:t>O</a:t>
            </a:r>
            <a:r>
              <a:rPr sz="2600" spc="-330" dirty="0">
                <a:latin typeface="Times New Roman"/>
                <a:cs typeface="Times New Roman"/>
              </a:rPr>
              <a:t>	</a:t>
            </a:r>
            <a:r>
              <a:rPr sz="3900" spc="-494" baseline="-9615" dirty="0">
                <a:latin typeface="Arial"/>
                <a:cs typeface="Arial"/>
              </a:rPr>
              <a:t>O</a:t>
            </a:r>
            <a:endParaRPr sz="3900" baseline="-9615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136645" y="5084085"/>
            <a:ext cx="55244" cy="215265"/>
          </a:xfrm>
          <a:custGeom>
            <a:avLst/>
            <a:gdLst/>
            <a:ahLst/>
            <a:cxnLst/>
            <a:rect l="l" t="t" r="r" b="b"/>
            <a:pathLst>
              <a:path w="55245" h="215264">
                <a:moveTo>
                  <a:pt x="0" y="0"/>
                </a:moveTo>
                <a:lnTo>
                  <a:pt x="0" y="214883"/>
                </a:lnTo>
              </a:path>
              <a:path w="55245" h="215264">
                <a:moveTo>
                  <a:pt x="54853" y="0"/>
                </a:moveTo>
                <a:lnTo>
                  <a:pt x="54853" y="2148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608569" y="5204628"/>
            <a:ext cx="2421890" cy="1128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8205">
              <a:lnSpc>
                <a:spcPct val="100000"/>
              </a:lnSpc>
              <a:spcBef>
                <a:spcPts val="95"/>
              </a:spcBef>
              <a:tabLst>
                <a:tab pos="1884045" algn="l"/>
              </a:tabLst>
            </a:pPr>
            <a:r>
              <a:rPr sz="3900" spc="-390" baseline="-4273" dirty="0">
                <a:latin typeface="Arial"/>
                <a:cs typeface="Arial"/>
              </a:rPr>
              <a:t>CH</a:t>
            </a:r>
            <a:r>
              <a:rPr sz="2550" spc="-390" baseline="-34313" dirty="0">
                <a:latin typeface="Arial"/>
                <a:cs typeface="Arial"/>
              </a:rPr>
              <a:t>2  </a:t>
            </a:r>
            <a:r>
              <a:rPr sz="2550" spc="-270" baseline="-34313" dirty="0">
                <a:latin typeface="Arial"/>
                <a:cs typeface="Arial"/>
              </a:rPr>
              <a:t> </a:t>
            </a:r>
            <a:r>
              <a:rPr sz="2600" spc="-310" dirty="0">
                <a:latin typeface="Arial"/>
                <a:cs typeface="Arial"/>
              </a:rPr>
              <a:t>C</a:t>
            </a:r>
            <a:r>
              <a:rPr sz="2600" spc="-310" dirty="0">
                <a:latin typeface="Times New Roman"/>
                <a:cs typeface="Times New Roman"/>
              </a:rPr>
              <a:t>	</a:t>
            </a:r>
            <a:r>
              <a:rPr sz="3900" spc="-397" baseline="1068" dirty="0">
                <a:latin typeface="Arial"/>
                <a:cs typeface="Arial"/>
              </a:rPr>
              <a:t>CH</a:t>
            </a:r>
            <a:r>
              <a:rPr sz="2550" spc="-397" baseline="-26143" dirty="0">
                <a:latin typeface="Arial"/>
                <a:cs typeface="Arial"/>
              </a:rPr>
              <a:t>3</a:t>
            </a:r>
            <a:endParaRPr sz="2550" baseline="-26143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985"/>
              </a:spcBef>
            </a:pPr>
            <a:r>
              <a:rPr sz="2150" spc="-170" dirty="0">
                <a:latin typeface="Arial"/>
                <a:cs typeface="Arial"/>
              </a:rPr>
              <a:t>(Pentane-2,</a:t>
            </a:r>
            <a:r>
              <a:rPr sz="2150" spc="-60" dirty="0">
                <a:latin typeface="Arial"/>
                <a:cs typeface="Arial"/>
              </a:rPr>
              <a:t> </a:t>
            </a:r>
            <a:r>
              <a:rPr sz="2150" spc="-160" dirty="0">
                <a:latin typeface="Arial"/>
                <a:cs typeface="Arial"/>
              </a:rPr>
              <a:t>4-dione)</a:t>
            </a:r>
            <a:endParaRPr sz="21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09842" y="3900227"/>
            <a:ext cx="53975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spc="-114" dirty="0">
                <a:latin typeface="Arial"/>
                <a:cs typeface="Arial"/>
              </a:rPr>
              <a:t>-</a:t>
            </a:r>
            <a:r>
              <a:rPr sz="2150" spc="-145" dirty="0">
                <a:latin typeface="Arial"/>
                <a:cs typeface="Arial"/>
              </a:rPr>
              <a:t> </a:t>
            </a:r>
            <a:r>
              <a:rPr sz="2150" spc="-195" dirty="0">
                <a:latin typeface="Arial"/>
                <a:cs typeface="Arial"/>
              </a:rPr>
              <a:t>HCl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061719"/>
            <a:ext cx="5824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dirty="0">
                <a:solidFill>
                  <a:srgbClr val="0000FF"/>
                </a:solidFill>
              </a:rPr>
              <a:t>7.</a:t>
            </a:r>
            <a:r>
              <a:rPr sz="3200" b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spc="-5" dirty="0"/>
              <a:t>Synthesis </a:t>
            </a:r>
            <a:r>
              <a:rPr sz="3200" dirty="0"/>
              <a:t>of 4-methyl uracil:</a:t>
            </a:r>
            <a:r>
              <a:rPr sz="3200" spc="-130" dirty="0"/>
              <a:t> </a:t>
            </a:r>
            <a:r>
              <a:rPr sz="3200" dirty="0"/>
              <a:t>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341" y="1646935"/>
            <a:ext cx="80613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Enol form of EAA on condensation </a:t>
            </a:r>
            <a:r>
              <a:rPr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urea</a:t>
            </a:r>
            <a:r>
              <a:rPr sz="3200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in 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presence of phophoryl chloride gives 4-methyl  uracil.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1812" y="3526536"/>
            <a:ext cx="8388350" cy="361315"/>
            <a:chOff x="781812" y="3526536"/>
            <a:chExt cx="8388350" cy="361315"/>
          </a:xfrm>
        </p:grpSpPr>
        <p:sp>
          <p:nvSpPr>
            <p:cNvPr id="5" name="object 5"/>
            <p:cNvSpPr/>
            <p:nvPr/>
          </p:nvSpPr>
          <p:spPr>
            <a:xfrm>
              <a:off x="781812" y="3526536"/>
              <a:ext cx="8388350" cy="360045"/>
            </a:xfrm>
            <a:custGeom>
              <a:avLst/>
              <a:gdLst/>
              <a:ahLst/>
              <a:cxnLst/>
              <a:rect l="l" t="t" r="r" b="b"/>
              <a:pathLst>
                <a:path w="8388350" h="360045">
                  <a:moveTo>
                    <a:pt x="0" y="0"/>
                  </a:moveTo>
                  <a:lnTo>
                    <a:pt x="0" y="359663"/>
                  </a:lnTo>
                  <a:lnTo>
                    <a:pt x="8388096" y="359663"/>
                  </a:lnTo>
                  <a:lnTo>
                    <a:pt x="83880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143" y="3820668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0584" y="3820668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74989" y="3525354"/>
            <a:ext cx="24637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250" spc="85" dirty="0">
                <a:latin typeface="Arial"/>
                <a:cs typeface="Arial"/>
              </a:rPr>
              <a:t>O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1811" y="3852932"/>
            <a:ext cx="8388350" cy="2338070"/>
            <a:chOff x="781811" y="3852932"/>
            <a:chExt cx="8388350" cy="2338070"/>
          </a:xfrm>
        </p:grpSpPr>
        <p:sp>
          <p:nvSpPr>
            <p:cNvPr id="10" name="object 10"/>
            <p:cNvSpPr/>
            <p:nvPr/>
          </p:nvSpPr>
          <p:spPr>
            <a:xfrm>
              <a:off x="7266449" y="3854202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25884" y="3854202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0"/>
                  </a:moveTo>
                  <a:lnTo>
                    <a:pt x="0" y="31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1811" y="3886199"/>
              <a:ext cx="8388350" cy="2304415"/>
            </a:xfrm>
            <a:custGeom>
              <a:avLst/>
              <a:gdLst/>
              <a:ahLst/>
              <a:cxnLst/>
              <a:rect l="l" t="t" r="r" b="b"/>
              <a:pathLst>
                <a:path w="8388350" h="2304415">
                  <a:moveTo>
                    <a:pt x="8388095" y="2304288"/>
                  </a:moveTo>
                  <a:lnTo>
                    <a:pt x="8388095" y="0"/>
                  </a:lnTo>
                  <a:lnTo>
                    <a:pt x="0" y="0"/>
                  </a:lnTo>
                  <a:lnTo>
                    <a:pt x="0" y="2304288"/>
                  </a:lnTo>
                  <a:lnTo>
                    <a:pt x="8388095" y="2304288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09699" y="3405155"/>
            <a:ext cx="255270" cy="88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5080" indent="-26034">
              <a:lnSpc>
                <a:spcPct val="125800"/>
              </a:lnSpc>
              <a:spcBef>
                <a:spcPts val="95"/>
              </a:spcBef>
            </a:pPr>
            <a:r>
              <a:rPr sz="2250" spc="55" dirty="0">
                <a:latin typeface="Arial"/>
                <a:cs typeface="Arial"/>
              </a:rPr>
              <a:t>O </a:t>
            </a:r>
            <a:r>
              <a:rPr sz="2250" spc="25" dirty="0">
                <a:latin typeface="Times New Roman"/>
                <a:cs typeface="Times New Roman"/>
              </a:rPr>
              <a:t> </a:t>
            </a:r>
            <a:r>
              <a:rPr sz="2250" spc="80" dirty="0"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139" y="6729472"/>
            <a:ext cx="917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06/02/2019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40212" y="6729472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50876" y="3884929"/>
            <a:ext cx="3279140" cy="1475105"/>
            <a:chOff x="1150876" y="3884929"/>
            <a:chExt cx="3279140" cy="1475105"/>
          </a:xfrm>
        </p:grpSpPr>
        <p:sp>
          <p:nvSpPr>
            <p:cNvPr id="17" name="object 17"/>
            <p:cNvSpPr/>
            <p:nvPr/>
          </p:nvSpPr>
          <p:spPr>
            <a:xfrm>
              <a:off x="1501143" y="38861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0584" y="3886199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2146" y="4099558"/>
              <a:ext cx="3276600" cy="1259205"/>
            </a:xfrm>
            <a:custGeom>
              <a:avLst/>
              <a:gdLst/>
              <a:ahLst/>
              <a:cxnLst/>
              <a:rect l="l" t="t" r="r" b="b"/>
              <a:pathLst>
                <a:path w="3276600" h="1259204">
                  <a:moveTo>
                    <a:pt x="496818" y="0"/>
                  </a:moveTo>
                  <a:lnTo>
                    <a:pt x="684276" y="0"/>
                  </a:lnTo>
                </a:path>
                <a:path w="3276600" h="1259204">
                  <a:moveTo>
                    <a:pt x="3066293" y="531882"/>
                  </a:moveTo>
                  <a:lnTo>
                    <a:pt x="3276599" y="531882"/>
                  </a:lnTo>
                </a:path>
                <a:path w="3276600" h="1259204">
                  <a:moveTo>
                    <a:pt x="3066293" y="472448"/>
                  </a:moveTo>
                  <a:lnTo>
                    <a:pt x="3276599" y="472448"/>
                  </a:lnTo>
                </a:path>
                <a:path w="3276600" h="1259204">
                  <a:moveTo>
                    <a:pt x="512070" y="891535"/>
                  </a:moveTo>
                  <a:lnTo>
                    <a:pt x="681235" y="891535"/>
                  </a:lnTo>
                </a:path>
                <a:path w="3276600" h="1259204">
                  <a:moveTo>
                    <a:pt x="0" y="316994"/>
                  </a:moveTo>
                  <a:lnTo>
                    <a:pt x="291084" y="44192"/>
                  </a:lnTo>
                </a:path>
                <a:path w="3276600" h="1259204">
                  <a:moveTo>
                    <a:pt x="16763" y="606557"/>
                  </a:moveTo>
                  <a:lnTo>
                    <a:pt x="275844" y="847343"/>
                  </a:lnTo>
                </a:path>
                <a:path w="3276600" h="1259204">
                  <a:moveTo>
                    <a:pt x="62483" y="562365"/>
                  </a:moveTo>
                  <a:lnTo>
                    <a:pt x="321564" y="804669"/>
                  </a:lnTo>
                </a:path>
                <a:path w="3276600" h="1259204">
                  <a:moveTo>
                    <a:pt x="388620" y="1005848"/>
                  </a:moveTo>
                  <a:lnTo>
                    <a:pt x="388620" y="1258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7048" y="4380318"/>
            <a:ext cx="444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250" spc="65" dirty="0">
                <a:latin typeface="Arial"/>
                <a:cs typeface="Arial"/>
              </a:rPr>
              <a:t>H</a:t>
            </a:r>
            <a:r>
              <a:rPr sz="2250" spc="80" dirty="0"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02381" y="4655821"/>
            <a:ext cx="230504" cy="219710"/>
          </a:xfrm>
          <a:custGeom>
            <a:avLst/>
            <a:gdLst/>
            <a:ahLst/>
            <a:cxnLst/>
            <a:rect l="l" t="t" r="r" b="b"/>
            <a:pathLst>
              <a:path w="230504" h="219710">
                <a:moveTo>
                  <a:pt x="0" y="219456"/>
                </a:moveTo>
                <a:lnTo>
                  <a:pt x="2301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71015" y="4011510"/>
            <a:ext cx="60325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250" spc="50" dirty="0">
                <a:latin typeface="Arial"/>
                <a:cs typeface="Arial"/>
              </a:rPr>
              <a:t>H</a:t>
            </a:r>
            <a:r>
              <a:rPr sz="2250" spc="75" baseline="-27777" dirty="0">
                <a:latin typeface="Arial"/>
                <a:cs typeface="Arial"/>
              </a:rPr>
              <a:t>2</a:t>
            </a:r>
            <a:r>
              <a:rPr sz="2250" spc="50" dirty="0"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2696" y="4422990"/>
            <a:ext cx="6883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441325" algn="l"/>
              </a:tabLst>
            </a:pPr>
            <a:r>
              <a:rPr sz="2250" spc="80" dirty="0">
                <a:latin typeface="Arial"/>
                <a:cs typeface="Arial"/>
              </a:rPr>
              <a:t>C</a:t>
            </a:r>
            <a:r>
              <a:rPr sz="2250" spc="80" dirty="0">
                <a:latin typeface="Times New Roman"/>
                <a:cs typeface="Times New Roman"/>
              </a:rPr>
              <a:t>	</a:t>
            </a:r>
            <a:r>
              <a:rPr sz="3375" spc="127" baseline="1234" dirty="0">
                <a:latin typeface="Arial"/>
                <a:cs typeface="Arial"/>
              </a:rPr>
              <a:t>O</a:t>
            </a:r>
            <a:endParaRPr sz="3375" baseline="1234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30072" y="4127253"/>
            <a:ext cx="3954779" cy="519430"/>
            <a:chOff x="3830072" y="4127253"/>
            <a:chExt cx="3954779" cy="519430"/>
          </a:xfrm>
        </p:grpSpPr>
        <p:sp>
          <p:nvSpPr>
            <p:cNvPr id="25" name="object 25"/>
            <p:cNvSpPr/>
            <p:nvPr/>
          </p:nvSpPr>
          <p:spPr>
            <a:xfrm>
              <a:off x="3831342" y="4128523"/>
              <a:ext cx="3952240" cy="364490"/>
            </a:xfrm>
            <a:custGeom>
              <a:avLst/>
              <a:gdLst/>
              <a:ahLst/>
              <a:cxnLst/>
              <a:rect l="l" t="t" r="r" b="b"/>
              <a:pathLst>
                <a:path w="3952240" h="364489">
                  <a:moveTo>
                    <a:pt x="3602743" y="0"/>
                  </a:moveTo>
                  <a:lnTo>
                    <a:pt x="3951740" y="0"/>
                  </a:lnTo>
                </a:path>
                <a:path w="3952240" h="364489">
                  <a:moveTo>
                    <a:pt x="0" y="143248"/>
                  </a:moveTo>
                  <a:lnTo>
                    <a:pt x="231640" y="364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6896" y="4529624"/>
              <a:ext cx="115224" cy="116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69977" y="4201105"/>
            <a:ext cx="60325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50" spc="30" dirty="0">
                <a:latin typeface="Arial"/>
                <a:cs typeface="Arial"/>
              </a:rPr>
              <a:t>P</a:t>
            </a:r>
            <a:r>
              <a:rPr sz="1850" spc="114" dirty="0">
                <a:latin typeface="Arial"/>
                <a:cs typeface="Arial"/>
              </a:rPr>
              <a:t>O</a:t>
            </a:r>
            <a:r>
              <a:rPr sz="1850" spc="35" dirty="0">
                <a:latin typeface="Arial"/>
                <a:cs typeface="Arial"/>
              </a:rPr>
              <a:t>C</a:t>
            </a:r>
            <a:r>
              <a:rPr sz="1850" spc="25" dirty="0">
                <a:latin typeface="Arial"/>
                <a:cs typeface="Arial"/>
              </a:rPr>
              <a:t>l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06271" y="4351428"/>
            <a:ext cx="1330325" cy="8515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75"/>
              </a:spcBef>
              <a:tabLst>
                <a:tab pos="929005" algn="l"/>
                <a:tab pos="1266190" algn="l"/>
              </a:tabLst>
            </a:pPr>
            <a:r>
              <a:rPr sz="12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5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2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25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  <a:spcBef>
                <a:spcPts val="155"/>
              </a:spcBef>
            </a:pPr>
            <a:r>
              <a:rPr sz="1850" spc="35" dirty="0">
                <a:latin typeface="Arial"/>
                <a:cs typeface="Arial"/>
              </a:rPr>
              <a:t>-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spc="75" dirty="0">
                <a:latin typeface="Arial"/>
                <a:cs typeface="Arial"/>
              </a:rPr>
              <a:t>C</a:t>
            </a:r>
            <a:r>
              <a:rPr sz="1875" spc="112" baseline="-24444" dirty="0">
                <a:latin typeface="Arial"/>
                <a:cs typeface="Arial"/>
              </a:rPr>
              <a:t>2</a:t>
            </a:r>
            <a:r>
              <a:rPr sz="1850" spc="75" dirty="0">
                <a:latin typeface="Arial"/>
                <a:cs typeface="Arial"/>
              </a:rPr>
              <a:t>H</a:t>
            </a:r>
            <a:r>
              <a:rPr sz="1875" spc="112" baseline="-24444" dirty="0">
                <a:latin typeface="Arial"/>
                <a:cs typeface="Arial"/>
              </a:rPr>
              <a:t>5</a:t>
            </a:r>
            <a:r>
              <a:rPr sz="1850" spc="75" dirty="0">
                <a:latin typeface="Arial"/>
                <a:cs typeface="Arial"/>
              </a:rPr>
              <a:t>OH</a:t>
            </a:r>
            <a:endParaRPr sz="1850">
              <a:latin typeface="Arial"/>
              <a:cs typeface="Arial"/>
            </a:endParaRPr>
          </a:p>
          <a:p>
            <a:pPr marR="69215" algn="ctr">
              <a:lnSpc>
                <a:spcPct val="100000"/>
              </a:lnSpc>
              <a:spcBef>
                <a:spcPts val="325"/>
              </a:spcBef>
            </a:pPr>
            <a:r>
              <a:rPr sz="1850" spc="35" dirty="0">
                <a:latin typeface="Arial"/>
                <a:cs typeface="Arial"/>
              </a:rPr>
              <a:t>-</a:t>
            </a:r>
            <a:r>
              <a:rPr sz="1850" spc="60" dirty="0">
                <a:latin typeface="Arial"/>
                <a:cs typeface="Arial"/>
              </a:rPr>
              <a:t> </a:t>
            </a:r>
            <a:r>
              <a:rPr sz="1850" spc="75" dirty="0">
                <a:latin typeface="Arial"/>
                <a:cs typeface="Arial"/>
              </a:rPr>
              <a:t>H</a:t>
            </a:r>
            <a:r>
              <a:rPr sz="1875" spc="112" baseline="-24444" dirty="0">
                <a:latin typeface="Arial"/>
                <a:cs typeface="Arial"/>
              </a:rPr>
              <a:t>2</a:t>
            </a:r>
            <a:r>
              <a:rPr sz="1850" spc="75" dirty="0">
                <a:latin typeface="Arial"/>
                <a:cs typeface="Arial"/>
              </a:rPr>
              <a:t>O</a:t>
            </a:r>
            <a:endParaRPr sz="1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0855" y="3956646"/>
            <a:ext cx="22923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250" spc="80" dirty="0"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16182" y="3884929"/>
            <a:ext cx="1925955" cy="1508760"/>
            <a:chOff x="6916182" y="3884929"/>
            <a:chExt cx="1925955" cy="1508760"/>
          </a:xfrm>
        </p:grpSpPr>
        <p:sp>
          <p:nvSpPr>
            <p:cNvPr id="31" name="object 31"/>
            <p:cNvSpPr/>
            <p:nvPr/>
          </p:nvSpPr>
          <p:spPr>
            <a:xfrm>
              <a:off x="7266449" y="3886199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39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25884" y="3886199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39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7452" y="4177285"/>
              <a:ext cx="1923414" cy="1214755"/>
            </a:xfrm>
            <a:custGeom>
              <a:avLst/>
              <a:gdLst/>
              <a:ahLst/>
              <a:cxnLst/>
              <a:rect l="l" t="t" r="r" b="b"/>
              <a:pathLst>
                <a:path w="1923415" h="1214754">
                  <a:moveTo>
                    <a:pt x="1712968" y="445001"/>
                  </a:moveTo>
                  <a:lnTo>
                    <a:pt x="1923289" y="445001"/>
                  </a:lnTo>
                </a:path>
                <a:path w="1923415" h="1214754">
                  <a:moveTo>
                    <a:pt x="1712968" y="384049"/>
                  </a:moveTo>
                  <a:lnTo>
                    <a:pt x="1923289" y="384049"/>
                  </a:lnTo>
                </a:path>
                <a:path w="1923415" h="1214754">
                  <a:moveTo>
                    <a:pt x="0" y="272802"/>
                  </a:moveTo>
                  <a:lnTo>
                    <a:pt x="291075" y="0"/>
                  </a:lnTo>
                </a:path>
                <a:path w="1923415" h="1214754">
                  <a:moveTo>
                    <a:pt x="18277" y="562350"/>
                  </a:moveTo>
                  <a:lnTo>
                    <a:pt x="275838" y="803151"/>
                  </a:lnTo>
                </a:path>
                <a:path w="1923415" h="1214754">
                  <a:moveTo>
                    <a:pt x="62475" y="518158"/>
                  </a:moveTo>
                  <a:lnTo>
                    <a:pt x="321564" y="760477"/>
                  </a:lnTo>
                </a:path>
                <a:path w="1923415" h="1214754">
                  <a:moveTo>
                    <a:pt x="388609" y="961641"/>
                  </a:moveTo>
                  <a:lnTo>
                    <a:pt x="388609" y="1214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562338" y="4413846"/>
            <a:ext cx="44577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250" spc="75" dirty="0">
                <a:latin typeface="Arial"/>
                <a:cs typeface="Arial"/>
              </a:rPr>
              <a:t>H</a:t>
            </a:r>
            <a:r>
              <a:rPr sz="2250" spc="80" dirty="0">
                <a:latin typeface="Arial"/>
                <a:cs typeface="Arial"/>
              </a:rPr>
              <a:t>C</a:t>
            </a:r>
            <a:endParaRPr sz="22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68652" y="4698494"/>
            <a:ext cx="280670" cy="268605"/>
          </a:xfrm>
          <a:custGeom>
            <a:avLst/>
            <a:gdLst/>
            <a:ahLst/>
            <a:cxnLst/>
            <a:rect l="l" t="t" r="r" b="b"/>
            <a:pathLst>
              <a:path w="280670" h="268604">
                <a:moveTo>
                  <a:pt x="0" y="268218"/>
                </a:moveTo>
                <a:lnTo>
                  <a:pt x="2804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787637" y="3953598"/>
            <a:ext cx="44577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250" spc="75" dirty="0">
                <a:latin typeface="Arial"/>
                <a:cs typeface="Arial"/>
              </a:rPr>
              <a:t>H</a:t>
            </a:r>
            <a:r>
              <a:rPr sz="2250" spc="80" dirty="0"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8225" y="4663978"/>
            <a:ext cx="1100455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27305">
              <a:lnSpc>
                <a:spcPct val="148900"/>
              </a:lnSpc>
              <a:spcBef>
                <a:spcPts val="95"/>
              </a:spcBef>
              <a:tabLst>
                <a:tab pos="629285" algn="l"/>
              </a:tabLst>
            </a:pPr>
            <a:r>
              <a:rPr sz="2250" spc="80" dirty="0">
                <a:latin typeface="Arial"/>
                <a:cs typeface="Arial"/>
              </a:rPr>
              <a:t>C</a:t>
            </a:r>
            <a:r>
              <a:rPr sz="2250" spc="80" dirty="0">
                <a:latin typeface="Times New Roman"/>
                <a:cs typeface="Times New Roman"/>
              </a:rPr>
              <a:t>	</a:t>
            </a:r>
            <a:r>
              <a:rPr sz="2250" spc="75" dirty="0">
                <a:latin typeface="Arial"/>
                <a:cs typeface="Arial"/>
              </a:rPr>
              <a:t>H</a:t>
            </a:r>
            <a:r>
              <a:rPr sz="2250" spc="55" dirty="0">
                <a:latin typeface="Arial"/>
                <a:cs typeface="Arial"/>
              </a:rPr>
              <a:t>N </a:t>
            </a:r>
            <a:r>
              <a:rPr sz="2250" spc="25" dirty="0">
                <a:latin typeface="Times New Roman"/>
                <a:cs typeface="Times New Roman"/>
              </a:rPr>
              <a:t> </a:t>
            </a:r>
            <a:r>
              <a:rPr sz="2250" spc="65" dirty="0">
                <a:latin typeface="Arial"/>
                <a:cs typeface="Arial"/>
              </a:rPr>
              <a:t>CH</a:t>
            </a:r>
            <a:r>
              <a:rPr sz="2250" spc="97" baseline="-27777" dirty="0">
                <a:latin typeface="Arial"/>
                <a:cs typeface="Arial"/>
              </a:rPr>
              <a:t>3</a:t>
            </a:r>
            <a:endParaRPr sz="2250" baseline="-2777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24665" y="4413846"/>
            <a:ext cx="6883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441325" algn="l"/>
              </a:tabLst>
            </a:pPr>
            <a:r>
              <a:rPr sz="2250" spc="80" dirty="0">
                <a:latin typeface="Arial"/>
                <a:cs typeface="Arial"/>
              </a:rPr>
              <a:t>C</a:t>
            </a:r>
            <a:r>
              <a:rPr sz="2250" spc="80" dirty="0">
                <a:latin typeface="Times New Roman"/>
                <a:cs typeface="Times New Roman"/>
              </a:rPr>
              <a:t>	</a:t>
            </a:r>
            <a:r>
              <a:rPr sz="3375" spc="127" baseline="1234" dirty="0">
                <a:latin typeface="Arial"/>
                <a:cs typeface="Arial"/>
              </a:rPr>
              <a:t>O</a:t>
            </a:r>
            <a:endParaRPr sz="3375" baseline="1234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18849" y="4219959"/>
            <a:ext cx="1061085" cy="798830"/>
          </a:xfrm>
          <a:custGeom>
            <a:avLst/>
            <a:gdLst/>
            <a:ahLst/>
            <a:cxnLst/>
            <a:rect l="l" t="t" r="r" b="b"/>
            <a:pathLst>
              <a:path w="1061084" h="798829">
                <a:moveTo>
                  <a:pt x="780292" y="0"/>
                </a:moveTo>
                <a:lnTo>
                  <a:pt x="1060700" y="252976"/>
                </a:lnTo>
              </a:path>
              <a:path w="1061084" h="798829">
                <a:moveTo>
                  <a:pt x="0" y="798567"/>
                </a:moveTo>
                <a:lnTo>
                  <a:pt x="348997" y="7985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64107" y="3817732"/>
            <a:ext cx="2192655" cy="21990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000760">
              <a:lnSpc>
                <a:spcPct val="100000"/>
              </a:lnSpc>
              <a:spcBef>
                <a:spcPts val="844"/>
              </a:spcBef>
            </a:pPr>
            <a:r>
              <a:rPr sz="2250" spc="60" dirty="0">
                <a:latin typeface="Arial"/>
                <a:cs typeface="Arial"/>
              </a:rPr>
              <a:t>OC</a:t>
            </a:r>
            <a:r>
              <a:rPr sz="2250" spc="89" baseline="-27777" dirty="0">
                <a:latin typeface="Arial"/>
                <a:cs typeface="Arial"/>
              </a:rPr>
              <a:t>2</a:t>
            </a:r>
            <a:r>
              <a:rPr sz="2250" spc="60" dirty="0">
                <a:latin typeface="Arial"/>
                <a:cs typeface="Arial"/>
              </a:rPr>
              <a:t>H</a:t>
            </a:r>
            <a:r>
              <a:rPr sz="2250" spc="89" baseline="-27777" dirty="0">
                <a:latin typeface="Arial"/>
                <a:cs typeface="Arial"/>
              </a:rPr>
              <a:t>5</a:t>
            </a:r>
            <a:endParaRPr sz="2250" baseline="-27777">
              <a:latin typeface="Arial"/>
              <a:cs typeface="Arial"/>
            </a:endParaRPr>
          </a:p>
          <a:p>
            <a:pPr marR="43180" algn="r">
              <a:lnSpc>
                <a:spcPts val="3615"/>
              </a:lnSpc>
              <a:spcBef>
                <a:spcPts val="1120"/>
              </a:spcBef>
            </a:pPr>
            <a:r>
              <a:rPr sz="3350" spc="100" dirty="0">
                <a:latin typeface="Arial"/>
                <a:cs typeface="Arial"/>
              </a:rPr>
              <a:t>+</a:t>
            </a:r>
            <a:endParaRPr sz="3350">
              <a:latin typeface="Arial"/>
              <a:cs typeface="Arial"/>
            </a:endParaRPr>
          </a:p>
          <a:p>
            <a:pPr marL="594360">
              <a:lnSpc>
                <a:spcPts val="2295"/>
              </a:lnSpc>
              <a:tabLst>
                <a:tab pos="1000760" algn="l"/>
              </a:tabLst>
            </a:pPr>
            <a:r>
              <a:rPr sz="3375" spc="120" baseline="1234" dirty="0">
                <a:latin typeface="Arial"/>
                <a:cs typeface="Arial"/>
              </a:rPr>
              <a:t>C</a:t>
            </a:r>
            <a:r>
              <a:rPr sz="3375" spc="120" baseline="1234" dirty="0">
                <a:latin typeface="Times New Roman"/>
                <a:cs typeface="Times New Roman"/>
              </a:rPr>
              <a:t>	</a:t>
            </a:r>
            <a:r>
              <a:rPr sz="2250" spc="135" dirty="0">
                <a:latin typeface="Arial"/>
                <a:cs typeface="Arial"/>
              </a:rPr>
              <a:t>OH</a:t>
            </a:r>
            <a:endParaRPr sz="2250">
              <a:latin typeface="Arial"/>
              <a:cs typeface="Arial"/>
            </a:endParaRPr>
          </a:p>
          <a:p>
            <a:pPr marL="565150">
              <a:lnSpc>
                <a:spcPct val="100000"/>
              </a:lnSpc>
              <a:spcBef>
                <a:spcPts val="1260"/>
              </a:spcBef>
            </a:pPr>
            <a:r>
              <a:rPr sz="2250" spc="70" dirty="0">
                <a:latin typeface="Arial"/>
                <a:cs typeface="Arial"/>
              </a:rPr>
              <a:t>CH</a:t>
            </a:r>
            <a:r>
              <a:rPr sz="2250" spc="104" baseline="-27777" dirty="0">
                <a:latin typeface="Arial"/>
                <a:cs typeface="Arial"/>
              </a:rPr>
              <a:t>3</a:t>
            </a:r>
            <a:endParaRPr sz="2250" baseline="-2777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45"/>
              </a:spcBef>
            </a:pPr>
            <a:r>
              <a:rPr sz="1850" spc="80" dirty="0">
                <a:latin typeface="Arial"/>
                <a:cs typeface="Arial"/>
              </a:rPr>
              <a:t>EAA </a:t>
            </a:r>
            <a:r>
              <a:rPr sz="1850" spc="50" dirty="0">
                <a:latin typeface="Arial"/>
                <a:cs typeface="Arial"/>
              </a:rPr>
              <a:t>(enol </a:t>
            </a:r>
            <a:r>
              <a:rPr sz="1850" spc="80" dirty="0">
                <a:latin typeface="Arial"/>
                <a:cs typeface="Arial"/>
              </a:rPr>
              <a:t>form)</a:t>
            </a:r>
            <a:endParaRPr sz="1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55775" y="4771986"/>
            <a:ext cx="905510" cy="939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250" spc="50" dirty="0">
                <a:latin typeface="Arial"/>
                <a:cs typeface="Arial"/>
              </a:rPr>
              <a:t>H</a:t>
            </a:r>
            <a:r>
              <a:rPr sz="2250" spc="75" baseline="-27777" dirty="0">
                <a:latin typeface="Arial"/>
                <a:cs typeface="Arial"/>
              </a:rPr>
              <a:t>2</a:t>
            </a:r>
            <a:r>
              <a:rPr sz="2250" spc="50" dirty="0">
                <a:latin typeface="Arial"/>
                <a:cs typeface="Arial"/>
              </a:rPr>
              <a:t>N</a:t>
            </a:r>
            <a:endParaRPr sz="225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  <a:spcBef>
                <a:spcPts val="2260"/>
              </a:spcBef>
            </a:pPr>
            <a:r>
              <a:rPr sz="1850" spc="55" dirty="0">
                <a:latin typeface="Arial"/>
                <a:cs typeface="Arial"/>
              </a:rPr>
              <a:t>urea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11531" y="5816544"/>
            <a:ext cx="166116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50" spc="60" dirty="0">
                <a:latin typeface="Arial"/>
                <a:cs typeface="Arial"/>
              </a:rPr>
              <a:t>4-methyl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spc="50" dirty="0">
                <a:latin typeface="Arial"/>
                <a:cs typeface="Arial"/>
              </a:rPr>
              <a:t>uracil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1763268"/>
            <a:ext cx="7560945" cy="2123440"/>
          </a:xfrm>
          <a:custGeom>
            <a:avLst/>
            <a:gdLst/>
            <a:ahLst/>
            <a:cxnLst/>
            <a:rect l="l" t="t" r="r" b="b"/>
            <a:pathLst>
              <a:path w="7560945" h="2123440">
                <a:moveTo>
                  <a:pt x="0" y="0"/>
                </a:moveTo>
                <a:lnTo>
                  <a:pt x="0" y="2122931"/>
                </a:lnTo>
                <a:lnTo>
                  <a:pt x="7560564" y="2122931"/>
                </a:lnTo>
                <a:lnTo>
                  <a:pt x="75605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60038" y="2255398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1149" y="2425448"/>
            <a:ext cx="1416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55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8706" y="2215890"/>
            <a:ext cx="365760" cy="210820"/>
          </a:xfrm>
          <a:custGeom>
            <a:avLst/>
            <a:gdLst/>
            <a:ahLst/>
            <a:cxnLst/>
            <a:rect l="l" t="t" r="r" b="b"/>
            <a:pathLst>
              <a:path w="365760" h="210819">
                <a:moveTo>
                  <a:pt x="0" y="210315"/>
                </a:moveTo>
                <a:lnTo>
                  <a:pt x="365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65294" y="1961266"/>
            <a:ext cx="131191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345" dirty="0" smtClean="0">
                <a:latin typeface="Arial"/>
                <a:cs typeface="Arial"/>
              </a:rPr>
              <a:t>COOC</a:t>
            </a:r>
            <a:r>
              <a:rPr sz="2000" spc="325" dirty="0" smtClean="0">
                <a:latin typeface="Arial"/>
                <a:cs typeface="Arial"/>
              </a:rPr>
              <a:t> 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5617" y="2132840"/>
            <a:ext cx="476884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7345" algn="l"/>
              </a:tabLst>
            </a:pPr>
            <a:r>
              <a:rPr sz="1350" spc="155" dirty="0">
                <a:latin typeface="Arial"/>
                <a:cs typeface="Arial"/>
              </a:rPr>
              <a:t>2</a:t>
            </a:r>
            <a:r>
              <a:rPr sz="1350" spc="155" dirty="0">
                <a:latin typeface="Times New Roman"/>
                <a:cs typeface="Times New Roman"/>
              </a:rPr>
              <a:t>	</a:t>
            </a:r>
            <a:r>
              <a:rPr sz="1350" spc="155" dirty="0">
                <a:latin typeface="Arial"/>
                <a:cs typeface="Arial"/>
              </a:rPr>
              <a:t>5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0340" y="2502405"/>
            <a:ext cx="268605" cy="120650"/>
          </a:xfrm>
          <a:custGeom>
            <a:avLst/>
            <a:gdLst/>
            <a:ahLst/>
            <a:cxnLst/>
            <a:rect l="l" t="t" r="r" b="b"/>
            <a:pathLst>
              <a:path w="268604" h="120650">
                <a:moveTo>
                  <a:pt x="268215" y="1204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4814" y="2517526"/>
            <a:ext cx="131191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345" dirty="0" smtClean="0">
                <a:latin typeface="Arial"/>
                <a:cs typeface="Arial"/>
              </a:rPr>
              <a:t>C</a:t>
            </a:r>
            <a:r>
              <a:rPr sz="2000" spc="325" dirty="0" smtClean="0"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1000" y="2826786"/>
            <a:ext cx="1793239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7345" algn="l"/>
                <a:tab pos="766445" algn="l"/>
                <a:tab pos="1779270" algn="l"/>
              </a:tabLst>
            </a:pPr>
            <a:r>
              <a:rPr lang="en-US" sz="1350" spc="155" dirty="0" smtClean="0">
                <a:latin typeface="Arial"/>
                <a:cs typeface="Arial"/>
              </a:rPr>
              <a:t>3</a:t>
            </a:r>
            <a:r>
              <a:rPr sz="1350" spc="155" dirty="0">
                <a:latin typeface="Times New Roman"/>
                <a:cs typeface="Times New Roman"/>
              </a:rPr>
              <a:t>	</a:t>
            </a:r>
            <a:r>
              <a:rPr sz="1350" u="sng" spc="2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4655" y="3290194"/>
            <a:ext cx="64325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00" spc="270" dirty="0">
                <a:latin typeface="Arial"/>
                <a:cs typeface="Arial"/>
              </a:rPr>
              <a:t>CH</a:t>
            </a:r>
            <a:r>
              <a:rPr sz="2025" spc="405" baseline="-26748" dirty="0">
                <a:latin typeface="Arial"/>
                <a:cs typeface="Arial"/>
              </a:rPr>
              <a:t>2</a:t>
            </a:r>
            <a:endParaRPr sz="2025" baseline="-2674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78706" y="3235456"/>
            <a:ext cx="387350" cy="433070"/>
          </a:xfrm>
          <a:custGeom>
            <a:avLst/>
            <a:gdLst/>
            <a:ahLst/>
            <a:cxnLst/>
            <a:rect l="l" t="t" r="r" b="b"/>
            <a:pathLst>
              <a:path w="387350" h="433070">
                <a:moveTo>
                  <a:pt x="0" y="225546"/>
                </a:moveTo>
                <a:lnTo>
                  <a:pt x="387094" y="0"/>
                </a:lnTo>
              </a:path>
              <a:path w="387350" h="433070">
                <a:moveTo>
                  <a:pt x="379475" y="432810"/>
                </a:moveTo>
                <a:lnTo>
                  <a:pt x="71634" y="3017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7514" y="2983869"/>
            <a:ext cx="1477010" cy="9124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35"/>
              </a:spcBef>
            </a:pPr>
            <a:r>
              <a:rPr sz="2000" spc="285" dirty="0" smtClean="0">
                <a:latin typeface="Arial"/>
                <a:cs typeface="Arial"/>
              </a:rPr>
              <a:t>COOC</a:t>
            </a:r>
            <a:r>
              <a:rPr sz="2025" spc="427" baseline="-26748" dirty="0" smtClean="0">
                <a:latin typeface="Arial"/>
                <a:cs typeface="Arial"/>
              </a:rPr>
              <a:t>2</a:t>
            </a:r>
            <a:r>
              <a:rPr sz="2000" spc="285" dirty="0" smtClean="0">
                <a:latin typeface="Arial"/>
                <a:cs typeface="Arial"/>
              </a:rPr>
              <a:t>H</a:t>
            </a:r>
            <a:r>
              <a:rPr sz="2025" spc="427" baseline="-26748" dirty="0" smtClean="0">
                <a:latin typeface="Arial"/>
                <a:cs typeface="Arial"/>
              </a:rPr>
              <a:t>5</a:t>
            </a:r>
            <a:endParaRPr sz="2025" baseline="-26748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135"/>
              </a:spcBef>
            </a:pPr>
            <a:r>
              <a:rPr sz="2000" spc="285" dirty="0" smtClean="0">
                <a:latin typeface="Arial"/>
                <a:cs typeface="Arial"/>
              </a:rPr>
              <a:t>CH</a:t>
            </a:r>
            <a:r>
              <a:rPr lang="en-US" sz="2025" spc="427" baseline="-26748" dirty="0">
                <a:latin typeface="Arial"/>
                <a:cs typeface="Arial"/>
              </a:rPr>
              <a:t>3</a:t>
            </a:r>
            <a:endParaRPr sz="2025" baseline="-26748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1091" y="2531242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2202" y="2701292"/>
            <a:ext cx="1416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55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1099" y="3113410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2210" y="3283460"/>
            <a:ext cx="1416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55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98091" y="2827019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86331" y="2035942"/>
            <a:ext cx="33528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280" dirty="0" smtClean="0"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98091" y="2336293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89379" y="3607186"/>
            <a:ext cx="33401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265" dirty="0" smtClean="0"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99551" y="2981274"/>
            <a:ext cx="5026025" cy="669290"/>
            <a:chOff x="1499551" y="2981274"/>
            <a:chExt cx="5026025" cy="669290"/>
          </a:xfrm>
        </p:grpSpPr>
        <p:sp>
          <p:nvSpPr>
            <p:cNvPr id="23" name="object 23"/>
            <p:cNvSpPr/>
            <p:nvPr/>
          </p:nvSpPr>
          <p:spPr>
            <a:xfrm>
              <a:off x="1501139" y="3439667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05698" y="2981274"/>
              <a:ext cx="119737" cy="1060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60817" y="2625730"/>
            <a:ext cx="64325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00" spc="270" dirty="0">
                <a:latin typeface="Arial"/>
                <a:cs typeface="Arial"/>
              </a:rPr>
              <a:t>CH</a:t>
            </a:r>
            <a:r>
              <a:rPr sz="2025" spc="405" baseline="-26748" dirty="0">
                <a:latin typeface="Arial"/>
                <a:cs typeface="Arial"/>
              </a:rPr>
              <a:t>2</a:t>
            </a:r>
            <a:endParaRPr sz="2025" baseline="-2674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86225" y="3130174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14736" y="2923035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560309" y="2089282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56120" y="2002537"/>
            <a:ext cx="224154" cy="154305"/>
          </a:xfrm>
          <a:custGeom>
            <a:avLst/>
            <a:gdLst/>
            <a:ahLst/>
            <a:cxnLst/>
            <a:rect l="l" t="t" r="r" b="b"/>
            <a:pathLst>
              <a:path w="224154" h="154305">
                <a:moveTo>
                  <a:pt x="0" y="153918"/>
                </a:moveTo>
                <a:lnTo>
                  <a:pt x="2240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3239" y="442976"/>
            <a:ext cx="8441690" cy="16243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7665" marR="1778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ethyl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acetoacetate </a:t>
            </a: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treatment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with sodium ethoxide and</a:t>
            </a:r>
            <a:r>
              <a:rPr sz="2400" spc="-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ethylene  </a:t>
            </a:r>
            <a:r>
              <a:rPr sz="2400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lang="en-US" sz="2400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iodide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gives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intermediate. This intermediate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on hydrolysis </a:t>
            </a: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gives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Hexanedioic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Acetic acid.</a:t>
            </a:r>
            <a:endParaRPr sz="2400" dirty="0">
              <a:latin typeface="Times New Roman"/>
              <a:cs typeface="Times New Roman"/>
            </a:endParaRPr>
          </a:p>
          <a:p>
            <a:pPr marR="251460" algn="r">
              <a:lnSpc>
                <a:spcPct val="100000"/>
              </a:lnSpc>
              <a:spcBef>
                <a:spcPts val="2085"/>
              </a:spcBef>
            </a:pPr>
            <a:r>
              <a:rPr sz="2000" spc="315" dirty="0">
                <a:latin typeface="Arial"/>
                <a:cs typeface="Arial"/>
              </a:rPr>
              <a:t>C</a:t>
            </a:r>
            <a:r>
              <a:rPr sz="2000" spc="370" dirty="0">
                <a:latin typeface="Arial"/>
                <a:cs typeface="Arial"/>
              </a:rPr>
              <a:t>O</a:t>
            </a:r>
            <a:r>
              <a:rPr sz="2000" spc="350" dirty="0">
                <a:latin typeface="Arial"/>
                <a:cs typeface="Arial"/>
              </a:rPr>
              <a:t>OC</a:t>
            </a:r>
            <a:r>
              <a:rPr sz="2025" spc="300" baseline="-26748" dirty="0">
                <a:latin typeface="Arial"/>
                <a:cs typeface="Arial"/>
              </a:rPr>
              <a:t>2</a:t>
            </a:r>
            <a:r>
              <a:rPr sz="2000" spc="240" dirty="0">
                <a:latin typeface="Arial"/>
                <a:cs typeface="Arial"/>
              </a:rPr>
              <a:t>H</a:t>
            </a:r>
            <a:r>
              <a:rPr sz="2025" spc="232" baseline="-26748" dirty="0">
                <a:latin typeface="Arial"/>
                <a:cs typeface="Arial"/>
              </a:rPr>
              <a:t>5</a:t>
            </a:r>
            <a:endParaRPr sz="2025" baseline="-26748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86020" y="2336293"/>
            <a:ext cx="236220" cy="204470"/>
          </a:xfrm>
          <a:custGeom>
            <a:avLst/>
            <a:gdLst/>
            <a:ahLst/>
            <a:cxnLst/>
            <a:rect l="l" t="t" r="r" b="b"/>
            <a:pathLst>
              <a:path w="236220" h="204469">
                <a:moveTo>
                  <a:pt x="236207" y="2042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36965" y="2494666"/>
            <a:ext cx="131318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345" dirty="0" smtClean="0">
                <a:latin typeface="Arial"/>
                <a:cs typeface="Arial"/>
              </a:rPr>
              <a:t>C</a:t>
            </a:r>
            <a:r>
              <a:rPr sz="2000" spc="325" dirty="0" smtClean="0"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96200" y="2664716"/>
            <a:ext cx="47815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9250" algn="l"/>
              </a:tabLst>
            </a:pPr>
            <a:r>
              <a:rPr lang="en-US" sz="1350" spc="155" dirty="0" smtClean="0">
                <a:latin typeface="Arial"/>
                <a:cs typeface="Arial"/>
              </a:rPr>
              <a:t>3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2313" y="3654430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92695" y="3505206"/>
            <a:ext cx="239395" cy="195580"/>
          </a:xfrm>
          <a:custGeom>
            <a:avLst/>
            <a:gdLst/>
            <a:ahLst/>
            <a:cxnLst/>
            <a:rect l="l" t="t" r="r" b="b"/>
            <a:pathLst>
              <a:path w="239395" h="195579">
                <a:moveTo>
                  <a:pt x="0" y="195069"/>
                </a:moveTo>
                <a:lnTo>
                  <a:pt x="2392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11936" y="3218566"/>
            <a:ext cx="1790064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47345" algn="l"/>
              </a:tabLst>
            </a:pPr>
            <a:r>
              <a:rPr sz="2025" spc="232" baseline="2057" dirty="0">
                <a:latin typeface="Arial"/>
                <a:cs typeface="Arial"/>
              </a:rPr>
              <a:t>2</a:t>
            </a:r>
            <a:r>
              <a:rPr sz="2025" spc="232" baseline="2057" dirty="0">
                <a:latin typeface="Times New Roman"/>
                <a:cs typeface="Times New Roman"/>
              </a:rPr>
              <a:t>	</a:t>
            </a:r>
            <a:r>
              <a:rPr sz="2000" spc="285" dirty="0">
                <a:latin typeface="Arial"/>
                <a:cs typeface="Arial"/>
              </a:rPr>
              <a:t>COOC</a:t>
            </a:r>
            <a:r>
              <a:rPr sz="2025" spc="427" baseline="-26748" dirty="0">
                <a:latin typeface="Arial"/>
                <a:cs typeface="Arial"/>
              </a:rPr>
              <a:t>2</a:t>
            </a:r>
            <a:r>
              <a:rPr sz="2000" spc="285" dirty="0">
                <a:latin typeface="Arial"/>
                <a:cs typeface="Arial"/>
              </a:rPr>
              <a:t>H</a:t>
            </a:r>
            <a:r>
              <a:rPr sz="2025" spc="427" baseline="-26748" dirty="0">
                <a:latin typeface="Arial"/>
                <a:cs typeface="Arial"/>
              </a:rPr>
              <a:t>5</a:t>
            </a:r>
            <a:endParaRPr sz="2025" baseline="-26748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7200" y="2377376"/>
            <a:ext cx="9144000" cy="4938395"/>
            <a:chOff x="457200" y="2377376"/>
            <a:chExt cx="9144000" cy="4938395"/>
          </a:xfrm>
        </p:grpSpPr>
        <p:sp>
          <p:nvSpPr>
            <p:cNvPr id="38" name="object 38"/>
            <p:cNvSpPr/>
            <p:nvPr/>
          </p:nvSpPr>
          <p:spPr>
            <a:xfrm>
              <a:off x="6696449" y="2378964"/>
              <a:ext cx="15875" cy="1339850"/>
            </a:xfrm>
            <a:custGeom>
              <a:avLst/>
              <a:gdLst/>
              <a:ahLst/>
              <a:cxnLst/>
              <a:rect l="l" t="t" r="r" b="b"/>
              <a:pathLst>
                <a:path w="15875" h="1339850">
                  <a:moveTo>
                    <a:pt x="0" y="0"/>
                  </a:moveTo>
                  <a:lnTo>
                    <a:pt x="0" y="297175"/>
                  </a:lnTo>
                </a:path>
                <a:path w="15875" h="1339850">
                  <a:moveTo>
                    <a:pt x="15253" y="1040887"/>
                  </a:moveTo>
                  <a:lnTo>
                    <a:pt x="15253" y="13395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7200" y="3886199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0" y="0"/>
                  </a:moveTo>
                  <a:lnTo>
                    <a:pt x="0" y="3428999"/>
                  </a:lnTo>
                  <a:lnTo>
                    <a:pt x="9143999" y="3428999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314447" y="2716468"/>
            <a:ext cx="297180" cy="488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0" spc="385" dirty="0">
                <a:latin typeface="Arial"/>
                <a:cs typeface="Arial"/>
              </a:rPr>
              <a:t>+</a:t>
            </a:r>
            <a:endParaRPr sz="3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3139" y="6729472"/>
            <a:ext cx="273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dirty="0"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54251" y="6759064"/>
            <a:ext cx="6432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40212" y="6729472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49680" y="3886199"/>
            <a:ext cx="7560945" cy="3241675"/>
          </a:xfrm>
          <a:custGeom>
            <a:avLst/>
            <a:gdLst/>
            <a:ahLst/>
            <a:cxnLst/>
            <a:rect l="l" t="t" r="r" b="b"/>
            <a:pathLst>
              <a:path w="7560945" h="3241675">
                <a:moveTo>
                  <a:pt x="7560563" y="3241548"/>
                </a:moveTo>
                <a:lnTo>
                  <a:pt x="7560563" y="0"/>
                </a:lnTo>
                <a:lnTo>
                  <a:pt x="0" y="0"/>
                </a:lnTo>
                <a:lnTo>
                  <a:pt x="0" y="3241548"/>
                </a:lnTo>
                <a:lnTo>
                  <a:pt x="7560563" y="324154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166362" y="4057211"/>
            <a:ext cx="216344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165" dirty="0">
                <a:latin typeface="Arial"/>
                <a:cs typeface="Arial"/>
              </a:rPr>
              <a:t>dimethyl</a:t>
            </a:r>
            <a:r>
              <a:rPr sz="1700" spc="135" dirty="0">
                <a:latin typeface="Arial"/>
                <a:cs typeface="Arial"/>
              </a:rPr>
              <a:t> </a:t>
            </a:r>
            <a:r>
              <a:rPr sz="1700" spc="180" dirty="0">
                <a:latin typeface="Arial"/>
                <a:cs typeface="Arial"/>
              </a:rPr>
              <a:t>malonate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52219" y="4035875"/>
            <a:ext cx="1050925" cy="5206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5080" indent="-76200">
              <a:lnSpc>
                <a:spcPts val="1920"/>
              </a:lnSpc>
              <a:spcBef>
                <a:spcPts val="260"/>
              </a:spcBef>
            </a:pPr>
            <a:r>
              <a:rPr sz="1700" spc="160" dirty="0">
                <a:latin typeface="Arial"/>
                <a:cs typeface="Arial"/>
              </a:rPr>
              <a:t>ethylene  </a:t>
            </a:r>
            <a:r>
              <a:rPr lang="en-US" sz="1700" spc="160" dirty="0" smtClean="0">
                <a:latin typeface="Arial"/>
                <a:cs typeface="Arial"/>
              </a:rPr>
              <a:t>Iodide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16493" y="3901435"/>
            <a:ext cx="307975" cy="142240"/>
          </a:xfrm>
          <a:custGeom>
            <a:avLst/>
            <a:gdLst/>
            <a:ahLst/>
            <a:cxnLst/>
            <a:rect l="l" t="t" r="r" b="b"/>
            <a:pathLst>
              <a:path w="307975" h="142239">
                <a:moveTo>
                  <a:pt x="307841" y="1417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13672" y="3936369"/>
            <a:ext cx="146748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00" spc="285" dirty="0" smtClean="0">
                <a:latin typeface="Arial"/>
                <a:cs typeface="Arial"/>
              </a:rPr>
              <a:t>CH</a:t>
            </a:r>
            <a:r>
              <a:rPr lang="en-US" sz="2025" spc="427" baseline="-26748" dirty="0">
                <a:latin typeface="Arial"/>
                <a:cs typeface="Arial"/>
              </a:rPr>
              <a:t>3</a:t>
            </a:r>
            <a:endParaRPr sz="2025" baseline="-26748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52814" y="5397885"/>
            <a:ext cx="64325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000" spc="270" dirty="0">
                <a:latin typeface="Arial"/>
                <a:cs typeface="Arial"/>
              </a:rPr>
              <a:t>CH</a:t>
            </a:r>
            <a:r>
              <a:rPr sz="2025" spc="405" baseline="-26748" dirty="0">
                <a:latin typeface="Arial"/>
                <a:cs typeface="Arial"/>
              </a:rPr>
              <a:t>2</a:t>
            </a:r>
            <a:endParaRPr sz="2025" baseline="-26748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78222" y="5902328"/>
            <a:ext cx="4870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29333" y="6072379"/>
            <a:ext cx="1416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55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05204" y="5695191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352289" y="4861437"/>
            <a:ext cx="773185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395" dirty="0" smtClean="0">
                <a:latin typeface="Arial"/>
                <a:cs typeface="Arial"/>
              </a:rPr>
              <a:t>C</a:t>
            </a:r>
            <a:r>
              <a:rPr sz="2000" spc="325" dirty="0" smtClean="0">
                <a:latin typeface="Arial"/>
                <a:cs typeface="Arial"/>
              </a:rPr>
              <a:t>H</a:t>
            </a:r>
            <a:r>
              <a:rPr lang="en-US" sz="2000" spc="325" dirty="0" smtClean="0"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51155" y="4774692"/>
            <a:ext cx="274320" cy="166370"/>
          </a:xfrm>
          <a:custGeom>
            <a:avLst/>
            <a:gdLst/>
            <a:ahLst/>
            <a:cxnLst/>
            <a:rect l="l" t="t" r="r" b="b"/>
            <a:pathLst>
              <a:path w="274320" h="166370">
                <a:moveTo>
                  <a:pt x="0" y="166111"/>
                </a:moveTo>
                <a:lnTo>
                  <a:pt x="2743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137150" y="4517013"/>
            <a:ext cx="97663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315" dirty="0">
                <a:latin typeface="Arial"/>
                <a:cs typeface="Arial"/>
              </a:rPr>
              <a:t>C</a:t>
            </a:r>
            <a:r>
              <a:rPr sz="2000" spc="370" dirty="0">
                <a:latin typeface="Arial"/>
                <a:cs typeface="Arial"/>
              </a:rPr>
              <a:t>O</a:t>
            </a:r>
            <a:r>
              <a:rPr sz="2000" spc="455" dirty="0">
                <a:latin typeface="Arial"/>
                <a:cs typeface="Arial"/>
              </a:rPr>
              <a:t>O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67529" y="6426584"/>
            <a:ext cx="823471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409" dirty="0" smtClean="0">
                <a:latin typeface="Arial"/>
                <a:cs typeface="Arial"/>
              </a:rPr>
              <a:t>C</a:t>
            </a:r>
            <a:r>
              <a:rPr sz="2000" spc="325" dirty="0" smtClean="0">
                <a:latin typeface="Arial"/>
                <a:cs typeface="Arial"/>
              </a:rPr>
              <a:t>H</a:t>
            </a:r>
            <a:r>
              <a:rPr lang="en-US" sz="2000" spc="325" dirty="0" smtClean="0"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861808" y="6242300"/>
            <a:ext cx="290195" cy="238125"/>
          </a:xfrm>
          <a:custGeom>
            <a:avLst/>
            <a:gdLst/>
            <a:ahLst/>
            <a:cxnLst/>
            <a:rect l="l" t="t" r="r" b="b"/>
            <a:pathLst>
              <a:path w="290195" h="238125">
                <a:moveTo>
                  <a:pt x="0" y="237754"/>
                </a:moveTo>
                <a:lnTo>
                  <a:pt x="2895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169154" y="5952621"/>
            <a:ext cx="97663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315" dirty="0">
                <a:latin typeface="Arial"/>
                <a:cs typeface="Arial"/>
              </a:rPr>
              <a:t>C</a:t>
            </a:r>
            <a:r>
              <a:rPr sz="2000" spc="360" dirty="0">
                <a:latin typeface="Arial"/>
                <a:cs typeface="Arial"/>
              </a:rPr>
              <a:t>O</a:t>
            </a:r>
            <a:r>
              <a:rPr sz="2000" spc="465" dirty="0">
                <a:latin typeface="Arial"/>
                <a:cs typeface="Arial"/>
              </a:rPr>
              <a:t>O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86916" y="5151119"/>
            <a:ext cx="15240" cy="1339850"/>
          </a:xfrm>
          <a:custGeom>
            <a:avLst/>
            <a:gdLst/>
            <a:ahLst/>
            <a:cxnLst/>
            <a:rect l="l" t="t" r="r" b="b"/>
            <a:pathLst>
              <a:path w="15239" h="1339850">
                <a:moveTo>
                  <a:pt x="0" y="0"/>
                </a:moveTo>
                <a:lnTo>
                  <a:pt x="0" y="297175"/>
                </a:lnTo>
              </a:path>
              <a:path w="15239" h="1339850">
                <a:moveTo>
                  <a:pt x="15237" y="1040887"/>
                </a:moveTo>
                <a:lnTo>
                  <a:pt x="15237" y="13395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30171" y="5735134"/>
            <a:ext cx="12287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204" dirty="0">
                <a:latin typeface="Arial"/>
                <a:cs typeface="Arial"/>
              </a:rPr>
              <a:t>Hy</a:t>
            </a:r>
            <a:r>
              <a:rPr sz="1700" spc="175" dirty="0">
                <a:latin typeface="Arial"/>
                <a:cs typeface="Arial"/>
              </a:rPr>
              <a:t>d</a:t>
            </a:r>
            <a:r>
              <a:rPr sz="1700" spc="125" dirty="0">
                <a:latin typeface="Arial"/>
                <a:cs typeface="Arial"/>
              </a:rPr>
              <a:t>r</a:t>
            </a:r>
            <a:r>
              <a:rPr sz="1700" spc="175" dirty="0">
                <a:latin typeface="Arial"/>
                <a:cs typeface="Arial"/>
              </a:rPr>
              <a:t>o</a:t>
            </a:r>
            <a:r>
              <a:rPr sz="1700" spc="110" dirty="0">
                <a:latin typeface="Arial"/>
                <a:cs typeface="Arial"/>
              </a:rPr>
              <a:t>l</a:t>
            </a:r>
            <a:r>
              <a:rPr sz="1700" spc="175" dirty="0">
                <a:latin typeface="Arial"/>
                <a:cs typeface="Arial"/>
              </a:rPr>
              <a:t>y</a:t>
            </a:r>
            <a:r>
              <a:rPr sz="1700" spc="130" dirty="0">
                <a:latin typeface="Arial"/>
                <a:cs typeface="Arial"/>
              </a:rPr>
              <a:t>s</a:t>
            </a:r>
            <a:r>
              <a:rPr sz="1700" spc="110" dirty="0">
                <a:latin typeface="Arial"/>
                <a:cs typeface="Arial"/>
              </a:rPr>
              <a:t>i</a:t>
            </a:r>
            <a:r>
              <a:rPr sz="1700" spc="170" dirty="0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36370" y="5490807"/>
            <a:ext cx="12255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15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72767" y="5384615"/>
            <a:ext cx="12160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700" spc="185" dirty="0">
                <a:latin typeface="Arial"/>
                <a:cs typeface="Arial"/>
              </a:rPr>
              <a:t>HCl </a:t>
            </a:r>
            <a:r>
              <a:rPr sz="1700" spc="95" dirty="0">
                <a:latin typeface="Arial"/>
                <a:cs typeface="Arial"/>
              </a:rPr>
              <a:t>/ </a:t>
            </a:r>
            <a:r>
              <a:rPr sz="2550" spc="375" baseline="6535" dirty="0">
                <a:latin typeface="Arial"/>
                <a:cs typeface="Arial"/>
              </a:rPr>
              <a:t>H</a:t>
            </a:r>
            <a:r>
              <a:rPr sz="2550" spc="225" baseline="6535" dirty="0">
                <a:latin typeface="Arial"/>
                <a:cs typeface="Arial"/>
              </a:rPr>
              <a:t> </a:t>
            </a:r>
            <a:r>
              <a:rPr sz="2550" spc="397" baseline="6535" dirty="0">
                <a:latin typeface="Arial"/>
                <a:cs typeface="Arial"/>
              </a:rPr>
              <a:t>O</a:t>
            </a:r>
            <a:endParaRPr sz="2550" baseline="6535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27545" y="5034480"/>
            <a:ext cx="87312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US" sz="8000" baseline="-25252" dirty="0" smtClean="0">
                <a:latin typeface="Arial"/>
                <a:cs typeface="Arial"/>
              </a:rPr>
              <a:t>+</a:t>
            </a:r>
            <a:endParaRPr sz="8000" baseline="-25252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53736" y="4808983"/>
            <a:ext cx="14160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350" spc="155" dirty="0" smtClean="0">
                <a:latin typeface="Arial"/>
                <a:cs typeface="Arial"/>
              </a:rPr>
              <a:t>3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21301" y="481127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802625" y="4638933"/>
            <a:ext cx="1725930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2000" algn="l"/>
              </a:tabLst>
            </a:pPr>
            <a:r>
              <a:rPr sz="2000" spc="409" dirty="0">
                <a:latin typeface="Arial"/>
                <a:cs typeface="Arial"/>
              </a:rPr>
              <a:t>C</a:t>
            </a:r>
            <a:r>
              <a:rPr sz="2000" spc="325" dirty="0">
                <a:latin typeface="Arial"/>
                <a:cs typeface="Arial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315" dirty="0">
                <a:latin typeface="Arial"/>
                <a:cs typeface="Arial"/>
              </a:rPr>
              <a:t>C</a:t>
            </a:r>
            <a:r>
              <a:rPr sz="2000" spc="360" dirty="0">
                <a:latin typeface="Arial"/>
                <a:cs typeface="Arial"/>
              </a:rPr>
              <a:t>O</a:t>
            </a:r>
            <a:r>
              <a:rPr sz="2000" spc="465" dirty="0">
                <a:latin typeface="Arial"/>
                <a:cs typeface="Arial"/>
              </a:rPr>
              <a:t>O</a:t>
            </a:r>
            <a:r>
              <a:rPr sz="2000" spc="325" dirty="0"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351775" y="6336797"/>
            <a:ext cx="2120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8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785886" y="5163189"/>
            <a:ext cx="1798955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525"/>
              </a:spcBef>
              <a:tabLst>
                <a:tab pos="810895" algn="l"/>
              </a:tabLst>
            </a:pPr>
            <a:r>
              <a:rPr sz="2000" spc="270" dirty="0" smtClean="0">
                <a:latin typeface="Arial"/>
                <a:cs typeface="Arial"/>
              </a:rPr>
              <a:t>CH</a:t>
            </a:r>
            <a:r>
              <a:rPr lang="en-US" sz="2000" spc="270" dirty="0" smtClean="0">
                <a:latin typeface="Arial"/>
                <a:cs typeface="Arial"/>
              </a:rPr>
              <a:t>3</a:t>
            </a:r>
            <a:r>
              <a:rPr sz="2000" spc="365" dirty="0" smtClean="0">
                <a:latin typeface="Arial"/>
                <a:cs typeface="Arial"/>
              </a:rPr>
              <a:t>COOH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02625" y="6096000"/>
            <a:ext cx="1525270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700" spc="155" dirty="0" smtClean="0">
                <a:latin typeface="Arial"/>
                <a:cs typeface="Arial"/>
              </a:rPr>
              <a:t>Acetic </a:t>
            </a:r>
            <a:r>
              <a:rPr sz="1700" spc="160" dirty="0" smtClean="0">
                <a:latin typeface="Arial"/>
                <a:cs typeface="Arial"/>
              </a:rPr>
              <a:t>acid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9542907" cy="1637756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047052" marR="5588" indent="-1033082">
              <a:lnSpc>
                <a:spcPct val="108900"/>
              </a:lnSpc>
              <a:spcBef>
                <a:spcPts val="110"/>
              </a:spcBef>
            </a:pPr>
            <a:r>
              <a:rPr spc="-11" dirty="0"/>
              <a:t>Synthesis </a:t>
            </a:r>
            <a:r>
              <a:rPr dirty="0"/>
              <a:t>of higher </a:t>
            </a:r>
            <a:r>
              <a:rPr spc="-6" dirty="0"/>
              <a:t>normal diacids  (</a:t>
            </a:r>
            <a:r>
              <a:rPr spc="-6" dirty="0">
                <a:solidFill>
                  <a:srgbClr val="FF0000"/>
                </a:solidFill>
              </a:rPr>
              <a:t>Synthesis </a:t>
            </a:r>
            <a:r>
              <a:rPr dirty="0">
                <a:solidFill>
                  <a:srgbClr val="FF0000"/>
                </a:solidFill>
              </a:rPr>
              <a:t>of </a:t>
            </a:r>
            <a:r>
              <a:rPr spc="-22" dirty="0">
                <a:solidFill>
                  <a:srgbClr val="FF0000"/>
                </a:solidFill>
              </a:rPr>
              <a:t>Adepic</a:t>
            </a:r>
            <a:r>
              <a:rPr spc="105" dirty="0">
                <a:solidFill>
                  <a:srgbClr val="FF0000"/>
                </a:solidFill>
              </a:rPr>
              <a:t> </a:t>
            </a:r>
            <a:r>
              <a:rPr spc="-6" dirty="0">
                <a:solidFill>
                  <a:srgbClr val="FF0000"/>
                </a:solidFill>
              </a:rPr>
              <a:t>acid</a:t>
            </a:r>
            <a:r>
              <a:rPr spc="-6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" y="1898073"/>
            <a:ext cx="9923906" cy="1437445"/>
          </a:xfrm>
          <a:prstGeom prst="rect">
            <a:avLst/>
          </a:prstGeom>
        </p:spPr>
        <p:txBody>
          <a:bodyPr vert="horz" wrap="square" lIns="0" tIns="15367" rIns="0" bIns="0" rtlCol="0">
            <a:spAutoFit/>
          </a:bodyPr>
          <a:lstStyle/>
          <a:p>
            <a:pPr marL="392557" marR="5588" indent="-379286" algn="just">
              <a:spcBef>
                <a:spcPts val="121"/>
              </a:spcBef>
              <a:buChar char="•"/>
              <a:tabLst>
                <a:tab pos="393256" algn="l"/>
              </a:tabLst>
            </a:pP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The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reaction </a:t>
            </a:r>
            <a:r>
              <a:rPr sz="3080" spc="-17" dirty="0">
                <a:solidFill>
                  <a:srgbClr val="0070C0"/>
                </a:solidFill>
                <a:latin typeface="Arial"/>
                <a:cs typeface="Arial"/>
              </a:rPr>
              <a:t>of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sodium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ethyl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acetoacetate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with 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an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alkylene diiodede followed </a:t>
            </a:r>
            <a:r>
              <a:rPr sz="3080" spc="-17" dirty="0">
                <a:solidFill>
                  <a:srgbClr val="0070C0"/>
                </a:solidFill>
                <a:latin typeface="Arial"/>
                <a:cs typeface="Arial"/>
              </a:rPr>
              <a:t>by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acids 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hydrolysed gives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3080" dirty="0">
                <a:solidFill>
                  <a:srgbClr val="0070C0"/>
                </a:solidFill>
                <a:latin typeface="Arial"/>
                <a:cs typeface="Arial"/>
              </a:rPr>
              <a:t>normal </a:t>
            </a:r>
            <a:r>
              <a:rPr sz="3080" spc="-6" dirty="0">
                <a:solidFill>
                  <a:srgbClr val="0070C0"/>
                </a:solidFill>
                <a:latin typeface="Arial"/>
                <a:cs typeface="Arial"/>
              </a:rPr>
              <a:t>dicarboxylic</a:t>
            </a:r>
            <a:r>
              <a:rPr sz="3080" spc="1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80" spc="6" dirty="0">
                <a:solidFill>
                  <a:srgbClr val="0070C0"/>
                </a:solidFill>
                <a:latin typeface="Arial"/>
                <a:cs typeface="Arial"/>
              </a:rPr>
              <a:t>acid.</a:t>
            </a:r>
            <a:endParaRPr sz="308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49439" y="4074072"/>
            <a:ext cx="1128078" cy="92202"/>
            <a:chOff x="6954035" y="3599793"/>
            <a:chExt cx="1025525" cy="83820"/>
          </a:xfrm>
        </p:grpSpPr>
        <p:sp>
          <p:nvSpPr>
            <p:cNvPr id="5" name="object 5"/>
            <p:cNvSpPr/>
            <p:nvPr/>
          </p:nvSpPr>
          <p:spPr>
            <a:xfrm>
              <a:off x="6954035" y="3635387"/>
              <a:ext cx="942975" cy="15240"/>
            </a:xfrm>
            <a:custGeom>
              <a:avLst/>
              <a:gdLst/>
              <a:ahLst/>
              <a:cxnLst/>
              <a:rect l="l" t="t" r="r" b="b"/>
              <a:pathLst>
                <a:path w="942975" h="15239">
                  <a:moveTo>
                    <a:pt x="942560" y="0"/>
                  </a:moveTo>
                  <a:lnTo>
                    <a:pt x="0" y="0"/>
                  </a:lnTo>
                  <a:lnTo>
                    <a:pt x="0" y="14673"/>
                  </a:lnTo>
                  <a:lnTo>
                    <a:pt x="942560" y="14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7749365" y="3599793"/>
              <a:ext cx="229855" cy="836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" name="object 7"/>
          <p:cNvSpPr/>
          <p:nvPr/>
        </p:nvSpPr>
        <p:spPr>
          <a:xfrm>
            <a:off x="1267020" y="5081048"/>
            <a:ext cx="755917" cy="175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8" name="object 8"/>
          <p:cNvGrpSpPr/>
          <p:nvPr/>
        </p:nvGrpSpPr>
        <p:grpSpPr>
          <a:xfrm>
            <a:off x="2105162" y="4757588"/>
            <a:ext cx="1145540" cy="1149033"/>
            <a:chOff x="1913784" y="4221171"/>
            <a:chExt cx="1041400" cy="1044575"/>
          </a:xfrm>
        </p:grpSpPr>
        <p:sp>
          <p:nvSpPr>
            <p:cNvPr id="9" name="object 9"/>
            <p:cNvSpPr/>
            <p:nvPr/>
          </p:nvSpPr>
          <p:spPr>
            <a:xfrm>
              <a:off x="1913784" y="4590452"/>
              <a:ext cx="204470" cy="12065"/>
            </a:xfrm>
            <a:custGeom>
              <a:avLst/>
              <a:gdLst/>
              <a:ahLst/>
              <a:cxnLst/>
              <a:rect l="l" t="t" r="r" b="b"/>
              <a:pathLst>
                <a:path w="204469" h="12064">
                  <a:moveTo>
                    <a:pt x="204151" y="0"/>
                  </a:moveTo>
                  <a:lnTo>
                    <a:pt x="0" y="0"/>
                  </a:lnTo>
                  <a:lnTo>
                    <a:pt x="0" y="11507"/>
                  </a:lnTo>
                  <a:lnTo>
                    <a:pt x="204151" y="11507"/>
                  </a:lnTo>
                  <a:lnTo>
                    <a:pt x="204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1031" y="4260978"/>
              <a:ext cx="141686" cy="128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4141" y="4221171"/>
              <a:ext cx="15875" cy="673100"/>
            </a:xfrm>
            <a:custGeom>
              <a:avLst/>
              <a:gdLst/>
              <a:ahLst/>
              <a:cxnLst/>
              <a:rect l="l" t="t" r="r" b="b"/>
              <a:pathLst>
                <a:path w="15875" h="673100">
                  <a:moveTo>
                    <a:pt x="15623" y="0"/>
                  </a:moveTo>
                  <a:lnTo>
                    <a:pt x="0" y="0"/>
                  </a:lnTo>
                  <a:lnTo>
                    <a:pt x="0" y="672692"/>
                  </a:lnTo>
                  <a:lnTo>
                    <a:pt x="15623" y="67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2669" y="4515225"/>
              <a:ext cx="761891" cy="132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8367" y="4665751"/>
              <a:ext cx="20320" cy="600075"/>
            </a:xfrm>
            <a:custGeom>
              <a:avLst/>
              <a:gdLst/>
              <a:ahLst/>
              <a:cxnLst/>
              <a:rect l="l" t="t" r="r" b="b"/>
              <a:pathLst>
                <a:path w="20319" h="600075">
                  <a:moveTo>
                    <a:pt x="15621" y="400735"/>
                  </a:moveTo>
                  <a:lnTo>
                    <a:pt x="0" y="400735"/>
                  </a:lnTo>
                  <a:lnTo>
                    <a:pt x="0" y="599478"/>
                  </a:lnTo>
                  <a:lnTo>
                    <a:pt x="15621" y="599478"/>
                  </a:lnTo>
                  <a:lnTo>
                    <a:pt x="15621" y="400735"/>
                  </a:lnTo>
                  <a:close/>
                </a:path>
                <a:path w="20319" h="600075">
                  <a:moveTo>
                    <a:pt x="20078" y="0"/>
                  </a:moveTo>
                  <a:lnTo>
                    <a:pt x="4457" y="0"/>
                  </a:lnTo>
                  <a:lnTo>
                    <a:pt x="4457" y="198831"/>
                  </a:lnTo>
                  <a:lnTo>
                    <a:pt x="20078" y="198831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1485" y="4899093"/>
              <a:ext cx="377055" cy="1621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332361" y="4757588"/>
            <a:ext cx="508508" cy="740410"/>
            <a:chOff x="3029419" y="4221171"/>
            <a:chExt cx="462280" cy="673100"/>
          </a:xfrm>
        </p:grpSpPr>
        <p:sp>
          <p:nvSpPr>
            <p:cNvPr id="16" name="object 16"/>
            <p:cNvSpPr/>
            <p:nvPr/>
          </p:nvSpPr>
          <p:spPr>
            <a:xfrm>
              <a:off x="3029419" y="4590452"/>
              <a:ext cx="204470" cy="12065"/>
            </a:xfrm>
            <a:custGeom>
              <a:avLst/>
              <a:gdLst/>
              <a:ahLst/>
              <a:cxnLst/>
              <a:rect l="l" t="t" r="r" b="b"/>
              <a:pathLst>
                <a:path w="204469" h="12064">
                  <a:moveTo>
                    <a:pt x="204151" y="0"/>
                  </a:moveTo>
                  <a:lnTo>
                    <a:pt x="0" y="0"/>
                  </a:lnTo>
                  <a:lnTo>
                    <a:pt x="0" y="11507"/>
                  </a:lnTo>
                  <a:lnTo>
                    <a:pt x="204151" y="11507"/>
                  </a:lnTo>
                  <a:lnTo>
                    <a:pt x="204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88919" y="4258944"/>
              <a:ext cx="139466" cy="1327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349507" y="4260978"/>
              <a:ext cx="141640" cy="128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0834" y="4221171"/>
              <a:ext cx="15875" cy="673100"/>
            </a:xfrm>
            <a:custGeom>
              <a:avLst/>
              <a:gdLst/>
              <a:ahLst/>
              <a:cxnLst/>
              <a:rect l="l" t="t" r="r" b="b"/>
              <a:pathLst>
                <a:path w="15875" h="673100">
                  <a:moveTo>
                    <a:pt x="15686" y="0"/>
                  </a:moveTo>
                  <a:lnTo>
                    <a:pt x="0" y="0"/>
                  </a:lnTo>
                  <a:lnTo>
                    <a:pt x="0" y="672692"/>
                  </a:lnTo>
                  <a:lnTo>
                    <a:pt x="15686" y="6726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0" name="object 20"/>
          <p:cNvSpPr/>
          <p:nvPr/>
        </p:nvSpPr>
        <p:spPr>
          <a:xfrm>
            <a:off x="3639002" y="5081053"/>
            <a:ext cx="508508" cy="182309"/>
          </a:xfrm>
          <a:custGeom>
            <a:avLst/>
            <a:gdLst/>
            <a:ahLst/>
            <a:cxnLst/>
            <a:rect l="l" t="t" r="r" b="b"/>
            <a:pathLst>
              <a:path w="462279" h="165735">
                <a:moveTo>
                  <a:pt x="131699" y="100393"/>
                </a:moveTo>
                <a:lnTo>
                  <a:pt x="122847" y="95161"/>
                </a:lnTo>
                <a:lnTo>
                  <a:pt x="117259" y="101409"/>
                </a:lnTo>
                <a:lnTo>
                  <a:pt x="111671" y="106641"/>
                </a:lnTo>
                <a:lnTo>
                  <a:pt x="106083" y="110858"/>
                </a:lnTo>
                <a:lnTo>
                  <a:pt x="99402" y="115062"/>
                </a:lnTo>
                <a:lnTo>
                  <a:pt x="92722" y="118110"/>
                </a:lnTo>
                <a:lnTo>
                  <a:pt x="86042" y="119138"/>
                </a:lnTo>
                <a:lnTo>
                  <a:pt x="79209" y="121310"/>
                </a:lnTo>
                <a:lnTo>
                  <a:pt x="72529" y="121310"/>
                </a:lnTo>
                <a:lnTo>
                  <a:pt x="59182" y="119138"/>
                </a:lnTo>
                <a:lnTo>
                  <a:pt x="24549" y="87757"/>
                </a:lnTo>
                <a:lnTo>
                  <a:pt x="23456" y="80492"/>
                </a:lnTo>
                <a:lnTo>
                  <a:pt x="21285" y="72059"/>
                </a:lnTo>
                <a:lnTo>
                  <a:pt x="21285" y="57531"/>
                </a:lnTo>
                <a:lnTo>
                  <a:pt x="23456" y="49110"/>
                </a:lnTo>
                <a:lnTo>
                  <a:pt x="24549" y="41846"/>
                </a:lnTo>
                <a:lnTo>
                  <a:pt x="31381" y="29197"/>
                </a:lnTo>
                <a:lnTo>
                  <a:pt x="35725" y="23977"/>
                </a:lnTo>
                <a:lnTo>
                  <a:pt x="41313" y="19761"/>
                </a:lnTo>
                <a:lnTo>
                  <a:pt x="45821" y="15697"/>
                </a:lnTo>
                <a:lnTo>
                  <a:pt x="51409" y="12496"/>
                </a:lnTo>
                <a:lnTo>
                  <a:pt x="56997" y="10464"/>
                </a:lnTo>
                <a:lnTo>
                  <a:pt x="63677" y="9296"/>
                </a:lnTo>
                <a:lnTo>
                  <a:pt x="74866" y="9296"/>
                </a:lnTo>
                <a:lnTo>
                  <a:pt x="80454" y="10464"/>
                </a:lnTo>
                <a:lnTo>
                  <a:pt x="84797" y="12496"/>
                </a:lnTo>
                <a:lnTo>
                  <a:pt x="90398" y="14528"/>
                </a:lnTo>
                <a:lnTo>
                  <a:pt x="94894" y="17729"/>
                </a:lnTo>
                <a:lnTo>
                  <a:pt x="98310" y="20916"/>
                </a:lnTo>
                <a:lnTo>
                  <a:pt x="102666" y="23977"/>
                </a:lnTo>
                <a:lnTo>
                  <a:pt x="106083" y="27165"/>
                </a:lnTo>
                <a:lnTo>
                  <a:pt x="108254" y="30213"/>
                </a:lnTo>
                <a:lnTo>
                  <a:pt x="117259" y="47066"/>
                </a:lnTo>
                <a:lnTo>
                  <a:pt x="126111" y="44894"/>
                </a:lnTo>
                <a:lnTo>
                  <a:pt x="113842" y="2032"/>
                </a:lnTo>
                <a:lnTo>
                  <a:pt x="107162" y="2032"/>
                </a:lnTo>
                <a:lnTo>
                  <a:pt x="102666" y="10464"/>
                </a:lnTo>
                <a:lnTo>
                  <a:pt x="99402" y="8280"/>
                </a:lnTo>
                <a:lnTo>
                  <a:pt x="86042" y="2032"/>
                </a:lnTo>
                <a:lnTo>
                  <a:pt x="82626" y="1016"/>
                </a:lnTo>
                <a:lnTo>
                  <a:pt x="78130" y="1016"/>
                </a:lnTo>
                <a:lnTo>
                  <a:pt x="72529" y="0"/>
                </a:lnTo>
                <a:lnTo>
                  <a:pt x="63677" y="0"/>
                </a:lnTo>
                <a:lnTo>
                  <a:pt x="59182" y="1016"/>
                </a:lnTo>
                <a:lnTo>
                  <a:pt x="54673" y="1016"/>
                </a:lnTo>
                <a:lnTo>
                  <a:pt x="50330" y="2032"/>
                </a:lnTo>
                <a:lnTo>
                  <a:pt x="45821" y="4064"/>
                </a:lnTo>
                <a:lnTo>
                  <a:pt x="41313" y="5232"/>
                </a:lnTo>
                <a:lnTo>
                  <a:pt x="6832" y="37630"/>
                </a:lnTo>
                <a:lnTo>
                  <a:pt x="5600" y="41846"/>
                </a:lnTo>
                <a:lnTo>
                  <a:pt x="3416" y="45910"/>
                </a:lnTo>
                <a:lnTo>
                  <a:pt x="1244" y="54330"/>
                </a:lnTo>
                <a:lnTo>
                  <a:pt x="1244" y="58547"/>
                </a:lnTo>
                <a:lnTo>
                  <a:pt x="0" y="62763"/>
                </a:lnTo>
                <a:lnTo>
                  <a:pt x="0" y="73228"/>
                </a:lnTo>
                <a:lnTo>
                  <a:pt x="2336" y="84696"/>
                </a:lnTo>
                <a:lnTo>
                  <a:pt x="32461" y="124358"/>
                </a:lnTo>
                <a:lnTo>
                  <a:pt x="60261" y="132791"/>
                </a:lnTo>
                <a:lnTo>
                  <a:pt x="74866" y="132791"/>
                </a:lnTo>
                <a:lnTo>
                  <a:pt x="81546" y="131775"/>
                </a:lnTo>
                <a:lnTo>
                  <a:pt x="88214" y="129590"/>
                </a:lnTo>
                <a:lnTo>
                  <a:pt x="94894" y="128574"/>
                </a:lnTo>
                <a:lnTo>
                  <a:pt x="125031" y="107657"/>
                </a:lnTo>
                <a:lnTo>
                  <a:pt x="128282" y="104609"/>
                </a:lnTo>
                <a:lnTo>
                  <a:pt x="131699" y="100393"/>
                </a:lnTo>
                <a:close/>
              </a:path>
              <a:path w="462279" h="165735">
                <a:moveTo>
                  <a:pt x="209829" y="141211"/>
                </a:moveTo>
                <a:lnTo>
                  <a:pt x="204228" y="141211"/>
                </a:lnTo>
                <a:lnTo>
                  <a:pt x="203149" y="145288"/>
                </a:lnTo>
                <a:lnTo>
                  <a:pt x="203149" y="147459"/>
                </a:lnTo>
                <a:lnTo>
                  <a:pt x="202057" y="149491"/>
                </a:lnTo>
                <a:lnTo>
                  <a:pt x="199732" y="151676"/>
                </a:lnTo>
                <a:lnTo>
                  <a:pt x="196469" y="151676"/>
                </a:lnTo>
                <a:lnTo>
                  <a:pt x="194144" y="152692"/>
                </a:lnTo>
                <a:lnTo>
                  <a:pt x="155155" y="152692"/>
                </a:lnTo>
                <a:lnTo>
                  <a:pt x="159664" y="150520"/>
                </a:lnTo>
                <a:lnTo>
                  <a:pt x="165100" y="146443"/>
                </a:lnTo>
                <a:lnTo>
                  <a:pt x="186372" y="132791"/>
                </a:lnTo>
                <a:lnTo>
                  <a:pt x="190881" y="128574"/>
                </a:lnTo>
                <a:lnTo>
                  <a:pt x="195224" y="125526"/>
                </a:lnTo>
                <a:lnTo>
                  <a:pt x="199732" y="121310"/>
                </a:lnTo>
                <a:lnTo>
                  <a:pt x="206413" y="111874"/>
                </a:lnTo>
                <a:lnTo>
                  <a:pt x="207492" y="108673"/>
                </a:lnTo>
                <a:lnTo>
                  <a:pt x="207492" y="105625"/>
                </a:lnTo>
                <a:lnTo>
                  <a:pt x="208737" y="102425"/>
                </a:lnTo>
                <a:lnTo>
                  <a:pt x="208737" y="96177"/>
                </a:lnTo>
                <a:lnTo>
                  <a:pt x="207492" y="91960"/>
                </a:lnTo>
                <a:lnTo>
                  <a:pt x="205320" y="88912"/>
                </a:lnTo>
                <a:lnTo>
                  <a:pt x="204228" y="85712"/>
                </a:lnTo>
                <a:lnTo>
                  <a:pt x="202057" y="82524"/>
                </a:lnTo>
                <a:lnTo>
                  <a:pt x="198640" y="79476"/>
                </a:lnTo>
                <a:lnTo>
                  <a:pt x="191960" y="75260"/>
                </a:lnTo>
                <a:lnTo>
                  <a:pt x="179692" y="72059"/>
                </a:lnTo>
                <a:lnTo>
                  <a:pt x="170688" y="72059"/>
                </a:lnTo>
                <a:lnTo>
                  <a:pt x="165100" y="73228"/>
                </a:lnTo>
                <a:lnTo>
                  <a:pt x="160743" y="75260"/>
                </a:lnTo>
                <a:lnTo>
                  <a:pt x="157327" y="76276"/>
                </a:lnTo>
                <a:lnTo>
                  <a:pt x="141795" y="97193"/>
                </a:lnTo>
                <a:lnTo>
                  <a:pt x="141795" y="107657"/>
                </a:lnTo>
                <a:lnTo>
                  <a:pt x="148475" y="106641"/>
                </a:lnTo>
                <a:lnTo>
                  <a:pt x="148475" y="99377"/>
                </a:lnTo>
                <a:lnTo>
                  <a:pt x="150647" y="92976"/>
                </a:lnTo>
                <a:lnTo>
                  <a:pt x="169595" y="79476"/>
                </a:lnTo>
                <a:lnTo>
                  <a:pt x="177520" y="79476"/>
                </a:lnTo>
                <a:lnTo>
                  <a:pt x="196469" y="96177"/>
                </a:lnTo>
                <a:lnTo>
                  <a:pt x="196469" y="102425"/>
                </a:lnTo>
                <a:lnTo>
                  <a:pt x="195224" y="105625"/>
                </a:lnTo>
                <a:lnTo>
                  <a:pt x="195224" y="108673"/>
                </a:lnTo>
                <a:lnTo>
                  <a:pt x="193052" y="112890"/>
                </a:lnTo>
                <a:lnTo>
                  <a:pt x="190881" y="115062"/>
                </a:lnTo>
                <a:lnTo>
                  <a:pt x="188544" y="118110"/>
                </a:lnTo>
                <a:lnTo>
                  <a:pt x="181864" y="124358"/>
                </a:lnTo>
                <a:lnTo>
                  <a:pt x="178612" y="128574"/>
                </a:lnTo>
                <a:lnTo>
                  <a:pt x="173012" y="131775"/>
                </a:lnTo>
                <a:lnTo>
                  <a:pt x="168516" y="135991"/>
                </a:lnTo>
                <a:lnTo>
                  <a:pt x="165100" y="138023"/>
                </a:lnTo>
                <a:lnTo>
                  <a:pt x="161836" y="141211"/>
                </a:lnTo>
                <a:lnTo>
                  <a:pt x="156248" y="144272"/>
                </a:lnTo>
                <a:lnTo>
                  <a:pt x="150647" y="148475"/>
                </a:lnTo>
                <a:lnTo>
                  <a:pt x="139471" y="155740"/>
                </a:lnTo>
                <a:lnTo>
                  <a:pt x="139471" y="162140"/>
                </a:lnTo>
                <a:lnTo>
                  <a:pt x="200812" y="162140"/>
                </a:lnTo>
                <a:lnTo>
                  <a:pt x="202057" y="165188"/>
                </a:lnTo>
                <a:lnTo>
                  <a:pt x="205320" y="165188"/>
                </a:lnTo>
                <a:lnTo>
                  <a:pt x="209829" y="141211"/>
                </a:lnTo>
                <a:close/>
              </a:path>
              <a:path w="462279" h="165735">
                <a:moveTo>
                  <a:pt x="377088" y="2032"/>
                </a:moveTo>
                <a:lnTo>
                  <a:pt x="325843" y="2032"/>
                </a:lnTo>
                <a:lnTo>
                  <a:pt x="325843" y="9296"/>
                </a:lnTo>
                <a:lnTo>
                  <a:pt x="332511" y="9296"/>
                </a:lnTo>
                <a:lnTo>
                  <a:pt x="334695" y="10464"/>
                </a:lnTo>
                <a:lnTo>
                  <a:pt x="337019" y="10464"/>
                </a:lnTo>
                <a:lnTo>
                  <a:pt x="338112" y="11480"/>
                </a:lnTo>
                <a:lnTo>
                  <a:pt x="339191" y="11480"/>
                </a:lnTo>
                <a:lnTo>
                  <a:pt x="340283" y="12496"/>
                </a:lnTo>
                <a:lnTo>
                  <a:pt x="341376" y="14528"/>
                </a:lnTo>
                <a:lnTo>
                  <a:pt x="341376" y="16713"/>
                </a:lnTo>
                <a:lnTo>
                  <a:pt x="342607" y="18745"/>
                </a:lnTo>
                <a:lnTo>
                  <a:pt x="342607" y="58547"/>
                </a:lnTo>
                <a:lnTo>
                  <a:pt x="270078" y="58547"/>
                </a:lnTo>
                <a:lnTo>
                  <a:pt x="270078" y="14528"/>
                </a:lnTo>
                <a:lnTo>
                  <a:pt x="271170" y="12496"/>
                </a:lnTo>
                <a:lnTo>
                  <a:pt x="273342" y="11480"/>
                </a:lnTo>
                <a:lnTo>
                  <a:pt x="274434" y="10464"/>
                </a:lnTo>
                <a:lnTo>
                  <a:pt x="275678" y="10464"/>
                </a:lnTo>
                <a:lnTo>
                  <a:pt x="277850" y="9296"/>
                </a:lnTo>
                <a:lnTo>
                  <a:pt x="286702" y="9296"/>
                </a:lnTo>
                <a:lnTo>
                  <a:pt x="286702" y="2032"/>
                </a:lnTo>
                <a:lnTo>
                  <a:pt x="235445" y="2032"/>
                </a:lnTo>
                <a:lnTo>
                  <a:pt x="235445" y="9296"/>
                </a:lnTo>
                <a:lnTo>
                  <a:pt x="242125" y="9296"/>
                </a:lnTo>
                <a:lnTo>
                  <a:pt x="244297" y="10464"/>
                </a:lnTo>
                <a:lnTo>
                  <a:pt x="246634" y="10464"/>
                </a:lnTo>
                <a:lnTo>
                  <a:pt x="247713" y="11480"/>
                </a:lnTo>
                <a:lnTo>
                  <a:pt x="248805" y="11480"/>
                </a:lnTo>
                <a:lnTo>
                  <a:pt x="249897" y="12496"/>
                </a:lnTo>
                <a:lnTo>
                  <a:pt x="251142" y="13512"/>
                </a:lnTo>
                <a:lnTo>
                  <a:pt x="251142" y="15697"/>
                </a:lnTo>
                <a:lnTo>
                  <a:pt x="252222" y="17729"/>
                </a:lnTo>
                <a:lnTo>
                  <a:pt x="252222" y="116078"/>
                </a:lnTo>
                <a:lnTo>
                  <a:pt x="251142" y="118110"/>
                </a:lnTo>
                <a:lnTo>
                  <a:pt x="251142" y="121310"/>
                </a:lnTo>
                <a:lnTo>
                  <a:pt x="249897" y="122326"/>
                </a:lnTo>
                <a:lnTo>
                  <a:pt x="248805" y="123342"/>
                </a:lnTo>
                <a:lnTo>
                  <a:pt x="235445" y="123342"/>
                </a:lnTo>
                <a:lnTo>
                  <a:pt x="235445" y="130759"/>
                </a:lnTo>
                <a:lnTo>
                  <a:pt x="286702" y="130759"/>
                </a:lnTo>
                <a:lnTo>
                  <a:pt x="286702" y="123342"/>
                </a:lnTo>
                <a:lnTo>
                  <a:pt x="273342" y="123342"/>
                </a:lnTo>
                <a:lnTo>
                  <a:pt x="271170" y="122326"/>
                </a:lnTo>
                <a:lnTo>
                  <a:pt x="270078" y="121310"/>
                </a:lnTo>
                <a:lnTo>
                  <a:pt x="270078" y="69011"/>
                </a:lnTo>
                <a:lnTo>
                  <a:pt x="342607" y="69011"/>
                </a:lnTo>
                <a:lnTo>
                  <a:pt x="342607" y="116078"/>
                </a:lnTo>
                <a:lnTo>
                  <a:pt x="341376" y="119138"/>
                </a:lnTo>
                <a:lnTo>
                  <a:pt x="341376" y="121310"/>
                </a:lnTo>
                <a:lnTo>
                  <a:pt x="339191" y="123342"/>
                </a:lnTo>
                <a:lnTo>
                  <a:pt x="325843" y="123342"/>
                </a:lnTo>
                <a:lnTo>
                  <a:pt x="325843" y="130759"/>
                </a:lnTo>
                <a:lnTo>
                  <a:pt x="377088" y="130759"/>
                </a:lnTo>
                <a:lnTo>
                  <a:pt x="377088" y="123342"/>
                </a:lnTo>
                <a:lnTo>
                  <a:pt x="363740" y="123342"/>
                </a:lnTo>
                <a:lnTo>
                  <a:pt x="361556" y="122326"/>
                </a:lnTo>
                <a:lnTo>
                  <a:pt x="360476" y="121310"/>
                </a:lnTo>
                <a:lnTo>
                  <a:pt x="360476" y="69011"/>
                </a:lnTo>
                <a:lnTo>
                  <a:pt x="360476" y="58547"/>
                </a:lnTo>
                <a:lnTo>
                  <a:pt x="360476" y="18745"/>
                </a:lnTo>
                <a:lnTo>
                  <a:pt x="361556" y="16713"/>
                </a:lnTo>
                <a:lnTo>
                  <a:pt x="361556" y="13512"/>
                </a:lnTo>
                <a:lnTo>
                  <a:pt x="362648" y="12496"/>
                </a:lnTo>
                <a:lnTo>
                  <a:pt x="362648" y="11480"/>
                </a:lnTo>
                <a:lnTo>
                  <a:pt x="363740" y="10464"/>
                </a:lnTo>
                <a:lnTo>
                  <a:pt x="364820" y="10464"/>
                </a:lnTo>
                <a:lnTo>
                  <a:pt x="367157" y="9296"/>
                </a:lnTo>
                <a:lnTo>
                  <a:pt x="377088" y="9296"/>
                </a:lnTo>
                <a:lnTo>
                  <a:pt x="377088" y="2032"/>
                </a:lnTo>
                <a:close/>
              </a:path>
              <a:path w="462279" h="165735">
                <a:moveTo>
                  <a:pt x="461886" y="129590"/>
                </a:moveTo>
                <a:lnTo>
                  <a:pt x="460806" y="125526"/>
                </a:lnTo>
                <a:lnTo>
                  <a:pt x="458622" y="121310"/>
                </a:lnTo>
                <a:lnTo>
                  <a:pt x="456298" y="118110"/>
                </a:lnTo>
                <a:lnTo>
                  <a:pt x="454126" y="115062"/>
                </a:lnTo>
                <a:lnTo>
                  <a:pt x="450710" y="111874"/>
                </a:lnTo>
                <a:lnTo>
                  <a:pt x="447446" y="109829"/>
                </a:lnTo>
                <a:lnTo>
                  <a:pt x="442937" y="107657"/>
                </a:lnTo>
                <a:lnTo>
                  <a:pt x="438442" y="106641"/>
                </a:lnTo>
                <a:lnTo>
                  <a:pt x="435635" y="105625"/>
                </a:lnTo>
                <a:lnTo>
                  <a:pt x="432841" y="104609"/>
                </a:lnTo>
                <a:lnTo>
                  <a:pt x="428498" y="103441"/>
                </a:lnTo>
                <a:lnTo>
                  <a:pt x="417309" y="103441"/>
                </a:lnTo>
                <a:lnTo>
                  <a:pt x="413893" y="104609"/>
                </a:lnTo>
                <a:lnTo>
                  <a:pt x="408305" y="104609"/>
                </a:lnTo>
                <a:lnTo>
                  <a:pt x="406133" y="105625"/>
                </a:lnTo>
                <a:lnTo>
                  <a:pt x="403961" y="105625"/>
                </a:lnTo>
                <a:lnTo>
                  <a:pt x="405041" y="82524"/>
                </a:lnTo>
                <a:lnTo>
                  <a:pt x="455206" y="82524"/>
                </a:lnTo>
                <a:lnTo>
                  <a:pt x="455206" y="70027"/>
                </a:lnTo>
                <a:lnTo>
                  <a:pt x="449618" y="70027"/>
                </a:lnTo>
                <a:lnTo>
                  <a:pt x="449618" y="72059"/>
                </a:lnTo>
                <a:lnTo>
                  <a:pt x="448525" y="73228"/>
                </a:lnTo>
                <a:lnTo>
                  <a:pt x="399453" y="73228"/>
                </a:lnTo>
                <a:lnTo>
                  <a:pt x="397281" y="116078"/>
                </a:lnTo>
                <a:lnTo>
                  <a:pt x="399453" y="115062"/>
                </a:lnTo>
                <a:lnTo>
                  <a:pt x="401624" y="113906"/>
                </a:lnTo>
                <a:lnTo>
                  <a:pt x="405041" y="112890"/>
                </a:lnTo>
                <a:lnTo>
                  <a:pt x="410641" y="112890"/>
                </a:lnTo>
                <a:lnTo>
                  <a:pt x="413893" y="111874"/>
                </a:lnTo>
                <a:lnTo>
                  <a:pt x="423989" y="111874"/>
                </a:lnTo>
                <a:lnTo>
                  <a:pt x="432841" y="113906"/>
                </a:lnTo>
                <a:lnTo>
                  <a:pt x="436257" y="115062"/>
                </a:lnTo>
                <a:lnTo>
                  <a:pt x="438442" y="117094"/>
                </a:lnTo>
                <a:lnTo>
                  <a:pt x="441858" y="119138"/>
                </a:lnTo>
                <a:lnTo>
                  <a:pt x="444030" y="121310"/>
                </a:lnTo>
                <a:lnTo>
                  <a:pt x="446354" y="123342"/>
                </a:lnTo>
                <a:lnTo>
                  <a:pt x="447446" y="125526"/>
                </a:lnTo>
                <a:lnTo>
                  <a:pt x="448525" y="128574"/>
                </a:lnTo>
                <a:lnTo>
                  <a:pt x="449618" y="131775"/>
                </a:lnTo>
                <a:lnTo>
                  <a:pt x="449618" y="138023"/>
                </a:lnTo>
                <a:lnTo>
                  <a:pt x="448525" y="141211"/>
                </a:lnTo>
                <a:lnTo>
                  <a:pt x="447446" y="144272"/>
                </a:lnTo>
                <a:lnTo>
                  <a:pt x="446354" y="146443"/>
                </a:lnTo>
                <a:lnTo>
                  <a:pt x="444030" y="148475"/>
                </a:lnTo>
                <a:lnTo>
                  <a:pt x="441858" y="150520"/>
                </a:lnTo>
                <a:lnTo>
                  <a:pt x="439674" y="152692"/>
                </a:lnTo>
                <a:lnTo>
                  <a:pt x="436257" y="154724"/>
                </a:lnTo>
                <a:lnTo>
                  <a:pt x="434086" y="155740"/>
                </a:lnTo>
                <a:lnTo>
                  <a:pt x="430669" y="155740"/>
                </a:lnTo>
                <a:lnTo>
                  <a:pt x="427405" y="156908"/>
                </a:lnTo>
                <a:lnTo>
                  <a:pt x="420573" y="156908"/>
                </a:lnTo>
                <a:lnTo>
                  <a:pt x="417309" y="155740"/>
                </a:lnTo>
                <a:lnTo>
                  <a:pt x="413893" y="154724"/>
                </a:lnTo>
                <a:lnTo>
                  <a:pt x="409549" y="152692"/>
                </a:lnTo>
                <a:lnTo>
                  <a:pt x="408305" y="150520"/>
                </a:lnTo>
                <a:lnTo>
                  <a:pt x="406133" y="147459"/>
                </a:lnTo>
                <a:lnTo>
                  <a:pt x="403961" y="144272"/>
                </a:lnTo>
                <a:lnTo>
                  <a:pt x="403961" y="142227"/>
                </a:lnTo>
                <a:lnTo>
                  <a:pt x="402717" y="141211"/>
                </a:lnTo>
                <a:lnTo>
                  <a:pt x="401624" y="139039"/>
                </a:lnTo>
                <a:lnTo>
                  <a:pt x="399453" y="137007"/>
                </a:lnTo>
                <a:lnTo>
                  <a:pt x="397281" y="135991"/>
                </a:lnTo>
                <a:lnTo>
                  <a:pt x="394957" y="135991"/>
                </a:lnTo>
                <a:lnTo>
                  <a:pt x="393865" y="137007"/>
                </a:lnTo>
                <a:lnTo>
                  <a:pt x="392772" y="137007"/>
                </a:lnTo>
                <a:lnTo>
                  <a:pt x="391693" y="138023"/>
                </a:lnTo>
                <a:lnTo>
                  <a:pt x="391693" y="140055"/>
                </a:lnTo>
                <a:lnTo>
                  <a:pt x="390448" y="142227"/>
                </a:lnTo>
                <a:lnTo>
                  <a:pt x="390448" y="145288"/>
                </a:lnTo>
                <a:lnTo>
                  <a:pt x="391693" y="147459"/>
                </a:lnTo>
                <a:lnTo>
                  <a:pt x="393865" y="149491"/>
                </a:lnTo>
                <a:lnTo>
                  <a:pt x="394957" y="151676"/>
                </a:lnTo>
                <a:lnTo>
                  <a:pt x="397281" y="153708"/>
                </a:lnTo>
                <a:lnTo>
                  <a:pt x="399453" y="155740"/>
                </a:lnTo>
                <a:lnTo>
                  <a:pt x="402717" y="157924"/>
                </a:lnTo>
                <a:lnTo>
                  <a:pt x="406133" y="159956"/>
                </a:lnTo>
                <a:lnTo>
                  <a:pt x="409549" y="160972"/>
                </a:lnTo>
                <a:lnTo>
                  <a:pt x="413893" y="162140"/>
                </a:lnTo>
                <a:lnTo>
                  <a:pt x="419493" y="163156"/>
                </a:lnTo>
                <a:lnTo>
                  <a:pt x="423989" y="163156"/>
                </a:lnTo>
                <a:lnTo>
                  <a:pt x="458622" y="145288"/>
                </a:lnTo>
                <a:lnTo>
                  <a:pt x="461886" y="132791"/>
                </a:lnTo>
                <a:lnTo>
                  <a:pt x="461886" y="129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21" name="object 21"/>
          <p:cNvGrpSpPr/>
          <p:nvPr/>
        </p:nvGrpSpPr>
        <p:grpSpPr>
          <a:xfrm>
            <a:off x="6560859" y="4810646"/>
            <a:ext cx="1155319" cy="856361"/>
            <a:chOff x="5964417" y="4269405"/>
            <a:chExt cx="1050290" cy="778510"/>
          </a:xfrm>
        </p:grpSpPr>
        <p:sp>
          <p:nvSpPr>
            <p:cNvPr id="22" name="object 22"/>
            <p:cNvSpPr/>
            <p:nvPr/>
          </p:nvSpPr>
          <p:spPr>
            <a:xfrm>
              <a:off x="6002468" y="4269405"/>
              <a:ext cx="1011827" cy="162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021413" y="4448251"/>
              <a:ext cx="20320" cy="599440"/>
            </a:xfrm>
            <a:custGeom>
              <a:avLst/>
              <a:gdLst/>
              <a:ahLst/>
              <a:cxnLst/>
              <a:rect l="l" t="t" r="r" b="b"/>
              <a:pathLst>
                <a:path w="20320" h="599439">
                  <a:moveTo>
                    <a:pt x="15532" y="400634"/>
                  </a:moveTo>
                  <a:lnTo>
                    <a:pt x="0" y="400634"/>
                  </a:lnTo>
                  <a:lnTo>
                    <a:pt x="0" y="599389"/>
                  </a:lnTo>
                  <a:lnTo>
                    <a:pt x="15532" y="599389"/>
                  </a:lnTo>
                  <a:lnTo>
                    <a:pt x="15532" y="400634"/>
                  </a:lnTo>
                  <a:close/>
                </a:path>
                <a:path w="20320" h="599439">
                  <a:moveTo>
                    <a:pt x="20027" y="0"/>
                  </a:moveTo>
                  <a:lnTo>
                    <a:pt x="4343" y="0"/>
                  </a:lnTo>
                  <a:lnTo>
                    <a:pt x="4343" y="198755"/>
                  </a:lnTo>
                  <a:lnTo>
                    <a:pt x="20027" y="198755"/>
                  </a:lnTo>
                  <a:lnTo>
                    <a:pt x="20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964417" y="4681574"/>
              <a:ext cx="377086" cy="1620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894864" y="4879218"/>
              <a:ext cx="97067" cy="910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560859" y="5725393"/>
            <a:ext cx="1121791" cy="596519"/>
            <a:chOff x="5964417" y="5100994"/>
            <a:chExt cx="1019810" cy="542290"/>
          </a:xfrm>
        </p:grpSpPr>
        <p:sp>
          <p:nvSpPr>
            <p:cNvPr id="27" name="object 27"/>
            <p:cNvSpPr/>
            <p:nvPr/>
          </p:nvSpPr>
          <p:spPr>
            <a:xfrm>
              <a:off x="5972338" y="5480722"/>
              <a:ext cx="1011827" cy="162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025764" y="5254762"/>
              <a:ext cx="15875" cy="199390"/>
            </a:xfrm>
            <a:custGeom>
              <a:avLst/>
              <a:gdLst/>
              <a:ahLst/>
              <a:cxnLst/>
              <a:rect l="l" t="t" r="r" b="b"/>
              <a:pathLst>
                <a:path w="15875" h="199389">
                  <a:moveTo>
                    <a:pt x="15686" y="0"/>
                  </a:moveTo>
                  <a:lnTo>
                    <a:pt x="0" y="0"/>
                  </a:lnTo>
                  <a:lnTo>
                    <a:pt x="0" y="198762"/>
                  </a:lnTo>
                  <a:lnTo>
                    <a:pt x="15686" y="198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964417" y="5100994"/>
              <a:ext cx="377086" cy="1621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0" name="object 30"/>
          <p:cNvSpPr/>
          <p:nvPr/>
        </p:nvSpPr>
        <p:spPr>
          <a:xfrm>
            <a:off x="6720423" y="6690834"/>
            <a:ext cx="716665" cy="1944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1" name="object 31"/>
          <p:cNvSpPr/>
          <p:nvPr/>
        </p:nvSpPr>
        <p:spPr>
          <a:xfrm>
            <a:off x="7523019" y="6690834"/>
            <a:ext cx="431879" cy="151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32" name="object 32"/>
          <p:cNvGrpSpPr/>
          <p:nvPr/>
        </p:nvGrpSpPr>
        <p:grpSpPr>
          <a:xfrm>
            <a:off x="1271928" y="5964744"/>
            <a:ext cx="1983040" cy="938086"/>
            <a:chOff x="1156298" y="5318585"/>
            <a:chExt cx="1802764" cy="852805"/>
          </a:xfrm>
        </p:grpSpPr>
        <p:sp>
          <p:nvSpPr>
            <p:cNvPr id="33" name="object 33"/>
            <p:cNvSpPr/>
            <p:nvPr/>
          </p:nvSpPr>
          <p:spPr>
            <a:xfrm>
              <a:off x="1918241" y="5783056"/>
              <a:ext cx="204470" cy="12065"/>
            </a:xfrm>
            <a:custGeom>
              <a:avLst/>
              <a:gdLst/>
              <a:ahLst/>
              <a:cxnLst/>
              <a:rect l="l" t="t" r="r" b="b"/>
              <a:pathLst>
                <a:path w="204469" h="12064">
                  <a:moveTo>
                    <a:pt x="204151" y="0"/>
                  </a:moveTo>
                  <a:lnTo>
                    <a:pt x="0" y="0"/>
                  </a:lnTo>
                  <a:lnTo>
                    <a:pt x="0" y="11507"/>
                  </a:lnTo>
                  <a:lnTo>
                    <a:pt x="204151" y="11507"/>
                  </a:lnTo>
                  <a:lnTo>
                    <a:pt x="204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6298" y="5707728"/>
              <a:ext cx="838912" cy="3378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160319" y="5928457"/>
              <a:ext cx="141686" cy="1286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019765" y="5498505"/>
              <a:ext cx="15875" cy="673100"/>
            </a:xfrm>
            <a:custGeom>
              <a:avLst/>
              <a:gdLst/>
              <a:ahLst/>
              <a:cxnLst/>
              <a:rect l="l" t="t" r="r" b="b"/>
              <a:pathLst>
                <a:path w="15875" h="673100">
                  <a:moveTo>
                    <a:pt x="15608" y="0"/>
                  </a:moveTo>
                  <a:lnTo>
                    <a:pt x="0" y="0"/>
                  </a:lnTo>
                  <a:lnTo>
                    <a:pt x="0" y="672648"/>
                  </a:lnTo>
                  <a:lnTo>
                    <a:pt x="15608" y="672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197142" y="5707728"/>
              <a:ext cx="761922" cy="13286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2832" y="5472354"/>
              <a:ext cx="15875" cy="199390"/>
            </a:xfrm>
            <a:custGeom>
              <a:avLst/>
              <a:gdLst/>
              <a:ahLst/>
              <a:cxnLst/>
              <a:rect l="l" t="t" r="r" b="b"/>
              <a:pathLst>
                <a:path w="15875" h="199389">
                  <a:moveTo>
                    <a:pt x="15623" y="0"/>
                  </a:moveTo>
                  <a:lnTo>
                    <a:pt x="0" y="0"/>
                  </a:lnTo>
                  <a:lnTo>
                    <a:pt x="0" y="198762"/>
                  </a:lnTo>
                  <a:lnTo>
                    <a:pt x="15623" y="198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1485" y="5318585"/>
              <a:ext cx="377055" cy="1621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248820" y="6162656"/>
            <a:ext cx="903859" cy="740410"/>
            <a:chOff x="2953473" y="5498505"/>
            <a:chExt cx="821690" cy="673100"/>
          </a:xfrm>
        </p:grpSpPr>
        <p:sp>
          <p:nvSpPr>
            <p:cNvPr id="41" name="object 41"/>
            <p:cNvSpPr/>
            <p:nvPr/>
          </p:nvSpPr>
          <p:spPr>
            <a:xfrm>
              <a:off x="3033767" y="5783056"/>
              <a:ext cx="204470" cy="12065"/>
            </a:xfrm>
            <a:custGeom>
              <a:avLst/>
              <a:gdLst/>
              <a:ahLst/>
              <a:cxnLst/>
              <a:rect l="l" t="t" r="r" b="b"/>
              <a:pathLst>
                <a:path w="204469" h="12064">
                  <a:moveTo>
                    <a:pt x="204151" y="0"/>
                  </a:moveTo>
                  <a:lnTo>
                    <a:pt x="0" y="0"/>
                  </a:lnTo>
                  <a:lnTo>
                    <a:pt x="0" y="11507"/>
                  </a:lnTo>
                  <a:lnTo>
                    <a:pt x="204151" y="11507"/>
                  </a:lnTo>
                  <a:lnTo>
                    <a:pt x="204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182241" y="5707728"/>
              <a:ext cx="592342" cy="34835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953473" y="5921135"/>
              <a:ext cx="141640" cy="12867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128660" y="5498505"/>
              <a:ext cx="15875" cy="673100"/>
            </a:xfrm>
            <a:custGeom>
              <a:avLst/>
              <a:gdLst/>
              <a:ahLst/>
              <a:cxnLst/>
              <a:rect l="l" t="t" r="r" b="b"/>
              <a:pathLst>
                <a:path w="15875" h="673100">
                  <a:moveTo>
                    <a:pt x="15530" y="0"/>
                  </a:moveTo>
                  <a:lnTo>
                    <a:pt x="0" y="0"/>
                  </a:lnTo>
                  <a:lnTo>
                    <a:pt x="0" y="672648"/>
                  </a:lnTo>
                  <a:lnTo>
                    <a:pt x="15530" y="672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5" name="object 45"/>
          <p:cNvSpPr/>
          <p:nvPr/>
        </p:nvSpPr>
        <p:spPr>
          <a:xfrm>
            <a:off x="1200753" y="3974030"/>
            <a:ext cx="2385643" cy="1817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6" name="object 46"/>
          <p:cNvSpPr/>
          <p:nvPr/>
        </p:nvSpPr>
        <p:spPr>
          <a:xfrm>
            <a:off x="3685653" y="3712736"/>
            <a:ext cx="1140003" cy="3982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7" name="object 47"/>
          <p:cNvSpPr/>
          <p:nvPr/>
        </p:nvSpPr>
        <p:spPr>
          <a:xfrm>
            <a:off x="5169383" y="3983139"/>
            <a:ext cx="2289742" cy="1818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8" name="object 48"/>
          <p:cNvSpPr/>
          <p:nvPr/>
        </p:nvSpPr>
        <p:spPr>
          <a:xfrm>
            <a:off x="7737760" y="3840588"/>
            <a:ext cx="847281" cy="182309"/>
          </a:xfrm>
          <a:custGeom>
            <a:avLst/>
            <a:gdLst/>
            <a:ahLst/>
            <a:cxnLst/>
            <a:rect l="l" t="t" r="r" b="b"/>
            <a:pathLst>
              <a:path w="770254" h="165735">
                <a:moveTo>
                  <a:pt x="131546" y="100393"/>
                </a:moveTo>
                <a:lnTo>
                  <a:pt x="122694" y="95161"/>
                </a:lnTo>
                <a:lnTo>
                  <a:pt x="117094" y="101409"/>
                </a:lnTo>
                <a:lnTo>
                  <a:pt x="111506" y="106641"/>
                </a:lnTo>
                <a:lnTo>
                  <a:pt x="105918" y="110858"/>
                </a:lnTo>
                <a:lnTo>
                  <a:pt x="99237" y="115074"/>
                </a:lnTo>
                <a:lnTo>
                  <a:pt x="92557" y="118122"/>
                </a:lnTo>
                <a:lnTo>
                  <a:pt x="85877" y="119138"/>
                </a:lnTo>
                <a:lnTo>
                  <a:pt x="79197" y="121323"/>
                </a:lnTo>
                <a:lnTo>
                  <a:pt x="72529" y="121323"/>
                </a:lnTo>
                <a:lnTo>
                  <a:pt x="59169" y="119138"/>
                </a:lnTo>
                <a:lnTo>
                  <a:pt x="24536" y="87757"/>
                </a:lnTo>
                <a:lnTo>
                  <a:pt x="23444" y="80492"/>
                </a:lnTo>
                <a:lnTo>
                  <a:pt x="21120" y="72072"/>
                </a:lnTo>
                <a:lnTo>
                  <a:pt x="21120" y="57543"/>
                </a:lnTo>
                <a:lnTo>
                  <a:pt x="23444" y="49110"/>
                </a:lnTo>
                <a:lnTo>
                  <a:pt x="24536" y="41846"/>
                </a:lnTo>
                <a:lnTo>
                  <a:pt x="31216" y="29210"/>
                </a:lnTo>
                <a:lnTo>
                  <a:pt x="35712" y="23977"/>
                </a:lnTo>
                <a:lnTo>
                  <a:pt x="41313" y="19761"/>
                </a:lnTo>
                <a:lnTo>
                  <a:pt x="45656" y="15697"/>
                </a:lnTo>
                <a:lnTo>
                  <a:pt x="51244" y="12496"/>
                </a:lnTo>
                <a:lnTo>
                  <a:pt x="56845" y="10464"/>
                </a:lnTo>
                <a:lnTo>
                  <a:pt x="63512" y="9309"/>
                </a:lnTo>
                <a:lnTo>
                  <a:pt x="74701" y="9309"/>
                </a:lnTo>
                <a:lnTo>
                  <a:pt x="80289" y="10464"/>
                </a:lnTo>
                <a:lnTo>
                  <a:pt x="84797" y="12496"/>
                </a:lnTo>
                <a:lnTo>
                  <a:pt x="90385" y="14528"/>
                </a:lnTo>
                <a:lnTo>
                  <a:pt x="94729" y="17729"/>
                </a:lnTo>
                <a:lnTo>
                  <a:pt x="98145" y="20929"/>
                </a:lnTo>
                <a:lnTo>
                  <a:pt x="102654" y="23977"/>
                </a:lnTo>
                <a:lnTo>
                  <a:pt x="105918" y="27178"/>
                </a:lnTo>
                <a:lnTo>
                  <a:pt x="108242" y="30226"/>
                </a:lnTo>
                <a:lnTo>
                  <a:pt x="117094" y="47078"/>
                </a:lnTo>
                <a:lnTo>
                  <a:pt x="126111" y="44894"/>
                </a:lnTo>
                <a:lnTo>
                  <a:pt x="113842" y="2044"/>
                </a:lnTo>
                <a:lnTo>
                  <a:pt x="106997" y="2044"/>
                </a:lnTo>
                <a:lnTo>
                  <a:pt x="102654" y="10464"/>
                </a:lnTo>
                <a:lnTo>
                  <a:pt x="99237" y="8280"/>
                </a:lnTo>
                <a:lnTo>
                  <a:pt x="85877" y="2044"/>
                </a:lnTo>
                <a:lnTo>
                  <a:pt x="82461" y="1028"/>
                </a:lnTo>
                <a:lnTo>
                  <a:pt x="78117" y="1028"/>
                </a:lnTo>
                <a:lnTo>
                  <a:pt x="72529" y="0"/>
                </a:lnTo>
                <a:lnTo>
                  <a:pt x="63512" y="0"/>
                </a:lnTo>
                <a:lnTo>
                  <a:pt x="59169" y="1028"/>
                </a:lnTo>
                <a:lnTo>
                  <a:pt x="54660" y="1028"/>
                </a:lnTo>
                <a:lnTo>
                  <a:pt x="50165" y="2044"/>
                </a:lnTo>
                <a:lnTo>
                  <a:pt x="45656" y="4076"/>
                </a:lnTo>
                <a:lnTo>
                  <a:pt x="41313" y="5232"/>
                </a:lnTo>
                <a:lnTo>
                  <a:pt x="6680" y="37630"/>
                </a:lnTo>
                <a:lnTo>
                  <a:pt x="5588" y="41846"/>
                </a:lnTo>
                <a:lnTo>
                  <a:pt x="3263" y="45910"/>
                </a:lnTo>
                <a:lnTo>
                  <a:pt x="1079" y="54343"/>
                </a:lnTo>
                <a:lnTo>
                  <a:pt x="1079" y="58559"/>
                </a:lnTo>
                <a:lnTo>
                  <a:pt x="0" y="62763"/>
                </a:lnTo>
                <a:lnTo>
                  <a:pt x="0" y="73228"/>
                </a:lnTo>
                <a:lnTo>
                  <a:pt x="2171" y="84709"/>
                </a:lnTo>
                <a:lnTo>
                  <a:pt x="32296" y="124371"/>
                </a:lnTo>
                <a:lnTo>
                  <a:pt x="60261" y="132791"/>
                </a:lnTo>
                <a:lnTo>
                  <a:pt x="74701" y="132791"/>
                </a:lnTo>
                <a:lnTo>
                  <a:pt x="81381" y="131775"/>
                </a:lnTo>
                <a:lnTo>
                  <a:pt x="88061" y="129603"/>
                </a:lnTo>
                <a:lnTo>
                  <a:pt x="94729" y="128587"/>
                </a:lnTo>
                <a:lnTo>
                  <a:pt x="124866" y="107657"/>
                </a:lnTo>
                <a:lnTo>
                  <a:pt x="128282" y="104609"/>
                </a:lnTo>
                <a:lnTo>
                  <a:pt x="131546" y="100393"/>
                </a:lnTo>
                <a:close/>
              </a:path>
              <a:path w="770254" h="165735">
                <a:moveTo>
                  <a:pt x="289953" y="2044"/>
                </a:moveTo>
                <a:lnTo>
                  <a:pt x="238709" y="2044"/>
                </a:lnTo>
                <a:lnTo>
                  <a:pt x="238709" y="9309"/>
                </a:lnTo>
                <a:lnTo>
                  <a:pt x="245376" y="9309"/>
                </a:lnTo>
                <a:lnTo>
                  <a:pt x="247561" y="10464"/>
                </a:lnTo>
                <a:lnTo>
                  <a:pt x="249885" y="10464"/>
                </a:lnTo>
                <a:lnTo>
                  <a:pt x="250977" y="11480"/>
                </a:lnTo>
                <a:lnTo>
                  <a:pt x="252056" y="11480"/>
                </a:lnTo>
                <a:lnTo>
                  <a:pt x="253149" y="12496"/>
                </a:lnTo>
                <a:lnTo>
                  <a:pt x="254393" y="14528"/>
                </a:lnTo>
                <a:lnTo>
                  <a:pt x="254393" y="16713"/>
                </a:lnTo>
                <a:lnTo>
                  <a:pt x="255473" y="18745"/>
                </a:lnTo>
                <a:lnTo>
                  <a:pt x="255473" y="58559"/>
                </a:lnTo>
                <a:lnTo>
                  <a:pt x="182943" y="58559"/>
                </a:lnTo>
                <a:lnTo>
                  <a:pt x="182943" y="14528"/>
                </a:lnTo>
                <a:lnTo>
                  <a:pt x="184035" y="12496"/>
                </a:lnTo>
                <a:lnTo>
                  <a:pt x="186207" y="11480"/>
                </a:lnTo>
                <a:lnTo>
                  <a:pt x="187452" y="10464"/>
                </a:lnTo>
                <a:lnTo>
                  <a:pt x="188544" y="10464"/>
                </a:lnTo>
                <a:lnTo>
                  <a:pt x="190715" y="9309"/>
                </a:lnTo>
                <a:lnTo>
                  <a:pt x="199720" y="9309"/>
                </a:lnTo>
                <a:lnTo>
                  <a:pt x="199720" y="2044"/>
                </a:lnTo>
                <a:lnTo>
                  <a:pt x="148310" y="2044"/>
                </a:lnTo>
                <a:lnTo>
                  <a:pt x="148310" y="9309"/>
                </a:lnTo>
                <a:lnTo>
                  <a:pt x="154990" y="9309"/>
                </a:lnTo>
                <a:lnTo>
                  <a:pt x="157327" y="10464"/>
                </a:lnTo>
                <a:lnTo>
                  <a:pt x="159499" y="10464"/>
                </a:lnTo>
                <a:lnTo>
                  <a:pt x="160578" y="11480"/>
                </a:lnTo>
                <a:lnTo>
                  <a:pt x="161671" y="11480"/>
                </a:lnTo>
                <a:lnTo>
                  <a:pt x="162915" y="12496"/>
                </a:lnTo>
                <a:lnTo>
                  <a:pt x="163995" y="13512"/>
                </a:lnTo>
                <a:lnTo>
                  <a:pt x="163995" y="15697"/>
                </a:lnTo>
                <a:lnTo>
                  <a:pt x="165087" y="17729"/>
                </a:lnTo>
                <a:lnTo>
                  <a:pt x="165087" y="116090"/>
                </a:lnTo>
                <a:lnTo>
                  <a:pt x="163995" y="118122"/>
                </a:lnTo>
                <a:lnTo>
                  <a:pt x="163995" y="121323"/>
                </a:lnTo>
                <a:lnTo>
                  <a:pt x="162915" y="122339"/>
                </a:lnTo>
                <a:lnTo>
                  <a:pt x="161671" y="123355"/>
                </a:lnTo>
                <a:lnTo>
                  <a:pt x="148310" y="123355"/>
                </a:lnTo>
                <a:lnTo>
                  <a:pt x="148310" y="130759"/>
                </a:lnTo>
                <a:lnTo>
                  <a:pt x="199720" y="130759"/>
                </a:lnTo>
                <a:lnTo>
                  <a:pt x="199720" y="123355"/>
                </a:lnTo>
                <a:lnTo>
                  <a:pt x="186207" y="123355"/>
                </a:lnTo>
                <a:lnTo>
                  <a:pt x="184035" y="122339"/>
                </a:lnTo>
                <a:lnTo>
                  <a:pt x="182943" y="121323"/>
                </a:lnTo>
                <a:lnTo>
                  <a:pt x="182943" y="69011"/>
                </a:lnTo>
                <a:lnTo>
                  <a:pt x="255473" y="69011"/>
                </a:lnTo>
                <a:lnTo>
                  <a:pt x="255473" y="116090"/>
                </a:lnTo>
                <a:lnTo>
                  <a:pt x="254393" y="119138"/>
                </a:lnTo>
                <a:lnTo>
                  <a:pt x="254393" y="121323"/>
                </a:lnTo>
                <a:lnTo>
                  <a:pt x="253149" y="122339"/>
                </a:lnTo>
                <a:lnTo>
                  <a:pt x="252056" y="123355"/>
                </a:lnTo>
                <a:lnTo>
                  <a:pt x="238709" y="123355"/>
                </a:lnTo>
                <a:lnTo>
                  <a:pt x="238709" y="130759"/>
                </a:lnTo>
                <a:lnTo>
                  <a:pt x="289953" y="130759"/>
                </a:lnTo>
                <a:lnTo>
                  <a:pt x="289953" y="123355"/>
                </a:lnTo>
                <a:lnTo>
                  <a:pt x="276593" y="123355"/>
                </a:lnTo>
                <a:lnTo>
                  <a:pt x="274421" y="122339"/>
                </a:lnTo>
                <a:lnTo>
                  <a:pt x="273342" y="121323"/>
                </a:lnTo>
                <a:lnTo>
                  <a:pt x="273342" y="69011"/>
                </a:lnTo>
                <a:lnTo>
                  <a:pt x="273342" y="58559"/>
                </a:lnTo>
                <a:lnTo>
                  <a:pt x="273342" y="18745"/>
                </a:lnTo>
                <a:lnTo>
                  <a:pt x="274421" y="16713"/>
                </a:lnTo>
                <a:lnTo>
                  <a:pt x="274421" y="13512"/>
                </a:lnTo>
                <a:lnTo>
                  <a:pt x="275513" y="12496"/>
                </a:lnTo>
                <a:lnTo>
                  <a:pt x="275513" y="11480"/>
                </a:lnTo>
                <a:lnTo>
                  <a:pt x="276593" y="10464"/>
                </a:lnTo>
                <a:lnTo>
                  <a:pt x="277685" y="10464"/>
                </a:lnTo>
                <a:lnTo>
                  <a:pt x="280022" y="9309"/>
                </a:lnTo>
                <a:lnTo>
                  <a:pt x="289953" y="9309"/>
                </a:lnTo>
                <a:lnTo>
                  <a:pt x="289953" y="2044"/>
                </a:lnTo>
                <a:close/>
              </a:path>
              <a:path w="770254" h="165735">
                <a:moveTo>
                  <a:pt x="371487" y="141224"/>
                </a:moveTo>
                <a:lnTo>
                  <a:pt x="365899" y="141224"/>
                </a:lnTo>
                <a:lnTo>
                  <a:pt x="364807" y="145288"/>
                </a:lnTo>
                <a:lnTo>
                  <a:pt x="364807" y="147472"/>
                </a:lnTo>
                <a:lnTo>
                  <a:pt x="363728" y="149504"/>
                </a:lnTo>
                <a:lnTo>
                  <a:pt x="361391" y="151676"/>
                </a:lnTo>
                <a:lnTo>
                  <a:pt x="358140" y="151676"/>
                </a:lnTo>
                <a:lnTo>
                  <a:pt x="355803" y="152704"/>
                </a:lnTo>
                <a:lnTo>
                  <a:pt x="316826" y="152704"/>
                </a:lnTo>
                <a:lnTo>
                  <a:pt x="321322" y="150520"/>
                </a:lnTo>
                <a:lnTo>
                  <a:pt x="326758" y="146456"/>
                </a:lnTo>
                <a:lnTo>
                  <a:pt x="348043" y="132791"/>
                </a:lnTo>
                <a:lnTo>
                  <a:pt x="352539" y="128587"/>
                </a:lnTo>
                <a:lnTo>
                  <a:pt x="356895" y="125526"/>
                </a:lnTo>
                <a:lnTo>
                  <a:pt x="361391" y="121323"/>
                </a:lnTo>
                <a:lnTo>
                  <a:pt x="368071" y="111874"/>
                </a:lnTo>
                <a:lnTo>
                  <a:pt x="369163" y="108673"/>
                </a:lnTo>
                <a:lnTo>
                  <a:pt x="369163" y="105625"/>
                </a:lnTo>
                <a:lnTo>
                  <a:pt x="370408" y="102425"/>
                </a:lnTo>
                <a:lnTo>
                  <a:pt x="370408" y="96177"/>
                </a:lnTo>
                <a:lnTo>
                  <a:pt x="369163" y="91973"/>
                </a:lnTo>
                <a:lnTo>
                  <a:pt x="366991" y="88925"/>
                </a:lnTo>
                <a:lnTo>
                  <a:pt x="365899" y="85725"/>
                </a:lnTo>
                <a:lnTo>
                  <a:pt x="363728" y="82524"/>
                </a:lnTo>
                <a:lnTo>
                  <a:pt x="360311" y="79476"/>
                </a:lnTo>
                <a:lnTo>
                  <a:pt x="353631" y="75260"/>
                </a:lnTo>
                <a:lnTo>
                  <a:pt x="341363" y="72072"/>
                </a:lnTo>
                <a:lnTo>
                  <a:pt x="332359" y="72072"/>
                </a:lnTo>
                <a:lnTo>
                  <a:pt x="326758" y="73228"/>
                </a:lnTo>
                <a:lnTo>
                  <a:pt x="322414" y="75260"/>
                </a:lnTo>
                <a:lnTo>
                  <a:pt x="318998" y="76276"/>
                </a:lnTo>
                <a:lnTo>
                  <a:pt x="303466" y="97205"/>
                </a:lnTo>
                <a:lnTo>
                  <a:pt x="303466" y="107657"/>
                </a:lnTo>
                <a:lnTo>
                  <a:pt x="310146" y="106641"/>
                </a:lnTo>
                <a:lnTo>
                  <a:pt x="310146" y="99377"/>
                </a:lnTo>
                <a:lnTo>
                  <a:pt x="312318" y="92989"/>
                </a:lnTo>
                <a:lnTo>
                  <a:pt x="331266" y="79476"/>
                </a:lnTo>
                <a:lnTo>
                  <a:pt x="339026" y="79476"/>
                </a:lnTo>
                <a:lnTo>
                  <a:pt x="358140" y="96177"/>
                </a:lnTo>
                <a:lnTo>
                  <a:pt x="358140" y="102425"/>
                </a:lnTo>
                <a:lnTo>
                  <a:pt x="356895" y="105625"/>
                </a:lnTo>
                <a:lnTo>
                  <a:pt x="356895" y="108673"/>
                </a:lnTo>
                <a:lnTo>
                  <a:pt x="354723" y="112890"/>
                </a:lnTo>
                <a:lnTo>
                  <a:pt x="352539" y="115074"/>
                </a:lnTo>
                <a:lnTo>
                  <a:pt x="350215" y="118122"/>
                </a:lnTo>
                <a:lnTo>
                  <a:pt x="343535" y="124371"/>
                </a:lnTo>
                <a:lnTo>
                  <a:pt x="340271" y="128587"/>
                </a:lnTo>
                <a:lnTo>
                  <a:pt x="334683" y="131775"/>
                </a:lnTo>
                <a:lnTo>
                  <a:pt x="330174" y="135991"/>
                </a:lnTo>
                <a:lnTo>
                  <a:pt x="326758" y="138023"/>
                </a:lnTo>
                <a:lnTo>
                  <a:pt x="323507" y="141224"/>
                </a:lnTo>
                <a:lnTo>
                  <a:pt x="317906" y="144272"/>
                </a:lnTo>
                <a:lnTo>
                  <a:pt x="312318" y="148488"/>
                </a:lnTo>
                <a:lnTo>
                  <a:pt x="301142" y="155752"/>
                </a:lnTo>
                <a:lnTo>
                  <a:pt x="301142" y="162140"/>
                </a:lnTo>
                <a:lnTo>
                  <a:pt x="362483" y="162140"/>
                </a:lnTo>
                <a:lnTo>
                  <a:pt x="363728" y="165188"/>
                </a:lnTo>
                <a:lnTo>
                  <a:pt x="366991" y="165188"/>
                </a:lnTo>
                <a:lnTo>
                  <a:pt x="371487" y="141224"/>
                </a:lnTo>
                <a:close/>
              </a:path>
              <a:path w="770254" h="165735">
                <a:moveTo>
                  <a:pt x="529907" y="100393"/>
                </a:moveTo>
                <a:lnTo>
                  <a:pt x="520903" y="95161"/>
                </a:lnTo>
                <a:lnTo>
                  <a:pt x="515302" y="101409"/>
                </a:lnTo>
                <a:lnTo>
                  <a:pt x="509866" y="106641"/>
                </a:lnTo>
                <a:lnTo>
                  <a:pt x="504278" y="110858"/>
                </a:lnTo>
                <a:lnTo>
                  <a:pt x="497446" y="115074"/>
                </a:lnTo>
                <a:lnTo>
                  <a:pt x="490766" y="118122"/>
                </a:lnTo>
                <a:lnTo>
                  <a:pt x="484085" y="119138"/>
                </a:lnTo>
                <a:lnTo>
                  <a:pt x="477405" y="121323"/>
                </a:lnTo>
                <a:lnTo>
                  <a:pt x="470738" y="121323"/>
                </a:lnTo>
                <a:lnTo>
                  <a:pt x="457377" y="119138"/>
                </a:lnTo>
                <a:lnTo>
                  <a:pt x="422744" y="87757"/>
                </a:lnTo>
                <a:lnTo>
                  <a:pt x="421652" y="80492"/>
                </a:lnTo>
                <a:lnTo>
                  <a:pt x="419481" y="72072"/>
                </a:lnTo>
                <a:lnTo>
                  <a:pt x="419481" y="57543"/>
                </a:lnTo>
                <a:lnTo>
                  <a:pt x="421652" y="49110"/>
                </a:lnTo>
                <a:lnTo>
                  <a:pt x="422744" y="41846"/>
                </a:lnTo>
                <a:lnTo>
                  <a:pt x="429425" y="29210"/>
                </a:lnTo>
                <a:lnTo>
                  <a:pt x="433920" y="23977"/>
                </a:lnTo>
                <a:lnTo>
                  <a:pt x="439521" y="19761"/>
                </a:lnTo>
                <a:lnTo>
                  <a:pt x="444017" y="15697"/>
                </a:lnTo>
                <a:lnTo>
                  <a:pt x="449605" y="12496"/>
                </a:lnTo>
                <a:lnTo>
                  <a:pt x="455206" y="10464"/>
                </a:lnTo>
                <a:lnTo>
                  <a:pt x="461886" y="9309"/>
                </a:lnTo>
                <a:lnTo>
                  <a:pt x="472909" y="9309"/>
                </a:lnTo>
                <a:lnTo>
                  <a:pt x="478497" y="10464"/>
                </a:lnTo>
                <a:lnTo>
                  <a:pt x="483006" y="12496"/>
                </a:lnTo>
                <a:lnTo>
                  <a:pt x="488594" y="14528"/>
                </a:lnTo>
                <a:lnTo>
                  <a:pt x="493102" y="17729"/>
                </a:lnTo>
                <a:lnTo>
                  <a:pt x="496354" y="20929"/>
                </a:lnTo>
                <a:lnTo>
                  <a:pt x="500862" y="23977"/>
                </a:lnTo>
                <a:lnTo>
                  <a:pt x="504278" y="27178"/>
                </a:lnTo>
                <a:lnTo>
                  <a:pt x="506450" y="30226"/>
                </a:lnTo>
                <a:lnTo>
                  <a:pt x="515302" y="47078"/>
                </a:lnTo>
                <a:lnTo>
                  <a:pt x="524319" y="44894"/>
                </a:lnTo>
                <a:lnTo>
                  <a:pt x="512051" y="2044"/>
                </a:lnTo>
                <a:lnTo>
                  <a:pt x="505371" y="2044"/>
                </a:lnTo>
                <a:lnTo>
                  <a:pt x="500862" y="10464"/>
                </a:lnTo>
                <a:lnTo>
                  <a:pt x="497446" y="8280"/>
                </a:lnTo>
                <a:lnTo>
                  <a:pt x="484085" y="2044"/>
                </a:lnTo>
                <a:lnTo>
                  <a:pt x="480822" y="1028"/>
                </a:lnTo>
                <a:lnTo>
                  <a:pt x="476326" y="1028"/>
                </a:lnTo>
                <a:lnTo>
                  <a:pt x="470738" y="0"/>
                </a:lnTo>
                <a:lnTo>
                  <a:pt x="461886" y="0"/>
                </a:lnTo>
                <a:lnTo>
                  <a:pt x="457377" y="1028"/>
                </a:lnTo>
                <a:lnTo>
                  <a:pt x="452869" y="1028"/>
                </a:lnTo>
                <a:lnTo>
                  <a:pt x="448373" y="2044"/>
                </a:lnTo>
                <a:lnTo>
                  <a:pt x="444017" y="4076"/>
                </a:lnTo>
                <a:lnTo>
                  <a:pt x="439521" y="5232"/>
                </a:lnTo>
                <a:lnTo>
                  <a:pt x="407212" y="34442"/>
                </a:lnTo>
                <a:lnTo>
                  <a:pt x="404888" y="37630"/>
                </a:lnTo>
                <a:lnTo>
                  <a:pt x="403796" y="41846"/>
                </a:lnTo>
                <a:lnTo>
                  <a:pt x="401624" y="45910"/>
                </a:lnTo>
                <a:lnTo>
                  <a:pt x="399288" y="54343"/>
                </a:lnTo>
                <a:lnTo>
                  <a:pt x="399288" y="58559"/>
                </a:lnTo>
                <a:lnTo>
                  <a:pt x="398208" y="62763"/>
                </a:lnTo>
                <a:lnTo>
                  <a:pt x="398208" y="73228"/>
                </a:lnTo>
                <a:lnTo>
                  <a:pt x="413893" y="110858"/>
                </a:lnTo>
                <a:lnTo>
                  <a:pt x="450697" y="131775"/>
                </a:lnTo>
                <a:lnTo>
                  <a:pt x="458470" y="132791"/>
                </a:lnTo>
                <a:lnTo>
                  <a:pt x="472909" y="132791"/>
                </a:lnTo>
                <a:lnTo>
                  <a:pt x="479742" y="131775"/>
                </a:lnTo>
                <a:lnTo>
                  <a:pt x="486422" y="129603"/>
                </a:lnTo>
                <a:lnTo>
                  <a:pt x="493102" y="128587"/>
                </a:lnTo>
                <a:lnTo>
                  <a:pt x="523227" y="107657"/>
                </a:lnTo>
                <a:lnTo>
                  <a:pt x="526491" y="104609"/>
                </a:lnTo>
                <a:lnTo>
                  <a:pt x="529907" y="100393"/>
                </a:lnTo>
                <a:close/>
              </a:path>
              <a:path w="770254" h="165735">
                <a:moveTo>
                  <a:pt x="688314" y="2044"/>
                </a:moveTo>
                <a:lnTo>
                  <a:pt x="636917" y="2044"/>
                </a:lnTo>
                <a:lnTo>
                  <a:pt x="636917" y="9309"/>
                </a:lnTo>
                <a:lnTo>
                  <a:pt x="643585" y="9309"/>
                </a:lnTo>
                <a:lnTo>
                  <a:pt x="645922" y="10464"/>
                </a:lnTo>
                <a:lnTo>
                  <a:pt x="648093" y="10464"/>
                </a:lnTo>
                <a:lnTo>
                  <a:pt x="649185" y="11480"/>
                </a:lnTo>
                <a:lnTo>
                  <a:pt x="650417" y="11480"/>
                </a:lnTo>
                <a:lnTo>
                  <a:pt x="651510" y="12496"/>
                </a:lnTo>
                <a:lnTo>
                  <a:pt x="652602" y="14528"/>
                </a:lnTo>
                <a:lnTo>
                  <a:pt x="652602" y="16713"/>
                </a:lnTo>
                <a:lnTo>
                  <a:pt x="653681" y="18745"/>
                </a:lnTo>
                <a:lnTo>
                  <a:pt x="653681" y="58559"/>
                </a:lnTo>
                <a:lnTo>
                  <a:pt x="581152" y="58559"/>
                </a:lnTo>
                <a:lnTo>
                  <a:pt x="581152" y="14528"/>
                </a:lnTo>
                <a:lnTo>
                  <a:pt x="582244" y="12496"/>
                </a:lnTo>
                <a:lnTo>
                  <a:pt x="584568" y="11480"/>
                </a:lnTo>
                <a:lnTo>
                  <a:pt x="585660" y="10464"/>
                </a:lnTo>
                <a:lnTo>
                  <a:pt x="586752" y="10464"/>
                </a:lnTo>
                <a:lnTo>
                  <a:pt x="589076" y="9309"/>
                </a:lnTo>
                <a:lnTo>
                  <a:pt x="597928" y="9309"/>
                </a:lnTo>
                <a:lnTo>
                  <a:pt x="597928" y="2044"/>
                </a:lnTo>
                <a:lnTo>
                  <a:pt x="546684" y="2044"/>
                </a:lnTo>
                <a:lnTo>
                  <a:pt x="546684" y="9309"/>
                </a:lnTo>
                <a:lnTo>
                  <a:pt x="553351" y="9309"/>
                </a:lnTo>
                <a:lnTo>
                  <a:pt x="555536" y="10464"/>
                </a:lnTo>
                <a:lnTo>
                  <a:pt x="557707" y="10464"/>
                </a:lnTo>
                <a:lnTo>
                  <a:pt x="558952" y="11480"/>
                </a:lnTo>
                <a:lnTo>
                  <a:pt x="560031" y="11480"/>
                </a:lnTo>
                <a:lnTo>
                  <a:pt x="562203" y="13512"/>
                </a:lnTo>
                <a:lnTo>
                  <a:pt x="562203" y="15697"/>
                </a:lnTo>
                <a:lnTo>
                  <a:pt x="563295" y="17729"/>
                </a:lnTo>
                <a:lnTo>
                  <a:pt x="563295" y="116090"/>
                </a:lnTo>
                <a:lnTo>
                  <a:pt x="562203" y="118122"/>
                </a:lnTo>
                <a:lnTo>
                  <a:pt x="562203" y="121323"/>
                </a:lnTo>
                <a:lnTo>
                  <a:pt x="560031" y="123355"/>
                </a:lnTo>
                <a:lnTo>
                  <a:pt x="546684" y="123355"/>
                </a:lnTo>
                <a:lnTo>
                  <a:pt x="546684" y="130759"/>
                </a:lnTo>
                <a:lnTo>
                  <a:pt x="597928" y="130759"/>
                </a:lnTo>
                <a:lnTo>
                  <a:pt x="597928" y="123355"/>
                </a:lnTo>
                <a:lnTo>
                  <a:pt x="584568" y="123355"/>
                </a:lnTo>
                <a:lnTo>
                  <a:pt x="582244" y="122339"/>
                </a:lnTo>
                <a:lnTo>
                  <a:pt x="581152" y="121323"/>
                </a:lnTo>
                <a:lnTo>
                  <a:pt x="581152" y="69011"/>
                </a:lnTo>
                <a:lnTo>
                  <a:pt x="653681" y="69011"/>
                </a:lnTo>
                <a:lnTo>
                  <a:pt x="653681" y="116090"/>
                </a:lnTo>
                <a:lnTo>
                  <a:pt x="652602" y="119138"/>
                </a:lnTo>
                <a:lnTo>
                  <a:pt x="652602" y="121323"/>
                </a:lnTo>
                <a:lnTo>
                  <a:pt x="650417" y="123355"/>
                </a:lnTo>
                <a:lnTo>
                  <a:pt x="636917" y="123355"/>
                </a:lnTo>
                <a:lnTo>
                  <a:pt x="636917" y="130759"/>
                </a:lnTo>
                <a:lnTo>
                  <a:pt x="688314" y="130759"/>
                </a:lnTo>
                <a:lnTo>
                  <a:pt x="688314" y="123355"/>
                </a:lnTo>
                <a:lnTo>
                  <a:pt x="674966" y="123355"/>
                </a:lnTo>
                <a:lnTo>
                  <a:pt x="672630" y="122339"/>
                </a:lnTo>
                <a:lnTo>
                  <a:pt x="671550" y="121323"/>
                </a:lnTo>
                <a:lnTo>
                  <a:pt x="671550" y="69011"/>
                </a:lnTo>
                <a:lnTo>
                  <a:pt x="671550" y="58559"/>
                </a:lnTo>
                <a:lnTo>
                  <a:pt x="671550" y="18745"/>
                </a:lnTo>
                <a:lnTo>
                  <a:pt x="672630" y="16713"/>
                </a:lnTo>
                <a:lnTo>
                  <a:pt x="672630" y="13512"/>
                </a:lnTo>
                <a:lnTo>
                  <a:pt x="673722" y="12496"/>
                </a:lnTo>
                <a:lnTo>
                  <a:pt x="673722" y="11480"/>
                </a:lnTo>
                <a:lnTo>
                  <a:pt x="674966" y="10464"/>
                </a:lnTo>
                <a:lnTo>
                  <a:pt x="676046" y="10464"/>
                </a:lnTo>
                <a:lnTo>
                  <a:pt x="678218" y="9309"/>
                </a:lnTo>
                <a:lnTo>
                  <a:pt x="688314" y="9309"/>
                </a:lnTo>
                <a:lnTo>
                  <a:pt x="688314" y="2044"/>
                </a:lnTo>
                <a:close/>
              </a:path>
              <a:path w="770254" h="165735">
                <a:moveTo>
                  <a:pt x="769696" y="141224"/>
                </a:moveTo>
                <a:lnTo>
                  <a:pt x="764108" y="141224"/>
                </a:lnTo>
                <a:lnTo>
                  <a:pt x="763016" y="145288"/>
                </a:lnTo>
                <a:lnTo>
                  <a:pt x="763016" y="147472"/>
                </a:lnTo>
                <a:lnTo>
                  <a:pt x="761936" y="149504"/>
                </a:lnTo>
                <a:lnTo>
                  <a:pt x="759764" y="151676"/>
                </a:lnTo>
                <a:lnTo>
                  <a:pt x="756348" y="151676"/>
                </a:lnTo>
                <a:lnTo>
                  <a:pt x="754164" y="152704"/>
                </a:lnTo>
                <a:lnTo>
                  <a:pt x="715035" y="152704"/>
                </a:lnTo>
                <a:lnTo>
                  <a:pt x="719531" y="150520"/>
                </a:lnTo>
                <a:lnTo>
                  <a:pt x="725131" y="146456"/>
                </a:lnTo>
                <a:lnTo>
                  <a:pt x="746252" y="132791"/>
                </a:lnTo>
                <a:lnTo>
                  <a:pt x="750747" y="128587"/>
                </a:lnTo>
                <a:lnTo>
                  <a:pt x="755256" y="125526"/>
                </a:lnTo>
                <a:lnTo>
                  <a:pt x="759764" y="121323"/>
                </a:lnTo>
                <a:lnTo>
                  <a:pt x="766432" y="111874"/>
                </a:lnTo>
                <a:lnTo>
                  <a:pt x="767524" y="108673"/>
                </a:lnTo>
                <a:lnTo>
                  <a:pt x="767524" y="105625"/>
                </a:lnTo>
                <a:lnTo>
                  <a:pt x="768616" y="102425"/>
                </a:lnTo>
                <a:lnTo>
                  <a:pt x="768616" y="96177"/>
                </a:lnTo>
                <a:lnTo>
                  <a:pt x="767524" y="91973"/>
                </a:lnTo>
                <a:lnTo>
                  <a:pt x="765200" y="88925"/>
                </a:lnTo>
                <a:lnTo>
                  <a:pt x="764108" y="85725"/>
                </a:lnTo>
                <a:lnTo>
                  <a:pt x="739571" y="72072"/>
                </a:lnTo>
                <a:lnTo>
                  <a:pt x="730719" y="72072"/>
                </a:lnTo>
                <a:lnTo>
                  <a:pt x="725131" y="73228"/>
                </a:lnTo>
                <a:lnTo>
                  <a:pt x="720623" y="75260"/>
                </a:lnTo>
                <a:lnTo>
                  <a:pt x="717359" y="76276"/>
                </a:lnTo>
                <a:lnTo>
                  <a:pt x="701675" y="97205"/>
                </a:lnTo>
                <a:lnTo>
                  <a:pt x="701675" y="107657"/>
                </a:lnTo>
                <a:lnTo>
                  <a:pt x="708355" y="106641"/>
                </a:lnTo>
                <a:lnTo>
                  <a:pt x="708355" y="99377"/>
                </a:lnTo>
                <a:lnTo>
                  <a:pt x="710526" y="92989"/>
                </a:lnTo>
                <a:lnTo>
                  <a:pt x="729627" y="79476"/>
                </a:lnTo>
                <a:lnTo>
                  <a:pt x="737400" y="79476"/>
                </a:lnTo>
                <a:lnTo>
                  <a:pt x="756348" y="96177"/>
                </a:lnTo>
                <a:lnTo>
                  <a:pt x="756348" y="102425"/>
                </a:lnTo>
                <a:lnTo>
                  <a:pt x="755256" y="105625"/>
                </a:lnTo>
                <a:lnTo>
                  <a:pt x="755256" y="108673"/>
                </a:lnTo>
                <a:lnTo>
                  <a:pt x="752932" y="112890"/>
                </a:lnTo>
                <a:lnTo>
                  <a:pt x="750747" y="115074"/>
                </a:lnTo>
                <a:lnTo>
                  <a:pt x="748576" y="118122"/>
                </a:lnTo>
                <a:lnTo>
                  <a:pt x="741895" y="124371"/>
                </a:lnTo>
                <a:lnTo>
                  <a:pt x="738479" y="128587"/>
                </a:lnTo>
                <a:lnTo>
                  <a:pt x="732891" y="131775"/>
                </a:lnTo>
                <a:lnTo>
                  <a:pt x="728383" y="135991"/>
                </a:lnTo>
                <a:lnTo>
                  <a:pt x="725131" y="138023"/>
                </a:lnTo>
                <a:lnTo>
                  <a:pt x="721715" y="141224"/>
                </a:lnTo>
                <a:lnTo>
                  <a:pt x="716114" y="144272"/>
                </a:lnTo>
                <a:lnTo>
                  <a:pt x="710526" y="148488"/>
                </a:lnTo>
                <a:lnTo>
                  <a:pt x="699503" y="155752"/>
                </a:lnTo>
                <a:lnTo>
                  <a:pt x="699503" y="162140"/>
                </a:lnTo>
                <a:lnTo>
                  <a:pt x="760844" y="162140"/>
                </a:lnTo>
                <a:lnTo>
                  <a:pt x="761936" y="165188"/>
                </a:lnTo>
                <a:lnTo>
                  <a:pt x="765200" y="165188"/>
                </a:lnTo>
                <a:lnTo>
                  <a:pt x="769696" y="141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49" name="object 49"/>
          <p:cNvGrpSpPr/>
          <p:nvPr/>
        </p:nvGrpSpPr>
        <p:grpSpPr>
          <a:xfrm>
            <a:off x="1791008" y="4797860"/>
            <a:ext cx="333185" cy="146685"/>
            <a:chOff x="1628189" y="4257782"/>
            <a:chExt cx="302895" cy="133350"/>
          </a:xfrm>
        </p:grpSpPr>
        <p:sp>
          <p:nvSpPr>
            <p:cNvPr id="50" name="object 50"/>
            <p:cNvSpPr/>
            <p:nvPr/>
          </p:nvSpPr>
          <p:spPr>
            <a:xfrm>
              <a:off x="1628189" y="4259962"/>
              <a:ext cx="141686" cy="1285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1060" y="4257782"/>
              <a:ext cx="139450" cy="1329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2" name="object 52"/>
          <p:cNvSpPr/>
          <p:nvPr/>
        </p:nvSpPr>
        <p:spPr>
          <a:xfrm>
            <a:off x="3194836" y="4800257"/>
            <a:ext cx="155804" cy="14143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3" name="object 53"/>
          <p:cNvSpPr/>
          <p:nvPr/>
        </p:nvSpPr>
        <p:spPr>
          <a:xfrm>
            <a:off x="6133934" y="3652967"/>
            <a:ext cx="385240" cy="2117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4" name="object 54"/>
          <p:cNvGrpSpPr/>
          <p:nvPr/>
        </p:nvGrpSpPr>
        <p:grpSpPr>
          <a:xfrm>
            <a:off x="7866574" y="4269682"/>
            <a:ext cx="572072" cy="148781"/>
            <a:chOff x="7151431" y="3777620"/>
            <a:chExt cx="520065" cy="135255"/>
          </a:xfrm>
        </p:grpSpPr>
        <p:sp>
          <p:nvSpPr>
            <p:cNvPr id="55" name="object 55"/>
            <p:cNvSpPr/>
            <p:nvPr/>
          </p:nvSpPr>
          <p:spPr>
            <a:xfrm>
              <a:off x="7151431" y="3855026"/>
              <a:ext cx="55880" cy="12065"/>
            </a:xfrm>
            <a:custGeom>
              <a:avLst/>
              <a:gdLst/>
              <a:ahLst/>
              <a:cxnLst/>
              <a:rect l="l" t="t" r="r" b="b"/>
              <a:pathLst>
                <a:path w="55879" h="12064">
                  <a:moveTo>
                    <a:pt x="55780" y="0"/>
                  </a:moveTo>
                  <a:lnTo>
                    <a:pt x="0" y="0"/>
                  </a:lnTo>
                  <a:lnTo>
                    <a:pt x="0" y="11507"/>
                  </a:lnTo>
                  <a:lnTo>
                    <a:pt x="55780" y="11507"/>
                  </a:lnTo>
                  <a:lnTo>
                    <a:pt x="55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229551" y="3777620"/>
              <a:ext cx="99241" cy="1349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4418" y="3779799"/>
              <a:ext cx="316826" cy="13075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8" name="object 58"/>
          <p:cNvSpPr/>
          <p:nvPr/>
        </p:nvSpPr>
        <p:spPr>
          <a:xfrm>
            <a:off x="5722727" y="4319224"/>
            <a:ext cx="813702" cy="15182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9" name="object 59"/>
          <p:cNvSpPr/>
          <p:nvPr/>
        </p:nvSpPr>
        <p:spPr>
          <a:xfrm>
            <a:off x="6625948" y="4319224"/>
            <a:ext cx="380456" cy="1518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60" name="object 60"/>
          <p:cNvGrpSpPr/>
          <p:nvPr/>
        </p:nvGrpSpPr>
        <p:grpSpPr>
          <a:xfrm>
            <a:off x="4609717" y="5631025"/>
            <a:ext cx="1408176" cy="358331"/>
            <a:chOff x="4190652" y="5015204"/>
            <a:chExt cx="1280160" cy="325755"/>
          </a:xfrm>
        </p:grpSpPr>
        <p:sp>
          <p:nvSpPr>
            <p:cNvPr id="61" name="object 61"/>
            <p:cNvSpPr/>
            <p:nvPr/>
          </p:nvSpPr>
          <p:spPr>
            <a:xfrm>
              <a:off x="4190652" y="5049723"/>
              <a:ext cx="1227455" cy="15240"/>
            </a:xfrm>
            <a:custGeom>
              <a:avLst/>
              <a:gdLst/>
              <a:ahLst/>
              <a:cxnLst/>
              <a:rect l="l" t="t" r="r" b="b"/>
              <a:pathLst>
                <a:path w="1227454" h="15239">
                  <a:moveTo>
                    <a:pt x="1227238" y="0"/>
                  </a:moveTo>
                  <a:lnTo>
                    <a:pt x="0" y="0"/>
                  </a:lnTo>
                  <a:lnTo>
                    <a:pt x="0" y="14659"/>
                  </a:lnTo>
                  <a:lnTo>
                    <a:pt x="1227238" y="146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265068" y="5015204"/>
              <a:ext cx="205161" cy="8369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580007" y="5168987"/>
              <a:ext cx="139466" cy="13286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747429" y="5163756"/>
              <a:ext cx="81915" cy="177165"/>
            </a:xfrm>
            <a:custGeom>
              <a:avLst/>
              <a:gdLst/>
              <a:ahLst/>
              <a:cxnLst/>
              <a:rect l="l" t="t" r="r" b="b"/>
              <a:pathLst>
                <a:path w="81914" h="177164">
                  <a:moveTo>
                    <a:pt x="81381" y="0"/>
                  </a:moveTo>
                  <a:lnTo>
                    <a:pt x="66937" y="0"/>
                  </a:lnTo>
                  <a:lnTo>
                    <a:pt x="0" y="176795"/>
                  </a:lnTo>
                  <a:lnTo>
                    <a:pt x="14443" y="176795"/>
                  </a:lnTo>
                  <a:lnTo>
                    <a:pt x="81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862201" y="5113546"/>
              <a:ext cx="251131" cy="18621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330116" y="5171084"/>
              <a:ext cx="223520" cy="163195"/>
            </a:xfrm>
            <a:custGeom>
              <a:avLst/>
              <a:gdLst/>
              <a:ahLst/>
              <a:cxnLst/>
              <a:rect l="l" t="t" r="r" b="b"/>
              <a:pathLst>
                <a:path w="223520" h="163195">
                  <a:moveTo>
                    <a:pt x="141630" y="0"/>
                  </a:moveTo>
                  <a:lnTo>
                    <a:pt x="90385" y="0"/>
                  </a:lnTo>
                  <a:lnTo>
                    <a:pt x="90385" y="7327"/>
                  </a:lnTo>
                  <a:lnTo>
                    <a:pt x="97066" y="7327"/>
                  </a:lnTo>
                  <a:lnTo>
                    <a:pt x="99237" y="8369"/>
                  </a:lnTo>
                  <a:lnTo>
                    <a:pt x="101561" y="8369"/>
                  </a:lnTo>
                  <a:lnTo>
                    <a:pt x="102654" y="9410"/>
                  </a:lnTo>
                  <a:lnTo>
                    <a:pt x="103746" y="9410"/>
                  </a:lnTo>
                  <a:lnTo>
                    <a:pt x="104825" y="10464"/>
                  </a:lnTo>
                  <a:lnTo>
                    <a:pt x="105918" y="12547"/>
                  </a:lnTo>
                  <a:lnTo>
                    <a:pt x="105918" y="14643"/>
                  </a:lnTo>
                  <a:lnTo>
                    <a:pt x="107162" y="16738"/>
                  </a:lnTo>
                  <a:lnTo>
                    <a:pt x="107162" y="56489"/>
                  </a:lnTo>
                  <a:lnTo>
                    <a:pt x="34632" y="56489"/>
                  </a:lnTo>
                  <a:lnTo>
                    <a:pt x="34632" y="12547"/>
                  </a:lnTo>
                  <a:lnTo>
                    <a:pt x="35712" y="10464"/>
                  </a:lnTo>
                  <a:lnTo>
                    <a:pt x="37896" y="9410"/>
                  </a:lnTo>
                  <a:lnTo>
                    <a:pt x="39128" y="8369"/>
                  </a:lnTo>
                  <a:lnTo>
                    <a:pt x="40220" y="8369"/>
                  </a:lnTo>
                  <a:lnTo>
                    <a:pt x="42392" y="7327"/>
                  </a:lnTo>
                  <a:lnTo>
                    <a:pt x="51396" y="7327"/>
                  </a:lnTo>
                  <a:lnTo>
                    <a:pt x="51396" y="0"/>
                  </a:lnTo>
                  <a:lnTo>
                    <a:pt x="0" y="0"/>
                  </a:lnTo>
                  <a:lnTo>
                    <a:pt x="0" y="7327"/>
                  </a:lnTo>
                  <a:lnTo>
                    <a:pt x="6680" y="7327"/>
                  </a:lnTo>
                  <a:lnTo>
                    <a:pt x="9004" y="8369"/>
                  </a:lnTo>
                  <a:lnTo>
                    <a:pt x="11176" y="8369"/>
                  </a:lnTo>
                  <a:lnTo>
                    <a:pt x="12268" y="9410"/>
                  </a:lnTo>
                  <a:lnTo>
                    <a:pt x="13347" y="9410"/>
                  </a:lnTo>
                  <a:lnTo>
                    <a:pt x="14439" y="10464"/>
                  </a:lnTo>
                  <a:lnTo>
                    <a:pt x="15684" y="11506"/>
                  </a:lnTo>
                  <a:lnTo>
                    <a:pt x="15684" y="13601"/>
                  </a:lnTo>
                  <a:lnTo>
                    <a:pt x="16764" y="15697"/>
                  </a:lnTo>
                  <a:lnTo>
                    <a:pt x="16764" y="114020"/>
                  </a:lnTo>
                  <a:lnTo>
                    <a:pt x="15684" y="116116"/>
                  </a:lnTo>
                  <a:lnTo>
                    <a:pt x="15684" y="119253"/>
                  </a:lnTo>
                  <a:lnTo>
                    <a:pt x="14439" y="120294"/>
                  </a:lnTo>
                  <a:lnTo>
                    <a:pt x="13347" y="121335"/>
                  </a:lnTo>
                  <a:lnTo>
                    <a:pt x="0" y="121335"/>
                  </a:lnTo>
                  <a:lnTo>
                    <a:pt x="0" y="128676"/>
                  </a:lnTo>
                  <a:lnTo>
                    <a:pt x="51396" y="128676"/>
                  </a:lnTo>
                  <a:lnTo>
                    <a:pt x="51396" y="121335"/>
                  </a:lnTo>
                  <a:lnTo>
                    <a:pt x="37896" y="121335"/>
                  </a:lnTo>
                  <a:lnTo>
                    <a:pt x="35712" y="120294"/>
                  </a:lnTo>
                  <a:lnTo>
                    <a:pt x="34632" y="119253"/>
                  </a:lnTo>
                  <a:lnTo>
                    <a:pt x="34632" y="66941"/>
                  </a:lnTo>
                  <a:lnTo>
                    <a:pt x="107162" y="66941"/>
                  </a:lnTo>
                  <a:lnTo>
                    <a:pt x="107162" y="114020"/>
                  </a:lnTo>
                  <a:lnTo>
                    <a:pt x="105918" y="117157"/>
                  </a:lnTo>
                  <a:lnTo>
                    <a:pt x="105918" y="119253"/>
                  </a:lnTo>
                  <a:lnTo>
                    <a:pt x="103746" y="121335"/>
                  </a:lnTo>
                  <a:lnTo>
                    <a:pt x="90385" y="121335"/>
                  </a:lnTo>
                  <a:lnTo>
                    <a:pt x="90385" y="128676"/>
                  </a:lnTo>
                  <a:lnTo>
                    <a:pt x="141630" y="128676"/>
                  </a:lnTo>
                  <a:lnTo>
                    <a:pt x="141630" y="121335"/>
                  </a:lnTo>
                  <a:lnTo>
                    <a:pt x="128282" y="121335"/>
                  </a:lnTo>
                  <a:lnTo>
                    <a:pt x="126111" y="120294"/>
                  </a:lnTo>
                  <a:lnTo>
                    <a:pt x="125018" y="119253"/>
                  </a:lnTo>
                  <a:lnTo>
                    <a:pt x="125018" y="66941"/>
                  </a:lnTo>
                  <a:lnTo>
                    <a:pt x="125018" y="56489"/>
                  </a:lnTo>
                  <a:lnTo>
                    <a:pt x="125018" y="16738"/>
                  </a:lnTo>
                  <a:lnTo>
                    <a:pt x="126111" y="14643"/>
                  </a:lnTo>
                  <a:lnTo>
                    <a:pt x="126111" y="11506"/>
                  </a:lnTo>
                  <a:lnTo>
                    <a:pt x="127190" y="10464"/>
                  </a:lnTo>
                  <a:lnTo>
                    <a:pt x="127190" y="9410"/>
                  </a:lnTo>
                  <a:lnTo>
                    <a:pt x="128282" y="8369"/>
                  </a:lnTo>
                  <a:lnTo>
                    <a:pt x="129362" y="8369"/>
                  </a:lnTo>
                  <a:lnTo>
                    <a:pt x="131699" y="7327"/>
                  </a:lnTo>
                  <a:lnTo>
                    <a:pt x="141630" y="7327"/>
                  </a:lnTo>
                  <a:lnTo>
                    <a:pt x="141630" y="0"/>
                  </a:lnTo>
                  <a:close/>
                </a:path>
                <a:path w="223520" h="163195">
                  <a:moveTo>
                    <a:pt x="223177" y="139141"/>
                  </a:moveTo>
                  <a:lnTo>
                    <a:pt x="217576" y="139141"/>
                  </a:lnTo>
                  <a:lnTo>
                    <a:pt x="216496" y="143319"/>
                  </a:lnTo>
                  <a:lnTo>
                    <a:pt x="216496" y="145415"/>
                  </a:lnTo>
                  <a:lnTo>
                    <a:pt x="215252" y="147510"/>
                  </a:lnTo>
                  <a:lnTo>
                    <a:pt x="213080" y="149606"/>
                  </a:lnTo>
                  <a:lnTo>
                    <a:pt x="209816" y="149606"/>
                  </a:lnTo>
                  <a:lnTo>
                    <a:pt x="207492" y="150647"/>
                  </a:lnTo>
                  <a:lnTo>
                    <a:pt x="168503" y="150647"/>
                  </a:lnTo>
                  <a:lnTo>
                    <a:pt x="172847" y="148551"/>
                  </a:lnTo>
                  <a:lnTo>
                    <a:pt x="178447" y="144373"/>
                  </a:lnTo>
                  <a:lnTo>
                    <a:pt x="199720" y="130771"/>
                  </a:lnTo>
                  <a:lnTo>
                    <a:pt x="204228" y="126580"/>
                  </a:lnTo>
                  <a:lnTo>
                    <a:pt x="208572" y="123431"/>
                  </a:lnTo>
                  <a:lnTo>
                    <a:pt x="213080" y="119253"/>
                  </a:lnTo>
                  <a:lnTo>
                    <a:pt x="219760" y="109829"/>
                  </a:lnTo>
                  <a:lnTo>
                    <a:pt x="220840" y="106692"/>
                  </a:lnTo>
                  <a:lnTo>
                    <a:pt x="220840" y="103555"/>
                  </a:lnTo>
                  <a:lnTo>
                    <a:pt x="222084" y="100418"/>
                  </a:lnTo>
                  <a:lnTo>
                    <a:pt x="222084" y="94145"/>
                  </a:lnTo>
                  <a:lnTo>
                    <a:pt x="220840" y="89966"/>
                  </a:lnTo>
                  <a:lnTo>
                    <a:pt x="218668" y="86817"/>
                  </a:lnTo>
                  <a:lnTo>
                    <a:pt x="217576" y="83680"/>
                  </a:lnTo>
                  <a:lnTo>
                    <a:pt x="193040" y="70091"/>
                  </a:lnTo>
                  <a:lnTo>
                    <a:pt x="184035" y="70091"/>
                  </a:lnTo>
                  <a:lnTo>
                    <a:pt x="178447" y="71132"/>
                  </a:lnTo>
                  <a:lnTo>
                    <a:pt x="174091" y="73228"/>
                  </a:lnTo>
                  <a:lnTo>
                    <a:pt x="170675" y="74269"/>
                  </a:lnTo>
                  <a:lnTo>
                    <a:pt x="163995" y="78460"/>
                  </a:lnTo>
                  <a:lnTo>
                    <a:pt x="160578" y="81597"/>
                  </a:lnTo>
                  <a:lnTo>
                    <a:pt x="158407" y="84734"/>
                  </a:lnTo>
                  <a:lnTo>
                    <a:pt x="155143" y="95186"/>
                  </a:lnTo>
                  <a:lnTo>
                    <a:pt x="155143" y="105651"/>
                  </a:lnTo>
                  <a:lnTo>
                    <a:pt x="161823" y="104609"/>
                  </a:lnTo>
                  <a:lnTo>
                    <a:pt x="161823" y="97282"/>
                  </a:lnTo>
                  <a:lnTo>
                    <a:pt x="163995" y="91008"/>
                  </a:lnTo>
                  <a:lnTo>
                    <a:pt x="182943" y="77406"/>
                  </a:lnTo>
                  <a:lnTo>
                    <a:pt x="190715" y="77406"/>
                  </a:lnTo>
                  <a:lnTo>
                    <a:pt x="209816" y="94145"/>
                  </a:lnTo>
                  <a:lnTo>
                    <a:pt x="209816" y="100418"/>
                  </a:lnTo>
                  <a:lnTo>
                    <a:pt x="208572" y="103555"/>
                  </a:lnTo>
                  <a:lnTo>
                    <a:pt x="208572" y="106692"/>
                  </a:lnTo>
                  <a:lnTo>
                    <a:pt x="206400" y="110883"/>
                  </a:lnTo>
                  <a:lnTo>
                    <a:pt x="204228" y="112979"/>
                  </a:lnTo>
                  <a:lnTo>
                    <a:pt x="201891" y="116116"/>
                  </a:lnTo>
                  <a:lnTo>
                    <a:pt x="195211" y="122389"/>
                  </a:lnTo>
                  <a:lnTo>
                    <a:pt x="191960" y="126580"/>
                  </a:lnTo>
                  <a:lnTo>
                    <a:pt x="186359" y="129730"/>
                  </a:lnTo>
                  <a:lnTo>
                    <a:pt x="181864" y="133908"/>
                  </a:lnTo>
                  <a:lnTo>
                    <a:pt x="178447" y="136004"/>
                  </a:lnTo>
                  <a:lnTo>
                    <a:pt x="175183" y="139141"/>
                  </a:lnTo>
                  <a:lnTo>
                    <a:pt x="169595" y="142278"/>
                  </a:lnTo>
                  <a:lnTo>
                    <a:pt x="163995" y="146456"/>
                  </a:lnTo>
                  <a:lnTo>
                    <a:pt x="152819" y="153784"/>
                  </a:lnTo>
                  <a:lnTo>
                    <a:pt x="152819" y="160058"/>
                  </a:lnTo>
                  <a:lnTo>
                    <a:pt x="214160" y="160058"/>
                  </a:lnTo>
                  <a:lnTo>
                    <a:pt x="215252" y="163195"/>
                  </a:lnTo>
                  <a:lnTo>
                    <a:pt x="218668" y="163195"/>
                  </a:lnTo>
                  <a:lnTo>
                    <a:pt x="223177" y="139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4558294" y="5384770"/>
            <a:ext cx="586740" cy="146685"/>
            <a:chOff x="4143904" y="4791336"/>
            <a:chExt cx="533400" cy="133350"/>
          </a:xfrm>
        </p:grpSpPr>
        <p:sp>
          <p:nvSpPr>
            <p:cNvPr id="68" name="object 68"/>
            <p:cNvSpPr/>
            <p:nvPr/>
          </p:nvSpPr>
          <p:spPr>
            <a:xfrm>
              <a:off x="4143904" y="4791336"/>
              <a:ext cx="483005" cy="13286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9" name="object 69"/>
            <p:cNvSpPr/>
            <p:nvPr/>
          </p:nvSpPr>
          <p:spPr>
            <a:xfrm>
              <a:off x="4652536" y="4901185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4" h="23495">
                  <a:moveTo>
                    <a:pt x="14443" y="0"/>
                  </a:moveTo>
                  <a:lnTo>
                    <a:pt x="8852" y="0"/>
                  </a:lnTo>
                  <a:lnTo>
                    <a:pt x="5591" y="3138"/>
                  </a:lnTo>
                  <a:lnTo>
                    <a:pt x="3416" y="4184"/>
                  </a:lnTo>
                  <a:lnTo>
                    <a:pt x="2174" y="6276"/>
                  </a:lnTo>
                  <a:lnTo>
                    <a:pt x="1087" y="7322"/>
                  </a:lnTo>
                  <a:lnTo>
                    <a:pt x="0" y="9414"/>
                  </a:lnTo>
                  <a:lnTo>
                    <a:pt x="0" y="13598"/>
                  </a:lnTo>
                  <a:lnTo>
                    <a:pt x="3416" y="19874"/>
                  </a:lnTo>
                  <a:lnTo>
                    <a:pt x="7765" y="21966"/>
                  </a:lnTo>
                  <a:lnTo>
                    <a:pt x="8852" y="23012"/>
                  </a:lnTo>
                  <a:lnTo>
                    <a:pt x="13356" y="23012"/>
                  </a:lnTo>
                  <a:lnTo>
                    <a:pt x="16773" y="21966"/>
                  </a:lnTo>
                  <a:lnTo>
                    <a:pt x="21121" y="19874"/>
                  </a:lnTo>
                  <a:lnTo>
                    <a:pt x="24538" y="13598"/>
                  </a:lnTo>
                  <a:lnTo>
                    <a:pt x="24538" y="9414"/>
                  </a:lnTo>
                  <a:lnTo>
                    <a:pt x="23451" y="7322"/>
                  </a:lnTo>
                  <a:lnTo>
                    <a:pt x="21121" y="5230"/>
                  </a:lnTo>
                  <a:lnTo>
                    <a:pt x="20034" y="3138"/>
                  </a:lnTo>
                  <a:lnTo>
                    <a:pt x="17860" y="2092"/>
                  </a:lnTo>
                  <a:lnTo>
                    <a:pt x="16773" y="10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249165" y="5384770"/>
            <a:ext cx="627253" cy="146685"/>
            <a:chOff x="4771968" y="4791336"/>
            <a:chExt cx="570230" cy="133350"/>
          </a:xfrm>
        </p:grpSpPr>
        <p:sp>
          <p:nvSpPr>
            <p:cNvPr id="71" name="object 71"/>
            <p:cNvSpPr/>
            <p:nvPr/>
          </p:nvSpPr>
          <p:spPr>
            <a:xfrm>
              <a:off x="4771968" y="4791336"/>
              <a:ext cx="407060" cy="13286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200305" y="4793428"/>
              <a:ext cx="141640" cy="12867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3" name="object 73"/>
          <p:cNvSpPr/>
          <p:nvPr/>
        </p:nvSpPr>
        <p:spPr>
          <a:xfrm>
            <a:off x="7786794" y="5459579"/>
            <a:ext cx="109165" cy="14843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4" name="object 74"/>
          <p:cNvSpPr/>
          <p:nvPr/>
        </p:nvSpPr>
        <p:spPr>
          <a:xfrm>
            <a:off x="7996582" y="5459579"/>
            <a:ext cx="1113180" cy="1760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5" name="object 75"/>
          <p:cNvSpPr/>
          <p:nvPr/>
        </p:nvSpPr>
        <p:spPr>
          <a:xfrm>
            <a:off x="7900913" y="6147697"/>
            <a:ext cx="106774" cy="10012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6" name="object 76"/>
          <p:cNvSpPr/>
          <p:nvPr/>
        </p:nvSpPr>
        <p:spPr>
          <a:xfrm>
            <a:off x="8103358" y="6125835"/>
            <a:ext cx="1005040" cy="17836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30125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005" y="649809"/>
            <a:ext cx="6781737" cy="757515"/>
          </a:xfrm>
          <a:prstGeom prst="rect">
            <a:avLst/>
          </a:prstGeom>
        </p:spPr>
        <p:txBody>
          <a:bodyPr vert="horz" wrap="square" lIns="0" tIns="12573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9"/>
              </a:spcBef>
            </a:pPr>
            <a:r>
              <a:rPr u="sng" spc="-11" dirty="0">
                <a:solidFill>
                  <a:srgbClr val="0070C0"/>
                </a:solidFill>
              </a:rPr>
              <a:t>Synthesis </a:t>
            </a:r>
            <a:r>
              <a:rPr u="sng" spc="-6" dirty="0">
                <a:solidFill>
                  <a:srgbClr val="0070C0"/>
                </a:solidFill>
              </a:rPr>
              <a:t>of</a:t>
            </a:r>
            <a:r>
              <a:rPr u="sng" spc="22" dirty="0">
                <a:solidFill>
                  <a:srgbClr val="0070C0"/>
                </a:solidFill>
              </a:rPr>
              <a:t> </a:t>
            </a:r>
            <a:r>
              <a:rPr u="sng" spc="-11" dirty="0">
                <a:solidFill>
                  <a:srgbClr val="0070C0"/>
                </a:solidFill>
              </a:rPr>
              <a:t>antipyrine</a:t>
            </a:r>
            <a:endParaRPr u="sng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898073"/>
            <a:ext cx="9906000" cy="963469"/>
          </a:xfrm>
          <a:prstGeom prst="rect">
            <a:avLst/>
          </a:prstGeom>
        </p:spPr>
        <p:txBody>
          <a:bodyPr vert="horz" wrap="square" lIns="0" tIns="15367" rIns="0" bIns="0" rtlCol="0">
            <a:spAutoFit/>
          </a:bodyPr>
          <a:lstStyle/>
          <a:p>
            <a:pPr marL="392557" marR="5588" indent="-379286">
              <a:spcBef>
                <a:spcPts val="121"/>
              </a:spcBef>
              <a:buChar char="•"/>
              <a:tabLst>
                <a:tab pos="392557" algn="l"/>
                <a:tab pos="393256" algn="l"/>
                <a:tab pos="1790953" algn="l"/>
                <a:tab pos="4561205" algn="l"/>
                <a:tab pos="6154484" algn="l"/>
                <a:tab pos="7378954" algn="l"/>
              </a:tabLst>
            </a:pPr>
            <a:r>
              <a:rPr sz="3080" spc="6" dirty="0">
                <a:latin typeface="Arial"/>
                <a:cs typeface="Arial"/>
              </a:rPr>
              <a:t>Eth</a:t>
            </a:r>
            <a:r>
              <a:rPr sz="3080" spc="-33" dirty="0">
                <a:latin typeface="Arial"/>
                <a:cs typeface="Arial"/>
              </a:rPr>
              <a:t>y</a:t>
            </a:r>
            <a:r>
              <a:rPr sz="3080" dirty="0">
                <a:latin typeface="Arial"/>
                <a:cs typeface="Arial"/>
              </a:rPr>
              <a:t>l	</a:t>
            </a:r>
            <a:r>
              <a:rPr sz="3080" spc="6" dirty="0">
                <a:latin typeface="Arial"/>
                <a:cs typeface="Arial"/>
              </a:rPr>
              <a:t>a</a:t>
            </a:r>
            <a:r>
              <a:rPr sz="3080" spc="17" dirty="0">
                <a:latin typeface="Arial"/>
                <a:cs typeface="Arial"/>
              </a:rPr>
              <a:t>c</a:t>
            </a:r>
            <a:r>
              <a:rPr sz="3080" spc="-28" dirty="0">
                <a:latin typeface="Arial"/>
                <a:cs typeface="Arial"/>
              </a:rPr>
              <a:t>e</a:t>
            </a:r>
            <a:r>
              <a:rPr sz="3080" spc="11" dirty="0">
                <a:latin typeface="Arial"/>
                <a:cs typeface="Arial"/>
              </a:rPr>
              <a:t>t</a:t>
            </a:r>
            <a:r>
              <a:rPr sz="3080" spc="6" dirty="0">
                <a:latin typeface="Arial"/>
                <a:cs typeface="Arial"/>
              </a:rPr>
              <a:t>oa</a:t>
            </a:r>
            <a:r>
              <a:rPr sz="3080" spc="11" dirty="0">
                <a:latin typeface="Arial"/>
                <a:cs typeface="Arial"/>
              </a:rPr>
              <a:t>c</a:t>
            </a:r>
            <a:r>
              <a:rPr sz="3080" spc="-28" dirty="0">
                <a:latin typeface="Arial"/>
                <a:cs typeface="Arial"/>
              </a:rPr>
              <a:t>e</a:t>
            </a:r>
            <a:r>
              <a:rPr sz="3080" spc="11" dirty="0">
                <a:latin typeface="Arial"/>
                <a:cs typeface="Arial"/>
              </a:rPr>
              <a:t>t</a:t>
            </a:r>
            <a:r>
              <a:rPr sz="3080" spc="-28" dirty="0">
                <a:latin typeface="Arial"/>
                <a:cs typeface="Arial"/>
              </a:rPr>
              <a:t>a</a:t>
            </a:r>
            <a:r>
              <a:rPr sz="3080" spc="-17" dirty="0">
                <a:latin typeface="Arial"/>
                <a:cs typeface="Arial"/>
              </a:rPr>
              <a:t>t</a:t>
            </a:r>
            <a:r>
              <a:rPr sz="3080" spc="6" dirty="0">
                <a:latin typeface="Arial"/>
                <a:cs typeface="Arial"/>
              </a:rPr>
              <a:t>e</a:t>
            </a:r>
            <a:r>
              <a:rPr sz="3080" dirty="0">
                <a:latin typeface="Arial"/>
                <a:cs typeface="Arial"/>
              </a:rPr>
              <a:t>	rea</a:t>
            </a:r>
            <a:r>
              <a:rPr sz="3080" spc="-11" dirty="0">
                <a:latin typeface="Arial"/>
                <a:cs typeface="Arial"/>
              </a:rPr>
              <a:t>c</a:t>
            </a:r>
            <a:r>
              <a:rPr sz="3080" spc="-17" dirty="0">
                <a:latin typeface="Arial"/>
                <a:cs typeface="Arial"/>
              </a:rPr>
              <a:t>t</a:t>
            </a:r>
            <a:r>
              <a:rPr sz="3080" spc="6" dirty="0">
                <a:latin typeface="Arial"/>
                <a:cs typeface="Arial"/>
              </a:rPr>
              <a:t>s</a:t>
            </a:r>
            <a:r>
              <a:rPr sz="3080" dirty="0">
                <a:latin typeface="Arial"/>
                <a:cs typeface="Arial"/>
              </a:rPr>
              <a:t>	</a:t>
            </a:r>
            <a:r>
              <a:rPr sz="3080" spc="-38" dirty="0">
                <a:latin typeface="Arial"/>
                <a:cs typeface="Arial"/>
              </a:rPr>
              <a:t>w</a:t>
            </a:r>
            <a:r>
              <a:rPr sz="3080" dirty="0">
                <a:latin typeface="Arial"/>
                <a:cs typeface="Arial"/>
              </a:rPr>
              <a:t>i</a:t>
            </a:r>
            <a:r>
              <a:rPr sz="3080" spc="6" dirty="0">
                <a:latin typeface="Arial"/>
                <a:cs typeface="Arial"/>
              </a:rPr>
              <a:t>th</a:t>
            </a:r>
            <a:r>
              <a:rPr sz="3080" dirty="0">
                <a:latin typeface="Arial"/>
                <a:cs typeface="Arial"/>
              </a:rPr>
              <a:t>	</a:t>
            </a:r>
            <a:r>
              <a:rPr sz="3080" spc="6" dirty="0">
                <a:latin typeface="Arial"/>
                <a:cs typeface="Arial"/>
              </a:rPr>
              <a:t>phe</a:t>
            </a:r>
            <a:r>
              <a:rPr sz="3080" spc="-11" dirty="0">
                <a:latin typeface="Arial"/>
                <a:cs typeface="Arial"/>
              </a:rPr>
              <a:t>n</a:t>
            </a:r>
            <a:r>
              <a:rPr sz="3080" spc="-38" dirty="0">
                <a:latin typeface="Arial"/>
                <a:cs typeface="Arial"/>
              </a:rPr>
              <a:t>y</a:t>
            </a:r>
            <a:r>
              <a:rPr sz="3080" dirty="0">
                <a:latin typeface="Arial"/>
                <a:cs typeface="Arial"/>
              </a:rPr>
              <a:t>l  hydrozene </a:t>
            </a:r>
            <a:r>
              <a:rPr sz="3080" spc="6" dirty="0">
                <a:latin typeface="Arial"/>
                <a:cs typeface="Arial"/>
              </a:rPr>
              <a:t>to </a:t>
            </a:r>
            <a:r>
              <a:rPr sz="3080" spc="-6" dirty="0">
                <a:latin typeface="Arial"/>
                <a:cs typeface="Arial"/>
              </a:rPr>
              <a:t>give</a:t>
            </a:r>
            <a:r>
              <a:rPr sz="3080" spc="17" dirty="0">
                <a:latin typeface="Arial"/>
                <a:cs typeface="Arial"/>
              </a:rPr>
              <a:t> </a:t>
            </a:r>
            <a:r>
              <a:rPr sz="3080" dirty="0">
                <a:latin typeface="Arial"/>
                <a:cs typeface="Arial"/>
              </a:rPr>
              <a:t>antipyrine.</a:t>
            </a:r>
          </a:p>
        </p:txBody>
      </p:sp>
      <p:sp>
        <p:nvSpPr>
          <p:cNvPr id="4" name="object 4"/>
          <p:cNvSpPr/>
          <p:nvPr/>
        </p:nvSpPr>
        <p:spPr>
          <a:xfrm>
            <a:off x="5033769" y="5058352"/>
            <a:ext cx="1522032" cy="132715"/>
          </a:xfrm>
          <a:custGeom>
            <a:avLst/>
            <a:gdLst/>
            <a:ahLst/>
            <a:cxnLst/>
            <a:rect l="l" t="t" r="r" b="b"/>
            <a:pathLst>
              <a:path w="1383664" h="120650">
                <a:moveTo>
                  <a:pt x="1383093" y="57238"/>
                </a:moveTo>
                <a:lnTo>
                  <a:pt x="1333525" y="46710"/>
                </a:lnTo>
                <a:lnTo>
                  <a:pt x="1277023" y="36398"/>
                </a:lnTo>
                <a:lnTo>
                  <a:pt x="1277023" y="58026"/>
                </a:lnTo>
                <a:lnTo>
                  <a:pt x="1271828" y="59118"/>
                </a:lnTo>
                <a:lnTo>
                  <a:pt x="1271828" y="57073"/>
                </a:lnTo>
                <a:lnTo>
                  <a:pt x="1277023" y="58026"/>
                </a:lnTo>
                <a:lnTo>
                  <a:pt x="1277023" y="36398"/>
                </a:lnTo>
                <a:lnTo>
                  <a:pt x="1077734" y="0"/>
                </a:lnTo>
                <a:lnTo>
                  <a:pt x="1074597" y="21082"/>
                </a:lnTo>
                <a:lnTo>
                  <a:pt x="1239761" y="51219"/>
                </a:lnTo>
                <a:lnTo>
                  <a:pt x="0" y="51219"/>
                </a:lnTo>
                <a:lnTo>
                  <a:pt x="0" y="72313"/>
                </a:lnTo>
                <a:lnTo>
                  <a:pt x="1209230" y="72313"/>
                </a:lnTo>
                <a:lnTo>
                  <a:pt x="1080668" y="99441"/>
                </a:lnTo>
                <a:lnTo>
                  <a:pt x="1083589" y="120523"/>
                </a:lnTo>
                <a:lnTo>
                  <a:pt x="1333525" y="67792"/>
                </a:lnTo>
                <a:lnTo>
                  <a:pt x="1383093" y="5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3916350" y="3813667"/>
            <a:ext cx="144590" cy="64961"/>
          </a:xfrm>
          <a:custGeom>
            <a:avLst/>
            <a:gdLst/>
            <a:ahLst/>
            <a:cxnLst/>
            <a:rect l="l" t="t" r="r" b="b"/>
            <a:pathLst>
              <a:path w="131445" h="59054">
                <a:moveTo>
                  <a:pt x="130937" y="42214"/>
                </a:moveTo>
                <a:lnTo>
                  <a:pt x="0" y="42214"/>
                </a:lnTo>
                <a:lnTo>
                  <a:pt x="0" y="58724"/>
                </a:lnTo>
                <a:lnTo>
                  <a:pt x="130937" y="58724"/>
                </a:lnTo>
                <a:lnTo>
                  <a:pt x="130937" y="42214"/>
                </a:lnTo>
                <a:close/>
              </a:path>
              <a:path w="131445" h="59054">
                <a:moveTo>
                  <a:pt x="130937" y="0"/>
                </a:moveTo>
                <a:lnTo>
                  <a:pt x="0" y="0"/>
                </a:lnTo>
                <a:lnTo>
                  <a:pt x="0" y="16510"/>
                </a:lnTo>
                <a:lnTo>
                  <a:pt x="130937" y="16510"/>
                </a:lnTo>
                <a:lnTo>
                  <a:pt x="130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6" name="object 6"/>
          <p:cNvGrpSpPr/>
          <p:nvPr/>
        </p:nvGrpSpPr>
        <p:grpSpPr>
          <a:xfrm>
            <a:off x="1293806" y="3740784"/>
            <a:ext cx="3238945" cy="835406"/>
            <a:chOff x="1176187" y="3296804"/>
            <a:chExt cx="2944495" cy="759460"/>
          </a:xfrm>
        </p:grpSpPr>
        <p:sp>
          <p:nvSpPr>
            <p:cNvPr id="7" name="object 7"/>
            <p:cNvSpPr/>
            <p:nvPr/>
          </p:nvSpPr>
          <p:spPr>
            <a:xfrm>
              <a:off x="1176187" y="3296804"/>
              <a:ext cx="2271201" cy="4670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1961833" y="3789447"/>
              <a:ext cx="188149" cy="191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3278815" y="3818078"/>
              <a:ext cx="188023" cy="191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6945" y="3818089"/>
              <a:ext cx="623570" cy="238125"/>
            </a:xfrm>
            <a:custGeom>
              <a:avLst/>
              <a:gdLst/>
              <a:ahLst/>
              <a:cxnLst/>
              <a:rect l="l" t="t" r="r" b="b"/>
              <a:pathLst>
                <a:path w="623570" h="238125">
                  <a:moveTo>
                    <a:pt x="177571" y="144640"/>
                  </a:moveTo>
                  <a:lnTo>
                    <a:pt x="165646" y="137083"/>
                  </a:lnTo>
                  <a:lnTo>
                    <a:pt x="158115" y="146138"/>
                  </a:lnTo>
                  <a:lnTo>
                    <a:pt x="150596" y="153657"/>
                  </a:lnTo>
                  <a:lnTo>
                    <a:pt x="143065" y="159702"/>
                  </a:lnTo>
                  <a:lnTo>
                    <a:pt x="134073" y="165722"/>
                  </a:lnTo>
                  <a:lnTo>
                    <a:pt x="125069" y="170230"/>
                  </a:lnTo>
                  <a:lnTo>
                    <a:pt x="115874" y="171754"/>
                  </a:lnTo>
                  <a:lnTo>
                    <a:pt x="106883" y="174764"/>
                  </a:lnTo>
                  <a:lnTo>
                    <a:pt x="97891" y="174764"/>
                  </a:lnTo>
                  <a:lnTo>
                    <a:pt x="79895" y="171754"/>
                  </a:lnTo>
                  <a:lnTo>
                    <a:pt x="42252" y="144640"/>
                  </a:lnTo>
                  <a:lnTo>
                    <a:pt x="31584" y="116001"/>
                  </a:lnTo>
                  <a:lnTo>
                    <a:pt x="28663" y="103949"/>
                  </a:lnTo>
                  <a:lnTo>
                    <a:pt x="28663" y="82854"/>
                  </a:lnTo>
                  <a:lnTo>
                    <a:pt x="31584" y="70802"/>
                  </a:lnTo>
                  <a:lnTo>
                    <a:pt x="33261" y="60248"/>
                  </a:lnTo>
                  <a:lnTo>
                    <a:pt x="42252" y="42164"/>
                  </a:lnTo>
                  <a:lnTo>
                    <a:pt x="48323" y="34645"/>
                  </a:lnTo>
                  <a:lnTo>
                    <a:pt x="55841" y="28600"/>
                  </a:lnTo>
                  <a:lnTo>
                    <a:pt x="61709" y="22580"/>
                  </a:lnTo>
                  <a:lnTo>
                    <a:pt x="69227" y="18072"/>
                  </a:lnTo>
                  <a:lnTo>
                    <a:pt x="76758" y="15062"/>
                  </a:lnTo>
                  <a:lnTo>
                    <a:pt x="85750" y="13538"/>
                  </a:lnTo>
                  <a:lnTo>
                    <a:pt x="100812" y="13538"/>
                  </a:lnTo>
                  <a:lnTo>
                    <a:pt x="108343" y="15062"/>
                  </a:lnTo>
                  <a:lnTo>
                    <a:pt x="114414" y="18072"/>
                  </a:lnTo>
                  <a:lnTo>
                    <a:pt x="121932" y="21082"/>
                  </a:lnTo>
                  <a:lnTo>
                    <a:pt x="128003" y="25590"/>
                  </a:lnTo>
                  <a:lnTo>
                    <a:pt x="132600" y="30124"/>
                  </a:lnTo>
                  <a:lnTo>
                    <a:pt x="138455" y="34645"/>
                  </a:lnTo>
                  <a:lnTo>
                    <a:pt x="143065" y="39154"/>
                  </a:lnTo>
                  <a:lnTo>
                    <a:pt x="145986" y="43675"/>
                  </a:lnTo>
                  <a:lnTo>
                    <a:pt x="158115" y="67792"/>
                  </a:lnTo>
                  <a:lnTo>
                    <a:pt x="170040" y="64782"/>
                  </a:lnTo>
                  <a:lnTo>
                    <a:pt x="153517" y="3009"/>
                  </a:lnTo>
                  <a:lnTo>
                    <a:pt x="144526" y="3009"/>
                  </a:lnTo>
                  <a:lnTo>
                    <a:pt x="138455" y="15062"/>
                  </a:lnTo>
                  <a:lnTo>
                    <a:pt x="134073" y="12026"/>
                  </a:lnTo>
                  <a:lnTo>
                    <a:pt x="115874" y="3009"/>
                  </a:lnTo>
                  <a:lnTo>
                    <a:pt x="111480" y="1498"/>
                  </a:lnTo>
                  <a:lnTo>
                    <a:pt x="105410" y="1498"/>
                  </a:lnTo>
                  <a:lnTo>
                    <a:pt x="97891" y="0"/>
                  </a:lnTo>
                  <a:lnTo>
                    <a:pt x="85750" y="0"/>
                  </a:lnTo>
                  <a:lnTo>
                    <a:pt x="79895" y="1498"/>
                  </a:lnTo>
                  <a:lnTo>
                    <a:pt x="73837" y="1498"/>
                  </a:lnTo>
                  <a:lnTo>
                    <a:pt x="67767" y="3009"/>
                  </a:lnTo>
                  <a:lnTo>
                    <a:pt x="61709" y="6019"/>
                  </a:lnTo>
                  <a:lnTo>
                    <a:pt x="55841" y="7518"/>
                  </a:lnTo>
                  <a:lnTo>
                    <a:pt x="18199" y="39154"/>
                  </a:lnTo>
                  <a:lnTo>
                    <a:pt x="12141" y="49707"/>
                  </a:lnTo>
                  <a:lnTo>
                    <a:pt x="9004" y="54229"/>
                  </a:lnTo>
                  <a:lnTo>
                    <a:pt x="7531" y="60248"/>
                  </a:lnTo>
                  <a:lnTo>
                    <a:pt x="4610" y="66281"/>
                  </a:lnTo>
                  <a:lnTo>
                    <a:pt x="1676" y="78346"/>
                  </a:lnTo>
                  <a:lnTo>
                    <a:pt x="1676" y="84366"/>
                  </a:lnTo>
                  <a:lnTo>
                    <a:pt x="0" y="90385"/>
                  </a:lnTo>
                  <a:lnTo>
                    <a:pt x="0" y="105448"/>
                  </a:lnTo>
                  <a:lnTo>
                    <a:pt x="12141" y="146138"/>
                  </a:lnTo>
                  <a:lnTo>
                    <a:pt x="43713" y="179285"/>
                  </a:lnTo>
                  <a:lnTo>
                    <a:pt x="81368" y="191338"/>
                  </a:lnTo>
                  <a:lnTo>
                    <a:pt x="100812" y="191338"/>
                  </a:lnTo>
                  <a:lnTo>
                    <a:pt x="110020" y="189839"/>
                  </a:lnTo>
                  <a:lnTo>
                    <a:pt x="119011" y="186804"/>
                  </a:lnTo>
                  <a:lnTo>
                    <a:pt x="128003" y="185305"/>
                  </a:lnTo>
                  <a:lnTo>
                    <a:pt x="164185" y="161201"/>
                  </a:lnTo>
                  <a:lnTo>
                    <a:pt x="168579" y="155168"/>
                  </a:lnTo>
                  <a:lnTo>
                    <a:pt x="173177" y="150647"/>
                  </a:lnTo>
                  <a:lnTo>
                    <a:pt x="177571" y="144640"/>
                  </a:lnTo>
                  <a:close/>
                </a:path>
                <a:path w="623570" h="238125">
                  <a:moveTo>
                    <a:pt x="282981" y="203403"/>
                  </a:moveTo>
                  <a:lnTo>
                    <a:pt x="275450" y="203403"/>
                  </a:lnTo>
                  <a:lnTo>
                    <a:pt x="273989" y="209423"/>
                  </a:lnTo>
                  <a:lnTo>
                    <a:pt x="273989" y="212432"/>
                  </a:lnTo>
                  <a:lnTo>
                    <a:pt x="272529" y="215442"/>
                  </a:lnTo>
                  <a:lnTo>
                    <a:pt x="269392" y="218465"/>
                  </a:lnTo>
                  <a:lnTo>
                    <a:pt x="264998" y="218465"/>
                  </a:lnTo>
                  <a:lnTo>
                    <a:pt x="261861" y="219976"/>
                  </a:lnTo>
                  <a:lnTo>
                    <a:pt x="209359" y="219976"/>
                  </a:lnTo>
                  <a:lnTo>
                    <a:pt x="215214" y="216941"/>
                  </a:lnTo>
                  <a:lnTo>
                    <a:pt x="222745" y="210921"/>
                  </a:lnTo>
                  <a:lnTo>
                    <a:pt x="231952" y="204901"/>
                  </a:lnTo>
                  <a:lnTo>
                    <a:pt x="251396" y="191338"/>
                  </a:lnTo>
                  <a:lnTo>
                    <a:pt x="257467" y="185305"/>
                  </a:lnTo>
                  <a:lnTo>
                    <a:pt x="263537" y="180784"/>
                  </a:lnTo>
                  <a:lnTo>
                    <a:pt x="269392" y="174764"/>
                  </a:lnTo>
                  <a:lnTo>
                    <a:pt x="278587" y="161201"/>
                  </a:lnTo>
                  <a:lnTo>
                    <a:pt x="280060" y="156692"/>
                  </a:lnTo>
                  <a:lnTo>
                    <a:pt x="280060" y="152158"/>
                  </a:lnTo>
                  <a:lnTo>
                    <a:pt x="281520" y="147637"/>
                  </a:lnTo>
                  <a:lnTo>
                    <a:pt x="281520" y="138595"/>
                  </a:lnTo>
                  <a:lnTo>
                    <a:pt x="280060" y="132575"/>
                  </a:lnTo>
                  <a:lnTo>
                    <a:pt x="276910" y="128066"/>
                  </a:lnTo>
                  <a:lnTo>
                    <a:pt x="275450" y="123520"/>
                  </a:lnTo>
                  <a:lnTo>
                    <a:pt x="242404" y="103949"/>
                  </a:lnTo>
                  <a:lnTo>
                    <a:pt x="230276" y="103949"/>
                  </a:lnTo>
                  <a:lnTo>
                    <a:pt x="222745" y="105448"/>
                  </a:lnTo>
                  <a:lnTo>
                    <a:pt x="216890" y="108458"/>
                  </a:lnTo>
                  <a:lnTo>
                    <a:pt x="212293" y="109982"/>
                  </a:lnTo>
                  <a:lnTo>
                    <a:pt x="191160" y="140119"/>
                  </a:lnTo>
                  <a:lnTo>
                    <a:pt x="191160" y="155168"/>
                  </a:lnTo>
                  <a:lnTo>
                    <a:pt x="200164" y="153657"/>
                  </a:lnTo>
                  <a:lnTo>
                    <a:pt x="200164" y="143129"/>
                  </a:lnTo>
                  <a:lnTo>
                    <a:pt x="203301" y="134073"/>
                  </a:lnTo>
                  <a:lnTo>
                    <a:pt x="228815" y="114503"/>
                  </a:lnTo>
                  <a:lnTo>
                    <a:pt x="239483" y="114503"/>
                  </a:lnTo>
                  <a:lnTo>
                    <a:pt x="264998" y="138595"/>
                  </a:lnTo>
                  <a:lnTo>
                    <a:pt x="264998" y="147637"/>
                  </a:lnTo>
                  <a:lnTo>
                    <a:pt x="263537" y="152158"/>
                  </a:lnTo>
                  <a:lnTo>
                    <a:pt x="263537" y="156692"/>
                  </a:lnTo>
                  <a:lnTo>
                    <a:pt x="260388" y="162712"/>
                  </a:lnTo>
                  <a:lnTo>
                    <a:pt x="257467" y="165722"/>
                  </a:lnTo>
                  <a:lnTo>
                    <a:pt x="254330" y="170230"/>
                  </a:lnTo>
                  <a:lnTo>
                    <a:pt x="245338" y="179285"/>
                  </a:lnTo>
                  <a:lnTo>
                    <a:pt x="240944" y="185305"/>
                  </a:lnTo>
                  <a:lnTo>
                    <a:pt x="233413" y="189839"/>
                  </a:lnTo>
                  <a:lnTo>
                    <a:pt x="227342" y="195859"/>
                  </a:lnTo>
                  <a:lnTo>
                    <a:pt x="222745" y="198869"/>
                  </a:lnTo>
                  <a:lnTo>
                    <a:pt x="218351" y="203403"/>
                  </a:lnTo>
                  <a:lnTo>
                    <a:pt x="210820" y="207911"/>
                  </a:lnTo>
                  <a:lnTo>
                    <a:pt x="203301" y="213931"/>
                  </a:lnTo>
                  <a:lnTo>
                    <a:pt x="188239" y="224485"/>
                  </a:lnTo>
                  <a:lnTo>
                    <a:pt x="188239" y="233514"/>
                  </a:lnTo>
                  <a:lnTo>
                    <a:pt x="271056" y="233514"/>
                  </a:lnTo>
                  <a:lnTo>
                    <a:pt x="272529" y="238048"/>
                  </a:lnTo>
                  <a:lnTo>
                    <a:pt x="276910" y="238048"/>
                  </a:lnTo>
                  <a:lnTo>
                    <a:pt x="282981" y="203403"/>
                  </a:lnTo>
                  <a:close/>
                </a:path>
                <a:path w="623570" h="238125">
                  <a:moveTo>
                    <a:pt x="508863" y="3009"/>
                  </a:moveTo>
                  <a:lnTo>
                    <a:pt x="439635" y="3009"/>
                  </a:lnTo>
                  <a:lnTo>
                    <a:pt x="439635" y="13538"/>
                  </a:lnTo>
                  <a:lnTo>
                    <a:pt x="448627" y="13538"/>
                  </a:lnTo>
                  <a:lnTo>
                    <a:pt x="451561" y="15062"/>
                  </a:lnTo>
                  <a:lnTo>
                    <a:pt x="454698" y="15062"/>
                  </a:lnTo>
                  <a:lnTo>
                    <a:pt x="456158" y="16573"/>
                  </a:lnTo>
                  <a:lnTo>
                    <a:pt x="457619" y="16573"/>
                  </a:lnTo>
                  <a:lnTo>
                    <a:pt x="459079" y="18072"/>
                  </a:lnTo>
                  <a:lnTo>
                    <a:pt x="460552" y="21082"/>
                  </a:lnTo>
                  <a:lnTo>
                    <a:pt x="460552" y="24091"/>
                  </a:lnTo>
                  <a:lnTo>
                    <a:pt x="462216" y="27101"/>
                  </a:lnTo>
                  <a:lnTo>
                    <a:pt x="462216" y="84366"/>
                  </a:lnTo>
                  <a:lnTo>
                    <a:pt x="364337" y="84366"/>
                  </a:lnTo>
                  <a:lnTo>
                    <a:pt x="364337" y="21082"/>
                  </a:lnTo>
                  <a:lnTo>
                    <a:pt x="365810" y="18072"/>
                  </a:lnTo>
                  <a:lnTo>
                    <a:pt x="368731" y="16573"/>
                  </a:lnTo>
                  <a:lnTo>
                    <a:pt x="370408" y="15062"/>
                  </a:lnTo>
                  <a:lnTo>
                    <a:pt x="371868" y="15062"/>
                  </a:lnTo>
                  <a:lnTo>
                    <a:pt x="374802" y="13538"/>
                  </a:lnTo>
                  <a:lnTo>
                    <a:pt x="386930" y="13538"/>
                  </a:lnTo>
                  <a:lnTo>
                    <a:pt x="386930" y="3009"/>
                  </a:lnTo>
                  <a:lnTo>
                    <a:pt x="317703" y="3009"/>
                  </a:lnTo>
                  <a:lnTo>
                    <a:pt x="317703" y="13538"/>
                  </a:lnTo>
                  <a:lnTo>
                    <a:pt x="326694" y="13538"/>
                  </a:lnTo>
                  <a:lnTo>
                    <a:pt x="329628" y="15062"/>
                  </a:lnTo>
                  <a:lnTo>
                    <a:pt x="332765" y="15062"/>
                  </a:lnTo>
                  <a:lnTo>
                    <a:pt x="334225" y="16573"/>
                  </a:lnTo>
                  <a:lnTo>
                    <a:pt x="335686" y="16573"/>
                  </a:lnTo>
                  <a:lnTo>
                    <a:pt x="338620" y="19570"/>
                  </a:lnTo>
                  <a:lnTo>
                    <a:pt x="338620" y="22580"/>
                  </a:lnTo>
                  <a:lnTo>
                    <a:pt x="340283" y="25590"/>
                  </a:lnTo>
                  <a:lnTo>
                    <a:pt x="340283" y="167220"/>
                  </a:lnTo>
                  <a:lnTo>
                    <a:pt x="338620" y="170230"/>
                  </a:lnTo>
                  <a:lnTo>
                    <a:pt x="338620" y="174764"/>
                  </a:lnTo>
                  <a:lnTo>
                    <a:pt x="335686" y="177774"/>
                  </a:lnTo>
                  <a:lnTo>
                    <a:pt x="317703" y="177774"/>
                  </a:lnTo>
                  <a:lnTo>
                    <a:pt x="317703" y="188328"/>
                  </a:lnTo>
                  <a:lnTo>
                    <a:pt x="386930" y="188328"/>
                  </a:lnTo>
                  <a:lnTo>
                    <a:pt x="386930" y="177774"/>
                  </a:lnTo>
                  <a:lnTo>
                    <a:pt x="368731" y="177774"/>
                  </a:lnTo>
                  <a:lnTo>
                    <a:pt x="365810" y="176276"/>
                  </a:lnTo>
                  <a:lnTo>
                    <a:pt x="364337" y="174764"/>
                  </a:lnTo>
                  <a:lnTo>
                    <a:pt x="364337" y="99428"/>
                  </a:lnTo>
                  <a:lnTo>
                    <a:pt x="462216" y="99428"/>
                  </a:lnTo>
                  <a:lnTo>
                    <a:pt x="462216" y="167220"/>
                  </a:lnTo>
                  <a:lnTo>
                    <a:pt x="460552" y="171754"/>
                  </a:lnTo>
                  <a:lnTo>
                    <a:pt x="460552" y="174764"/>
                  </a:lnTo>
                  <a:lnTo>
                    <a:pt x="457619" y="177774"/>
                  </a:lnTo>
                  <a:lnTo>
                    <a:pt x="439635" y="177774"/>
                  </a:lnTo>
                  <a:lnTo>
                    <a:pt x="439635" y="188328"/>
                  </a:lnTo>
                  <a:lnTo>
                    <a:pt x="508863" y="188328"/>
                  </a:lnTo>
                  <a:lnTo>
                    <a:pt x="508863" y="177774"/>
                  </a:lnTo>
                  <a:lnTo>
                    <a:pt x="490664" y="177774"/>
                  </a:lnTo>
                  <a:lnTo>
                    <a:pt x="487743" y="176276"/>
                  </a:lnTo>
                  <a:lnTo>
                    <a:pt x="486270" y="174764"/>
                  </a:lnTo>
                  <a:lnTo>
                    <a:pt x="486270" y="99428"/>
                  </a:lnTo>
                  <a:lnTo>
                    <a:pt x="486270" y="84366"/>
                  </a:lnTo>
                  <a:lnTo>
                    <a:pt x="486270" y="27101"/>
                  </a:lnTo>
                  <a:lnTo>
                    <a:pt x="487743" y="24091"/>
                  </a:lnTo>
                  <a:lnTo>
                    <a:pt x="487743" y="19570"/>
                  </a:lnTo>
                  <a:lnTo>
                    <a:pt x="489204" y="18072"/>
                  </a:lnTo>
                  <a:lnTo>
                    <a:pt x="489204" y="16573"/>
                  </a:lnTo>
                  <a:lnTo>
                    <a:pt x="490664" y="15062"/>
                  </a:lnTo>
                  <a:lnTo>
                    <a:pt x="492125" y="15062"/>
                  </a:lnTo>
                  <a:lnTo>
                    <a:pt x="495261" y="13538"/>
                  </a:lnTo>
                  <a:lnTo>
                    <a:pt x="508863" y="13538"/>
                  </a:lnTo>
                  <a:lnTo>
                    <a:pt x="508863" y="3009"/>
                  </a:lnTo>
                  <a:close/>
                </a:path>
                <a:path w="623570" h="238125">
                  <a:moveTo>
                    <a:pt x="623265" y="186804"/>
                  </a:moveTo>
                  <a:lnTo>
                    <a:pt x="597535" y="155168"/>
                  </a:lnTo>
                  <a:lnTo>
                    <a:pt x="591477" y="153657"/>
                  </a:lnTo>
                  <a:lnTo>
                    <a:pt x="587705" y="152158"/>
                  </a:lnTo>
                  <a:lnTo>
                    <a:pt x="583946" y="150647"/>
                  </a:lnTo>
                  <a:lnTo>
                    <a:pt x="578091" y="149148"/>
                  </a:lnTo>
                  <a:lnTo>
                    <a:pt x="563029" y="149148"/>
                  </a:lnTo>
                  <a:lnTo>
                    <a:pt x="558431" y="150647"/>
                  </a:lnTo>
                  <a:lnTo>
                    <a:pt x="550900" y="150647"/>
                  </a:lnTo>
                  <a:lnTo>
                    <a:pt x="547966" y="152158"/>
                  </a:lnTo>
                  <a:lnTo>
                    <a:pt x="544830" y="152158"/>
                  </a:lnTo>
                  <a:lnTo>
                    <a:pt x="546506" y="119011"/>
                  </a:lnTo>
                  <a:lnTo>
                    <a:pt x="614057" y="119011"/>
                  </a:lnTo>
                  <a:lnTo>
                    <a:pt x="614057" y="100939"/>
                  </a:lnTo>
                  <a:lnTo>
                    <a:pt x="606539" y="100939"/>
                  </a:lnTo>
                  <a:lnTo>
                    <a:pt x="606539" y="103949"/>
                  </a:lnTo>
                  <a:lnTo>
                    <a:pt x="605066" y="105448"/>
                  </a:lnTo>
                  <a:lnTo>
                    <a:pt x="538975" y="105448"/>
                  </a:lnTo>
                  <a:lnTo>
                    <a:pt x="535838" y="167220"/>
                  </a:lnTo>
                  <a:lnTo>
                    <a:pt x="538975" y="165722"/>
                  </a:lnTo>
                  <a:lnTo>
                    <a:pt x="541909" y="164211"/>
                  </a:lnTo>
                  <a:lnTo>
                    <a:pt x="546506" y="162712"/>
                  </a:lnTo>
                  <a:lnTo>
                    <a:pt x="554037" y="162712"/>
                  </a:lnTo>
                  <a:lnTo>
                    <a:pt x="558431" y="161201"/>
                  </a:lnTo>
                  <a:lnTo>
                    <a:pt x="572020" y="161201"/>
                  </a:lnTo>
                  <a:lnTo>
                    <a:pt x="583946" y="164211"/>
                  </a:lnTo>
                  <a:lnTo>
                    <a:pt x="588543" y="165722"/>
                  </a:lnTo>
                  <a:lnTo>
                    <a:pt x="591477" y="168732"/>
                  </a:lnTo>
                  <a:lnTo>
                    <a:pt x="596074" y="171754"/>
                  </a:lnTo>
                  <a:lnTo>
                    <a:pt x="599008" y="174764"/>
                  </a:lnTo>
                  <a:lnTo>
                    <a:pt x="602145" y="177774"/>
                  </a:lnTo>
                  <a:lnTo>
                    <a:pt x="603605" y="180784"/>
                  </a:lnTo>
                  <a:lnTo>
                    <a:pt x="606539" y="189839"/>
                  </a:lnTo>
                  <a:lnTo>
                    <a:pt x="606539" y="198869"/>
                  </a:lnTo>
                  <a:lnTo>
                    <a:pt x="603605" y="207911"/>
                  </a:lnTo>
                  <a:lnTo>
                    <a:pt x="602145" y="210921"/>
                  </a:lnTo>
                  <a:lnTo>
                    <a:pt x="599008" y="213931"/>
                  </a:lnTo>
                  <a:lnTo>
                    <a:pt x="593153" y="219976"/>
                  </a:lnTo>
                  <a:lnTo>
                    <a:pt x="588543" y="222986"/>
                  </a:lnTo>
                  <a:lnTo>
                    <a:pt x="585622" y="224485"/>
                  </a:lnTo>
                  <a:lnTo>
                    <a:pt x="581012" y="224485"/>
                  </a:lnTo>
                  <a:lnTo>
                    <a:pt x="576414" y="225996"/>
                  </a:lnTo>
                  <a:lnTo>
                    <a:pt x="567423" y="225996"/>
                  </a:lnTo>
                  <a:lnTo>
                    <a:pt x="563029" y="224485"/>
                  </a:lnTo>
                  <a:lnTo>
                    <a:pt x="558431" y="222986"/>
                  </a:lnTo>
                  <a:lnTo>
                    <a:pt x="555498" y="221475"/>
                  </a:lnTo>
                  <a:lnTo>
                    <a:pt x="552361" y="219976"/>
                  </a:lnTo>
                  <a:lnTo>
                    <a:pt x="550900" y="216941"/>
                  </a:lnTo>
                  <a:lnTo>
                    <a:pt x="547966" y="212432"/>
                  </a:lnTo>
                  <a:lnTo>
                    <a:pt x="544830" y="207911"/>
                  </a:lnTo>
                  <a:lnTo>
                    <a:pt x="544830" y="204901"/>
                  </a:lnTo>
                  <a:lnTo>
                    <a:pt x="543369" y="203403"/>
                  </a:lnTo>
                  <a:lnTo>
                    <a:pt x="541909" y="200367"/>
                  </a:lnTo>
                  <a:lnTo>
                    <a:pt x="538975" y="197358"/>
                  </a:lnTo>
                  <a:lnTo>
                    <a:pt x="535838" y="195859"/>
                  </a:lnTo>
                  <a:lnTo>
                    <a:pt x="532917" y="195859"/>
                  </a:lnTo>
                  <a:lnTo>
                    <a:pt x="531444" y="197358"/>
                  </a:lnTo>
                  <a:lnTo>
                    <a:pt x="529780" y="197358"/>
                  </a:lnTo>
                  <a:lnTo>
                    <a:pt x="528307" y="198869"/>
                  </a:lnTo>
                  <a:lnTo>
                    <a:pt x="528307" y="201879"/>
                  </a:lnTo>
                  <a:lnTo>
                    <a:pt x="526846" y="204901"/>
                  </a:lnTo>
                  <a:lnTo>
                    <a:pt x="526846" y="209423"/>
                  </a:lnTo>
                  <a:lnTo>
                    <a:pt x="528307" y="212432"/>
                  </a:lnTo>
                  <a:lnTo>
                    <a:pt x="531444" y="215442"/>
                  </a:lnTo>
                  <a:lnTo>
                    <a:pt x="532917" y="218465"/>
                  </a:lnTo>
                  <a:lnTo>
                    <a:pt x="565962" y="235038"/>
                  </a:lnTo>
                  <a:lnTo>
                    <a:pt x="572020" y="235038"/>
                  </a:lnTo>
                  <a:lnTo>
                    <a:pt x="608203" y="222986"/>
                  </a:lnTo>
                  <a:lnTo>
                    <a:pt x="623265" y="191338"/>
                  </a:lnTo>
                  <a:lnTo>
                    <a:pt x="623265" y="1868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1" name="object 11"/>
          <p:cNvSpPr/>
          <p:nvPr/>
        </p:nvSpPr>
        <p:spPr>
          <a:xfrm>
            <a:off x="4191056" y="3740785"/>
            <a:ext cx="207055" cy="21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12" name="object 12"/>
          <p:cNvGrpSpPr/>
          <p:nvPr/>
        </p:nvGrpSpPr>
        <p:grpSpPr>
          <a:xfrm>
            <a:off x="1292149" y="5237334"/>
            <a:ext cx="1622616" cy="779526"/>
            <a:chOff x="1174681" y="4657304"/>
            <a:chExt cx="1475105" cy="708660"/>
          </a:xfrm>
        </p:grpSpPr>
        <p:sp>
          <p:nvSpPr>
            <p:cNvPr id="13" name="object 13"/>
            <p:cNvSpPr/>
            <p:nvPr/>
          </p:nvSpPr>
          <p:spPr>
            <a:xfrm>
              <a:off x="1174681" y="4657304"/>
              <a:ext cx="191144" cy="1853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0305" y="4657304"/>
              <a:ext cx="179114" cy="185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6948" y="4762778"/>
              <a:ext cx="275590" cy="17145"/>
            </a:xfrm>
            <a:custGeom>
              <a:avLst/>
              <a:gdLst/>
              <a:ahLst/>
              <a:cxnLst/>
              <a:rect l="l" t="t" r="r" b="b"/>
              <a:pathLst>
                <a:path w="275589" h="17145">
                  <a:moveTo>
                    <a:pt x="275426" y="0"/>
                  </a:moveTo>
                  <a:lnTo>
                    <a:pt x="0" y="0"/>
                  </a:lnTo>
                  <a:lnTo>
                    <a:pt x="0" y="16573"/>
                  </a:lnTo>
                  <a:lnTo>
                    <a:pt x="275426" y="16573"/>
                  </a:lnTo>
                  <a:lnTo>
                    <a:pt x="275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4421" y="4657304"/>
              <a:ext cx="179093" cy="1853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71044" y="4762778"/>
              <a:ext cx="275590" cy="17145"/>
            </a:xfrm>
            <a:custGeom>
              <a:avLst/>
              <a:gdLst/>
              <a:ahLst/>
              <a:cxnLst/>
              <a:rect l="l" t="t" r="r" b="b"/>
              <a:pathLst>
                <a:path w="275589" h="17145">
                  <a:moveTo>
                    <a:pt x="275426" y="0"/>
                  </a:moveTo>
                  <a:lnTo>
                    <a:pt x="0" y="0"/>
                  </a:lnTo>
                  <a:lnTo>
                    <a:pt x="0" y="16573"/>
                  </a:lnTo>
                  <a:lnTo>
                    <a:pt x="275426" y="16573"/>
                  </a:lnTo>
                  <a:lnTo>
                    <a:pt x="275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8517" y="4657304"/>
              <a:ext cx="191140" cy="1853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8413" y="4753730"/>
              <a:ext cx="94806" cy="1341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961832" y="4880292"/>
              <a:ext cx="623570" cy="485775"/>
            </a:xfrm>
            <a:custGeom>
              <a:avLst/>
              <a:gdLst/>
              <a:ahLst/>
              <a:cxnLst/>
              <a:rect l="l" t="t" r="r" b="b"/>
              <a:pathLst>
                <a:path w="623569" h="485775">
                  <a:moveTo>
                    <a:pt x="75247" y="0"/>
                  </a:moveTo>
                  <a:lnTo>
                    <a:pt x="54190" y="0"/>
                  </a:lnTo>
                  <a:lnTo>
                    <a:pt x="54190" y="224523"/>
                  </a:lnTo>
                  <a:lnTo>
                    <a:pt x="75247" y="224523"/>
                  </a:lnTo>
                  <a:lnTo>
                    <a:pt x="75247" y="0"/>
                  </a:lnTo>
                  <a:close/>
                </a:path>
                <a:path w="623569" h="485775">
                  <a:moveTo>
                    <a:pt x="177609" y="391756"/>
                  </a:moveTo>
                  <a:lnTo>
                    <a:pt x="165557" y="384225"/>
                  </a:lnTo>
                  <a:lnTo>
                    <a:pt x="158026" y="393255"/>
                  </a:lnTo>
                  <a:lnTo>
                    <a:pt x="150520" y="400799"/>
                  </a:lnTo>
                  <a:lnTo>
                    <a:pt x="142989" y="406819"/>
                  </a:lnTo>
                  <a:lnTo>
                    <a:pt x="133959" y="412864"/>
                  </a:lnTo>
                  <a:lnTo>
                    <a:pt x="124917" y="417372"/>
                  </a:lnTo>
                  <a:lnTo>
                    <a:pt x="115887" y="418871"/>
                  </a:lnTo>
                  <a:lnTo>
                    <a:pt x="106870" y="421881"/>
                  </a:lnTo>
                  <a:lnTo>
                    <a:pt x="97828" y="421881"/>
                  </a:lnTo>
                  <a:lnTo>
                    <a:pt x="79768" y="418871"/>
                  </a:lnTo>
                  <a:lnTo>
                    <a:pt x="42138" y="391756"/>
                  </a:lnTo>
                  <a:lnTo>
                    <a:pt x="31597" y="363143"/>
                  </a:lnTo>
                  <a:lnTo>
                    <a:pt x="28600" y="351078"/>
                  </a:lnTo>
                  <a:lnTo>
                    <a:pt x="28600" y="329971"/>
                  </a:lnTo>
                  <a:lnTo>
                    <a:pt x="31597" y="317931"/>
                  </a:lnTo>
                  <a:lnTo>
                    <a:pt x="33108" y="307378"/>
                  </a:lnTo>
                  <a:lnTo>
                    <a:pt x="42138" y="289306"/>
                  </a:lnTo>
                  <a:lnTo>
                    <a:pt x="48158" y="281762"/>
                  </a:lnTo>
                  <a:lnTo>
                    <a:pt x="55689" y="275742"/>
                  </a:lnTo>
                  <a:lnTo>
                    <a:pt x="61709" y="269722"/>
                  </a:lnTo>
                  <a:lnTo>
                    <a:pt x="69240" y="265188"/>
                  </a:lnTo>
                  <a:lnTo>
                    <a:pt x="76746" y="262178"/>
                  </a:lnTo>
                  <a:lnTo>
                    <a:pt x="85788" y="260680"/>
                  </a:lnTo>
                  <a:lnTo>
                    <a:pt x="100850" y="260680"/>
                  </a:lnTo>
                  <a:lnTo>
                    <a:pt x="108369" y="262178"/>
                  </a:lnTo>
                  <a:lnTo>
                    <a:pt x="114376" y="265188"/>
                  </a:lnTo>
                  <a:lnTo>
                    <a:pt x="121907" y="268198"/>
                  </a:lnTo>
                  <a:lnTo>
                    <a:pt x="127927" y="272732"/>
                  </a:lnTo>
                  <a:lnTo>
                    <a:pt x="132448" y="277241"/>
                  </a:lnTo>
                  <a:lnTo>
                    <a:pt x="138468" y="281762"/>
                  </a:lnTo>
                  <a:lnTo>
                    <a:pt x="142989" y="286296"/>
                  </a:lnTo>
                  <a:lnTo>
                    <a:pt x="145999" y="290804"/>
                  </a:lnTo>
                  <a:lnTo>
                    <a:pt x="158026" y="314909"/>
                  </a:lnTo>
                  <a:lnTo>
                    <a:pt x="170078" y="311899"/>
                  </a:lnTo>
                  <a:lnTo>
                    <a:pt x="153504" y="250126"/>
                  </a:lnTo>
                  <a:lnTo>
                    <a:pt x="144500" y="250126"/>
                  </a:lnTo>
                  <a:lnTo>
                    <a:pt x="138468" y="262178"/>
                  </a:lnTo>
                  <a:lnTo>
                    <a:pt x="133959" y="259168"/>
                  </a:lnTo>
                  <a:lnTo>
                    <a:pt x="115887" y="250126"/>
                  </a:lnTo>
                  <a:lnTo>
                    <a:pt x="111391" y="248615"/>
                  </a:lnTo>
                  <a:lnTo>
                    <a:pt x="105359" y="248615"/>
                  </a:lnTo>
                  <a:lnTo>
                    <a:pt x="97828" y="247116"/>
                  </a:lnTo>
                  <a:lnTo>
                    <a:pt x="85788" y="247116"/>
                  </a:lnTo>
                  <a:lnTo>
                    <a:pt x="79768" y="248615"/>
                  </a:lnTo>
                  <a:lnTo>
                    <a:pt x="73736" y="248615"/>
                  </a:lnTo>
                  <a:lnTo>
                    <a:pt x="67741" y="250126"/>
                  </a:lnTo>
                  <a:lnTo>
                    <a:pt x="61709" y="253149"/>
                  </a:lnTo>
                  <a:lnTo>
                    <a:pt x="55689" y="254660"/>
                  </a:lnTo>
                  <a:lnTo>
                    <a:pt x="18059" y="286296"/>
                  </a:lnTo>
                  <a:lnTo>
                    <a:pt x="12039" y="296824"/>
                  </a:lnTo>
                  <a:lnTo>
                    <a:pt x="9029" y="301358"/>
                  </a:lnTo>
                  <a:lnTo>
                    <a:pt x="7518" y="307378"/>
                  </a:lnTo>
                  <a:lnTo>
                    <a:pt x="4508" y="313397"/>
                  </a:lnTo>
                  <a:lnTo>
                    <a:pt x="1498" y="325462"/>
                  </a:lnTo>
                  <a:lnTo>
                    <a:pt x="1498" y="331495"/>
                  </a:lnTo>
                  <a:lnTo>
                    <a:pt x="0" y="337515"/>
                  </a:lnTo>
                  <a:lnTo>
                    <a:pt x="0" y="352590"/>
                  </a:lnTo>
                  <a:lnTo>
                    <a:pt x="12039" y="393255"/>
                  </a:lnTo>
                  <a:lnTo>
                    <a:pt x="43649" y="426415"/>
                  </a:lnTo>
                  <a:lnTo>
                    <a:pt x="81267" y="438454"/>
                  </a:lnTo>
                  <a:lnTo>
                    <a:pt x="100850" y="438454"/>
                  </a:lnTo>
                  <a:lnTo>
                    <a:pt x="109880" y="436956"/>
                  </a:lnTo>
                  <a:lnTo>
                    <a:pt x="118897" y="433946"/>
                  </a:lnTo>
                  <a:lnTo>
                    <a:pt x="127927" y="432435"/>
                  </a:lnTo>
                  <a:lnTo>
                    <a:pt x="164045" y="408317"/>
                  </a:lnTo>
                  <a:lnTo>
                    <a:pt x="168567" y="402310"/>
                  </a:lnTo>
                  <a:lnTo>
                    <a:pt x="173088" y="397789"/>
                  </a:lnTo>
                  <a:lnTo>
                    <a:pt x="177609" y="391756"/>
                  </a:lnTo>
                  <a:close/>
                </a:path>
                <a:path w="623569" h="485775">
                  <a:moveTo>
                    <a:pt x="282956" y="450519"/>
                  </a:moveTo>
                  <a:lnTo>
                    <a:pt x="275424" y="450519"/>
                  </a:lnTo>
                  <a:lnTo>
                    <a:pt x="273913" y="456552"/>
                  </a:lnTo>
                  <a:lnTo>
                    <a:pt x="273913" y="459562"/>
                  </a:lnTo>
                  <a:lnTo>
                    <a:pt x="272415" y="462572"/>
                  </a:lnTo>
                  <a:lnTo>
                    <a:pt x="269417" y="465582"/>
                  </a:lnTo>
                  <a:lnTo>
                    <a:pt x="264896" y="465582"/>
                  </a:lnTo>
                  <a:lnTo>
                    <a:pt x="261886" y="467093"/>
                  </a:lnTo>
                  <a:lnTo>
                    <a:pt x="209207" y="467093"/>
                  </a:lnTo>
                  <a:lnTo>
                    <a:pt x="215226" y="464083"/>
                  </a:lnTo>
                  <a:lnTo>
                    <a:pt x="222758" y="458050"/>
                  </a:lnTo>
                  <a:lnTo>
                    <a:pt x="251345" y="438454"/>
                  </a:lnTo>
                  <a:lnTo>
                    <a:pt x="257378" y="432435"/>
                  </a:lnTo>
                  <a:lnTo>
                    <a:pt x="263398" y="427926"/>
                  </a:lnTo>
                  <a:lnTo>
                    <a:pt x="269417" y="421881"/>
                  </a:lnTo>
                  <a:lnTo>
                    <a:pt x="278434" y="408317"/>
                  </a:lnTo>
                  <a:lnTo>
                    <a:pt x="279933" y="403809"/>
                  </a:lnTo>
                  <a:lnTo>
                    <a:pt x="279933" y="399300"/>
                  </a:lnTo>
                  <a:lnTo>
                    <a:pt x="281444" y="394779"/>
                  </a:lnTo>
                  <a:lnTo>
                    <a:pt x="281444" y="385737"/>
                  </a:lnTo>
                  <a:lnTo>
                    <a:pt x="279933" y="379717"/>
                  </a:lnTo>
                  <a:lnTo>
                    <a:pt x="276923" y="375183"/>
                  </a:lnTo>
                  <a:lnTo>
                    <a:pt x="275424" y="370662"/>
                  </a:lnTo>
                  <a:lnTo>
                    <a:pt x="242316" y="351078"/>
                  </a:lnTo>
                  <a:lnTo>
                    <a:pt x="230289" y="351078"/>
                  </a:lnTo>
                  <a:lnTo>
                    <a:pt x="222758" y="352590"/>
                  </a:lnTo>
                  <a:lnTo>
                    <a:pt x="216738" y="355600"/>
                  </a:lnTo>
                  <a:lnTo>
                    <a:pt x="212217" y="357098"/>
                  </a:lnTo>
                  <a:lnTo>
                    <a:pt x="191160" y="387235"/>
                  </a:lnTo>
                  <a:lnTo>
                    <a:pt x="191160" y="402310"/>
                  </a:lnTo>
                  <a:lnTo>
                    <a:pt x="200164" y="400799"/>
                  </a:lnTo>
                  <a:lnTo>
                    <a:pt x="200164" y="390245"/>
                  </a:lnTo>
                  <a:lnTo>
                    <a:pt x="203187" y="381215"/>
                  </a:lnTo>
                  <a:lnTo>
                    <a:pt x="228777" y="361619"/>
                  </a:lnTo>
                  <a:lnTo>
                    <a:pt x="239306" y="361619"/>
                  </a:lnTo>
                  <a:lnTo>
                    <a:pt x="264896" y="385737"/>
                  </a:lnTo>
                  <a:lnTo>
                    <a:pt x="264896" y="394779"/>
                  </a:lnTo>
                  <a:lnTo>
                    <a:pt x="263398" y="399300"/>
                  </a:lnTo>
                  <a:lnTo>
                    <a:pt x="263398" y="403809"/>
                  </a:lnTo>
                  <a:lnTo>
                    <a:pt x="260388" y="409854"/>
                  </a:lnTo>
                  <a:lnTo>
                    <a:pt x="257378" y="412864"/>
                  </a:lnTo>
                  <a:lnTo>
                    <a:pt x="254355" y="417372"/>
                  </a:lnTo>
                  <a:lnTo>
                    <a:pt x="245325" y="426415"/>
                  </a:lnTo>
                  <a:lnTo>
                    <a:pt x="240804" y="432435"/>
                  </a:lnTo>
                  <a:lnTo>
                    <a:pt x="233273" y="436956"/>
                  </a:lnTo>
                  <a:lnTo>
                    <a:pt x="227279" y="442988"/>
                  </a:lnTo>
                  <a:lnTo>
                    <a:pt x="222758" y="445998"/>
                  </a:lnTo>
                  <a:lnTo>
                    <a:pt x="218236" y="450519"/>
                  </a:lnTo>
                  <a:lnTo>
                    <a:pt x="210705" y="455041"/>
                  </a:lnTo>
                  <a:lnTo>
                    <a:pt x="203187" y="461060"/>
                  </a:lnTo>
                  <a:lnTo>
                    <a:pt x="188150" y="471614"/>
                  </a:lnTo>
                  <a:lnTo>
                    <a:pt x="188150" y="480656"/>
                  </a:lnTo>
                  <a:lnTo>
                    <a:pt x="270929" y="480656"/>
                  </a:lnTo>
                  <a:lnTo>
                    <a:pt x="272415" y="485178"/>
                  </a:lnTo>
                  <a:lnTo>
                    <a:pt x="276923" y="485178"/>
                  </a:lnTo>
                  <a:lnTo>
                    <a:pt x="282956" y="450519"/>
                  </a:lnTo>
                  <a:close/>
                </a:path>
                <a:path w="623569" h="485775">
                  <a:moveTo>
                    <a:pt x="508723" y="250126"/>
                  </a:moveTo>
                  <a:lnTo>
                    <a:pt x="439470" y="250126"/>
                  </a:lnTo>
                  <a:lnTo>
                    <a:pt x="439470" y="260680"/>
                  </a:lnTo>
                  <a:lnTo>
                    <a:pt x="448513" y="260680"/>
                  </a:lnTo>
                  <a:lnTo>
                    <a:pt x="451523" y="262178"/>
                  </a:lnTo>
                  <a:lnTo>
                    <a:pt x="454533" y="262178"/>
                  </a:lnTo>
                  <a:lnTo>
                    <a:pt x="456044" y="263690"/>
                  </a:lnTo>
                  <a:lnTo>
                    <a:pt x="457542" y="263690"/>
                  </a:lnTo>
                  <a:lnTo>
                    <a:pt x="459054" y="265188"/>
                  </a:lnTo>
                  <a:lnTo>
                    <a:pt x="460565" y="268198"/>
                  </a:lnTo>
                  <a:lnTo>
                    <a:pt x="460565" y="271233"/>
                  </a:lnTo>
                  <a:lnTo>
                    <a:pt x="462064" y="274243"/>
                  </a:lnTo>
                  <a:lnTo>
                    <a:pt x="462064" y="331495"/>
                  </a:lnTo>
                  <a:lnTo>
                    <a:pt x="364223" y="331495"/>
                  </a:lnTo>
                  <a:lnTo>
                    <a:pt x="364223" y="268198"/>
                  </a:lnTo>
                  <a:lnTo>
                    <a:pt x="365734" y="265188"/>
                  </a:lnTo>
                  <a:lnTo>
                    <a:pt x="368744" y="263690"/>
                  </a:lnTo>
                  <a:lnTo>
                    <a:pt x="370243" y="262178"/>
                  </a:lnTo>
                  <a:lnTo>
                    <a:pt x="371754" y="262178"/>
                  </a:lnTo>
                  <a:lnTo>
                    <a:pt x="374764" y="260680"/>
                  </a:lnTo>
                  <a:lnTo>
                    <a:pt x="386816" y="260680"/>
                  </a:lnTo>
                  <a:lnTo>
                    <a:pt x="386816" y="250126"/>
                  </a:lnTo>
                  <a:lnTo>
                    <a:pt x="317563" y="250126"/>
                  </a:lnTo>
                  <a:lnTo>
                    <a:pt x="317563" y="260680"/>
                  </a:lnTo>
                  <a:lnTo>
                    <a:pt x="326605" y="260680"/>
                  </a:lnTo>
                  <a:lnTo>
                    <a:pt x="329615" y="262178"/>
                  </a:lnTo>
                  <a:lnTo>
                    <a:pt x="332625" y="262178"/>
                  </a:lnTo>
                  <a:lnTo>
                    <a:pt x="334124" y="263690"/>
                  </a:lnTo>
                  <a:lnTo>
                    <a:pt x="335635" y="263690"/>
                  </a:lnTo>
                  <a:lnTo>
                    <a:pt x="338645" y="266687"/>
                  </a:lnTo>
                  <a:lnTo>
                    <a:pt x="338645" y="269722"/>
                  </a:lnTo>
                  <a:lnTo>
                    <a:pt x="340156" y="272732"/>
                  </a:lnTo>
                  <a:lnTo>
                    <a:pt x="340156" y="414362"/>
                  </a:lnTo>
                  <a:lnTo>
                    <a:pt x="338645" y="417372"/>
                  </a:lnTo>
                  <a:lnTo>
                    <a:pt x="338645" y="421881"/>
                  </a:lnTo>
                  <a:lnTo>
                    <a:pt x="335635" y="424891"/>
                  </a:lnTo>
                  <a:lnTo>
                    <a:pt x="317563" y="424891"/>
                  </a:lnTo>
                  <a:lnTo>
                    <a:pt x="317563" y="435444"/>
                  </a:lnTo>
                  <a:lnTo>
                    <a:pt x="386816" y="435444"/>
                  </a:lnTo>
                  <a:lnTo>
                    <a:pt x="386816" y="424891"/>
                  </a:lnTo>
                  <a:lnTo>
                    <a:pt x="368744" y="424891"/>
                  </a:lnTo>
                  <a:lnTo>
                    <a:pt x="365734" y="423392"/>
                  </a:lnTo>
                  <a:lnTo>
                    <a:pt x="364223" y="421881"/>
                  </a:lnTo>
                  <a:lnTo>
                    <a:pt x="364223" y="346544"/>
                  </a:lnTo>
                  <a:lnTo>
                    <a:pt x="462064" y="346544"/>
                  </a:lnTo>
                  <a:lnTo>
                    <a:pt x="462064" y="414362"/>
                  </a:lnTo>
                  <a:lnTo>
                    <a:pt x="460565" y="418871"/>
                  </a:lnTo>
                  <a:lnTo>
                    <a:pt x="460565" y="421881"/>
                  </a:lnTo>
                  <a:lnTo>
                    <a:pt x="457542" y="424891"/>
                  </a:lnTo>
                  <a:lnTo>
                    <a:pt x="439470" y="424891"/>
                  </a:lnTo>
                  <a:lnTo>
                    <a:pt x="439470" y="435444"/>
                  </a:lnTo>
                  <a:lnTo>
                    <a:pt x="508723" y="435444"/>
                  </a:lnTo>
                  <a:lnTo>
                    <a:pt x="508723" y="424891"/>
                  </a:lnTo>
                  <a:lnTo>
                    <a:pt x="490651" y="424891"/>
                  </a:lnTo>
                  <a:lnTo>
                    <a:pt x="487641" y="423392"/>
                  </a:lnTo>
                  <a:lnTo>
                    <a:pt x="486143" y="421881"/>
                  </a:lnTo>
                  <a:lnTo>
                    <a:pt x="486143" y="346544"/>
                  </a:lnTo>
                  <a:lnTo>
                    <a:pt x="486143" y="331495"/>
                  </a:lnTo>
                  <a:lnTo>
                    <a:pt x="486143" y="274243"/>
                  </a:lnTo>
                  <a:lnTo>
                    <a:pt x="487641" y="271233"/>
                  </a:lnTo>
                  <a:lnTo>
                    <a:pt x="487641" y="266687"/>
                  </a:lnTo>
                  <a:lnTo>
                    <a:pt x="489153" y="265188"/>
                  </a:lnTo>
                  <a:lnTo>
                    <a:pt x="489153" y="263690"/>
                  </a:lnTo>
                  <a:lnTo>
                    <a:pt x="490651" y="262178"/>
                  </a:lnTo>
                  <a:lnTo>
                    <a:pt x="492163" y="262178"/>
                  </a:lnTo>
                  <a:lnTo>
                    <a:pt x="495173" y="260680"/>
                  </a:lnTo>
                  <a:lnTo>
                    <a:pt x="508723" y="260680"/>
                  </a:lnTo>
                  <a:lnTo>
                    <a:pt x="508723" y="250126"/>
                  </a:lnTo>
                  <a:close/>
                </a:path>
                <a:path w="623569" h="485775">
                  <a:moveTo>
                    <a:pt x="623112" y="433946"/>
                  </a:moveTo>
                  <a:lnTo>
                    <a:pt x="597509" y="402310"/>
                  </a:lnTo>
                  <a:lnTo>
                    <a:pt x="591502" y="400799"/>
                  </a:lnTo>
                  <a:lnTo>
                    <a:pt x="587743" y="399300"/>
                  </a:lnTo>
                  <a:lnTo>
                    <a:pt x="583971" y="397789"/>
                  </a:lnTo>
                  <a:lnTo>
                    <a:pt x="577951" y="396290"/>
                  </a:lnTo>
                  <a:lnTo>
                    <a:pt x="562889" y="396290"/>
                  </a:lnTo>
                  <a:lnTo>
                    <a:pt x="558380" y="397789"/>
                  </a:lnTo>
                  <a:lnTo>
                    <a:pt x="550875" y="397789"/>
                  </a:lnTo>
                  <a:lnTo>
                    <a:pt x="547852" y="399300"/>
                  </a:lnTo>
                  <a:lnTo>
                    <a:pt x="544842" y="399300"/>
                  </a:lnTo>
                  <a:lnTo>
                    <a:pt x="546354" y="366153"/>
                  </a:lnTo>
                  <a:lnTo>
                    <a:pt x="614070" y="366153"/>
                  </a:lnTo>
                  <a:lnTo>
                    <a:pt x="614070" y="348068"/>
                  </a:lnTo>
                  <a:lnTo>
                    <a:pt x="606539" y="348068"/>
                  </a:lnTo>
                  <a:lnTo>
                    <a:pt x="606539" y="351078"/>
                  </a:lnTo>
                  <a:lnTo>
                    <a:pt x="605040" y="352590"/>
                  </a:lnTo>
                  <a:lnTo>
                    <a:pt x="538822" y="352590"/>
                  </a:lnTo>
                  <a:lnTo>
                    <a:pt x="535813" y="414362"/>
                  </a:lnTo>
                  <a:lnTo>
                    <a:pt x="541832" y="411353"/>
                  </a:lnTo>
                  <a:lnTo>
                    <a:pt x="546354" y="409854"/>
                  </a:lnTo>
                  <a:lnTo>
                    <a:pt x="553885" y="409854"/>
                  </a:lnTo>
                  <a:lnTo>
                    <a:pt x="558380" y="408317"/>
                  </a:lnTo>
                  <a:lnTo>
                    <a:pt x="571931" y="408317"/>
                  </a:lnTo>
                  <a:lnTo>
                    <a:pt x="583971" y="411353"/>
                  </a:lnTo>
                  <a:lnTo>
                    <a:pt x="588492" y="412864"/>
                  </a:lnTo>
                  <a:lnTo>
                    <a:pt x="591502" y="415861"/>
                  </a:lnTo>
                  <a:lnTo>
                    <a:pt x="595998" y="418871"/>
                  </a:lnTo>
                  <a:lnTo>
                    <a:pt x="602030" y="424891"/>
                  </a:lnTo>
                  <a:lnTo>
                    <a:pt x="603529" y="427926"/>
                  </a:lnTo>
                  <a:lnTo>
                    <a:pt x="606539" y="436956"/>
                  </a:lnTo>
                  <a:lnTo>
                    <a:pt x="606539" y="445998"/>
                  </a:lnTo>
                  <a:lnTo>
                    <a:pt x="585482" y="471614"/>
                  </a:lnTo>
                  <a:lnTo>
                    <a:pt x="580961" y="471614"/>
                  </a:lnTo>
                  <a:lnTo>
                    <a:pt x="576453" y="473125"/>
                  </a:lnTo>
                  <a:lnTo>
                    <a:pt x="567410" y="473125"/>
                  </a:lnTo>
                  <a:lnTo>
                    <a:pt x="558380" y="470103"/>
                  </a:lnTo>
                  <a:lnTo>
                    <a:pt x="552373" y="467093"/>
                  </a:lnTo>
                  <a:lnTo>
                    <a:pt x="550875" y="464083"/>
                  </a:lnTo>
                  <a:lnTo>
                    <a:pt x="544842" y="455041"/>
                  </a:lnTo>
                  <a:lnTo>
                    <a:pt x="544842" y="452031"/>
                  </a:lnTo>
                  <a:lnTo>
                    <a:pt x="543344" y="450519"/>
                  </a:lnTo>
                  <a:lnTo>
                    <a:pt x="541832" y="447509"/>
                  </a:lnTo>
                  <a:lnTo>
                    <a:pt x="538822" y="444487"/>
                  </a:lnTo>
                  <a:lnTo>
                    <a:pt x="535813" y="442988"/>
                  </a:lnTo>
                  <a:lnTo>
                    <a:pt x="532803" y="442988"/>
                  </a:lnTo>
                  <a:lnTo>
                    <a:pt x="531291" y="444487"/>
                  </a:lnTo>
                  <a:lnTo>
                    <a:pt x="529793" y="444487"/>
                  </a:lnTo>
                  <a:lnTo>
                    <a:pt x="528281" y="445998"/>
                  </a:lnTo>
                  <a:lnTo>
                    <a:pt x="528281" y="449008"/>
                  </a:lnTo>
                  <a:lnTo>
                    <a:pt x="526770" y="452031"/>
                  </a:lnTo>
                  <a:lnTo>
                    <a:pt x="526770" y="456552"/>
                  </a:lnTo>
                  <a:lnTo>
                    <a:pt x="528281" y="459562"/>
                  </a:lnTo>
                  <a:lnTo>
                    <a:pt x="531291" y="462572"/>
                  </a:lnTo>
                  <a:lnTo>
                    <a:pt x="532803" y="465582"/>
                  </a:lnTo>
                  <a:lnTo>
                    <a:pt x="565912" y="482155"/>
                  </a:lnTo>
                  <a:lnTo>
                    <a:pt x="571931" y="482155"/>
                  </a:lnTo>
                  <a:lnTo>
                    <a:pt x="614070" y="464083"/>
                  </a:lnTo>
                  <a:lnTo>
                    <a:pt x="623112" y="438454"/>
                  </a:lnTo>
                  <a:lnTo>
                    <a:pt x="623112" y="433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960777" y="3876646"/>
            <a:ext cx="1964182" cy="1791653"/>
            <a:chOff x="6327979" y="3420314"/>
            <a:chExt cx="1785620" cy="1628775"/>
          </a:xfrm>
        </p:grpSpPr>
        <p:sp>
          <p:nvSpPr>
            <p:cNvPr id="22" name="object 22"/>
            <p:cNvSpPr/>
            <p:nvPr/>
          </p:nvSpPr>
          <p:spPr>
            <a:xfrm>
              <a:off x="6327979" y="3420314"/>
              <a:ext cx="1785075" cy="4580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5325" y="3916019"/>
              <a:ext cx="911225" cy="1133475"/>
            </a:xfrm>
            <a:custGeom>
              <a:avLst/>
              <a:gdLst/>
              <a:ahLst/>
              <a:cxnLst/>
              <a:rect l="l" t="t" r="r" b="b"/>
              <a:pathLst>
                <a:path w="911225" h="1133475">
                  <a:moveTo>
                    <a:pt x="179031" y="21082"/>
                  </a:moveTo>
                  <a:lnTo>
                    <a:pt x="117335" y="21082"/>
                  </a:lnTo>
                  <a:lnTo>
                    <a:pt x="117335" y="31635"/>
                  </a:lnTo>
                  <a:lnTo>
                    <a:pt x="124853" y="31635"/>
                  </a:lnTo>
                  <a:lnTo>
                    <a:pt x="127990" y="33147"/>
                  </a:lnTo>
                  <a:lnTo>
                    <a:pt x="129463" y="33147"/>
                  </a:lnTo>
                  <a:lnTo>
                    <a:pt x="132384" y="34645"/>
                  </a:lnTo>
                  <a:lnTo>
                    <a:pt x="134061" y="34645"/>
                  </a:lnTo>
                  <a:lnTo>
                    <a:pt x="135521" y="36144"/>
                  </a:lnTo>
                  <a:lnTo>
                    <a:pt x="136994" y="39154"/>
                  </a:lnTo>
                  <a:lnTo>
                    <a:pt x="138455" y="40665"/>
                  </a:lnTo>
                  <a:lnTo>
                    <a:pt x="138455" y="42189"/>
                  </a:lnTo>
                  <a:lnTo>
                    <a:pt x="139915" y="45199"/>
                  </a:lnTo>
                  <a:lnTo>
                    <a:pt x="139915" y="161213"/>
                  </a:lnTo>
                  <a:lnTo>
                    <a:pt x="66154" y="40665"/>
                  </a:lnTo>
                  <a:lnTo>
                    <a:pt x="54165" y="21082"/>
                  </a:lnTo>
                  <a:lnTo>
                    <a:pt x="0" y="21082"/>
                  </a:lnTo>
                  <a:lnTo>
                    <a:pt x="0" y="31635"/>
                  </a:lnTo>
                  <a:lnTo>
                    <a:pt x="8991" y="31635"/>
                  </a:lnTo>
                  <a:lnTo>
                    <a:pt x="12128" y="33147"/>
                  </a:lnTo>
                  <a:lnTo>
                    <a:pt x="15062" y="33147"/>
                  </a:lnTo>
                  <a:lnTo>
                    <a:pt x="16522" y="34645"/>
                  </a:lnTo>
                  <a:lnTo>
                    <a:pt x="17983" y="34645"/>
                  </a:lnTo>
                  <a:lnTo>
                    <a:pt x="19659" y="36144"/>
                  </a:lnTo>
                  <a:lnTo>
                    <a:pt x="21120" y="39154"/>
                  </a:lnTo>
                  <a:lnTo>
                    <a:pt x="21120" y="42189"/>
                  </a:lnTo>
                  <a:lnTo>
                    <a:pt x="22580" y="43700"/>
                  </a:lnTo>
                  <a:lnTo>
                    <a:pt x="22580" y="177774"/>
                  </a:lnTo>
                  <a:lnTo>
                    <a:pt x="21120" y="182295"/>
                  </a:lnTo>
                  <a:lnTo>
                    <a:pt x="21120" y="185331"/>
                  </a:lnTo>
                  <a:lnTo>
                    <a:pt x="19659" y="188328"/>
                  </a:lnTo>
                  <a:lnTo>
                    <a:pt x="19659" y="189839"/>
                  </a:lnTo>
                  <a:lnTo>
                    <a:pt x="17983" y="192849"/>
                  </a:lnTo>
                  <a:lnTo>
                    <a:pt x="16522" y="194348"/>
                  </a:lnTo>
                  <a:lnTo>
                    <a:pt x="10452" y="194348"/>
                  </a:lnTo>
                  <a:lnTo>
                    <a:pt x="7531" y="195859"/>
                  </a:lnTo>
                  <a:lnTo>
                    <a:pt x="0" y="195859"/>
                  </a:lnTo>
                  <a:lnTo>
                    <a:pt x="0" y="206413"/>
                  </a:lnTo>
                  <a:lnTo>
                    <a:pt x="61696" y="206413"/>
                  </a:lnTo>
                  <a:lnTo>
                    <a:pt x="61696" y="195859"/>
                  </a:lnTo>
                  <a:lnTo>
                    <a:pt x="57302" y="195859"/>
                  </a:lnTo>
                  <a:lnTo>
                    <a:pt x="52705" y="194348"/>
                  </a:lnTo>
                  <a:lnTo>
                    <a:pt x="46634" y="194348"/>
                  </a:lnTo>
                  <a:lnTo>
                    <a:pt x="45173" y="192849"/>
                  </a:lnTo>
                  <a:lnTo>
                    <a:pt x="43713" y="192849"/>
                  </a:lnTo>
                  <a:lnTo>
                    <a:pt x="42240" y="191338"/>
                  </a:lnTo>
                  <a:lnTo>
                    <a:pt x="40576" y="189839"/>
                  </a:lnTo>
                  <a:lnTo>
                    <a:pt x="39103" y="188328"/>
                  </a:lnTo>
                  <a:lnTo>
                    <a:pt x="39103" y="40665"/>
                  </a:lnTo>
                  <a:lnTo>
                    <a:pt x="139915" y="206413"/>
                  </a:lnTo>
                  <a:lnTo>
                    <a:pt x="156438" y="206413"/>
                  </a:lnTo>
                  <a:lnTo>
                    <a:pt x="156438" y="161213"/>
                  </a:lnTo>
                  <a:lnTo>
                    <a:pt x="156438" y="49707"/>
                  </a:lnTo>
                  <a:lnTo>
                    <a:pt x="158115" y="46710"/>
                  </a:lnTo>
                  <a:lnTo>
                    <a:pt x="158115" y="39154"/>
                  </a:lnTo>
                  <a:lnTo>
                    <a:pt x="159575" y="36144"/>
                  </a:lnTo>
                  <a:lnTo>
                    <a:pt x="162509" y="34645"/>
                  </a:lnTo>
                  <a:lnTo>
                    <a:pt x="163969" y="33147"/>
                  </a:lnTo>
                  <a:lnTo>
                    <a:pt x="165646" y="33147"/>
                  </a:lnTo>
                  <a:lnTo>
                    <a:pt x="168567" y="31635"/>
                  </a:lnTo>
                  <a:lnTo>
                    <a:pt x="179031" y="31635"/>
                  </a:lnTo>
                  <a:lnTo>
                    <a:pt x="179031" y="21082"/>
                  </a:lnTo>
                  <a:close/>
                </a:path>
                <a:path w="911225" h="1133475">
                  <a:moveTo>
                    <a:pt x="240728" y="423379"/>
                  </a:moveTo>
                  <a:lnTo>
                    <a:pt x="79679" y="212432"/>
                  </a:lnTo>
                  <a:lnTo>
                    <a:pt x="61696" y="224485"/>
                  </a:lnTo>
                  <a:lnTo>
                    <a:pt x="222745" y="435444"/>
                  </a:lnTo>
                  <a:lnTo>
                    <a:pt x="240728" y="423379"/>
                  </a:lnTo>
                  <a:close/>
                </a:path>
                <a:path w="911225" h="1133475">
                  <a:moveTo>
                    <a:pt x="338607" y="637336"/>
                  </a:moveTo>
                  <a:lnTo>
                    <a:pt x="317487" y="637336"/>
                  </a:lnTo>
                  <a:lnTo>
                    <a:pt x="317487" y="861834"/>
                  </a:lnTo>
                  <a:lnTo>
                    <a:pt x="338607" y="861834"/>
                  </a:lnTo>
                  <a:lnTo>
                    <a:pt x="338607" y="637336"/>
                  </a:lnTo>
                  <a:close/>
                </a:path>
                <a:path w="911225" h="1133475">
                  <a:moveTo>
                    <a:pt x="419963" y="1042631"/>
                  </a:moveTo>
                  <a:lnTo>
                    <a:pt x="407835" y="1035100"/>
                  </a:lnTo>
                  <a:lnTo>
                    <a:pt x="400304" y="1044130"/>
                  </a:lnTo>
                  <a:lnTo>
                    <a:pt x="392772" y="1051674"/>
                  </a:lnTo>
                  <a:lnTo>
                    <a:pt x="385241" y="1057694"/>
                  </a:lnTo>
                  <a:lnTo>
                    <a:pt x="376250" y="1063739"/>
                  </a:lnTo>
                  <a:lnTo>
                    <a:pt x="367258" y="1068247"/>
                  </a:lnTo>
                  <a:lnTo>
                    <a:pt x="358267" y="1069759"/>
                  </a:lnTo>
                  <a:lnTo>
                    <a:pt x="349275" y="1072769"/>
                  </a:lnTo>
                  <a:lnTo>
                    <a:pt x="340067" y="1072769"/>
                  </a:lnTo>
                  <a:lnTo>
                    <a:pt x="322084" y="1069759"/>
                  </a:lnTo>
                  <a:lnTo>
                    <a:pt x="284441" y="1042631"/>
                  </a:lnTo>
                  <a:lnTo>
                    <a:pt x="273977" y="1014018"/>
                  </a:lnTo>
                  <a:lnTo>
                    <a:pt x="270840" y="1001953"/>
                  </a:lnTo>
                  <a:lnTo>
                    <a:pt x="270840" y="980846"/>
                  </a:lnTo>
                  <a:lnTo>
                    <a:pt x="273977" y="968819"/>
                  </a:lnTo>
                  <a:lnTo>
                    <a:pt x="275450" y="958265"/>
                  </a:lnTo>
                  <a:lnTo>
                    <a:pt x="284441" y="940181"/>
                  </a:lnTo>
                  <a:lnTo>
                    <a:pt x="290499" y="932637"/>
                  </a:lnTo>
                  <a:lnTo>
                    <a:pt x="298030" y="926617"/>
                  </a:lnTo>
                  <a:lnTo>
                    <a:pt x="304101" y="920597"/>
                  </a:lnTo>
                  <a:lnTo>
                    <a:pt x="311632" y="916063"/>
                  </a:lnTo>
                  <a:lnTo>
                    <a:pt x="319151" y="913053"/>
                  </a:lnTo>
                  <a:lnTo>
                    <a:pt x="328155" y="911555"/>
                  </a:lnTo>
                  <a:lnTo>
                    <a:pt x="343204" y="911555"/>
                  </a:lnTo>
                  <a:lnTo>
                    <a:pt x="350735" y="913053"/>
                  </a:lnTo>
                  <a:lnTo>
                    <a:pt x="356806" y="916063"/>
                  </a:lnTo>
                  <a:lnTo>
                    <a:pt x="364337" y="919073"/>
                  </a:lnTo>
                  <a:lnTo>
                    <a:pt x="370192" y="923607"/>
                  </a:lnTo>
                  <a:lnTo>
                    <a:pt x="374789" y="928128"/>
                  </a:lnTo>
                  <a:lnTo>
                    <a:pt x="380860" y="932637"/>
                  </a:lnTo>
                  <a:lnTo>
                    <a:pt x="385241" y="937171"/>
                  </a:lnTo>
                  <a:lnTo>
                    <a:pt x="388378" y="941692"/>
                  </a:lnTo>
                  <a:lnTo>
                    <a:pt x="400304" y="965784"/>
                  </a:lnTo>
                  <a:lnTo>
                    <a:pt x="412432" y="962774"/>
                  </a:lnTo>
                  <a:lnTo>
                    <a:pt x="395909" y="901001"/>
                  </a:lnTo>
                  <a:lnTo>
                    <a:pt x="386715" y="901001"/>
                  </a:lnTo>
                  <a:lnTo>
                    <a:pt x="380860" y="913053"/>
                  </a:lnTo>
                  <a:lnTo>
                    <a:pt x="376250" y="910043"/>
                  </a:lnTo>
                  <a:lnTo>
                    <a:pt x="358267" y="901001"/>
                  </a:lnTo>
                  <a:lnTo>
                    <a:pt x="353669" y="899490"/>
                  </a:lnTo>
                  <a:lnTo>
                    <a:pt x="347599" y="899490"/>
                  </a:lnTo>
                  <a:lnTo>
                    <a:pt x="340067" y="897991"/>
                  </a:lnTo>
                  <a:lnTo>
                    <a:pt x="328155" y="897991"/>
                  </a:lnTo>
                  <a:lnTo>
                    <a:pt x="322084" y="899490"/>
                  </a:lnTo>
                  <a:lnTo>
                    <a:pt x="316014" y="899490"/>
                  </a:lnTo>
                  <a:lnTo>
                    <a:pt x="309956" y="901001"/>
                  </a:lnTo>
                  <a:lnTo>
                    <a:pt x="304101" y="904024"/>
                  </a:lnTo>
                  <a:lnTo>
                    <a:pt x="298030" y="905535"/>
                  </a:lnTo>
                  <a:lnTo>
                    <a:pt x="260388" y="937171"/>
                  </a:lnTo>
                  <a:lnTo>
                    <a:pt x="249923" y="958265"/>
                  </a:lnTo>
                  <a:lnTo>
                    <a:pt x="246786" y="964272"/>
                  </a:lnTo>
                  <a:lnTo>
                    <a:pt x="243865" y="976337"/>
                  </a:lnTo>
                  <a:lnTo>
                    <a:pt x="243865" y="982383"/>
                  </a:lnTo>
                  <a:lnTo>
                    <a:pt x="242404" y="988390"/>
                  </a:lnTo>
                  <a:lnTo>
                    <a:pt x="242404" y="1003465"/>
                  </a:lnTo>
                  <a:lnTo>
                    <a:pt x="245325" y="1020038"/>
                  </a:lnTo>
                  <a:lnTo>
                    <a:pt x="263309" y="1057694"/>
                  </a:lnTo>
                  <a:lnTo>
                    <a:pt x="295109" y="1081811"/>
                  </a:lnTo>
                  <a:lnTo>
                    <a:pt x="323545" y="1089342"/>
                  </a:lnTo>
                  <a:lnTo>
                    <a:pt x="343204" y="1089342"/>
                  </a:lnTo>
                  <a:lnTo>
                    <a:pt x="352196" y="1087831"/>
                  </a:lnTo>
                  <a:lnTo>
                    <a:pt x="361200" y="1084821"/>
                  </a:lnTo>
                  <a:lnTo>
                    <a:pt x="370192" y="1083322"/>
                  </a:lnTo>
                  <a:lnTo>
                    <a:pt x="406374" y="1059205"/>
                  </a:lnTo>
                  <a:lnTo>
                    <a:pt x="410972" y="1053185"/>
                  </a:lnTo>
                  <a:lnTo>
                    <a:pt x="415366" y="1048664"/>
                  </a:lnTo>
                  <a:lnTo>
                    <a:pt x="419963" y="1042631"/>
                  </a:lnTo>
                  <a:close/>
                </a:path>
                <a:path w="911225" h="1133475">
                  <a:moveTo>
                    <a:pt x="427494" y="424891"/>
                  </a:moveTo>
                  <a:lnTo>
                    <a:pt x="365798" y="424891"/>
                  </a:lnTo>
                  <a:lnTo>
                    <a:pt x="365798" y="435444"/>
                  </a:lnTo>
                  <a:lnTo>
                    <a:pt x="373329" y="435444"/>
                  </a:lnTo>
                  <a:lnTo>
                    <a:pt x="376250" y="436943"/>
                  </a:lnTo>
                  <a:lnTo>
                    <a:pt x="377723" y="436943"/>
                  </a:lnTo>
                  <a:lnTo>
                    <a:pt x="380860" y="438454"/>
                  </a:lnTo>
                  <a:lnTo>
                    <a:pt x="382320" y="438454"/>
                  </a:lnTo>
                  <a:lnTo>
                    <a:pt x="383781" y="439953"/>
                  </a:lnTo>
                  <a:lnTo>
                    <a:pt x="385241" y="442963"/>
                  </a:lnTo>
                  <a:lnTo>
                    <a:pt x="386715" y="444461"/>
                  </a:lnTo>
                  <a:lnTo>
                    <a:pt x="386715" y="445973"/>
                  </a:lnTo>
                  <a:lnTo>
                    <a:pt x="388378" y="448983"/>
                  </a:lnTo>
                  <a:lnTo>
                    <a:pt x="388378" y="565010"/>
                  </a:lnTo>
                  <a:lnTo>
                    <a:pt x="314439" y="444461"/>
                  </a:lnTo>
                  <a:lnTo>
                    <a:pt x="302425" y="424891"/>
                  </a:lnTo>
                  <a:lnTo>
                    <a:pt x="248259" y="424891"/>
                  </a:lnTo>
                  <a:lnTo>
                    <a:pt x="248259" y="435444"/>
                  </a:lnTo>
                  <a:lnTo>
                    <a:pt x="257454" y="435444"/>
                  </a:lnTo>
                  <a:lnTo>
                    <a:pt x="260388" y="436943"/>
                  </a:lnTo>
                  <a:lnTo>
                    <a:pt x="263309" y="436943"/>
                  </a:lnTo>
                  <a:lnTo>
                    <a:pt x="264985" y="438454"/>
                  </a:lnTo>
                  <a:lnTo>
                    <a:pt x="266446" y="438454"/>
                  </a:lnTo>
                  <a:lnTo>
                    <a:pt x="267919" y="439953"/>
                  </a:lnTo>
                  <a:lnTo>
                    <a:pt x="269379" y="442963"/>
                  </a:lnTo>
                  <a:lnTo>
                    <a:pt x="269379" y="445973"/>
                  </a:lnTo>
                  <a:lnTo>
                    <a:pt x="270840" y="447471"/>
                  </a:lnTo>
                  <a:lnTo>
                    <a:pt x="270840" y="581583"/>
                  </a:lnTo>
                  <a:lnTo>
                    <a:pt x="269379" y="586092"/>
                  </a:lnTo>
                  <a:lnTo>
                    <a:pt x="269379" y="589102"/>
                  </a:lnTo>
                  <a:lnTo>
                    <a:pt x="267919" y="592137"/>
                  </a:lnTo>
                  <a:lnTo>
                    <a:pt x="267919" y="593636"/>
                  </a:lnTo>
                  <a:lnTo>
                    <a:pt x="266446" y="596646"/>
                  </a:lnTo>
                  <a:lnTo>
                    <a:pt x="264985" y="598157"/>
                  </a:lnTo>
                  <a:lnTo>
                    <a:pt x="258927" y="598157"/>
                  </a:lnTo>
                  <a:lnTo>
                    <a:pt x="255790" y="599655"/>
                  </a:lnTo>
                  <a:lnTo>
                    <a:pt x="248259" y="599655"/>
                  </a:lnTo>
                  <a:lnTo>
                    <a:pt x="248259" y="610209"/>
                  </a:lnTo>
                  <a:lnTo>
                    <a:pt x="309956" y="610209"/>
                  </a:lnTo>
                  <a:lnTo>
                    <a:pt x="309956" y="599655"/>
                  </a:lnTo>
                  <a:lnTo>
                    <a:pt x="305562" y="599655"/>
                  </a:lnTo>
                  <a:lnTo>
                    <a:pt x="300964" y="598157"/>
                  </a:lnTo>
                  <a:lnTo>
                    <a:pt x="295109" y="598157"/>
                  </a:lnTo>
                  <a:lnTo>
                    <a:pt x="293433" y="596646"/>
                  </a:lnTo>
                  <a:lnTo>
                    <a:pt x="291973" y="596646"/>
                  </a:lnTo>
                  <a:lnTo>
                    <a:pt x="287578" y="592137"/>
                  </a:lnTo>
                  <a:lnTo>
                    <a:pt x="287578" y="444461"/>
                  </a:lnTo>
                  <a:lnTo>
                    <a:pt x="388378" y="610209"/>
                  </a:lnTo>
                  <a:lnTo>
                    <a:pt x="404901" y="610209"/>
                  </a:lnTo>
                  <a:lnTo>
                    <a:pt x="404901" y="565010"/>
                  </a:lnTo>
                  <a:lnTo>
                    <a:pt x="404901" y="453517"/>
                  </a:lnTo>
                  <a:lnTo>
                    <a:pt x="406374" y="450507"/>
                  </a:lnTo>
                  <a:lnTo>
                    <a:pt x="406374" y="442963"/>
                  </a:lnTo>
                  <a:lnTo>
                    <a:pt x="407835" y="439953"/>
                  </a:lnTo>
                  <a:lnTo>
                    <a:pt x="410972" y="438454"/>
                  </a:lnTo>
                  <a:lnTo>
                    <a:pt x="412432" y="436943"/>
                  </a:lnTo>
                  <a:lnTo>
                    <a:pt x="413905" y="436943"/>
                  </a:lnTo>
                  <a:lnTo>
                    <a:pt x="416826" y="435444"/>
                  </a:lnTo>
                  <a:lnTo>
                    <a:pt x="427494" y="435444"/>
                  </a:lnTo>
                  <a:lnTo>
                    <a:pt x="427494" y="424891"/>
                  </a:lnTo>
                  <a:close/>
                </a:path>
                <a:path w="911225" h="1133475">
                  <a:moveTo>
                    <a:pt x="526834" y="1083322"/>
                  </a:moveTo>
                  <a:lnTo>
                    <a:pt x="525373" y="1078801"/>
                  </a:lnTo>
                  <a:lnTo>
                    <a:pt x="522236" y="1072769"/>
                  </a:lnTo>
                  <a:lnTo>
                    <a:pt x="520776" y="1068247"/>
                  </a:lnTo>
                  <a:lnTo>
                    <a:pt x="517842" y="1063739"/>
                  </a:lnTo>
                  <a:lnTo>
                    <a:pt x="513245" y="1059205"/>
                  </a:lnTo>
                  <a:lnTo>
                    <a:pt x="510946" y="1057694"/>
                  </a:lnTo>
                  <a:lnTo>
                    <a:pt x="510311" y="1057287"/>
                  </a:lnTo>
                  <a:lnTo>
                    <a:pt x="510311" y="1084821"/>
                  </a:lnTo>
                  <a:lnTo>
                    <a:pt x="510311" y="1096886"/>
                  </a:lnTo>
                  <a:lnTo>
                    <a:pt x="508647" y="1104404"/>
                  </a:lnTo>
                  <a:lnTo>
                    <a:pt x="505714" y="1110449"/>
                  </a:lnTo>
                  <a:lnTo>
                    <a:pt x="501116" y="1114958"/>
                  </a:lnTo>
                  <a:lnTo>
                    <a:pt x="496722" y="1119466"/>
                  </a:lnTo>
                  <a:lnTo>
                    <a:pt x="490651" y="1120978"/>
                  </a:lnTo>
                  <a:lnTo>
                    <a:pt x="486054" y="1124000"/>
                  </a:lnTo>
                  <a:lnTo>
                    <a:pt x="475602" y="1124000"/>
                  </a:lnTo>
                  <a:lnTo>
                    <a:pt x="459079" y="1114958"/>
                  </a:lnTo>
                  <a:lnTo>
                    <a:pt x="456145" y="1111948"/>
                  </a:lnTo>
                  <a:lnTo>
                    <a:pt x="453009" y="1108938"/>
                  </a:lnTo>
                  <a:lnTo>
                    <a:pt x="451548" y="1104404"/>
                  </a:lnTo>
                  <a:lnTo>
                    <a:pt x="451548" y="1099896"/>
                  </a:lnTo>
                  <a:lnTo>
                    <a:pt x="450088" y="1095375"/>
                  </a:lnTo>
                  <a:lnTo>
                    <a:pt x="450088" y="1084821"/>
                  </a:lnTo>
                  <a:lnTo>
                    <a:pt x="453009" y="1077302"/>
                  </a:lnTo>
                  <a:lnTo>
                    <a:pt x="454469" y="1071257"/>
                  </a:lnTo>
                  <a:lnTo>
                    <a:pt x="457542" y="1068247"/>
                  </a:lnTo>
                  <a:lnTo>
                    <a:pt x="459079" y="1066749"/>
                  </a:lnTo>
                  <a:lnTo>
                    <a:pt x="463473" y="1062228"/>
                  </a:lnTo>
                  <a:lnTo>
                    <a:pt x="468071" y="1059205"/>
                  </a:lnTo>
                  <a:lnTo>
                    <a:pt x="474129" y="1057694"/>
                  </a:lnTo>
                  <a:lnTo>
                    <a:pt x="486054" y="1057694"/>
                  </a:lnTo>
                  <a:lnTo>
                    <a:pt x="490651" y="1059205"/>
                  </a:lnTo>
                  <a:lnTo>
                    <a:pt x="496722" y="1062228"/>
                  </a:lnTo>
                  <a:lnTo>
                    <a:pt x="501116" y="1066749"/>
                  </a:lnTo>
                  <a:lnTo>
                    <a:pt x="505714" y="1071257"/>
                  </a:lnTo>
                  <a:lnTo>
                    <a:pt x="508647" y="1077302"/>
                  </a:lnTo>
                  <a:lnTo>
                    <a:pt x="510311" y="1084821"/>
                  </a:lnTo>
                  <a:lnTo>
                    <a:pt x="510311" y="1057287"/>
                  </a:lnTo>
                  <a:lnTo>
                    <a:pt x="508647" y="1056195"/>
                  </a:lnTo>
                  <a:lnTo>
                    <a:pt x="504253" y="1053185"/>
                  </a:lnTo>
                  <a:lnTo>
                    <a:pt x="499656" y="1051674"/>
                  </a:lnTo>
                  <a:lnTo>
                    <a:pt x="493585" y="1048664"/>
                  </a:lnTo>
                  <a:lnTo>
                    <a:pt x="489191" y="1047165"/>
                  </a:lnTo>
                  <a:lnTo>
                    <a:pt x="480199" y="1047165"/>
                  </a:lnTo>
                  <a:lnTo>
                    <a:pt x="475602" y="1048664"/>
                  </a:lnTo>
                  <a:lnTo>
                    <a:pt x="470992" y="1048664"/>
                  </a:lnTo>
                  <a:lnTo>
                    <a:pt x="468071" y="1050175"/>
                  </a:lnTo>
                  <a:lnTo>
                    <a:pt x="465137" y="1050175"/>
                  </a:lnTo>
                  <a:lnTo>
                    <a:pt x="463473" y="1051674"/>
                  </a:lnTo>
                  <a:lnTo>
                    <a:pt x="460540" y="1054684"/>
                  </a:lnTo>
                  <a:lnTo>
                    <a:pt x="457606" y="1056195"/>
                  </a:lnTo>
                  <a:lnTo>
                    <a:pt x="456145" y="1059205"/>
                  </a:lnTo>
                  <a:lnTo>
                    <a:pt x="453009" y="1062228"/>
                  </a:lnTo>
                  <a:lnTo>
                    <a:pt x="451548" y="1065237"/>
                  </a:lnTo>
                  <a:lnTo>
                    <a:pt x="448614" y="1068247"/>
                  </a:lnTo>
                  <a:lnTo>
                    <a:pt x="448614" y="1059205"/>
                  </a:lnTo>
                  <a:lnTo>
                    <a:pt x="450088" y="1051674"/>
                  </a:lnTo>
                  <a:lnTo>
                    <a:pt x="475602" y="1018527"/>
                  </a:lnTo>
                  <a:lnTo>
                    <a:pt x="492125" y="1014018"/>
                  </a:lnTo>
                  <a:lnTo>
                    <a:pt x="501116" y="1010983"/>
                  </a:lnTo>
                  <a:lnTo>
                    <a:pt x="511784" y="1010983"/>
                  </a:lnTo>
                  <a:lnTo>
                    <a:pt x="511784" y="1001953"/>
                  </a:lnTo>
                  <a:lnTo>
                    <a:pt x="499656" y="1001953"/>
                  </a:lnTo>
                  <a:lnTo>
                    <a:pt x="493585" y="1003465"/>
                  </a:lnTo>
                  <a:lnTo>
                    <a:pt x="486054" y="1003465"/>
                  </a:lnTo>
                  <a:lnTo>
                    <a:pt x="451548" y="1021537"/>
                  </a:lnTo>
                  <a:lnTo>
                    <a:pt x="437946" y="1048664"/>
                  </a:lnTo>
                  <a:lnTo>
                    <a:pt x="435025" y="1057694"/>
                  </a:lnTo>
                  <a:lnTo>
                    <a:pt x="433565" y="1066749"/>
                  </a:lnTo>
                  <a:lnTo>
                    <a:pt x="433565" y="1084821"/>
                  </a:lnTo>
                  <a:lnTo>
                    <a:pt x="435025" y="1093876"/>
                  </a:lnTo>
                  <a:lnTo>
                    <a:pt x="437946" y="1101394"/>
                  </a:lnTo>
                  <a:lnTo>
                    <a:pt x="439420" y="1108938"/>
                  </a:lnTo>
                  <a:lnTo>
                    <a:pt x="460540" y="1128522"/>
                  </a:lnTo>
                  <a:lnTo>
                    <a:pt x="466610" y="1131531"/>
                  </a:lnTo>
                  <a:lnTo>
                    <a:pt x="474129" y="1133030"/>
                  </a:lnTo>
                  <a:lnTo>
                    <a:pt x="480199" y="1133030"/>
                  </a:lnTo>
                  <a:lnTo>
                    <a:pt x="490651" y="1131531"/>
                  </a:lnTo>
                  <a:lnTo>
                    <a:pt x="499656" y="1130020"/>
                  </a:lnTo>
                  <a:lnTo>
                    <a:pt x="509663" y="1124000"/>
                  </a:lnTo>
                  <a:lnTo>
                    <a:pt x="514705" y="1120978"/>
                  </a:lnTo>
                  <a:lnTo>
                    <a:pt x="519315" y="1114958"/>
                  </a:lnTo>
                  <a:lnTo>
                    <a:pt x="523697" y="1107414"/>
                  </a:lnTo>
                  <a:lnTo>
                    <a:pt x="525373" y="1099896"/>
                  </a:lnTo>
                  <a:lnTo>
                    <a:pt x="526834" y="1089342"/>
                  </a:lnTo>
                  <a:lnTo>
                    <a:pt x="526834" y="1083322"/>
                  </a:lnTo>
                  <a:close/>
                </a:path>
                <a:path w="911225" h="1133475">
                  <a:moveTo>
                    <a:pt x="583933" y="206413"/>
                  </a:moveTo>
                  <a:lnTo>
                    <a:pt x="565950" y="194348"/>
                  </a:lnTo>
                  <a:lnTo>
                    <a:pt x="404901" y="405307"/>
                  </a:lnTo>
                  <a:lnTo>
                    <a:pt x="422897" y="417347"/>
                  </a:lnTo>
                  <a:lnTo>
                    <a:pt x="583933" y="206413"/>
                  </a:lnTo>
                  <a:close/>
                </a:path>
                <a:path w="911225" h="1133475">
                  <a:moveTo>
                    <a:pt x="666762" y="144640"/>
                  </a:moveTo>
                  <a:lnTo>
                    <a:pt x="654634" y="137109"/>
                  </a:lnTo>
                  <a:lnTo>
                    <a:pt x="647103" y="146138"/>
                  </a:lnTo>
                  <a:lnTo>
                    <a:pt x="639572" y="153682"/>
                  </a:lnTo>
                  <a:lnTo>
                    <a:pt x="632040" y="159702"/>
                  </a:lnTo>
                  <a:lnTo>
                    <a:pt x="623049" y="165722"/>
                  </a:lnTo>
                  <a:lnTo>
                    <a:pt x="614057" y="170256"/>
                  </a:lnTo>
                  <a:lnTo>
                    <a:pt x="605066" y="171767"/>
                  </a:lnTo>
                  <a:lnTo>
                    <a:pt x="596061" y="174764"/>
                  </a:lnTo>
                  <a:lnTo>
                    <a:pt x="587070" y="174764"/>
                  </a:lnTo>
                  <a:lnTo>
                    <a:pt x="568883" y="171767"/>
                  </a:lnTo>
                  <a:lnTo>
                    <a:pt x="531228" y="144640"/>
                  </a:lnTo>
                  <a:lnTo>
                    <a:pt x="520776" y="116001"/>
                  </a:lnTo>
                  <a:lnTo>
                    <a:pt x="517842" y="103949"/>
                  </a:lnTo>
                  <a:lnTo>
                    <a:pt x="517842" y="82854"/>
                  </a:lnTo>
                  <a:lnTo>
                    <a:pt x="520776" y="70802"/>
                  </a:lnTo>
                  <a:lnTo>
                    <a:pt x="522236" y="60261"/>
                  </a:lnTo>
                  <a:lnTo>
                    <a:pt x="531228" y="42189"/>
                  </a:lnTo>
                  <a:lnTo>
                    <a:pt x="537298" y="34645"/>
                  </a:lnTo>
                  <a:lnTo>
                    <a:pt x="544830" y="28625"/>
                  </a:lnTo>
                  <a:lnTo>
                    <a:pt x="550887" y="22593"/>
                  </a:lnTo>
                  <a:lnTo>
                    <a:pt x="558419" y="18072"/>
                  </a:lnTo>
                  <a:lnTo>
                    <a:pt x="565950" y="15062"/>
                  </a:lnTo>
                  <a:lnTo>
                    <a:pt x="574941" y="13563"/>
                  </a:lnTo>
                  <a:lnTo>
                    <a:pt x="590003" y="13563"/>
                  </a:lnTo>
                  <a:lnTo>
                    <a:pt x="597535" y="15062"/>
                  </a:lnTo>
                  <a:lnTo>
                    <a:pt x="603592" y="18072"/>
                  </a:lnTo>
                  <a:lnTo>
                    <a:pt x="611124" y="21082"/>
                  </a:lnTo>
                  <a:lnTo>
                    <a:pt x="617194" y="25590"/>
                  </a:lnTo>
                  <a:lnTo>
                    <a:pt x="621588" y="30137"/>
                  </a:lnTo>
                  <a:lnTo>
                    <a:pt x="627646" y="34645"/>
                  </a:lnTo>
                  <a:lnTo>
                    <a:pt x="632040" y="39154"/>
                  </a:lnTo>
                  <a:lnTo>
                    <a:pt x="635177" y="43700"/>
                  </a:lnTo>
                  <a:lnTo>
                    <a:pt x="647103" y="67792"/>
                  </a:lnTo>
                  <a:lnTo>
                    <a:pt x="659231" y="64782"/>
                  </a:lnTo>
                  <a:lnTo>
                    <a:pt x="642708" y="3009"/>
                  </a:lnTo>
                  <a:lnTo>
                    <a:pt x="633717" y="3009"/>
                  </a:lnTo>
                  <a:lnTo>
                    <a:pt x="627646" y="15062"/>
                  </a:lnTo>
                  <a:lnTo>
                    <a:pt x="623049" y="12052"/>
                  </a:lnTo>
                  <a:lnTo>
                    <a:pt x="605066" y="3009"/>
                  </a:lnTo>
                  <a:lnTo>
                    <a:pt x="600456" y="1498"/>
                  </a:lnTo>
                  <a:lnTo>
                    <a:pt x="594601" y="1498"/>
                  </a:lnTo>
                  <a:lnTo>
                    <a:pt x="587070" y="0"/>
                  </a:lnTo>
                  <a:lnTo>
                    <a:pt x="574941" y="0"/>
                  </a:lnTo>
                  <a:lnTo>
                    <a:pt x="568883" y="1498"/>
                  </a:lnTo>
                  <a:lnTo>
                    <a:pt x="562813" y="1498"/>
                  </a:lnTo>
                  <a:lnTo>
                    <a:pt x="556958" y="3009"/>
                  </a:lnTo>
                  <a:lnTo>
                    <a:pt x="550887" y="6019"/>
                  </a:lnTo>
                  <a:lnTo>
                    <a:pt x="544830" y="7518"/>
                  </a:lnTo>
                  <a:lnTo>
                    <a:pt x="507174" y="39154"/>
                  </a:lnTo>
                  <a:lnTo>
                    <a:pt x="496722" y="60261"/>
                  </a:lnTo>
                  <a:lnTo>
                    <a:pt x="493585" y="66281"/>
                  </a:lnTo>
                  <a:lnTo>
                    <a:pt x="490651" y="78346"/>
                  </a:lnTo>
                  <a:lnTo>
                    <a:pt x="490651" y="84366"/>
                  </a:lnTo>
                  <a:lnTo>
                    <a:pt x="489191" y="90398"/>
                  </a:lnTo>
                  <a:lnTo>
                    <a:pt x="489191" y="105473"/>
                  </a:lnTo>
                  <a:lnTo>
                    <a:pt x="492125" y="122047"/>
                  </a:lnTo>
                  <a:lnTo>
                    <a:pt x="510311" y="159702"/>
                  </a:lnTo>
                  <a:lnTo>
                    <a:pt x="541896" y="183819"/>
                  </a:lnTo>
                  <a:lnTo>
                    <a:pt x="570344" y="191338"/>
                  </a:lnTo>
                  <a:lnTo>
                    <a:pt x="590003" y="191338"/>
                  </a:lnTo>
                  <a:lnTo>
                    <a:pt x="598995" y="189839"/>
                  </a:lnTo>
                  <a:lnTo>
                    <a:pt x="607987" y="186829"/>
                  </a:lnTo>
                  <a:lnTo>
                    <a:pt x="617194" y="185331"/>
                  </a:lnTo>
                  <a:lnTo>
                    <a:pt x="653161" y="161213"/>
                  </a:lnTo>
                  <a:lnTo>
                    <a:pt x="657771" y="155194"/>
                  </a:lnTo>
                  <a:lnTo>
                    <a:pt x="662152" y="150660"/>
                  </a:lnTo>
                  <a:lnTo>
                    <a:pt x="666762" y="144640"/>
                  </a:lnTo>
                  <a:close/>
                </a:path>
                <a:path w="911225" h="1133475">
                  <a:moveTo>
                    <a:pt x="751052" y="901001"/>
                  </a:moveTo>
                  <a:lnTo>
                    <a:pt x="681824" y="901001"/>
                  </a:lnTo>
                  <a:lnTo>
                    <a:pt x="681824" y="911555"/>
                  </a:lnTo>
                  <a:lnTo>
                    <a:pt x="690816" y="911555"/>
                  </a:lnTo>
                  <a:lnTo>
                    <a:pt x="693953" y="913053"/>
                  </a:lnTo>
                  <a:lnTo>
                    <a:pt x="696874" y="913053"/>
                  </a:lnTo>
                  <a:lnTo>
                    <a:pt x="698347" y="914565"/>
                  </a:lnTo>
                  <a:lnTo>
                    <a:pt x="699808" y="914565"/>
                  </a:lnTo>
                  <a:lnTo>
                    <a:pt x="701484" y="916063"/>
                  </a:lnTo>
                  <a:lnTo>
                    <a:pt x="702945" y="919073"/>
                  </a:lnTo>
                  <a:lnTo>
                    <a:pt x="702945" y="922108"/>
                  </a:lnTo>
                  <a:lnTo>
                    <a:pt x="704405" y="925118"/>
                  </a:lnTo>
                  <a:lnTo>
                    <a:pt x="704405" y="982383"/>
                  </a:lnTo>
                  <a:lnTo>
                    <a:pt x="606526" y="982383"/>
                  </a:lnTo>
                  <a:lnTo>
                    <a:pt x="606526" y="919073"/>
                  </a:lnTo>
                  <a:lnTo>
                    <a:pt x="607987" y="916063"/>
                  </a:lnTo>
                  <a:lnTo>
                    <a:pt x="611124" y="914565"/>
                  </a:lnTo>
                  <a:lnTo>
                    <a:pt x="612597" y="913053"/>
                  </a:lnTo>
                  <a:lnTo>
                    <a:pt x="614057" y="913053"/>
                  </a:lnTo>
                  <a:lnTo>
                    <a:pt x="617194" y="911555"/>
                  </a:lnTo>
                  <a:lnTo>
                    <a:pt x="629107" y="911555"/>
                  </a:lnTo>
                  <a:lnTo>
                    <a:pt x="629107" y="901001"/>
                  </a:lnTo>
                  <a:lnTo>
                    <a:pt x="559879" y="901001"/>
                  </a:lnTo>
                  <a:lnTo>
                    <a:pt x="559879" y="911555"/>
                  </a:lnTo>
                  <a:lnTo>
                    <a:pt x="568883" y="911555"/>
                  </a:lnTo>
                  <a:lnTo>
                    <a:pt x="572020" y="913053"/>
                  </a:lnTo>
                  <a:lnTo>
                    <a:pt x="574941" y="913053"/>
                  </a:lnTo>
                  <a:lnTo>
                    <a:pt x="576402" y="914565"/>
                  </a:lnTo>
                  <a:lnTo>
                    <a:pt x="577875" y="914565"/>
                  </a:lnTo>
                  <a:lnTo>
                    <a:pt x="579551" y="916063"/>
                  </a:lnTo>
                  <a:lnTo>
                    <a:pt x="581012" y="917575"/>
                  </a:lnTo>
                  <a:lnTo>
                    <a:pt x="581012" y="920597"/>
                  </a:lnTo>
                  <a:lnTo>
                    <a:pt x="582472" y="923607"/>
                  </a:lnTo>
                  <a:lnTo>
                    <a:pt x="582472" y="1065237"/>
                  </a:lnTo>
                  <a:lnTo>
                    <a:pt x="581012" y="1068247"/>
                  </a:lnTo>
                  <a:lnTo>
                    <a:pt x="581012" y="1072769"/>
                  </a:lnTo>
                  <a:lnTo>
                    <a:pt x="579551" y="1074267"/>
                  </a:lnTo>
                  <a:lnTo>
                    <a:pt x="577875" y="1075778"/>
                  </a:lnTo>
                  <a:lnTo>
                    <a:pt x="559879" y="1075778"/>
                  </a:lnTo>
                  <a:lnTo>
                    <a:pt x="559879" y="1086332"/>
                  </a:lnTo>
                  <a:lnTo>
                    <a:pt x="629107" y="1086332"/>
                  </a:lnTo>
                  <a:lnTo>
                    <a:pt x="629107" y="1075778"/>
                  </a:lnTo>
                  <a:lnTo>
                    <a:pt x="611124" y="1075778"/>
                  </a:lnTo>
                  <a:lnTo>
                    <a:pt x="607987" y="1074267"/>
                  </a:lnTo>
                  <a:lnTo>
                    <a:pt x="606526" y="1072769"/>
                  </a:lnTo>
                  <a:lnTo>
                    <a:pt x="606526" y="997419"/>
                  </a:lnTo>
                  <a:lnTo>
                    <a:pt x="704405" y="997419"/>
                  </a:lnTo>
                  <a:lnTo>
                    <a:pt x="704405" y="1065237"/>
                  </a:lnTo>
                  <a:lnTo>
                    <a:pt x="702945" y="1069759"/>
                  </a:lnTo>
                  <a:lnTo>
                    <a:pt x="702945" y="1072769"/>
                  </a:lnTo>
                  <a:lnTo>
                    <a:pt x="701484" y="1074267"/>
                  </a:lnTo>
                  <a:lnTo>
                    <a:pt x="699808" y="1075778"/>
                  </a:lnTo>
                  <a:lnTo>
                    <a:pt x="681824" y="1075778"/>
                  </a:lnTo>
                  <a:lnTo>
                    <a:pt x="681824" y="1086332"/>
                  </a:lnTo>
                  <a:lnTo>
                    <a:pt x="751052" y="1086332"/>
                  </a:lnTo>
                  <a:lnTo>
                    <a:pt x="751052" y="1075778"/>
                  </a:lnTo>
                  <a:lnTo>
                    <a:pt x="733056" y="1075778"/>
                  </a:lnTo>
                  <a:lnTo>
                    <a:pt x="729919" y="1074267"/>
                  </a:lnTo>
                  <a:lnTo>
                    <a:pt x="728459" y="1072769"/>
                  </a:lnTo>
                  <a:lnTo>
                    <a:pt x="728459" y="997419"/>
                  </a:lnTo>
                  <a:lnTo>
                    <a:pt x="728459" y="982383"/>
                  </a:lnTo>
                  <a:lnTo>
                    <a:pt x="728459" y="925118"/>
                  </a:lnTo>
                  <a:lnTo>
                    <a:pt x="729919" y="922108"/>
                  </a:lnTo>
                  <a:lnTo>
                    <a:pt x="729919" y="917575"/>
                  </a:lnTo>
                  <a:lnTo>
                    <a:pt x="731393" y="916063"/>
                  </a:lnTo>
                  <a:lnTo>
                    <a:pt x="731393" y="914565"/>
                  </a:lnTo>
                  <a:lnTo>
                    <a:pt x="733056" y="913053"/>
                  </a:lnTo>
                  <a:lnTo>
                    <a:pt x="734529" y="913053"/>
                  </a:lnTo>
                  <a:lnTo>
                    <a:pt x="737450" y="911555"/>
                  </a:lnTo>
                  <a:lnTo>
                    <a:pt x="751052" y="911555"/>
                  </a:lnTo>
                  <a:lnTo>
                    <a:pt x="751052" y="901001"/>
                  </a:lnTo>
                  <a:close/>
                </a:path>
                <a:path w="911225" h="1133475">
                  <a:moveTo>
                    <a:pt x="865454" y="1084821"/>
                  </a:moveTo>
                  <a:lnTo>
                    <a:pt x="839939" y="1053185"/>
                  </a:lnTo>
                  <a:lnTo>
                    <a:pt x="833869" y="1051674"/>
                  </a:lnTo>
                  <a:lnTo>
                    <a:pt x="830110" y="1050175"/>
                  </a:lnTo>
                  <a:lnTo>
                    <a:pt x="826338" y="1048664"/>
                  </a:lnTo>
                  <a:lnTo>
                    <a:pt x="820280" y="1047165"/>
                  </a:lnTo>
                  <a:lnTo>
                    <a:pt x="805218" y="1047165"/>
                  </a:lnTo>
                  <a:lnTo>
                    <a:pt x="800620" y="1048664"/>
                  </a:lnTo>
                  <a:lnTo>
                    <a:pt x="793089" y="1048664"/>
                  </a:lnTo>
                  <a:lnTo>
                    <a:pt x="790155" y="1050175"/>
                  </a:lnTo>
                  <a:lnTo>
                    <a:pt x="787234" y="1050175"/>
                  </a:lnTo>
                  <a:lnTo>
                    <a:pt x="788695" y="1017028"/>
                  </a:lnTo>
                  <a:lnTo>
                    <a:pt x="856462" y="1017028"/>
                  </a:lnTo>
                  <a:lnTo>
                    <a:pt x="856462" y="998943"/>
                  </a:lnTo>
                  <a:lnTo>
                    <a:pt x="848931" y="998943"/>
                  </a:lnTo>
                  <a:lnTo>
                    <a:pt x="848931" y="1001953"/>
                  </a:lnTo>
                  <a:lnTo>
                    <a:pt x="847458" y="1003465"/>
                  </a:lnTo>
                  <a:lnTo>
                    <a:pt x="781164" y="1003465"/>
                  </a:lnTo>
                  <a:lnTo>
                    <a:pt x="778230" y="1065237"/>
                  </a:lnTo>
                  <a:lnTo>
                    <a:pt x="784098" y="1062228"/>
                  </a:lnTo>
                  <a:lnTo>
                    <a:pt x="788695" y="1060729"/>
                  </a:lnTo>
                  <a:lnTo>
                    <a:pt x="796226" y="1060729"/>
                  </a:lnTo>
                  <a:lnTo>
                    <a:pt x="800620" y="1059205"/>
                  </a:lnTo>
                  <a:lnTo>
                    <a:pt x="814209" y="1059205"/>
                  </a:lnTo>
                  <a:lnTo>
                    <a:pt x="826338" y="1062228"/>
                  </a:lnTo>
                  <a:lnTo>
                    <a:pt x="830732" y="1063739"/>
                  </a:lnTo>
                  <a:lnTo>
                    <a:pt x="833869" y="1066749"/>
                  </a:lnTo>
                  <a:lnTo>
                    <a:pt x="838263" y="1069759"/>
                  </a:lnTo>
                  <a:lnTo>
                    <a:pt x="848931" y="1087831"/>
                  </a:lnTo>
                  <a:lnTo>
                    <a:pt x="848931" y="1096886"/>
                  </a:lnTo>
                  <a:lnTo>
                    <a:pt x="838263" y="1114958"/>
                  </a:lnTo>
                  <a:lnTo>
                    <a:pt x="835329" y="1117968"/>
                  </a:lnTo>
                  <a:lnTo>
                    <a:pt x="830732" y="1120978"/>
                  </a:lnTo>
                  <a:lnTo>
                    <a:pt x="827798" y="1122476"/>
                  </a:lnTo>
                  <a:lnTo>
                    <a:pt x="823201" y="1122476"/>
                  </a:lnTo>
                  <a:lnTo>
                    <a:pt x="818807" y="1124000"/>
                  </a:lnTo>
                  <a:lnTo>
                    <a:pt x="809815" y="1124000"/>
                  </a:lnTo>
                  <a:lnTo>
                    <a:pt x="800620" y="1120978"/>
                  </a:lnTo>
                  <a:lnTo>
                    <a:pt x="794753" y="1117968"/>
                  </a:lnTo>
                  <a:lnTo>
                    <a:pt x="793089" y="1114958"/>
                  </a:lnTo>
                  <a:lnTo>
                    <a:pt x="787234" y="1105903"/>
                  </a:lnTo>
                  <a:lnTo>
                    <a:pt x="787234" y="1102893"/>
                  </a:lnTo>
                  <a:lnTo>
                    <a:pt x="785558" y="1101394"/>
                  </a:lnTo>
                  <a:lnTo>
                    <a:pt x="784098" y="1098384"/>
                  </a:lnTo>
                  <a:lnTo>
                    <a:pt x="781164" y="1095375"/>
                  </a:lnTo>
                  <a:lnTo>
                    <a:pt x="778230" y="1093876"/>
                  </a:lnTo>
                  <a:lnTo>
                    <a:pt x="775093" y="1093876"/>
                  </a:lnTo>
                  <a:lnTo>
                    <a:pt x="773633" y="1095375"/>
                  </a:lnTo>
                  <a:lnTo>
                    <a:pt x="772172" y="1095375"/>
                  </a:lnTo>
                  <a:lnTo>
                    <a:pt x="770712" y="1096886"/>
                  </a:lnTo>
                  <a:lnTo>
                    <a:pt x="770712" y="1099896"/>
                  </a:lnTo>
                  <a:lnTo>
                    <a:pt x="769035" y="1102893"/>
                  </a:lnTo>
                  <a:lnTo>
                    <a:pt x="769035" y="1107414"/>
                  </a:lnTo>
                  <a:lnTo>
                    <a:pt x="770712" y="1110449"/>
                  </a:lnTo>
                  <a:lnTo>
                    <a:pt x="773633" y="1113447"/>
                  </a:lnTo>
                  <a:lnTo>
                    <a:pt x="775093" y="1116457"/>
                  </a:lnTo>
                  <a:lnTo>
                    <a:pt x="778230" y="1119466"/>
                  </a:lnTo>
                  <a:lnTo>
                    <a:pt x="781164" y="1122476"/>
                  </a:lnTo>
                  <a:lnTo>
                    <a:pt x="785558" y="1125512"/>
                  </a:lnTo>
                  <a:lnTo>
                    <a:pt x="790155" y="1128522"/>
                  </a:lnTo>
                  <a:lnTo>
                    <a:pt x="794753" y="1130020"/>
                  </a:lnTo>
                  <a:lnTo>
                    <a:pt x="800620" y="1131531"/>
                  </a:lnTo>
                  <a:lnTo>
                    <a:pt x="808139" y="1133030"/>
                  </a:lnTo>
                  <a:lnTo>
                    <a:pt x="814209" y="1133030"/>
                  </a:lnTo>
                  <a:lnTo>
                    <a:pt x="824877" y="1131531"/>
                  </a:lnTo>
                  <a:lnTo>
                    <a:pt x="833869" y="1130020"/>
                  </a:lnTo>
                  <a:lnTo>
                    <a:pt x="842860" y="1125512"/>
                  </a:lnTo>
                  <a:lnTo>
                    <a:pt x="845362" y="1124000"/>
                  </a:lnTo>
                  <a:lnTo>
                    <a:pt x="850392" y="1120978"/>
                  </a:lnTo>
                  <a:lnTo>
                    <a:pt x="856462" y="1114958"/>
                  </a:lnTo>
                  <a:lnTo>
                    <a:pt x="860844" y="1107414"/>
                  </a:lnTo>
                  <a:lnTo>
                    <a:pt x="863981" y="1098384"/>
                  </a:lnTo>
                  <a:lnTo>
                    <a:pt x="865454" y="1089342"/>
                  </a:lnTo>
                  <a:lnTo>
                    <a:pt x="865454" y="1084821"/>
                  </a:lnTo>
                  <a:close/>
                </a:path>
                <a:path w="911225" h="1133475">
                  <a:moveTo>
                    <a:pt x="910628" y="108483"/>
                  </a:moveTo>
                  <a:lnTo>
                    <a:pt x="779703" y="108483"/>
                  </a:lnTo>
                  <a:lnTo>
                    <a:pt x="779703" y="125056"/>
                  </a:lnTo>
                  <a:lnTo>
                    <a:pt x="910628" y="125056"/>
                  </a:lnTo>
                  <a:lnTo>
                    <a:pt x="910628" y="108483"/>
                  </a:lnTo>
                  <a:close/>
                </a:path>
                <a:path w="911225" h="1133475">
                  <a:moveTo>
                    <a:pt x="910628" y="66281"/>
                  </a:moveTo>
                  <a:lnTo>
                    <a:pt x="779703" y="66281"/>
                  </a:lnTo>
                  <a:lnTo>
                    <a:pt x="779703" y="82854"/>
                  </a:lnTo>
                  <a:lnTo>
                    <a:pt x="910628" y="82854"/>
                  </a:lnTo>
                  <a:lnTo>
                    <a:pt x="910628" y="662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4" name="object 24"/>
          <p:cNvSpPr/>
          <p:nvPr/>
        </p:nvSpPr>
        <p:spPr>
          <a:xfrm>
            <a:off x="8992228" y="4421910"/>
            <a:ext cx="207055" cy="2104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25" name="object 25"/>
          <p:cNvGrpSpPr/>
          <p:nvPr/>
        </p:nvGrpSpPr>
        <p:grpSpPr>
          <a:xfrm>
            <a:off x="5336767" y="4711956"/>
            <a:ext cx="578358" cy="261938"/>
            <a:chOff x="4851606" y="4179687"/>
            <a:chExt cx="525780" cy="238125"/>
          </a:xfrm>
        </p:grpSpPr>
        <p:sp>
          <p:nvSpPr>
            <p:cNvPr id="26" name="object 26"/>
            <p:cNvSpPr/>
            <p:nvPr/>
          </p:nvSpPr>
          <p:spPr>
            <a:xfrm>
              <a:off x="4851606" y="4182696"/>
              <a:ext cx="191770" cy="185420"/>
            </a:xfrm>
            <a:custGeom>
              <a:avLst/>
              <a:gdLst/>
              <a:ahLst/>
              <a:cxnLst/>
              <a:rect l="l" t="t" r="r" b="b"/>
              <a:pathLst>
                <a:path w="191770" h="185420">
                  <a:moveTo>
                    <a:pt x="69227" y="174775"/>
                  </a:moveTo>
                  <a:lnTo>
                    <a:pt x="0" y="174775"/>
                  </a:lnTo>
                  <a:lnTo>
                    <a:pt x="0" y="185328"/>
                  </a:lnTo>
                  <a:lnTo>
                    <a:pt x="69227" y="185328"/>
                  </a:lnTo>
                  <a:lnTo>
                    <a:pt x="69227" y="174775"/>
                  </a:lnTo>
                  <a:close/>
                </a:path>
                <a:path w="191770" h="185420">
                  <a:moveTo>
                    <a:pt x="191160" y="174775"/>
                  </a:moveTo>
                  <a:lnTo>
                    <a:pt x="121933" y="174775"/>
                  </a:lnTo>
                  <a:lnTo>
                    <a:pt x="121933" y="185328"/>
                  </a:lnTo>
                  <a:lnTo>
                    <a:pt x="191160" y="185328"/>
                  </a:lnTo>
                  <a:lnTo>
                    <a:pt x="191160" y="174775"/>
                  </a:lnTo>
                  <a:close/>
                </a:path>
                <a:path w="191770" h="185420">
                  <a:moveTo>
                    <a:pt x="52705" y="12058"/>
                  </a:moveTo>
                  <a:lnTo>
                    <a:pt x="15058" y="12058"/>
                  </a:lnTo>
                  <a:lnTo>
                    <a:pt x="16522" y="13563"/>
                  </a:lnTo>
                  <a:lnTo>
                    <a:pt x="17986" y="13563"/>
                  </a:lnTo>
                  <a:lnTo>
                    <a:pt x="19450" y="15067"/>
                  </a:lnTo>
                  <a:lnTo>
                    <a:pt x="21123" y="16572"/>
                  </a:lnTo>
                  <a:lnTo>
                    <a:pt x="21123" y="19582"/>
                  </a:lnTo>
                  <a:lnTo>
                    <a:pt x="22587" y="22591"/>
                  </a:lnTo>
                  <a:lnTo>
                    <a:pt x="22587" y="164221"/>
                  </a:lnTo>
                  <a:lnTo>
                    <a:pt x="21123" y="167251"/>
                  </a:lnTo>
                  <a:lnTo>
                    <a:pt x="21123" y="171765"/>
                  </a:lnTo>
                  <a:lnTo>
                    <a:pt x="19450" y="173270"/>
                  </a:lnTo>
                  <a:lnTo>
                    <a:pt x="17986" y="174775"/>
                  </a:lnTo>
                  <a:lnTo>
                    <a:pt x="51241" y="174775"/>
                  </a:lnTo>
                  <a:lnTo>
                    <a:pt x="48103" y="173270"/>
                  </a:lnTo>
                  <a:lnTo>
                    <a:pt x="46639" y="171765"/>
                  </a:lnTo>
                  <a:lnTo>
                    <a:pt x="46639" y="96426"/>
                  </a:lnTo>
                  <a:lnTo>
                    <a:pt x="168573" y="96426"/>
                  </a:lnTo>
                  <a:lnTo>
                    <a:pt x="168573" y="81358"/>
                  </a:lnTo>
                  <a:lnTo>
                    <a:pt x="46639" y="81358"/>
                  </a:lnTo>
                  <a:lnTo>
                    <a:pt x="46639" y="18077"/>
                  </a:lnTo>
                  <a:lnTo>
                    <a:pt x="48103" y="15067"/>
                  </a:lnTo>
                  <a:lnTo>
                    <a:pt x="51241" y="13563"/>
                  </a:lnTo>
                  <a:lnTo>
                    <a:pt x="52705" y="12058"/>
                  </a:lnTo>
                  <a:close/>
                </a:path>
                <a:path w="191770" h="185420">
                  <a:moveTo>
                    <a:pt x="168573" y="96426"/>
                  </a:moveTo>
                  <a:lnTo>
                    <a:pt x="144521" y="96426"/>
                  </a:lnTo>
                  <a:lnTo>
                    <a:pt x="144521" y="164221"/>
                  </a:lnTo>
                  <a:lnTo>
                    <a:pt x="143057" y="168756"/>
                  </a:lnTo>
                  <a:lnTo>
                    <a:pt x="143057" y="171765"/>
                  </a:lnTo>
                  <a:lnTo>
                    <a:pt x="141383" y="173270"/>
                  </a:lnTo>
                  <a:lnTo>
                    <a:pt x="139919" y="174775"/>
                  </a:lnTo>
                  <a:lnTo>
                    <a:pt x="173174" y="174775"/>
                  </a:lnTo>
                  <a:lnTo>
                    <a:pt x="170037" y="173270"/>
                  </a:lnTo>
                  <a:lnTo>
                    <a:pt x="168573" y="171765"/>
                  </a:lnTo>
                  <a:lnTo>
                    <a:pt x="168573" y="96426"/>
                  </a:lnTo>
                  <a:close/>
                </a:path>
                <a:path w="191770" h="185420">
                  <a:moveTo>
                    <a:pt x="173174" y="12058"/>
                  </a:moveTo>
                  <a:lnTo>
                    <a:pt x="136991" y="12058"/>
                  </a:lnTo>
                  <a:lnTo>
                    <a:pt x="138455" y="13563"/>
                  </a:lnTo>
                  <a:lnTo>
                    <a:pt x="139919" y="13563"/>
                  </a:lnTo>
                  <a:lnTo>
                    <a:pt x="141383" y="15067"/>
                  </a:lnTo>
                  <a:lnTo>
                    <a:pt x="143057" y="18077"/>
                  </a:lnTo>
                  <a:lnTo>
                    <a:pt x="143057" y="21086"/>
                  </a:lnTo>
                  <a:lnTo>
                    <a:pt x="144521" y="24096"/>
                  </a:lnTo>
                  <a:lnTo>
                    <a:pt x="144521" y="81358"/>
                  </a:lnTo>
                  <a:lnTo>
                    <a:pt x="168573" y="81358"/>
                  </a:lnTo>
                  <a:lnTo>
                    <a:pt x="168573" y="24096"/>
                  </a:lnTo>
                  <a:lnTo>
                    <a:pt x="170037" y="21086"/>
                  </a:lnTo>
                  <a:lnTo>
                    <a:pt x="170037" y="16572"/>
                  </a:lnTo>
                  <a:lnTo>
                    <a:pt x="171501" y="15067"/>
                  </a:lnTo>
                  <a:lnTo>
                    <a:pt x="171501" y="13563"/>
                  </a:lnTo>
                  <a:lnTo>
                    <a:pt x="173174" y="12058"/>
                  </a:lnTo>
                  <a:close/>
                </a:path>
                <a:path w="191770" h="185420">
                  <a:moveTo>
                    <a:pt x="57097" y="10553"/>
                  </a:moveTo>
                  <a:lnTo>
                    <a:pt x="8993" y="10553"/>
                  </a:lnTo>
                  <a:lnTo>
                    <a:pt x="12130" y="12058"/>
                  </a:lnTo>
                  <a:lnTo>
                    <a:pt x="54169" y="12058"/>
                  </a:lnTo>
                  <a:lnTo>
                    <a:pt x="57097" y="10553"/>
                  </a:lnTo>
                  <a:close/>
                </a:path>
                <a:path w="191770" h="185420">
                  <a:moveTo>
                    <a:pt x="177566" y="10553"/>
                  </a:moveTo>
                  <a:lnTo>
                    <a:pt x="130926" y="10553"/>
                  </a:lnTo>
                  <a:lnTo>
                    <a:pt x="133854" y="12058"/>
                  </a:lnTo>
                  <a:lnTo>
                    <a:pt x="174638" y="12058"/>
                  </a:lnTo>
                  <a:lnTo>
                    <a:pt x="177566" y="10553"/>
                  </a:lnTo>
                  <a:close/>
                </a:path>
                <a:path w="191770" h="185420">
                  <a:moveTo>
                    <a:pt x="69227" y="0"/>
                  </a:moveTo>
                  <a:lnTo>
                    <a:pt x="0" y="0"/>
                  </a:lnTo>
                  <a:lnTo>
                    <a:pt x="0" y="10553"/>
                  </a:lnTo>
                  <a:lnTo>
                    <a:pt x="69227" y="10553"/>
                  </a:lnTo>
                  <a:lnTo>
                    <a:pt x="69227" y="0"/>
                  </a:lnTo>
                  <a:close/>
                </a:path>
                <a:path w="191770" h="185420">
                  <a:moveTo>
                    <a:pt x="191160" y="0"/>
                  </a:moveTo>
                  <a:lnTo>
                    <a:pt x="121933" y="0"/>
                  </a:lnTo>
                  <a:lnTo>
                    <a:pt x="121933" y="10553"/>
                  </a:lnTo>
                  <a:lnTo>
                    <a:pt x="191160" y="10553"/>
                  </a:lnTo>
                  <a:lnTo>
                    <a:pt x="191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188752" y="4179687"/>
              <a:ext cx="188023" cy="1913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7826" y="4283636"/>
              <a:ext cx="95250" cy="134620"/>
            </a:xfrm>
            <a:custGeom>
              <a:avLst/>
              <a:gdLst/>
              <a:ahLst/>
              <a:cxnLst/>
              <a:rect l="l" t="t" r="r" b="b"/>
              <a:pathLst>
                <a:path w="95250" h="134620">
                  <a:moveTo>
                    <a:pt x="54169" y="0"/>
                  </a:moveTo>
                  <a:lnTo>
                    <a:pt x="42038" y="0"/>
                  </a:lnTo>
                  <a:lnTo>
                    <a:pt x="34509" y="1504"/>
                  </a:lnTo>
                  <a:lnTo>
                    <a:pt x="28653" y="4534"/>
                  </a:lnTo>
                  <a:lnTo>
                    <a:pt x="24051" y="6039"/>
                  </a:lnTo>
                  <a:lnTo>
                    <a:pt x="2928" y="36175"/>
                  </a:lnTo>
                  <a:lnTo>
                    <a:pt x="2928" y="51243"/>
                  </a:lnTo>
                  <a:lnTo>
                    <a:pt x="11921" y="49717"/>
                  </a:lnTo>
                  <a:lnTo>
                    <a:pt x="11921" y="39184"/>
                  </a:lnTo>
                  <a:lnTo>
                    <a:pt x="15058" y="30135"/>
                  </a:lnTo>
                  <a:lnTo>
                    <a:pt x="40574" y="10553"/>
                  </a:lnTo>
                  <a:lnTo>
                    <a:pt x="51241" y="10553"/>
                  </a:lnTo>
                  <a:lnTo>
                    <a:pt x="76757" y="34649"/>
                  </a:lnTo>
                  <a:lnTo>
                    <a:pt x="76757" y="43699"/>
                  </a:lnTo>
                  <a:lnTo>
                    <a:pt x="75293" y="48213"/>
                  </a:lnTo>
                  <a:lnTo>
                    <a:pt x="75293" y="52748"/>
                  </a:lnTo>
                  <a:lnTo>
                    <a:pt x="72155" y="58766"/>
                  </a:lnTo>
                  <a:lnTo>
                    <a:pt x="69227" y="61776"/>
                  </a:lnTo>
                  <a:lnTo>
                    <a:pt x="66090" y="66311"/>
                  </a:lnTo>
                  <a:lnTo>
                    <a:pt x="57097" y="75339"/>
                  </a:lnTo>
                  <a:lnTo>
                    <a:pt x="52705" y="81358"/>
                  </a:lnTo>
                  <a:lnTo>
                    <a:pt x="45175" y="85893"/>
                  </a:lnTo>
                  <a:lnTo>
                    <a:pt x="39110" y="91912"/>
                  </a:lnTo>
                  <a:lnTo>
                    <a:pt x="34509" y="94921"/>
                  </a:lnTo>
                  <a:lnTo>
                    <a:pt x="30117" y="99456"/>
                  </a:lnTo>
                  <a:lnTo>
                    <a:pt x="22587" y="103970"/>
                  </a:lnTo>
                  <a:lnTo>
                    <a:pt x="15058" y="109989"/>
                  </a:lnTo>
                  <a:lnTo>
                    <a:pt x="0" y="120543"/>
                  </a:lnTo>
                  <a:lnTo>
                    <a:pt x="0" y="129592"/>
                  </a:lnTo>
                  <a:lnTo>
                    <a:pt x="82822" y="129592"/>
                  </a:lnTo>
                  <a:lnTo>
                    <a:pt x="84286" y="134106"/>
                  </a:lnTo>
                  <a:lnTo>
                    <a:pt x="88678" y="134106"/>
                  </a:lnTo>
                  <a:lnTo>
                    <a:pt x="94743" y="99456"/>
                  </a:lnTo>
                  <a:lnTo>
                    <a:pt x="87214" y="99456"/>
                  </a:lnTo>
                  <a:lnTo>
                    <a:pt x="85750" y="105475"/>
                  </a:lnTo>
                  <a:lnTo>
                    <a:pt x="85750" y="108484"/>
                  </a:lnTo>
                  <a:lnTo>
                    <a:pt x="84286" y="111494"/>
                  </a:lnTo>
                  <a:lnTo>
                    <a:pt x="81149" y="114524"/>
                  </a:lnTo>
                  <a:lnTo>
                    <a:pt x="76757" y="114524"/>
                  </a:lnTo>
                  <a:lnTo>
                    <a:pt x="73619" y="116029"/>
                  </a:lnTo>
                  <a:lnTo>
                    <a:pt x="21123" y="116029"/>
                  </a:lnTo>
                  <a:lnTo>
                    <a:pt x="26980" y="112998"/>
                  </a:lnTo>
                  <a:lnTo>
                    <a:pt x="34509" y="106980"/>
                  </a:lnTo>
                  <a:lnTo>
                    <a:pt x="43711" y="100961"/>
                  </a:lnTo>
                  <a:lnTo>
                    <a:pt x="63162" y="87398"/>
                  </a:lnTo>
                  <a:lnTo>
                    <a:pt x="69227" y="81358"/>
                  </a:lnTo>
                  <a:lnTo>
                    <a:pt x="75293" y="76844"/>
                  </a:lnTo>
                  <a:lnTo>
                    <a:pt x="81149" y="70825"/>
                  </a:lnTo>
                  <a:lnTo>
                    <a:pt x="90351" y="57262"/>
                  </a:lnTo>
                  <a:lnTo>
                    <a:pt x="91815" y="52748"/>
                  </a:lnTo>
                  <a:lnTo>
                    <a:pt x="91815" y="48213"/>
                  </a:lnTo>
                  <a:lnTo>
                    <a:pt x="93279" y="43699"/>
                  </a:lnTo>
                  <a:lnTo>
                    <a:pt x="93279" y="34649"/>
                  </a:lnTo>
                  <a:lnTo>
                    <a:pt x="91815" y="28631"/>
                  </a:lnTo>
                  <a:lnTo>
                    <a:pt x="88678" y="24117"/>
                  </a:lnTo>
                  <a:lnTo>
                    <a:pt x="87214" y="19602"/>
                  </a:lnTo>
                  <a:lnTo>
                    <a:pt x="84286" y="15067"/>
                  </a:lnTo>
                  <a:lnTo>
                    <a:pt x="79685" y="10553"/>
                  </a:lnTo>
                  <a:lnTo>
                    <a:pt x="70691" y="4534"/>
                  </a:lnTo>
                  <a:lnTo>
                    <a:pt x="66090" y="3009"/>
                  </a:lnTo>
                  <a:lnTo>
                    <a:pt x="54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032163" y="5371586"/>
            <a:ext cx="1286637" cy="261938"/>
            <a:chOff x="4574694" y="4779351"/>
            <a:chExt cx="1169670" cy="238125"/>
          </a:xfrm>
        </p:grpSpPr>
        <p:sp>
          <p:nvSpPr>
            <p:cNvPr id="30" name="object 30"/>
            <p:cNvSpPr/>
            <p:nvPr/>
          </p:nvSpPr>
          <p:spPr>
            <a:xfrm>
              <a:off x="4574692" y="4779352"/>
              <a:ext cx="615950" cy="238125"/>
            </a:xfrm>
            <a:custGeom>
              <a:avLst/>
              <a:gdLst/>
              <a:ahLst/>
              <a:cxnLst/>
              <a:rect l="l" t="t" r="r" b="b"/>
              <a:pathLst>
                <a:path w="615950" h="238125">
                  <a:moveTo>
                    <a:pt x="75247" y="111493"/>
                  </a:moveTo>
                  <a:lnTo>
                    <a:pt x="0" y="111493"/>
                  </a:lnTo>
                  <a:lnTo>
                    <a:pt x="0" y="128066"/>
                  </a:lnTo>
                  <a:lnTo>
                    <a:pt x="75247" y="128066"/>
                  </a:lnTo>
                  <a:lnTo>
                    <a:pt x="75247" y="111493"/>
                  </a:lnTo>
                  <a:close/>
                </a:path>
                <a:path w="615950" h="238125">
                  <a:moveTo>
                    <a:pt x="284441" y="144640"/>
                  </a:moveTo>
                  <a:lnTo>
                    <a:pt x="272300" y="137121"/>
                  </a:lnTo>
                  <a:lnTo>
                    <a:pt x="264782" y="146151"/>
                  </a:lnTo>
                  <a:lnTo>
                    <a:pt x="257251" y="153695"/>
                  </a:lnTo>
                  <a:lnTo>
                    <a:pt x="249720" y="159715"/>
                  </a:lnTo>
                  <a:lnTo>
                    <a:pt x="240728" y="165735"/>
                  </a:lnTo>
                  <a:lnTo>
                    <a:pt x="231736" y="170268"/>
                  </a:lnTo>
                  <a:lnTo>
                    <a:pt x="222732" y="171767"/>
                  </a:lnTo>
                  <a:lnTo>
                    <a:pt x="213741" y="174777"/>
                  </a:lnTo>
                  <a:lnTo>
                    <a:pt x="204749" y="174777"/>
                  </a:lnTo>
                  <a:lnTo>
                    <a:pt x="186550" y="171767"/>
                  </a:lnTo>
                  <a:lnTo>
                    <a:pt x="148907" y="144640"/>
                  </a:lnTo>
                  <a:lnTo>
                    <a:pt x="138455" y="116014"/>
                  </a:lnTo>
                  <a:lnTo>
                    <a:pt x="135318" y="103974"/>
                  </a:lnTo>
                  <a:lnTo>
                    <a:pt x="135318" y="82867"/>
                  </a:lnTo>
                  <a:lnTo>
                    <a:pt x="138455" y="70815"/>
                  </a:lnTo>
                  <a:lnTo>
                    <a:pt x="139915" y="60274"/>
                  </a:lnTo>
                  <a:lnTo>
                    <a:pt x="148907" y="42202"/>
                  </a:lnTo>
                  <a:lnTo>
                    <a:pt x="154978" y="34658"/>
                  </a:lnTo>
                  <a:lnTo>
                    <a:pt x="162509" y="28638"/>
                  </a:lnTo>
                  <a:lnTo>
                    <a:pt x="168567" y="22593"/>
                  </a:lnTo>
                  <a:lnTo>
                    <a:pt x="176098" y="18084"/>
                  </a:lnTo>
                  <a:lnTo>
                    <a:pt x="183629" y="15074"/>
                  </a:lnTo>
                  <a:lnTo>
                    <a:pt x="192620" y="13563"/>
                  </a:lnTo>
                  <a:lnTo>
                    <a:pt x="207683" y="13563"/>
                  </a:lnTo>
                  <a:lnTo>
                    <a:pt x="215214" y="15074"/>
                  </a:lnTo>
                  <a:lnTo>
                    <a:pt x="221272" y="18084"/>
                  </a:lnTo>
                  <a:lnTo>
                    <a:pt x="228803" y="21094"/>
                  </a:lnTo>
                  <a:lnTo>
                    <a:pt x="234657" y="25628"/>
                  </a:lnTo>
                  <a:lnTo>
                    <a:pt x="239255" y="30137"/>
                  </a:lnTo>
                  <a:lnTo>
                    <a:pt x="245325" y="34658"/>
                  </a:lnTo>
                  <a:lnTo>
                    <a:pt x="249720" y="39166"/>
                  </a:lnTo>
                  <a:lnTo>
                    <a:pt x="252857" y="43700"/>
                  </a:lnTo>
                  <a:lnTo>
                    <a:pt x="264782" y="67805"/>
                  </a:lnTo>
                  <a:lnTo>
                    <a:pt x="276910" y="64795"/>
                  </a:lnTo>
                  <a:lnTo>
                    <a:pt x="260388" y="3009"/>
                  </a:lnTo>
                  <a:lnTo>
                    <a:pt x="251396" y="3009"/>
                  </a:lnTo>
                  <a:lnTo>
                    <a:pt x="245325" y="15074"/>
                  </a:lnTo>
                  <a:lnTo>
                    <a:pt x="240728" y="12065"/>
                  </a:lnTo>
                  <a:lnTo>
                    <a:pt x="222732" y="3009"/>
                  </a:lnTo>
                  <a:lnTo>
                    <a:pt x="218135" y="1511"/>
                  </a:lnTo>
                  <a:lnTo>
                    <a:pt x="212280" y="1511"/>
                  </a:lnTo>
                  <a:lnTo>
                    <a:pt x="204749" y="0"/>
                  </a:lnTo>
                  <a:lnTo>
                    <a:pt x="192620" y="0"/>
                  </a:lnTo>
                  <a:lnTo>
                    <a:pt x="186550" y="1511"/>
                  </a:lnTo>
                  <a:lnTo>
                    <a:pt x="180492" y="1511"/>
                  </a:lnTo>
                  <a:lnTo>
                    <a:pt x="174637" y="3009"/>
                  </a:lnTo>
                  <a:lnTo>
                    <a:pt x="168567" y="6019"/>
                  </a:lnTo>
                  <a:lnTo>
                    <a:pt x="162509" y="7531"/>
                  </a:lnTo>
                  <a:lnTo>
                    <a:pt x="124853" y="39166"/>
                  </a:lnTo>
                  <a:lnTo>
                    <a:pt x="114401" y="60274"/>
                  </a:lnTo>
                  <a:lnTo>
                    <a:pt x="111264" y="66294"/>
                  </a:lnTo>
                  <a:lnTo>
                    <a:pt x="108331" y="78359"/>
                  </a:lnTo>
                  <a:lnTo>
                    <a:pt x="108331" y="84378"/>
                  </a:lnTo>
                  <a:lnTo>
                    <a:pt x="106870" y="90411"/>
                  </a:lnTo>
                  <a:lnTo>
                    <a:pt x="106870" y="105486"/>
                  </a:lnTo>
                  <a:lnTo>
                    <a:pt x="109804" y="122047"/>
                  </a:lnTo>
                  <a:lnTo>
                    <a:pt x="127990" y="159715"/>
                  </a:lnTo>
                  <a:lnTo>
                    <a:pt x="159575" y="183832"/>
                  </a:lnTo>
                  <a:lnTo>
                    <a:pt x="188023" y="191350"/>
                  </a:lnTo>
                  <a:lnTo>
                    <a:pt x="207683" y="191350"/>
                  </a:lnTo>
                  <a:lnTo>
                    <a:pt x="216674" y="189852"/>
                  </a:lnTo>
                  <a:lnTo>
                    <a:pt x="225666" y="186842"/>
                  </a:lnTo>
                  <a:lnTo>
                    <a:pt x="234657" y="185331"/>
                  </a:lnTo>
                  <a:lnTo>
                    <a:pt x="270840" y="161213"/>
                  </a:lnTo>
                  <a:lnTo>
                    <a:pt x="275437" y="155194"/>
                  </a:lnTo>
                  <a:lnTo>
                    <a:pt x="279831" y="150685"/>
                  </a:lnTo>
                  <a:lnTo>
                    <a:pt x="284441" y="144640"/>
                  </a:lnTo>
                  <a:close/>
                </a:path>
                <a:path w="615950" h="238125">
                  <a:moveTo>
                    <a:pt x="389851" y="203415"/>
                  </a:moveTo>
                  <a:lnTo>
                    <a:pt x="382320" y="203415"/>
                  </a:lnTo>
                  <a:lnTo>
                    <a:pt x="380644" y="209435"/>
                  </a:lnTo>
                  <a:lnTo>
                    <a:pt x="380644" y="212445"/>
                  </a:lnTo>
                  <a:lnTo>
                    <a:pt x="379183" y="215468"/>
                  </a:lnTo>
                  <a:lnTo>
                    <a:pt x="376250" y="218478"/>
                  </a:lnTo>
                  <a:lnTo>
                    <a:pt x="371652" y="218478"/>
                  </a:lnTo>
                  <a:lnTo>
                    <a:pt x="368719" y="219989"/>
                  </a:lnTo>
                  <a:lnTo>
                    <a:pt x="316014" y="219989"/>
                  </a:lnTo>
                  <a:lnTo>
                    <a:pt x="322084" y="216979"/>
                  </a:lnTo>
                  <a:lnTo>
                    <a:pt x="329615" y="210934"/>
                  </a:lnTo>
                  <a:lnTo>
                    <a:pt x="349059" y="197396"/>
                  </a:lnTo>
                  <a:lnTo>
                    <a:pt x="358267" y="191350"/>
                  </a:lnTo>
                  <a:lnTo>
                    <a:pt x="364121" y="185331"/>
                  </a:lnTo>
                  <a:lnTo>
                    <a:pt x="370192" y="180797"/>
                  </a:lnTo>
                  <a:lnTo>
                    <a:pt x="376250" y="174777"/>
                  </a:lnTo>
                  <a:lnTo>
                    <a:pt x="385241" y="161213"/>
                  </a:lnTo>
                  <a:lnTo>
                    <a:pt x="386715" y="156705"/>
                  </a:lnTo>
                  <a:lnTo>
                    <a:pt x="386715" y="152184"/>
                  </a:lnTo>
                  <a:lnTo>
                    <a:pt x="388175" y="147650"/>
                  </a:lnTo>
                  <a:lnTo>
                    <a:pt x="388175" y="138620"/>
                  </a:lnTo>
                  <a:lnTo>
                    <a:pt x="386715" y="132588"/>
                  </a:lnTo>
                  <a:lnTo>
                    <a:pt x="383781" y="128066"/>
                  </a:lnTo>
                  <a:lnTo>
                    <a:pt x="382320" y="123558"/>
                  </a:lnTo>
                  <a:lnTo>
                    <a:pt x="349059" y="103974"/>
                  </a:lnTo>
                  <a:lnTo>
                    <a:pt x="337146" y="103974"/>
                  </a:lnTo>
                  <a:lnTo>
                    <a:pt x="329615" y="105486"/>
                  </a:lnTo>
                  <a:lnTo>
                    <a:pt x="323545" y="108496"/>
                  </a:lnTo>
                  <a:lnTo>
                    <a:pt x="318947" y="109994"/>
                  </a:lnTo>
                  <a:lnTo>
                    <a:pt x="309956" y="116014"/>
                  </a:lnTo>
                  <a:lnTo>
                    <a:pt x="305562" y="120548"/>
                  </a:lnTo>
                  <a:lnTo>
                    <a:pt x="302425" y="125056"/>
                  </a:lnTo>
                  <a:lnTo>
                    <a:pt x="298030" y="140131"/>
                  </a:lnTo>
                  <a:lnTo>
                    <a:pt x="298030" y="155194"/>
                  </a:lnTo>
                  <a:lnTo>
                    <a:pt x="307022" y="153695"/>
                  </a:lnTo>
                  <a:lnTo>
                    <a:pt x="307022" y="143141"/>
                  </a:lnTo>
                  <a:lnTo>
                    <a:pt x="309956" y="134086"/>
                  </a:lnTo>
                  <a:lnTo>
                    <a:pt x="313093" y="128066"/>
                  </a:lnTo>
                  <a:lnTo>
                    <a:pt x="318947" y="122047"/>
                  </a:lnTo>
                  <a:lnTo>
                    <a:pt x="326478" y="117513"/>
                  </a:lnTo>
                  <a:lnTo>
                    <a:pt x="335673" y="114503"/>
                  </a:lnTo>
                  <a:lnTo>
                    <a:pt x="346138" y="114503"/>
                  </a:lnTo>
                  <a:lnTo>
                    <a:pt x="371652" y="138620"/>
                  </a:lnTo>
                  <a:lnTo>
                    <a:pt x="371652" y="147650"/>
                  </a:lnTo>
                  <a:lnTo>
                    <a:pt x="370192" y="152184"/>
                  </a:lnTo>
                  <a:lnTo>
                    <a:pt x="370192" y="156705"/>
                  </a:lnTo>
                  <a:lnTo>
                    <a:pt x="367258" y="162725"/>
                  </a:lnTo>
                  <a:lnTo>
                    <a:pt x="364121" y="165735"/>
                  </a:lnTo>
                  <a:lnTo>
                    <a:pt x="361188" y="170268"/>
                  </a:lnTo>
                  <a:lnTo>
                    <a:pt x="352196" y="179298"/>
                  </a:lnTo>
                  <a:lnTo>
                    <a:pt x="347599" y="185331"/>
                  </a:lnTo>
                  <a:lnTo>
                    <a:pt x="340067" y="189852"/>
                  </a:lnTo>
                  <a:lnTo>
                    <a:pt x="334010" y="195872"/>
                  </a:lnTo>
                  <a:lnTo>
                    <a:pt x="329615" y="198894"/>
                  </a:lnTo>
                  <a:lnTo>
                    <a:pt x="325005" y="203415"/>
                  </a:lnTo>
                  <a:lnTo>
                    <a:pt x="317487" y="207924"/>
                  </a:lnTo>
                  <a:lnTo>
                    <a:pt x="309956" y="213969"/>
                  </a:lnTo>
                  <a:lnTo>
                    <a:pt x="294894" y="224497"/>
                  </a:lnTo>
                  <a:lnTo>
                    <a:pt x="294894" y="233553"/>
                  </a:lnTo>
                  <a:lnTo>
                    <a:pt x="377710" y="233553"/>
                  </a:lnTo>
                  <a:lnTo>
                    <a:pt x="379183" y="238061"/>
                  </a:lnTo>
                  <a:lnTo>
                    <a:pt x="383781" y="238061"/>
                  </a:lnTo>
                  <a:lnTo>
                    <a:pt x="389851" y="203415"/>
                  </a:lnTo>
                  <a:close/>
                </a:path>
                <a:path w="615950" h="238125">
                  <a:moveTo>
                    <a:pt x="615518" y="3009"/>
                  </a:moveTo>
                  <a:lnTo>
                    <a:pt x="546290" y="3009"/>
                  </a:lnTo>
                  <a:lnTo>
                    <a:pt x="546290" y="13563"/>
                  </a:lnTo>
                  <a:lnTo>
                    <a:pt x="555282" y="13563"/>
                  </a:lnTo>
                  <a:lnTo>
                    <a:pt x="558419" y="15074"/>
                  </a:lnTo>
                  <a:lnTo>
                    <a:pt x="561352" y="15074"/>
                  </a:lnTo>
                  <a:lnTo>
                    <a:pt x="562813" y="16573"/>
                  </a:lnTo>
                  <a:lnTo>
                    <a:pt x="564273" y="16573"/>
                  </a:lnTo>
                  <a:lnTo>
                    <a:pt x="565950" y="18084"/>
                  </a:lnTo>
                  <a:lnTo>
                    <a:pt x="567410" y="21094"/>
                  </a:lnTo>
                  <a:lnTo>
                    <a:pt x="567410" y="24104"/>
                  </a:lnTo>
                  <a:lnTo>
                    <a:pt x="568883" y="27127"/>
                  </a:lnTo>
                  <a:lnTo>
                    <a:pt x="568883" y="84378"/>
                  </a:lnTo>
                  <a:lnTo>
                    <a:pt x="470992" y="84378"/>
                  </a:lnTo>
                  <a:lnTo>
                    <a:pt x="470992" y="21094"/>
                  </a:lnTo>
                  <a:lnTo>
                    <a:pt x="472465" y="18084"/>
                  </a:lnTo>
                  <a:lnTo>
                    <a:pt x="475602" y="16573"/>
                  </a:lnTo>
                  <a:lnTo>
                    <a:pt x="477062" y="15074"/>
                  </a:lnTo>
                  <a:lnTo>
                    <a:pt x="478523" y="15074"/>
                  </a:lnTo>
                  <a:lnTo>
                    <a:pt x="481660" y="13563"/>
                  </a:lnTo>
                  <a:lnTo>
                    <a:pt x="493585" y="13563"/>
                  </a:lnTo>
                  <a:lnTo>
                    <a:pt x="493585" y="3009"/>
                  </a:lnTo>
                  <a:lnTo>
                    <a:pt x="424357" y="3009"/>
                  </a:lnTo>
                  <a:lnTo>
                    <a:pt x="424357" y="13563"/>
                  </a:lnTo>
                  <a:lnTo>
                    <a:pt x="433349" y="13563"/>
                  </a:lnTo>
                  <a:lnTo>
                    <a:pt x="436486" y="15074"/>
                  </a:lnTo>
                  <a:lnTo>
                    <a:pt x="439420" y="15074"/>
                  </a:lnTo>
                  <a:lnTo>
                    <a:pt x="440880" y="16573"/>
                  </a:lnTo>
                  <a:lnTo>
                    <a:pt x="442556" y="16573"/>
                  </a:lnTo>
                  <a:lnTo>
                    <a:pt x="445477" y="19583"/>
                  </a:lnTo>
                  <a:lnTo>
                    <a:pt x="445477" y="22593"/>
                  </a:lnTo>
                  <a:lnTo>
                    <a:pt x="446938" y="25628"/>
                  </a:lnTo>
                  <a:lnTo>
                    <a:pt x="446938" y="167259"/>
                  </a:lnTo>
                  <a:lnTo>
                    <a:pt x="445477" y="170268"/>
                  </a:lnTo>
                  <a:lnTo>
                    <a:pt x="445477" y="174777"/>
                  </a:lnTo>
                  <a:lnTo>
                    <a:pt x="442556" y="177787"/>
                  </a:lnTo>
                  <a:lnTo>
                    <a:pt x="424357" y="177787"/>
                  </a:lnTo>
                  <a:lnTo>
                    <a:pt x="424357" y="188341"/>
                  </a:lnTo>
                  <a:lnTo>
                    <a:pt x="493585" y="188341"/>
                  </a:lnTo>
                  <a:lnTo>
                    <a:pt x="493585" y="177787"/>
                  </a:lnTo>
                  <a:lnTo>
                    <a:pt x="475602" y="177787"/>
                  </a:lnTo>
                  <a:lnTo>
                    <a:pt x="472465" y="176288"/>
                  </a:lnTo>
                  <a:lnTo>
                    <a:pt x="470992" y="174777"/>
                  </a:lnTo>
                  <a:lnTo>
                    <a:pt x="470992" y="99441"/>
                  </a:lnTo>
                  <a:lnTo>
                    <a:pt x="568883" y="99441"/>
                  </a:lnTo>
                  <a:lnTo>
                    <a:pt x="568883" y="167259"/>
                  </a:lnTo>
                  <a:lnTo>
                    <a:pt x="567410" y="171767"/>
                  </a:lnTo>
                  <a:lnTo>
                    <a:pt x="567410" y="174777"/>
                  </a:lnTo>
                  <a:lnTo>
                    <a:pt x="565950" y="176288"/>
                  </a:lnTo>
                  <a:lnTo>
                    <a:pt x="564273" y="177787"/>
                  </a:lnTo>
                  <a:lnTo>
                    <a:pt x="546290" y="177787"/>
                  </a:lnTo>
                  <a:lnTo>
                    <a:pt x="546290" y="188341"/>
                  </a:lnTo>
                  <a:lnTo>
                    <a:pt x="615518" y="188341"/>
                  </a:lnTo>
                  <a:lnTo>
                    <a:pt x="615518" y="177787"/>
                  </a:lnTo>
                  <a:lnTo>
                    <a:pt x="597535" y="177787"/>
                  </a:lnTo>
                  <a:lnTo>
                    <a:pt x="594398" y="176288"/>
                  </a:lnTo>
                  <a:lnTo>
                    <a:pt x="592924" y="174777"/>
                  </a:lnTo>
                  <a:lnTo>
                    <a:pt x="592924" y="99441"/>
                  </a:lnTo>
                  <a:lnTo>
                    <a:pt x="592924" y="84378"/>
                  </a:lnTo>
                  <a:lnTo>
                    <a:pt x="592924" y="27127"/>
                  </a:lnTo>
                  <a:lnTo>
                    <a:pt x="594398" y="24104"/>
                  </a:lnTo>
                  <a:lnTo>
                    <a:pt x="594398" y="19583"/>
                  </a:lnTo>
                  <a:lnTo>
                    <a:pt x="596061" y="18084"/>
                  </a:lnTo>
                  <a:lnTo>
                    <a:pt x="596061" y="16573"/>
                  </a:lnTo>
                  <a:lnTo>
                    <a:pt x="597535" y="15074"/>
                  </a:lnTo>
                  <a:lnTo>
                    <a:pt x="598995" y="15074"/>
                  </a:lnTo>
                  <a:lnTo>
                    <a:pt x="601929" y="13563"/>
                  </a:lnTo>
                  <a:lnTo>
                    <a:pt x="615518" y="13563"/>
                  </a:lnTo>
                  <a:lnTo>
                    <a:pt x="615518" y="3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336201" y="4779351"/>
              <a:ext cx="188232" cy="1913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552878" y="4782361"/>
              <a:ext cx="191160" cy="1853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208203" y="4880291"/>
              <a:ext cx="96520" cy="134620"/>
            </a:xfrm>
            <a:custGeom>
              <a:avLst/>
              <a:gdLst/>
              <a:ahLst/>
              <a:cxnLst/>
              <a:rect l="l" t="t" r="r" b="b"/>
              <a:pathLst>
                <a:path w="96520" h="134620">
                  <a:moveTo>
                    <a:pt x="9202" y="94921"/>
                  </a:moveTo>
                  <a:lnTo>
                    <a:pt x="6065" y="94921"/>
                  </a:lnTo>
                  <a:lnTo>
                    <a:pt x="4601" y="96447"/>
                  </a:lnTo>
                  <a:lnTo>
                    <a:pt x="3137" y="96447"/>
                  </a:lnTo>
                  <a:lnTo>
                    <a:pt x="1673" y="97951"/>
                  </a:lnTo>
                  <a:lnTo>
                    <a:pt x="1673" y="100961"/>
                  </a:lnTo>
                  <a:lnTo>
                    <a:pt x="0" y="103970"/>
                  </a:lnTo>
                  <a:lnTo>
                    <a:pt x="0" y="108484"/>
                  </a:lnTo>
                  <a:lnTo>
                    <a:pt x="1673" y="111494"/>
                  </a:lnTo>
                  <a:lnTo>
                    <a:pt x="4601" y="114524"/>
                  </a:lnTo>
                  <a:lnTo>
                    <a:pt x="6065" y="117533"/>
                  </a:lnTo>
                  <a:lnTo>
                    <a:pt x="9202" y="120543"/>
                  </a:lnTo>
                  <a:lnTo>
                    <a:pt x="12130" y="123552"/>
                  </a:lnTo>
                  <a:lnTo>
                    <a:pt x="16731" y="126562"/>
                  </a:lnTo>
                  <a:lnTo>
                    <a:pt x="21123" y="129592"/>
                  </a:lnTo>
                  <a:lnTo>
                    <a:pt x="25725" y="131097"/>
                  </a:lnTo>
                  <a:lnTo>
                    <a:pt x="31790" y="132601"/>
                  </a:lnTo>
                  <a:lnTo>
                    <a:pt x="39319" y="134106"/>
                  </a:lnTo>
                  <a:lnTo>
                    <a:pt x="45175" y="134106"/>
                  </a:lnTo>
                  <a:lnTo>
                    <a:pt x="55842" y="132601"/>
                  </a:lnTo>
                  <a:lnTo>
                    <a:pt x="64835" y="131097"/>
                  </a:lnTo>
                  <a:lnTo>
                    <a:pt x="73829" y="126562"/>
                  </a:lnTo>
                  <a:lnTo>
                    <a:pt x="76338" y="125057"/>
                  </a:lnTo>
                  <a:lnTo>
                    <a:pt x="40783" y="125057"/>
                  </a:lnTo>
                  <a:lnTo>
                    <a:pt x="36182" y="123552"/>
                  </a:lnTo>
                  <a:lnTo>
                    <a:pt x="31790" y="122047"/>
                  </a:lnTo>
                  <a:lnTo>
                    <a:pt x="28653" y="120543"/>
                  </a:lnTo>
                  <a:lnTo>
                    <a:pt x="25725" y="119038"/>
                  </a:lnTo>
                  <a:lnTo>
                    <a:pt x="24261" y="116029"/>
                  </a:lnTo>
                  <a:lnTo>
                    <a:pt x="21123" y="111494"/>
                  </a:lnTo>
                  <a:lnTo>
                    <a:pt x="18195" y="106980"/>
                  </a:lnTo>
                  <a:lnTo>
                    <a:pt x="18195" y="103970"/>
                  </a:lnTo>
                  <a:lnTo>
                    <a:pt x="16731" y="102465"/>
                  </a:lnTo>
                  <a:lnTo>
                    <a:pt x="15058" y="99456"/>
                  </a:lnTo>
                  <a:lnTo>
                    <a:pt x="12130" y="96447"/>
                  </a:lnTo>
                  <a:lnTo>
                    <a:pt x="9202" y="94921"/>
                  </a:lnTo>
                  <a:close/>
                </a:path>
                <a:path w="96520" h="134620">
                  <a:moveTo>
                    <a:pt x="81358" y="60271"/>
                  </a:moveTo>
                  <a:lnTo>
                    <a:pt x="45175" y="60271"/>
                  </a:lnTo>
                  <a:lnTo>
                    <a:pt x="57306" y="63281"/>
                  </a:lnTo>
                  <a:lnTo>
                    <a:pt x="61907" y="64785"/>
                  </a:lnTo>
                  <a:lnTo>
                    <a:pt x="64835" y="67816"/>
                  </a:lnTo>
                  <a:lnTo>
                    <a:pt x="69227" y="70825"/>
                  </a:lnTo>
                  <a:lnTo>
                    <a:pt x="72365" y="73834"/>
                  </a:lnTo>
                  <a:lnTo>
                    <a:pt x="75293" y="76844"/>
                  </a:lnTo>
                  <a:lnTo>
                    <a:pt x="76757" y="79853"/>
                  </a:lnTo>
                  <a:lnTo>
                    <a:pt x="78430" y="84388"/>
                  </a:lnTo>
                  <a:lnTo>
                    <a:pt x="79894" y="88902"/>
                  </a:lnTo>
                  <a:lnTo>
                    <a:pt x="79894" y="97951"/>
                  </a:lnTo>
                  <a:lnTo>
                    <a:pt x="69227" y="116029"/>
                  </a:lnTo>
                  <a:lnTo>
                    <a:pt x="66299" y="119038"/>
                  </a:lnTo>
                  <a:lnTo>
                    <a:pt x="61907" y="122047"/>
                  </a:lnTo>
                  <a:lnTo>
                    <a:pt x="58770" y="123552"/>
                  </a:lnTo>
                  <a:lnTo>
                    <a:pt x="54378" y="123552"/>
                  </a:lnTo>
                  <a:lnTo>
                    <a:pt x="49777" y="125057"/>
                  </a:lnTo>
                  <a:lnTo>
                    <a:pt x="76338" y="125057"/>
                  </a:lnTo>
                  <a:lnTo>
                    <a:pt x="81358" y="122047"/>
                  </a:lnTo>
                  <a:lnTo>
                    <a:pt x="87423" y="116029"/>
                  </a:lnTo>
                  <a:lnTo>
                    <a:pt x="91815" y="108484"/>
                  </a:lnTo>
                  <a:lnTo>
                    <a:pt x="94953" y="99456"/>
                  </a:lnTo>
                  <a:lnTo>
                    <a:pt x="96417" y="90407"/>
                  </a:lnTo>
                  <a:lnTo>
                    <a:pt x="96417" y="85893"/>
                  </a:lnTo>
                  <a:lnTo>
                    <a:pt x="94953" y="79853"/>
                  </a:lnTo>
                  <a:lnTo>
                    <a:pt x="91815" y="73834"/>
                  </a:lnTo>
                  <a:lnTo>
                    <a:pt x="85959" y="64785"/>
                  </a:lnTo>
                  <a:lnTo>
                    <a:pt x="81358" y="60271"/>
                  </a:lnTo>
                  <a:close/>
                </a:path>
                <a:path w="96520" h="134620">
                  <a:moveTo>
                    <a:pt x="87423" y="0"/>
                  </a:moveTo>
                  <a:lnTo>
                    <a:pt x="79894" y="0"/>
                  </a:lnTo>
                  <a:lnTo>
                    <a:pt x="79894" y="3030"/>
                  </a:lnTo>
                  <a:lnTo>
                    <a:pt x="78430" y="4534"/>
                  </a:lnTo>
                  <a:lnTo>
                    <a:pt x="12130" y="4534"/>
                  </a:lnTo>
                  <a:lnTo>
                    <a:pt x="9202" y="66311"/>
                  </a:lnTo>
                  <a:lnTo>
                    <a:pt x="15058" y="63281"/>
                  </a:lnTo>
                  <a:lnTo>
                    <a:pt x="19659" y="61776"/>
                  </a:lnTo>
                  <a:lnTo>
                    <a:pt x="27189" y="61776"/>
                  </a:lnTo>
                  <a:lnTo>
                    <a:pt x="31790" y="60271"/>
                  </a:lnTo>
                  <a:lnTo>
                    <a:pt x="81358" y="60271"/>
                  </a:lnTo>
                  <a:lnTo>
                    <a:pt x="76757" y="57262"/>
                  </a:lnTo>
                  <a:lnTo>
                    <a:pt x="70901" y="54252"/>
                  </a:lnTo>
                  <a:lnTo>
                    <a:pt x="64835" y="52748"/>
                  </a:lnTo>
                  <a:lnTo>
                    <a:pt x="61071" y="51243"/>
                  </a:lnTo>
                  <a:lnTo>
                    <a:pt x="18195" y="51243"/>
                  </a:lnTo>
                  <a:lnTo>
                    <a:pt x="19659" y="18098"/>
                  </a:lnTo>
                  <a:lnTo>
                    <a:pt x="87423" y="18098"/>
                  </a:lnTo>
                  <a:lnTo>
                    <a:pt x="87423" y="0"/>
                  </a:lnTo>
                  <a:close/>
                </a:path>
                <a:path w="96520" h="134620">
                  <a:moveTo>
                    <a:pt x="51241" y="48213"/>
                  </a:moveTo>
                  <a:lnTo>
                    <a:pt x="36182" y="48213"/>
                  </a:lnTo>
                  <a:lnTo>
                    <a:pt x="31790" y="49738"/>
                  </a:lnTo>
                  <a:lnTo>
                    <a:pt x="24261" y="49738"/>
                  </a:lnTo>
                  <a:lnTo>
                    <a:pt x="21123" y="51243"/>
                  </a:lnTo>
                  <a:lnTo>
                    <a:pt x="61071" y="51243"/>
                  </a:lnTo>
                  <a:lnTo>
                    <a:pt x="57306" y="49738"/>
                  </a:lnTo>
                  <a:lnTo>
                    <a:pt x="51241" y="48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4" name="object 34"/>
          <p:cNvSpPr/>
          <p:nvPr/>
        </p:nvSpPr>
        <p:spPr>
          <a:xfrm>
            <a:off x="7580105" y="5896965"/>
            <a:ext cx="1516571" cy="276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</p:spTree>
    <p:extLst>
      <p:ext uri="{BB962C8B-B14F-4D97-AF65-F5344CB8AC3E}">
        <p14:creationId xmlns:p14="http://schemas.microsoft.com/office/powerpoint/2010/main" val="15799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525" y="649809"/>
            <a:ext cx="8194802" cy="757515"/>
          </a:xfrm>
          <a:prstGeom prst="rect">
            <a:avLst/>
          </a:prstGeom>
        </p:spPr>
        <p:txBody>
          <a:bodyPr vert="horz" wrap="square" lIns="0" tIns="12573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9"/>
              </a:spcBef>
            </a:pPr>
            <a:r>
              <a:rPr spc="-11" dirty="0">
                <a:solidFill>
                  <a:srgbClr val="C00000"/>
                </a:solidFill>
              </a:rPr>
              <a:t>Synthesis </a:t>
            </a:r>
            <a:r>
              <a:rPr spc="-6" dirty="0">
                <a:solidFill>
                  <a:srgbClr val="C00000"/>
                </a:solidFill>
              </a:rPr>
              <a:t>of 4-methyl</a:t>
            </a:r>
            <a:r>
              <a:rPr spc="77" dirty="0">
                <a:solidFill>
                  <a:srgbClr val="C00000"/>
                </a:solidFill>
              </a:rPr>
              <a:t> </a:t>
            </a:r>
            <a:r>
              <a:rPr spc="-6" dirty="0">
                <a:solidFill>
                  <a:srgbClr val="C00000"/>
                </a:solidFill>
              </a:rPr>
              <a:t>uracil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868" y="1898073"/>
            <a:ext cx="9137777" cy="1437445"/>
          </a:xfrm>
          <a:prstGeom prst="rect">
            <a:avLst/>
          </a:prstGeom>
        </p:spPr>
        <p:txBody>
          <a:bodyPr vert="horz" wrap="square" lIns="0" tIns="15367" rIns="0" bIns="0" rtlCol="0">
            <a:spAutoFit/>
          </a:bodyPr>
          <a:lstStyle/>
          <a:p>
            <a:pPr marL="392557" marR="5588" indent="-379286" algn="just">
              <a:spcBef>
                <a:spcPts val="121"/>
              </a:spcBef>
              <a:buChar char="•"/>
              <a:tabLst>
                <a:tab pos="393256" algn="l"/>
              </a:tabLst>
            </a:pPr>
            <a:r>
              <a:rPr sz="3080" spc="-6" dirty="0">
                <a:latin typeface="Arial"/>
                <a:cs typeface="Arial"/>
              </a:rPr>
              <a:t>Ethyl acetoacetate reacts with urea </a:t>
            </a:r>
            <a:r>
              <a:rPr sz="3080" dirty="0">
                <a:latin typeface="Arial"/>
                <a:cs typeface="Arial"/>
              </a:rPr>
              <a:t>in </a:t>
            </a:r>
            <a:r>
              <a:rPr sz="3080" spc="6" dirty="0">
                <a:latin typeface="Arial"/>
                <a:cs typeface="Arial"/>
              </a:rPr>
              <a:t>the  presence </a:t>
            </a:r>
            <a:r>
              <a:rPr sz="3080" spc="-17" dirty="0">
                <a:latin typeface="Arial"/>
                <a:cs typeface="Arial"/>
              </a:rPr>
              <a:t>of </a:t>
            </a:r>
            <a:r>
              <a:rPr sz="3080" dirty="0">
                <a:latin typeface="Arial"/>
                <a:cs typeface="Arial"/>
              </a:rPr>
              <a:t>phosphoryl chloride </a:t>
            </a:r>
            <a:r>
              <a:rPr sz="3080" spc="6" dirty="0">
                <a:latin typeface="Arial"/>
                <a:cs typeface="Arial"/>
              </a:rPr>
              <a:t>to </a:t>
            </a:r>
            <a:r>
              <a:rPr sz="3080" spc="-17" dirty="0">
                <a:latin typeface="Arial"/>
                <a:cs typeface="Arial"/>
              </a:rPr>
              <a:t>give </a:t>
            </a:r>
            <a:r>
              <a:rPr sz="3080" spc="-6" dirty="0">
                <a:latin typeface="Arial"/>
                <a:cs typeface="Arial"/>
              </a:rPr>
              <a:t>4-methyl  </a:t>
            </a:r>
            <a:r>
              <a:rPr sz="3080" dirty="0">
                <a:latin typeface="Arial"/>
                <a:cs typeface="Arial"/>
              </a:rPr>
              <a:t>uracil.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82666" y="4798787"/>
            <a:ext cx="1014921" cy="114553"/>
            <a:chOff x="4347878" y="4258624"/>
            <a:chExt cx="922655" cy="104139"/>
          </a:xfrm>
        </p:grpSpPr>
        <p:sp>
          <p:nvSpPr>
            <p:cNvPr id="5" name="object 5"/>
            <p:cNvSpPr/>
            <p:nvPr/>
          </p:nvSpPr>
          <p:spPr>
            <a:xfrm>
              <a:off x="4347878" y="4302727"/>
              <a:ext cx="847090" cy="18415"/>
            </a:xfrm>
            <a:custGeom>
              <a:avLst/>
              <a:gdLst/>
              <a:ahLst/>
              <a:cxnLst/>
              <a:rect l="l" t="t" r="r" b="b"/>
              <a:pathLst>
                <a:path w="847089" h="18414">
                  <a:moveTo>
                    <a:pt x="846887" y="0"/>
                  </a:moveTo>
                  <a:lnTo>
                    <a:pt x="0" y="0"/>
                  </a:lnTo>
                  <a:lnTo>
                    <a:pt x="0" y="18167"/>
                  </a:lnTo>
                  <a:lnTo>
                    <a:pt x="846887" y="18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5060907" y="4258624"/>
              <a:ext cx="209570" cy="103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82567" y="4487687"/>
            <a:ext cx="702691" cy="225614"/>
            <a:chOff x="4438697" y="3975806"/>
            <a:chExt cx="638810" cy="205104"/>
          </a:xfrm>
        </p:grpSpPr>
        <p:sp>
          <p:nvSpPr>
            <p:cNvPr id="8" name="object 8"/>
            <p:cNvSpPr/>
            <p:nvPr/>
          </p:nvSpPr>
          <p:spPr>
            <a:xfrm>
              <a:off x="4438697" y="3982294"/>
              <a:ext cx="300389" cy="164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4764383" y="3975806"/>
              <a:ext cx="313037" cy="204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0" name="object 10"/>
          <p:cNvSpPr/>
          <p:nvPr/>
        </p:nvSpPr>
        <p:spPr>
          <a:xfrm>
            <a:off x="878378" y="4703169"/>
            <a:ext cx="173556" cy="181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/>
          <p:nvPr/>
        </p:nvSpPr>
        <p:spPr>
          <a:xfrm>
            <a:off x="1161606" y="4765960"/>
            <a:ext cx="120841" cy="55880"/>
          </a:xfrm>
          <a:custGeom>
            <a:avLst/>
            <a:gdLst/>
            <a:ahLst/>
            <a:cxnLst/>
            <a:rect l="l" t="t" r="r" b="b"/>
            <a:pathLst>
              <a:path w="109855" h="50800">
                <a:moveTo>
                  <a:pt x="109804" y="36334"/>
                </a:moveTo>
                <a:lnTo>
                  <a:pt x="0" y="36334"/>
                </a:lnTo>
                <a:lnTo>
                  <a:pt x="0" y="50609"/>
                </a:lnTo>
                <a:lnTo>
                  <a:pt x="109804" y="50609"/>
                </a:lnTo>
                <a:lnTo>
                  <a:pt x="109804" y="36334"/>
                </a:lnTo>
                <a:close/>
              </a:path>
              <a:path w="109855" h="50800">
                <a:moveTo>
                  <a:pt x="109804" y="0"/>
                </a:moveTo>
                <a:lnTo>
                  <a:pt x="0" y="0"/>
                </a:lnTo>
                <a:lnTo>
                  <a:pt x="0" y="14274"/>
                </a:lnTo>
                <a:lnTo>
                  <a:pt x="109804" y="14274"/>
                </a:lnTo>
                <a:lnTo>
                  <a:pt x="109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12" name="object 12"/>
          <p:cNvGrpSpPr/>
          <p:nvPr/>
        </p:nvGrpSpPr>
        <p:grpSpPr>
          <a:xfrm>
            <a:off x="1392083" y="4353548"/>
            <a:ext cx="512699" cy="783717"/>
            <a:chOff x="1265530" y="3853862"/>
            <a:chExt cx="466090" cy="712470"/>
          </a:xfrm>
        </p:grpSpPr>
        <p:sp>
          <p:nvSpPr>
            <p:cNvPr id="13" name="object 13"/>
            <p:cNvSpPr/>
            <p:nvPr/>
          </p:nvSpPr>
          <p:spPr>
            <a:xfrm>
              <a:off x="1265530" y="4171699"/>
              <a:ext cx="149225" cy="165100"/>
            </a:xfrm>
            <a:custGeom>
              <a:avLst/>
              <a:gdLst/>
              <a:ahLst/>
              <a:cxnLst/>
              <a:rect l="l" t="t" r="r" b="b"/>
              <a:pathLst>
                <a:path w="149225" h="165100">
                  <a:moveTo>
                    <a:pt x="82053" y="0"/>
                  </a:moveTo>
                  <a:lnTo>
                    <a:pt x="71952" y="0"/>
                  </a:lnTo>
                  <a:lnTo>
                    <a:pt x="66893" y="1297"/>
                  </a:lnTo>
                  <a:lnTo>
                    <a:pt x="61852" y="1297"/>
                  </a:lnTo>
                  <a:lnTo>
                    <a:pt x="56810" y="2595"/>
                  </a:lnTo>
                  <a:lnTo>
                    <a:pt x="51751" y="5190"/>
                  </a:lnTo>
                  <a:lnTo>
                    <a:pt x="46709" y="6488"/>
                  </a:lnTo>
                  <a:lnTo>
                    <a:pt x="15142" y="33739"/>
                  </a:lnTo>
                  <a:lnTo>
                    <a:pt x="10100" y="42804"/>
                  </a:lnTo>
                  <a:lnTo>
                    <a:pt x="7571" y="46697"/>
                  </a:lnTo>
                  <a:lnTo>
                    <a:pt x="6323" y="51888"/>
                  </a:lnTo>
                  <a:lnTo>
                    <a:pt x="3794" y="57079"/>
                  </a:lnTo>
                  <a:lnTo>
                    <a:pt x="1264" y="67460"/>
                  </a:lnTo>
                  <a:lnTo>
                    <a:pt x="1264" y="72651"/>
                  </a:lnTo>
                  <a:lnTo>
                    <a:pt x="0" y="77841"/>
                  </a:lnTo>
                  <a:lnTo>
                    <a:pt x="0" y="90818"/>
                  </a:lnTo>
                  <a:lnTo>
                    <a:pt x="13895" y="132325"/>
                  </a:lnTo>
                  <a:lnTo>
                    <a:pt x="44180" y="158278"/>
                  </a:lnTo>
                  <a:lnTo>
                    <a:pt x="68158" y="164766"/>
                  </a:lnTo>
                  <a:lnTo>
                    <a:pt x="84565" y="164766"/>
                  </a:lnTo>
                  <a:lnTo>
                    <a:pt x="92137" y="163469"/>
                  </a:lnTo>
                  <a:lnTo>
                    <a:pt x="99725" y="160873"/>
                  </a:lnTo>
                  <a:lnTo>
                    <a:pt x="107297" y="159576"/>
                  </a:lnTo>
                  <a:lnTo>
                    <a:pt x="141376" y="133623"/>
                  </a:lnTo>
                  <a:lnTo>
                    <a:pt x="145153" y="129730"/>
                  </a:lnTo>
                  <a:lnTo>
                    <a:pt x="148947" y="124539"/>
                  </a:lnTo>
                  <a:lnTo>
                    <a:pt x="138846" y="118051"/>
                  </a:lnTo>
                  <a:lnTo>
                    <a:pt x="132540" y="125837"/>
                  </a:lnTo>
                  <a:lnTo>
                    <a:pt x="126216" y="132325"/>
                  </a:lnTo>
                  <a:lnTo>
                    <a:pt x="119909" y="137516"/>
                  </a:lnTo>
                  <a:lnTo>
                    <a:pt x="112338" y="142706"/>
                  </a:lnTo>
                  <a:lnTo>
                    <a:pt x="104767" y="146599"/>
                  </a:lnTo>
                  <a:lnTo>
                    <a:pt x="97196" y="147897"/>
                  </a:lnTo>
                  <a:lnTo>
                    <a:pt x="89624" y="150492"/>
                  </a:lnTo>
                  <a:lnTo>
                    <a:pt x="82053" y="150492"/>
                  </a:lnTo>
                  <a:lnTo>
                    <a:pt x="66893" y="147897"/>
                  </a:lnTo>
                  <a:lnTo>
                    <a:pt x="35344" y="124539"/>
                  </a:lnTo>
                  <a:lnTo>
                    <a:pt x="26508" y="99901"/>
                  </a:lnTo>
                  <a:lnTo>
                    <a:pt x="23978" y="89520"/>
                  </a:lnTo>
                  <a:lnTo>
                    <a:pt x="23978" y="71353"/>
                  </a:lnTo>
                  <a:lnTo>
                    <a:pt x="26508" y="60972"/>
                  </a:lnTo>
                  <a:lnTo>
                    <a:pt x="27772" y="51888"/>
                  </a:lnTo>
                  <a:lnTo>
                    <a:pt x="35344" y="36334"/>
                  </a:lnTo>
                  <a:lnTo>
                    <a:pt x="40403" y="29846"/>
                  </a:lnTo>
                  <a:lnTo>
                    <a:pt x="46709" y="24655"/>
                  </a:lnTo>
                  <a:lnTo>
                    <a:pt x="51751" y="19464"/>
                  </a:lnTo>
                  <a:lnTo>
                    <a:pt x="58057" y="15571"/>
                  </a:lnTo>
                  <a:lnTo>
                    <a:pt x="64381" y="12976"/>
                  </a:lnTo>
                  <a:lnTo>
                    <a:pt x="71952" y="11678"/>
                  </a:lnTo>
                  <a:lnTo>
                    <a:pt x="84565" y="11678"/>
                  </a:lnTo>
                  <a:lnTo>
                    <a:pt x="90889" y="12976"/>
                  </a:lnTo>
                  <a:lnTo>
                    <a:pt x="95931" y="15571"/>
                  </a:lnTo>
                  <a:lnTo>
                    <a:pt x="102237" y="18167"/>
                  </a:lnTo>
                  <a:lnTo>
                    <a:pt x="107297" y="22060"/>
                  </a:lnTo>
                  <a:lnTo>
                    <a:pt x="111073" y="25953"/>
                  </a:lnTo>
                  <a:lnTo>
                    <a:pt x="116133" y="29846"/>
                  </a:lnTo>
                  <a:lnTo>
                    <a:pt x="119909" y="33739"/>
                  </a:lnTo>
                  <a:lnTo>
                    <a:pt x="122439" y="37632"/>
                  </a:lnTo>
                  <a:lnTo>
                    <a:pt x="132540" y="58376"/>
                  </a:lnTo>
                  <a:lnTo>
                    <a:pt x="142623" y="55781"/>
                  </a:lnTo>
                  <a:lnTo>
                    <a:pt x="128745" y="2595"/>
                  </a:lnTo>
                  <a:lnTo>
                    <a:pt x="121174" y="2595"/>
                  </a:lnTo>
                  <a:lnTo>
                    <a:pt x="116133" y="12976"/>
                  </a:lnTo>
                  <a:lnTo>
                    <a:pt x="112338" y="10381"/>
                  </a:lnTo>
                  <a:lnTo>
                    <a:pt x="97196" y="2595"/>
                  </a:lnTo>
                  <a:lnTo>
                    <a:pt x="93401" y="1297"/>
                  </a:lnTo>
                  <a:lnTo>
                    <a:pt x="88360" y="1297"/>
                  </a:lnTo>
                  <a:lnTo>
                    <a:pt x="82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8265" y="3853862"/>
              <a:ext cx="150194" cy="1595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92999" y="3979709"/>
              <a:ext cx="338455" cy="586740"/>
            </a:xfrm>
            <a:custGeom>
              <a:avLst/>
              <a:gdLst/>
              <a:ahLst/>
              <a:cxnLst/>
              <a:rect l="l" t="t" r="r" b="b"/>
              <a:pathLst>
                <a:path w="338455" h="586739">
                  <a:moveTo>
                    <a:pt x="130009" y="10375"/>
                  </a:moveTo>
                  <a:lnTo>
                    <a:pt x="117386" y="0"/>
                  </a:lnTo>
                  <a:lnTo>
                    <a:pt x="0" y="147891"/>
                  </a:lnTo>
                  <a:lnTo>
                    <a:pt x="12636" y="158280"/>
                  </a:lnTo>
                  <a:lnTo>
                    <a:pt x="130009" y="10375"/>
                  </a:lnTo>
                  <a:close/>
                </a:path>
                <a:path w="338455" h="586739">
                  <a:moveTo>
                    <a:pt x="174193" y="464426"/>
                  </a:moveTo>
                  <a:lnTo>
                    <a:pt x="26517" y="347675"/>
                  </a:lnTo>
                  <a:lnTo>
                    <a:pt x="16408" y="363245"/>
                  </a:lnTo>
                  <a:lnTo>
                    <a:pt x="164096" y="480009"/>
                  </a:lnTo>
                  <a:lnTo>
                    <a:pt x="174193" y="464426"/>
                  </a:lnTo>
                  <a:close/>
                </a:path>
                <a:path w="338455" h="586739">
                  <a:moveTo>
                    <a:pt x="338264" y="426821"/>
                  </a:moveTo>
                  <a:lnTo>
                    <a:pt x="286512" y="426821"/>
                  </a:lnTo>
                  <a:lnTo>
                    <a:pt x="286512" y="435902"/>
                  </a:lnTo>
                  <a:lnTo>
                    <a:pt x="292836" y="435902"/>
                  </a:lnTo>
                  <a:lnTo>
                    <a:pt x="295351" y="437197"/>
                  </a:lnTo>
                  <a:lnTo>
                    <a:pt x="296621" y="437197"/>
                  </a:lnTo>
                  <a:lnTo>
                    <a:pt x="299148" y="438492"/>
                  </a:lnTo>
                  <a:lnTo>
                    <a:pt x="300418" y="438492"/>
                  </a:lnTo>
                  <a:lnTo>
                    <a:pt x="301675" y="439801"/>
                  </a:lnTo>
                  <a:lnTo>
                    <a:pt x="302945" y="442366"/>
                  </a:lnTo>
                  <a:lnTo>
                    <a:pt x="304190" y="443674"/>
                  </a:lnTo>
                  <a:lnTo>
                    <a:pt x="304190" y="444969"/>
                  </a:lnTo>
                  <a:lnTo>
                    <a:pt x="305460" y="447560"/>
                  </a:lnTo>
                  <a:lnTo>
                    <a:pt x="305460" y="547458"/>
                  </a:lnTo>
                  <a:lnTo>
                    <a:pt x="243560" y="443674"/>
                  </a:lnTo>
                  <a:lnTo>
                    <a:pt x="233514" y="426821"/>
                  </a:lnTo>
                  <a:lnTo>
                    <a:pt x="188074" y="426821"/>
                  </a:lnTo>
                  <a:lnTo>
                    <a:pt x="188074" y="435902"/>
                  </a:lnTo>
                  <a:lnTo>
                    <a:pt x="195643" y="435902"/>
                  </a:lnTo>
                  <a:lnTo>
                    <a:pt x="198170" y="437197"/>
                  </a:lnTo>
                  <a:lnTo>
                    <a:pt x="200698" y="437197"/>
                  </a:lnTo>
                  <a:lnTo>
                    <a:pt x="201955" y="438492"/>
                  </a:lnTo>
                  <a:lnTo>
                    <a:pt x="203212" y="438492"/>
                  </a:lnTo>
                  <a:lnTo>
                    <a:pt x="204482" y="439801"/>
                  </a:lnTo>
                  <a:lnTo>
                    <a:pt x="205740" y="442366"/>
                  </a:lnTo>
                  <a:lnTo>
                    <a:pt x="205740" y="444969"/>
                  </a:lnTo>
                  <a:lnTo>
                    <a:pt x="207010" y="446265"/>
                  </a:lnTo>
                  <a:lnTo>
                    <a:pt x="207010" y="561733"/>
                  </a:lnTo>
                  <a:lnTo>
                    <a:pt x="205740" y="565632"/>
                  </a:lnTo>
                  <a:lnTo>
                    <a:pt x="205740" y="568223"/>
                  </a:lnTo>
                  <a:lnTo>
                    <a:pt x="204482" y="570826"/>
                  </a:lnTo>
                  <a:lnTo>
                    <a:pt x="204482" y="572122"/>
                  </a:lnTo>
                  <a:lnTo>
                    <a:pt x="203212" y="574713"/>
                  </a:lnTo>
                  <a:lnTo>
                    <a:pt x="201955" y="576008"/>
                  </a:lnTo>
                  <a:lnTo>
                    <a:pt x="196913" y="576008"/>
                  </a:lnTo>
                  <a:lnTo>
                    <a:pt x="194386" y="577316"/>
                  </a:lnTo>
                  <a:lnTo>
                    <a:pt x="188074" y="577316"/>
                  </a:lnTo>
                  <a:lnTo>
                    <a:pt x="188074" y="586371"/>
                  </a:lnTo>
                  <a:lnTo>
                    <a:pt x="239826" y="586371"/>
                  </a:lnTo>
                  <a:lnTo>
                    <a:pt x="239826" y="577316"/>
                  </a:lnTo>
                  <a:lnTo>
                    <a:pt x="236029" y="577316"/>
                  </a:lnTo>
                  <a:lnTo>
                    <a:pt x="232257" y="576008"/>
                  </a:lnTo>
                  <a:lnTo>
                    <a:pt x="227190" y="576008"/>
                  </a:lnTo>
                  <a:lnTo>
                    <a:pt x="225945" y="574713"/>
                  </a:lnTo>
                  <a:lnTo>
                    <a:pt x="224688" y="574713"/>
                  </a:lnTo>
                  <a:lnTo>
                    <a:pt x="220891" y="570826"/>
                  </a:lnTo>
                  <a:lnTo>
                    <a:pt x="220891" y="443674"/>
                  </a:lnTo>
                  <a:lnTo>
                    <a:pt x="305460" y="586371"/>
                  </a:lnTo>
                  <a:lnTo>
                    <a:pt x="319354" y="586371"/>
                  </a:lnTo>
                  <a:lnTo>
                    <a:pt x="319354" y="547458"/>
                  </a:lnTo>
                  <a:lnTo>
                    <a:pt x="319354" y="451459"/>
                  </a:lnTo>
                  <a:lnTo>
                    <a:pt x="320598" y="448856"/>
                  </a:lnTo>
                  <a:lnTo>
                    <a:pt x="320598" y="442366"/>
                  </a:lnTo>
                  <a:lnTo>
                    <a:pt x="321856" y="439801"/>
                  </a:lnTo>
                  <a:lnTo>
                    <a:pt x="324396" y="438492"/>
                  </a:lnTo>
                  <a:lnTo>
                    <a:pt x="325653" y="437197"/>
                  </a:lnTo>
                  <a:lnTo>
                    <a:pt x="326923" y="437197"/>
                  </a:lnTo>
                  <a:lnTo>
                    <a:pt x="329438" y="435902"/>
                  </a:lnTo>
                  <a:lnTo>
                    <a:pt x="338264" y="435902"/>
                  </a:lnTo>
                  <a:lnTo>
                    <a:pt x="338264" y="426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6" name="object 16"/>
          <p:cNvSpPr/>
          <p:nvPr/>
        </p:nvSpPr>
        <p:spPr>
          <a:xfrm>
            <a:off x="6015492" y="4703169"/>
            <a:ext cx="173523" cy="181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7" name="object 17"/>
          <p:cNvSpPr/>
          <p:nvPr/>
        </p:nvSpPr>
        <p:spPr>
          <a:xfrm>
            <a:off x="6298765" y="4765960"/>
            <a:ext cx="120841" cy="55880"/>
          </a:xfrm>
          <a:custGeom>
            <a:avLst/>
            <a:gdLst/>
            <a:ahLst/>
            <a:cxnLst/>
            <a:rect l="l" t="t" r="r" b="b"/>
            <a:pathLst>
              <a:path w="109854" h="50800">
                <a:moveTo>
                  <a:pt x="109791" y="36334"/>
                </a:moveTo>
                <a:lnTo>
                  <a:pt x="0" y="36334"/>
                </a:lnTo>
                <a:lnTo>
                  <a:pt x="0" y="50609"/>
                </a:lnTo>
                <a:lnTo>
                  <a:pt x="109791" y="50609"/>
                </a:lnTo>
                <a:lnTo>
                  <a:pt x="109791" y="36334"/>
                </a:lnTo>
                <a:close/>
              </a:path>
              <a:path w="109854" h="50800">
                <a:moveTo>
                  <a:pt x="109791" y="0"/>
                </a:moveTo>
                <a:lnTo>
                  <a:pt x="0" y="0"/>
                </a:lnTo>
                <a:lnTo>
                  <a:pt x="0" y="14274"/>
                </a:lnTo>
                <a:lnTo>
                  <a:pt x="109791" y="14274"/>
                </a:lnTo>
                <a:lnTo>
                  <a:pt x="109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18" name="object 18"/>
          <p:cNvGrpSpPr/>
          <p:nvPr/>
        </p:nvGrpSpPr>
        <p:grpSpPr>
          <a:xfrm>
            <a:off x="6529105" y="4353548"/>
            <a:ext cx="512699" cy="783717"/>
            <a:chOff x="5935550" y="3853862"/>
            <a:chExt cx="466090" cy="712470"/>
          </a:xfrm>
        </p:grpSpPr>
        <p:sp>
          <p:nvSpPr>
            <p:cNvPr id="19" name="object 19"/>
            <p:cNvSpPr/>
            <p:nvPr/>
          </p:nvSpPr>
          <p:spPr>
            <a:xfrm>
              <a:off x="5935550" y="4171699"/>
              <a:ext cx="149225" cy="165100"/>
            </a:xfrm>
            <a:custGeom>
              <a:avLst/>
              <a:gdLst/>
              <a:ahLst/>
              <a:cxnLst/>
              <a:rect l="l" t="t" r="r" b="b"/>
              <a:pathLst>
                <a:path w="149225" h="165100">
                  <a:moveTo>
                    <a:pt x="82036" y="0"/>
                  </a:moveTo>
                  <a:lnTo>
                    <a:pt x="72023" y="0"/>
                  </a:lnTo>
                  <a:lnTo>
                    <a:pt x="66928" y="1297"/>
                  </a:lnTo>
                  <a:lnTo>
                    <a:pt x="61834" y="1297"/>
                  </a:lnTo>
                  <a:lnTo>
                    <a:pt x="56915" y="2595"/>
                  </a:lnTo>
                  <a:lnTo>
                    <a:pt x="51821" y="5190"/>
                  </a:lnTo>
                  <a:lnTo>
                    <a:pt x="46727" y="6488"/>
                  </a:lnTo>
                  <a:lnTo>
                    <a:pt x="15282" y="33739"/>
                  </a:lnTo>
                  <a:lnTo>
                    <a:pt x="6323" y="51888"/>
                  </a:lnTo>
                  <a:lnTo>
                    <a:pt x="3864" y="57079"/>
                  </a:lnTo>
                  <a:lnTo>
                    <a:pt x="1405" y="67460"/>
                  </a:lnTo>
                  <a:lnTo>
                    <a:pt x="1405" y="72651"/>
                  </a:lnTo>
                  <a:lnTo>
                    <a:pt x="0" y="77841"/>
                  </a:lnTo>
                  <a:lnTo>
                    <a:pt x="10188" y="125837"/>
                  </a:lnTo>
                  <a:lnTo>
                    <a:pt x="36714" y="154385"/>
                  </a:lnTo>
                  <a:lnTo>
                    <a:pt x="68158" y="164766"/>
                  </a:lnTo>
                  <a:lnTo>
                    <a:pt x="84671" y="164766"/>
                  </a:lnTo>
                  <a:lnTo>
                    <a:pt x="92224" y="163469"/>
                  </a:lnTo>
                  <a:lnTo>
                    <a:pt x="99778" y="160873"/>
                  </a:lnTo>
                  <a:lnTo>
                    <a:pt x="107332" y="159576"/>
                  </a:lnTo>
                  <a:lnTo>
                    <a:pt x="141411" y="133623"/>
                  </a:lnTo>
                  <a:lnTo>
                    <a:pt x="145276" y="129730"/>
                  </a:lnTo>
                  <a:lnTo>
                    <a:pt x="148965" y="124539"/>
                  </a:lnTo>
                  <a:lnTo>
                    <a:pt x="138952" y="118051"/>
                  </a:lnTo>
                  <a:lnTo>
                    <a:pt x="132628" y="125837"/>
                  </a:lnTo>
                  <a:lnTo>
                    <a:pt x="126304" y="132325"/>
                  </a:lnTo>
                  <a:lnTo>
                    <a:pt x="119980" y="137516"/>
                  </a:lnTo>
                  <a:lnTo>
                    <a:pt x="112426" y="142706"/>
                  </a:lnTo>
                  <a:lnTo>
                    <a:pt x="104872" y="146599"/>
                  </a:lnTo>
                  <a:lnTo>
                    <a:pt x="97319" y="147897"/>
                  </a:lnTo>
                  <a:lnTo>
                    <a:pt x="89765" y="150492"/>
                  </a:lnTo>
                  <a:lnTo>
                    <a:pt x="82036" y="150492"/>
                  </a:lnTo>
                  <a:lnTo>
                    <a:pt x="66928" y="147897"/>
                  </a:lnTo>
                  <a:lnTo>
                    <a:pt x="35484" y="124539"/>
                  </a:lnTo>
                  <a:lnTo>
                    <a:pt x="26525" y="99901"/>
                  </a:lnTo>
                  <a:lnTo>
                    <a:pt x="24066" y="89520"/>
                  </a:lnTo>
                  <a:lnTo>
                    <a:pt x="24066" y="71353"/>
                  </a:lnTo>
                  <a:lnTo>
                    <a:pt x="26525" y="60972"/>
                  </a:lnTo>
                  <a:lnTo>
                    <a:pt x="27755" y="51888"/>
                  </a:lnTo>
                  <a:lnTo>
                    <a:pt x="35484" y="36334"/>
                  </a:lnTo>
                  <a:lnTo>
                    <a:pt x="40403" y="29846"/>
                  </a:lnTo>
                  <a:lnTo>
                    <a:pt x="46727" y="24655"/>
                  </a:lnTo>
                  <a:lnTo>
                    <a:pt x="51821" y="19464"/>
                  </a:lnTo>
                  <a:lnTo>
                    <a:pt x="58145" y="15571"/>
                  </a:lnTo>
                  <a:lnTo>
                    <a:pt x="64469" y="12976"/>
                  </a:lnTo>
                  <a:lnTo>
                    <a:pt x="72023" y="11678"/>
                  </a:lnTo>
                  <a:lnTo>
                    <a:pt x="84671" y="11678"/>
                  </a:lnTo>
                  <a:lnTo>
                    <a:pt x="90995" y="12976"/>
                  </a:lnTo>
                  <a:lnTo>
                    <a:pt x="95913" y="15571"/>
                  </a:lnTo>
                  <a:lnTo>
                    <a:pt x="102237" y="18167"/>
                  </a:lnTo>
                  <a:lnTo>
                    <a:pt x="107332" y="22060"/>
                  </a:lnTo>
                  <a:lnTo>
                    <a:pt x="111196" y="25953"/>
                  </a:lnTo>
                  <a:lnTo>
                    <a:pt x="116115" y="29846"/>
                  </a:lnTo>
                  <a:lnTo>
                    <a:pt x="119980" y="33739"/>
                  </a:lnTo>
                  <a:lnTo>
                    <a:pt x="122439" y="37632"/>
                  </a:lnTo>
                  <a:lnTo>
                    <a:pt x="132628" y="58376"/>
                  </a:lnTo>
                  <a:lnTo>
                    <a:pt x="142641" y="55781"/>
                  </a:lnTo>
                  <a:lnTo>
                    <a:pt x="128763" y="2595"/>
                  </a:lnTo>
                  <a:lnTo>
                    <a:pt x="121209" y="2595"/>
                  </a:lnTo>
                  <a:lnTo>
                    <a:pt x="116115" y="12976"/>
                  </a:lnTo>
                  <a:lnTo>
                    <a:pt x="112426" y="10381"/>
                  </a:lnTo>
                  <a:lnTo>
                    <a:pt x="97319" y="2595"/>
                  </a:lnTo>
                  <a:lnTo>
                    <a:pt x="93454" y="1297"/>
                  </a:lnTo>
                  <a:lnTo>
                    <a:pt x="88360" y="1297"/>
                  </a:lnTo>
                  <a:lnTo>
                    <a:pt x="82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8373" y="3853862"/>
              <a:ext cx="150194" cy="1595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3081" y="3979709"/>
              <a:ext cx="338455" cy="586740"/>
            </a:xfrm>
            <a:custGeom>
              <a:avLst/>
              <a:gdLst/>
              <a:ahLst/>
              <a:cxnLst/>
              <a:rect l="l" t="t" r="r" b="b"/>
              <a:pathLst>
                <a:path w="338454" h="586739">
                  <a:moveTo>
                    <a:pt x="129984" y="10375"/>
                  </a:moveTo>
                  <a:lnTo>
                    <a:pt x="117348" y="0"/>
                  </a:lnTo>
                  <a:lnTo>
                    <a:pt x="0" y="147891"/>
                  </a:lnTo>
                  <a:lnTo>
                    <a:pt x="12649" y="158280"/>
                  </a:lnTo>
                  <a:lnTo>
                    <a:pt x="129984" y="10375"/>
                  </a:lnTo>
                  <a:close/>
                </a:path>
                <a:path w="338454" h="586739">
                  <a:moveTo>
                    <a:pt x="174256" y="464426"/>
                  </a:moveTo>
                  <a:lnTo>
                    <a:pt x="26517" y="347675"/>
                  </a:lnTo>
                  <a:lnTo>
                    <a:pt x="16510" y="363245"/>
                  </a:lnTo>
                  <a:lnTo>
                    <a:pt x="164071" y="480009"/>
                  </a:lnTo>
                  <a:lnTo>
                    <a:pt x="174256" y="464426"/>
                  </a:lnTo>
                  <a:close/>
                </a:path>
                <a:path w="338454" h="586739">
                  <a:moveTo>
                    <a:pt x="338328" y="426821"/>
                  </a:moveTo>
                  <a:lnTo>
                    <a:pt x="286512" y="426821"/>
                  </a:lnTo>
                  <a:lnTo>
                    <a:pt x="286512" y="435902"/>
                  </a:lnTo>
                  <a:lnTo>
                    <a:pt x="292836" y="435902"/>
                  </a:lnTo>
                  <a:lnTo>
                    <a:pt x="295287" y="437197"/>
                  </a:lnTo>
                  <a:lnTo>
                    <a:pt x="296697" y="437197"/>
                  </a:lnTo>
                  <a:lnTo>
                    <a:pt x="299161" y="438492"/>
                  </a:lnTo>
                  <a:lnTo>
                    <a:pt x="300380" y="438492"/>
                  </a:lnTo>
                  <a:lnTo>
                    <a:pt x="301612" y="439801"/>
                  </a:lnTo>
                  <a:lnTo>
                    <a:pt x="303022" y="442366"/>
                  </a:lnTo>
                  <a:lnTo>
                    <a:pt x="304253" y="443674"/>
                  </a:lnTo>
                  <a:lnTo>
                    <a:pt x="304253" y="444969"/>
                  </a:lnTo>
                  <a:lnTo>
                    <a:pt x="305485" y="447560"/>
                  </a:lnTo>
                  <a:lnTo>
                    <a:pt x="305485" y="547458"/>
                  </a:lnTo>
                  <a:lnTo>
                    <a:pt x="233451" y="426821"/>
                  </a:lnTo>
                  <a:lnTo>
                    <a:pt x="188137" y="426821"/>
                  </a:lnTo>
                  <a:lnTo>
                    <a:pt x="188137" y="435902"/>
                  </a:lnTo>
                  <a:lnTo>
                    <a:pt x="195694" y="435902"/>
                  </a:lnTo>
                  <a:lnTo>
                    <a:pt x="198145" y="437197"/>
                  </a:lnTo>
                  <a:lnTo>
                    <a:pt x="200787" y="437197"/>
                  </a:lnTo>
                  <a:lnTo>
                    <a:pt x="202018" y="438492"/>
                  </a:lnTo>
                  <a:lnTo>
                    <a:pt x="203238" y="438492"/>
                  </a:lnTo>
                  <a:lnTo>
                    <a:pt x="204470" y="439801"/>
                  </a:lnTo>
                  <a:lnTo>
                    <a:pt x="205701" y="442366"/>
                  </a:lnTo>
                  <a:lnTo>
                    <a:pt x="205701" y="444969"/>
                  </a:lnTo>
                  <a:lnTo>
                    <a:pt x="206933" y="446265"/>
                  </a:lnTo>
                  <a:lnTo>
                    <a:pt x="206933" y="561733"/>
                  </a:lnTo>
                  <a:lnTo>
                    <a:pt x="205701" y="565632"/>
                  </a:lnTo>
                  <a:lnTo>
                    <a:pt x="205701" y="568223"/>
                  </a:lnTo>
                  <a:lnTo>
                    <a:pt x="204470" y="570826"/>
                  </a:lnTo>
                  <a:lnTo>
                    <a:pt x="204470" y="572122"/>
                  </a:lnTo>
                  <a:lnTo>
                    <a:pt x="203238" y="574713"/>
                  </a:lnTo>
                  <a:lnTo>
                    <a:pt x="202018" y="576008"/>
                  </a:lnTo>
                  <a:lnTo>
                    <a:pt x="196913" y="576008"/>
                  </a:lnTo>
                  <a:lnTo>
                    <a:pt x="194462" y="577316"/>
                  </a:lnTo>
                  <a:lnTo>
                    <a:pt x="188137" y="577316"/>
                  </a:lnTo>
                  <a:lnTo>
                    <a:pt x="188137" y="586371"/>
                  </a:lnTo>
                  <a:lnTo>
                    <a:pt x="239776" y="586371"/>
                  </a:lnTo>
                  <a:lnTo>
                    <a:pt x="239776" y="577316"/>
                  </a:lnTo>
                  <a:lnTo>
                    <a:pt x="236093" y="577316"/>
                  </a:lnTo>
                  <a:lnTo>
                    <a:pt x="232232" y="576008"/>
                  </a:lnTo>
                  <a:lnTo>
                    <a:pt x="227139" y="576008"/>
                  </a:lnTo>
                  <a:lnTo>
                    <a:pt x="225907" y="574713"/>
                  </a:lnTo>
                  <a:lnTo>
                    <a:pt x="224675" y="574713"/>
                  </a:lnTo>
                  <a:lnTo>
                    <a:pt x="220980" y="570826"/>
                  </a:lnTo>
                  <a:lnTo>
                    <a:pt x="220980" y="443674"/>
                  </a:lnTo>
                  <a:lnTo>
                    <a:pt x="305485" y="586371"/>
                  </a:lnTo>
                  <a:lnTo>
                    <a:pt x="319354" y="586371"/>
                  </a:lnTo>
                  <a:lnTo>
                    <a:pt x="319354" y="451459"/>
                  </a:lnTo>
                  <a:lnTo>
                    <a:pt x="320586" y="448856"/>
                  </a:lnTo>
                  <a:lnTo>
                    <a:pt x="320586" y="442366"/>
                  </a:lnTo>
                  <a:lnTo>
                    <a:pt x="321818" y="439801"/>
                  </a:lnTo>
                  <a:lnTo>
                    <a:pt x="324446" y="438492"/>
                  </a:lnTo>
                  <a:lnTo>
                    <a:pt x="325678" y="437197"/>
                  </a:lnTo>
                  <a:lnTo>
                    <a:pt x="326910" y="437197"/>
                  </a:lnTo>
                  <a:lnTo>
                    <a:pt x="329374" y="435902"/>
                  </a:lnTo>
                  <a:lnTo>
                    <a:pt x="338328" y="435902"/>
                  </a:lnTo>
                  <a:lnTo>
                    <a:pt x="338328" y="426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2" name="object 22"/>
          <p:cNvSpPr/>
          <p:nvPr/>
        </p:nvSpPr>
        <p:spPr>
          <a:xfrm>
            <a:off x="1703092" y="4058170"/>
            <a:ext cx="176325" cy="1754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3" name="object 23"/>
          <p:cNvSpPr/>
          <p:nvPr/>
        </p:nvSpPr>
        <p:spPr>
          <a:xfrm>
            <a:off x="6840211" y="4058170"/>
            <a:ext cx="176228" cy="175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4" name="object 24"/>
          <p:cNvSpPr/>
          <p:nvPr/>
        </p:nvSpPr>
        <p:spPr>
          <a:xfrm>
            <a:off x="7092960" y="4453433"/>
            <a:ext cx="254254" cy="16064"/>
          </a:xfrm>
          <a:custGeom>
            <a:avLst/>
            <a:gdLst/>
            <a:ahLst/>
            <a:cxnLst/>
            <a:rect l="l" t="t" r="r" b="b"/>
            <a:pathLst>
              <a:path w="231140" h="14604">
                <a:moveTo>
                  <a:pt x="230983" y="0"/>
                </a:moveTo>
                <a:lnTo>
                  <a:pt x="0" y="0"/>
                </a:lnTo>
                <a:lnTo>
                  <a:pt x="0" y="14270"/>
                </a:lnTo>
                <a:lnTo>
                  <a:pt x="230983" y="14270"/>
                </a:lnTo>
                <a:lnTo>
                  <a:pt x="230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5" name="object 25"/>
          <p:cNvSpPr/>
          <p:nvPr/>
        </p:nvSpPr>
        <p:spPr>
          <a:xfrm>
            <a:off x="7438654" y="4353548"/>
            <a:ext cx="176228" cy="1755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26" name="object 26"/>
          <p:cNvGrpSpPr/>
          <p:nvPr/>
        </p:nvGrpSpPr>
        <p:grpSpPr>
          <a:xfrm>
            <a:off x="7721739" y="4350694"/>
            <a:ext cx="778129" cy="225614"/>
            <a:chOff x="7019763" y="3851267"/>
            <a:chExt cx="707390" cy="205104"/>
          </a:xfrm>
        </p:grpSpPr>
        <p:sp>
          <p:nvSpPr>
            <p:cNvPr id="27" name="object 27"/>
            <p:cNvSpPr/>
            <p:nvPr/>
          </p:nvSpPr>
          <p:spPr>
            <a:xfrm>
              <a:off x="7019760" y="3851275"/>
              <a:ext cx="426720" cy="205104"/>
            </a:xfrm>
            <a:custGeom>
              <a:avLst/>
              <a:gdLst/>
              <a:ahLst/>
              <a:cxnLst/>
              <a:rect l="l" t="t" r="r" b="b"/>
              <a:pathLst>
                <a:path w="426720" h="205104">
                  <a:moveTo>
                    <a:pt x="148958" y="124536"/>
                  </a:moveTo>
                  <a:lnTo>
                    <a:pt x="138950" y="118046"/>
                  </a:lnTo>
                  <a:lnTo>
                    <a:pt x="132626" y="125831"/>
                  </a:lnTo>
                  <a:lnTo>
                    <a:pt x="126301" y="132321"/>
                  </a:lnTo>
                  <a:lnTo>
                    <a:pt x="119976" y="137515"/>
                  </a:lnTo>
                  <a:lnTo>
                    <a:pt x="112420" y="142709"/>
                  </a:lnTo>
                  <a:lnTo>
                    <a:pt x="104876" y="146596"/>
                  </a:lnTo>
                  <a:lnTo>
                    <a:pt x="97320" y="147891"/>
                  </a:lnTo>
                  <a:lnTo>
                    <a:pt x="89763" y="150469"/>
                  </a:lnTo>
                  <a:lnTo>
                    <a:pt x="82029" y="150469"/>
                  </a:lnTo>
                  <a:lnTo>
                    <a:pt x="66929" y="147891"/>
                  </a:lnTo>
                  <a:lnTo>
                    <a:pt x="35483" y="124536"/>
                  </a:lnTo>
                  <a:lnTo>
                    <a:pt x="26517" y="99885"/>
                  </a:lnTo>
                  <a:lnTo>
                    <a:pt x="24066" y="89496"/>
                  </a:lnTo>
                  <a:lnTo>
                    <a:pt x="24066" y="71348"/>
                  </a:lnTo>
                  <a:lnTo>
                    <a:pt x="26517" y="60972"/>
                  </a:lnTo>
                  <a:lnTo>
                    <a:pt x="27927" y="51892"/>
                  </a:lnTo>
                  <a:lnTo>
                    <a:pt x="35483" y="36309"/>
                  </a:lnTo>
                  <a:lnTo>
                    <a:pt x="40398" y="29832"/>
                  </a:lnTo>
                  <a:lnTo>
                    <a:pt x="46723" y="24638"/>
                  </a:lnTo>
                  <a:lnTo>
                    <a:pt x="51816" y="19443"/>
                  </a:lnTo>
                  <a:lnTo>
                    <a:pt x="58140" y="15557"/>
                  </a:lnTo>
                  <a:lnTo>
                    <a:pt x="64465" y="12954"/>
                  </a:lnTo>
                  <a:lnTo>
                    <a:pt x="72021" y="11658"/>
                  </a:lnTo>
                  <a:lnTo>
                    <a:pt x="84670" y="11658"/>
                  </a:lnTo>
                  <a:lnTo>
                    <a:pt x="90995" y="12954"/>
                  </a:lnTo>
                  <a:lnTo>
                    <a:pt x="96088" y="15557"/>
                  </a:lnTo>
                  <a:lnTo>
                    <a:pt x="102235" y="18148"/>
                  </a:lnTo>
                  <a:lnTo>
                    <a:pt x="107327" y="22034"/>
                  </a:lnTo>
                  <a:lnTo>
                    <a:pt x="111188" y="25933"/>
                  </a:lnTo>
                  <a:lnTo>
                    <a:pt x="116116" y="29832"/>
                  </a:lnTo>
                  <a:lnTo>
                    <a:pt x="119976" y="33718"/>
                  </a:lnTo>
                  <a:lnTo>
                    <a:pt x="122440" y="37617"/>
                  </a:lnTo>
                  <a:lnTo>
                    <a:pt x="132626" y="58369"/>
                  </a:lnTo>
                  <a:lnTo>
                    <a:pt x="142633" y="55778"/>
                  </a:lnTo>
                  <a:lnTo>
                    <a:pt x="128765" y="2590"/>
                  </a:lnTo>
                  <a:lnTo>
                    <a:pt x="121208" y="2590"/>
                  </a:lnTo>
                  <a:lnTo>
                    <a:pt x="116116" y="12954"/>
                  </a:lnTo>
                  <a:lnTo>
                    <a:pt x="112420" y="10363"/>
                  </a:lnTo>
                  <a:lnTo>
                    <a:pt x="97320" y="2590"/>
                  </a:lnTo>
                  <a:lnTo>
                    <a:pt x="93446" y="1295"/>
                  </a:lnTo>
                  <a:lnTo>
                    <a:pt x="88353" y="1295"/>
                  </a:lnTo>
                  <a:lnTo>
                    <a:pt x="82029" y="0"/>
                  </a:lnTo>
                  <a:lnTo>
                    <a:pt x="72021" y="0"/>
                  </a:lnTo>
                  <a:lnTo>
                    <a:pt x="66929" y="1295"/>
                  </a:lnTo>
                  <a:lnTo>
                    <a:pt x="62014" y="1295"/>
                  </a:lnTo>
                  <a:lnTo>
                    <a:pt x="56908" y="2590"/>
                  </a:lnTo>
                  <a:lnTo>
                    <a:pt x="51816" y="5194"/>
                  </a:lnTo>
                  <a:lnTo>
                    <a:pt x="46723" y="6489"/>
                  </a:lnTo>
                  <a:lnTo>
                    <a:pt x="15278" y="33718"/>
                  </a:lnTo>
                  <a:lnTo>
                    <a:pt x="6324" y="51892"/>
                  </a:lnTo>
                  <a:lnTo>
                    <a:pt x="3860" y="57073"/>
                  </a:lnTo>
                  <a:lnTo>
                    <a:pt x="1397" y="67462"/>
                  </a:lnTo>
                  <a:lnTo>
                    <a:pt x="1397" y="72644"/>
                  </a:lnTo>
                  <a:lnTo>
                    <a:pt x="0" y="77838"/>
                  </a:lnTo>
                  <a:lnTo>
                    <a:pt x="0" y="90805"/>
                  </a:lnTo>
                  <a:lnTo>
                    <a:pt x="2628" y="105067"/>
                  </a:lnTo>
                  <a:lnTo>
                    <a:pt x="24066" y="144005"/>
                  </a:lnTo>
                  <a:lnTo>
                    <a:pt x="59372" y="163449"/>
                  </a:lnTo>
                  <a:lnTo>
                    <a:pt x="68160" y="164744"/>
                  </a:lnTo>
                  <a:lnTo>
                    <a:pt x="84670" y="164744"/>
                  </a:lnTo>
                  <a:lnTo>
                    <a:pt x="92227" y="163449"/>
                  </a:lnTo>
                  <a:lnTo>
                    <a:pt x="99771" y="160858"/>
                  </a:lnTo>
                  <a:lnTo>
                    <a:pt x="107327" y="159562"/>
                  </a:lnTo>
                  <a:lnTo>
                    <a:pt x="141414" y="133616"/>
                  </a:lnTo>
                  <a:lnTo>
                    <a:pt x="145275" y="129730"/>
                  </a:lnTo>
                  <a:lnTo>
                    <a:pt x="148958" y="124536"/>
                  </a:lnTo>
                  <a:close/>
                </a:path>
                <a:path w="426720" h="205104">
                  <a:moveTo>
                    <a:pt x="237324" y="175133"/>
                  </a:moveTo>
                  <a:lnTo>
                    <a:pt x="231000" y="175133"/>
                  </a:lnTo>
                  <a:lnTo>
                    <a:pt x="229768" y="180314"/>
                  </a:lnTo>
                  <a:lnTo>
                    <a:pt x="229768" y="182918"/>
                  </a:lnTo>
                  <a:lnTo>
                    <a:pt x="228536" y="185508"/>
                  </a:lnTo>
                  <a:lnTo>
                    <a:pt x="226085" y="188099"/>
                  </a:lnTo>
                  <a:lnTo>
                    <a:pt x="222211" y="188099"/>
                  </a:lnTo>
                  <a:lnTo>
                    <a:pt x="219760" y="189407"/>
                  </a:lnTo>
                  <a:lnTo>
                    <a:pt x="175488" y="189407"/>
                  </a:lnTo>
                  <a:lnTo>
                    <a:pt x="180581" y="186804"/>
                  </a:lnTo>
                  <a:lnTo>
                    <a:pt x="186905" y="181622"/>
                  </a:lnTo>
                  <a:lnTo>
                    <a:pt x="210794" y="164744"/>
                  </a:lnTo>
                  <a:lnTo>
                    <a:pt x="215887" y="159562"/>
                  </a:lnTo>
                  <a:lnTo>
                    <a:pt x="220980" y="155663"/>
                  </a:lnTo>
                  <a:lnTo>
                    <a:pt x="226085" y="150469"/>
                  </a:lnTo>
                  <a:lnTo>
                    <a:pt x="233629" y="138811"/>
                  </a:lnTo>
                  <a:lnTo>
                    <a:pt x="234861" y="134924"/>
                  </a:lnTo>
                  <a:lnTo>
                    <a:pt x="234861" y="131025"/>
                  </a:lnTo>
                  <a:lnTo>
                    <a:pt x="236093" y="127139"/>
                  </a:lnTo>
                  <a:lnTo>
                    <a:pt x="236093" y="119341"/>
                  </a:lnTo>
                  <a:lnTo>
                    <a:pt x="234861" y="114160"/>
                  </a:lnTo>
                  <a:lnTo>
                    <a:pt x="232410" y="110261"/>
                  </a:lnTo>
                  <a:lnTo>
                    <a:pt x="231000" y="106375"/>
                  </a:lnTo>
                  <a:lnTo>
                    <a:pt x="203238" y="89496"/>
                  </a:lnTo>
                  <a:lnTo>
                    <a:pt x="193230" y="89496"/>
                  </a:lnTo>
                  <a:lnTo>
                    <a:pt x="186905" y="90805"/>
                  </a:lnTo>
                  <a:lnTo>
                    <a:pt x="181813" y="93395"/>
                  </a:lnTo>
                  <a:lnTo>
                    <a:pt x="178117" y="94691"/>
                  </a:lnTo>
                  <a:lnTo>
                    <a:pt x="160375" y="120650"/>
                  </a:lnTo>
                  <a:lnTo>
                    <a:pt x="160375" y="133616"/>
                  </a:lnTo>
                  <a:lnTo>
                    <a:pt x="167932" y="132321"/>
                  </a:lnTo>
                  <a:lnTo>
                    <a:pt x="167932" y="123240"/>
                  </a:lnTo>
                  <a:lnTo>
                    <a:pt x="170395" y="115455"/>
                  </a:lnTo>
                  <a:lnTo>
                    <a:pt x="191998" y="98590"/>
                  </a:lnTo>
                  <a:lnTo>
                    <a:pt x="200787" y="98590"/>
                  </a:lnTo>
                  <a:lnTo>
                    <a:pt x="222211" y="119341"/>
                  </a:lnTo>
                  <a:lnTo>
                    <a:pt x="222211" y="127139"/>
                  </a:lnTo>
                  <a:lnTo>
                    <a:pt x="220980" y="131025"/>
                  </a:lnTo>
                  <a:lnTo>
                    <a:pt x="220980" y="134924"/>
                  </a:lnTo>
                  <a:lnTo>
                    <a:pt x="218351" y="140106"/>
                  </a:lnTo>
                  <a:lnTo>
                    <a:pt x="215887" y="142709"/>
                  </a:lnTo>
                  <a:lnTo>
                    <a:pt x="213436" y="146596"/>
                  </a:lnTo>
                  <a:lnTo>
                    <a:pt x="205879" y="154368"/>
                  </a:lnTo>
                  <a:lnTo>
                    <a:pt x="202018" y="159562"/>
                  </a:lnTo>
                  <a:lnTo>
                    <a:pt x="195694" y="163449"/>
                  </a:lnTo>
                  <a:lnTo>
                    <a:pt x="190601" y="168643"/>
                  </a:lnTo>
                  <a:lnTo>
                    <a:pt x="186905" y="171234"/>
                  </a:lnTo>
                  <a:lnTo>
                    <a:pt x="183045" y="175133"/>
                  </a:lnTo>
                  <a:lnTo>
                    <a:pt x="176720" y="179019"/>
                  </a:lnTo>
                  <a:lnTo>
                    <a:pt x="170395" y="184213"/>
                  </a:lnTo>
                  <a:lnTo>
                    <a:pt x="157924" y="193294"/>
                  </a:lnTo>
                  <a:lnTo>
                    <a:pt x="157924" y="201079"/>
                  </a:lnTo>
                  <a:lnTo>
                    <a:pt x="227304" y="201079"/>
                  </a:lnTo>
                  <a:lnTo>
                    <a:pt x="228536" y="204978"/>
                  </a:lnTo>
                  <a:lnTo>
                    <a:pt x="232410" y="204978"/>
                  </a:lnTo>
                  <a:lnTo>
                    <a:pt x="237324" y="175133"/>
                  </a:lnTo>
                  <a:close/>
                </a:path>
                <a:path w="426720" h="205104">
                  <a:moveTo>
                    <a:pt x="426694" y="2590"/>
                  </a:moveTo>
                  <a:lnTo>
                    <a:pt x="368719" y="2590"/>
                  </a:lnTo>
                  <a:lnTo>
                    <a:pt x="368719" y="11658"/>
                  </a:lnTo>
                  <a:lnTo>
                    <a:pt x="376275" y="11658"/>
                  </a:lnTo>
                  <a:lnTo>
                    <a:pt x="378739" y="12954"/>
                  </a:lnTo>
                  <a:lnTo>
                    <a:pt x="381190" y="12954"/>
                  </a:lnTo>
                  <a:lnTo>
                    <a:pt x="382600" y="14249"/>
                  </a:lnTo>
                  <a:lnTo>
                    <a:pt x="383832" y="14249"/>
                  </a:lnTo>
                  <a:lnTo>
                    <a:pt x="385064" y="15557"/>
                  </a:lnTo>
                  <a:lnTo>
                    <a:pt x="386283" y="18148"/>
                  </a:lnTo>
                  <a:lnTo>
                    <a:pt x="386283" y="20739"/>
                  </a:lnTo>
                  <a:lnTo>
                    <a:pt x="387515" y="23342"/>
                  </a:lnTo>
                  <a:lnTo>
                    <a:pt x="387515" y="72644"/>
                  </a:lnTo>
                  <a:lnTo>
                    <a:pt x="305485" y="72644"/>
                  </a:lnTo>
                  <a:lnTo>
                    <a:pt x="305485" y="18148"/>
                  </a:lnTo>
                  <a:lnTo>
                    <a:pt x="306705" y="15557"/>
                  </a:lnTo>
                  <a:lnTo>
                    <a:pt x="309346" y="14249"/>
                  </a:lnTo>
                  <a:lnTo>
                    <a:pt x="310578" y="12954"/>
                  </a:lnTo>
                  <a:lnTo>
                    <a:pt x="311810" y="12954"/>
                  </a:lnTo>
                  <a:lnTo>
                    <a:pt x="314439" y="11658"/>
                  </a:lnTo>
                  <a:lnTo>
                    <a:pt x="324459" y="11658"/>
                  </a:lnTo>
                  <a:lnTo>
                    <a:pt x="324459" y="2590"/>
                  </a:lnTo>
                  <a:lnTo>
                    <a:pt x="266484" y="2590"/>
                  </a:lnTo>
                  <a:lnTo>
                    <a:pt x="266484" y="11658"/>
                  </a:lnTo>
                  <a:lnTo>
                    <a:pt x="274040" y="11658"/>
                  </a:lnTo>
                  <a:lnTo>
                    <a:pt x="276491" y="12954"/>
                  </a:lnTo>
                  <a:lnTo>
                    <a:pt x="278955" y="12954"/>
                  </a:lnTo>
                  <a:lnTo>
                    <a:pt x="280365" y="14249"/>
                  </a:lnTo>
                  <a:lnTo>
                    <a:pt x="281597" y="14249"/>
                  </a:lnTo>
                  <a:lnTo>
                    <a:pt x="284048" y="16852"/>
                  </a:lnTo>
                  <a:lnTo>
                    <a:pt x="284048" y="19443"/>
                  </a:lnTo>
                  <a:lnTo>
                    <a:pt x="285280" y="22034"/>
                  </a:lnTo>
                  <a:lnTo>
                    <a:pt x="285280" y="144005"/>
                  </a:lnTo>
                  <a:lnTo>
                    <a:pt x="284048" y="146596"/>
                  </a:lnTo>
                  <a:lnTo>
                    <a:pt x="284048" y="150469"/>
                  </a:lnTo>
                  <a:lnTo>
                    <a:pt x="281597" y="153073"/>
                  </a:lnTo>
                  <a:lnTo>
                    <a:pt x="266484" y="153073"/>
                  </a:lnTo>
                  <a:lnTo>
                    <a:pt x="266484" y="162153"/>
                  </a:lnTo>
                  <a:lnTo>
                    <a:pt x="324459" y="162153"/>
                  </a:lnTo>
                  <a:lnTo>
                    <a:pt x="324459" y="153073"/>
                  </a:lnTo>
                  <a:lnTo>
                    <a:pt x="309346" y="153073"/>
                  </a:lnTo>
                  <a:lnTo>
                    <a:pt x="306705" y="151765"/>
                  </a:lnTo>
                  <a:lnTo>
                    <a:pt x="305485" y="150469"/>
                  </a:lnTo>
                  <a:lnTo>
                    <a:pt x="305485" y="85610"/>
                  </a:lnTo>
                  <a:lnTo>
                    <a:pt x="387515" y="85610"/>
                  </a:lnTo>
                  <a:lnTo>
                    <a:pt x="387515" y="144005"/>
                  </a:lnTo>
                  <a:lnTo>
                    <a:pt x="386283" y="147891"/>
                  </a:lnTo>
                  <a:lnTo>
                    <a:pt x="386283" y="150469"/>
                  </a:lnTo>
                  <a:lnTo>
                    <a:pt x="383832" y="153073"/>
                  </a:lnTo>
                  <a:lnTo>
                    <a:pt x="368719" y="153073"/>
                  </a:lnTo>
                  <a:lnTo>
                    <a:pt x="368719" y="162153"/>
                  </a:lnTo>
                  <a:lnTo>
                    <a:pt x="426694" y="162153"/>
                  </a:lnTo>
                  <a:lnTo>
                    <a:pt x="426694" y="153073"/>
                  </a:lnTo>
                  <a:lnTo>
                    <a:pt x="411581" y="153073"/>
                  </a:lnTo>
                  <a:lnTo>
                    <a:pt x="408952" y="151765"/>
                  </a:lnTo>
                  <a:lnTo>
                    <a:pt x="407720" y="150469"/>
                  </a:lnTo>
                  <a:lnTo>
                    <a:pt x="407720" y="85610"/>
                  </a:lnTo>
                  <a:lnTo>
                    <a:pt x="407720" y="72644"/>
                  </a:lnTo>
                  <a:lnTo>
                    <a:pt x="407720" y="23342"/>
                  </a:lnTo>
                  <a:lnTo>
                    <a:pt x="408952" y="20739"/>
                  </a:lnTo>
                  <a:lnTo>
                    <a:pt x="408952" y="16852"/>
                  </a:lnTo>
                  <a:lnTo>
                    <a:pt x="410349" y="15557"/>
                  </a:lnTo>
                  <a:lnTo>
                    <a:pt x="410349" y="14249"/>
                  </a:lnTo>
                  <a:lnTo>
                    <a:pt x="411581" y="12954"/>
                  </a:lnTo>
                  <a:lnTo>
                    <a:pt x="412813" y="12954"/>
                  </a:lnTo>
                  <a:lnTo>
                    <a:pt x="415277" y="11658"/>
                  </a:lnTo>
                  <a:lnTo>
                    <a:pt x="426694" y="11658"/>
                  </a:lnTo>
                  <a:lnTo>
                    <a:pt x="426694" y="2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568897" y="3851267"/>
              <a:ext cx="157748" cy="1647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1564" y="3938174"/>
              <a:ext cx="81280" cy="115570"/>
            </a:xfrm>
            <a:custGeom>
              <a:avLst/>
              <a:gdLst/>
              <a:ahLst/>
              <a:cxnLst/>
              <a:rect l="l" t="t" r="r" b="b"/>
              <a:pathLst>
                <a:path w="81279" h="115570">
                  <a:moveTo>
                    <a:pt x="7553" y="81734"/>
                  </a:moveTo>
                  <a:lnTo>
                    <a:pt x="5094" y="81734"/>
                  </a:lnTo>
                  <a:lnTo>
                    <a:pt x="3864" y="83032"/>
                  </a:lnTo>
                  <a:lnTo>
                    <a:pt x="2634" y="83032"/>
                  </a:lnTo>
                  <a:lnTo>
                    <a:pt x="1229" y="84329"/>
                  </a:lnTo>
                  <a:lnTo>
                    <a:pt x="1229" y="86925"/>
                  </a:lnTo>
                  <a:lnTo>
                    <a:pt x="0" y="89520"/>
                  </a:lnTo>
                  <a:lnTo>
                    <a:pt x="0" y="93413"/>
                  </a:lnTo>
                  <a:lnTo>
                    <a:pt x="1229" y="96008"/>
                  </a:lnTo>
                  <a:lnTo>
                    <a:pt x="3864" y="98604"/>
                  </a:lnTo>
                  <a:lnTo>
                    <a:pt x="5094" y="101199"/>
                  </a:lnTo>
                  <a:lnTo>
                    <a:pt x="32849" y="115473"/>
                  </a:lnTo>
                  <a:lnTo>
                    <a:pt x="37943" y="115473"/>
                  </a:lnTo>
                  <a:lnTo>
                    <a:pt x="46727" y="114176"/>
                  </a:lnTo>
                  <a:lnTo>
                    <a:pt x="54280" y="112878"/>
                  </a:lnTo>
                  <a:lnTo>
                    <a:pt x="61834" y="108985"/>
                  </a:lnTo>
                  <a:lnTo>
                    <a:pt x="63942" y="107687"/>
                  </a:lnTo>
                  <a:lnTo>
                    <a:pt x="34079" y="107687"/>
                  </a:lnTo>
                  <a:lnTo>
                    <a:pt x="30390" y="106390"/>
                  </a:lnTo>
                  <a:lnTo>
                    <a:pt x="26525" y="105092"/>
                  </a:lnTo>
                  <a:lnTo>
                    <a:pt x="24066" y="103794"/>
                  </a:lnTo>
                  <a:lnTo>
                    <a:pt x="21431" y="102497"/>
                  </a:lnTo>
                  <a:lnTo>
                    <a:pt x="20201" y="99901"/>
                  </a:lnTo>
                  <a:lnTo>
                    <a:pt x="17742" y="96008"/>
                  </a:lnTo>
                  <a:lnTo>
                    <a:pt x="15107" y="92115"/>
                  </a:lnTo>
                  <a:lnTo>
                    <a:pt x="15107" y="89520"/>
                  </a:lnTo>
                  <a:lnTo>
                    <a:pt x="13877" y="88222"/>
                  </a:lnTo>
                  <a:lnTo>
                    <a:pt x="12647" y="85627"/>
                  </a:lnTo>
                  <a:lnTo>
                    <a:pt x="10188" y="83032"/>
                  </a:lnTo>
                  <a:lnTo>
                    <a:pt x="7553" y="81734"/>
                  </a:lnTo>
                  <a:close/>
                </a:path>
                <a:path w="81279" h="115570">
                  <a:moveTo>
                    <a:pt x="68158" y="51906"/>
                  </a:moveTo>
                  <a:lnTo>
                    <a:pt x="37943" y="51906"/>
                  </a:lnTo>
                  <a:lnTo>
                    <a:pt x="47956" y="54501"/>
                  </a:lnTo>
                  <a:lnTo>
                    <a:pt x="51821" y="55799"/>
                  </a:lnTo>
                  <a:lnTo>
                    <a:pt x="54280" y="58394"/>
                  </a:lnTo>
                  <a:lnTo>
                    <a:pt x="58145" y="60990"/>
                  </a:lnTo>
                  <a:lnTo>
                    <a:pt x="63064" y="66162"/>
                  </a:lnTo>
                  <a:lnTo>
                    <a:pt x="64469" y="68758"/>
                  </a:lnTo>
                  <a:lnTo>
                    <a:pt x="66928" y="76544"/>
                  </a:lnTo>
                  <a:lnTo>
                    <a:pt x="66928" y="84329"/>
                  </a:lnTo>
                  <a:lnTo>
                    <a:pt x="64469" y="92115"/>
                  </a:lnTo>
                  <a:lnTo>
                    <a:pt x="49186" y="106390"/>
                  </a:lnTo>
                  <a:lnTo>
                    <a:pt x="45497" y="106390"/>
                  </a:lnTo>
                  <a:lnTo>
                    <a:pt x="41632" y="107687"/>
                  </a:lnTo>
                  <a:lnTo>
                    <a:pt x="63942" y="107687"/>
                  </a:lnTo>
                  <a:lnTo>
                    <a:pt x="68158" y="105092"/>
                  </a:lnTo>
                  <a:lnTo>
                    <a:pt x="73252" y="99901"/>
                  </a:lnTo>
                  <a:lnTo>
                    <a:pt x="77117" y="93413"/>
                  </a:lnTo>
                  <a:lnTo>
                    <a:pt x="79576" y="85627"/>
                  </a:lnTo>
                  <a:lnTo>
                    <a:pt x="80806" y="77841"/>
                  </a:lnTo>
                  <a:lnTo>
                    <a:pt x="80806" y="73948"/>
                  </a:lnTo>
                  <a:lnTo>
                    <a:pt x="79576" y="68758"/>
                  </a:lnTo>
                  <a:lnTo>
                    <a:pt x="77117" y="63567"/>
                  </a:lnTo>
                  <a:lnTo>
                    <a:pt x="74482" y="59692"/>
                  </a:lnTo>
                  <a:lnTo>
                    <a:pt x="72023" y="55799"/>
                  </a:lnTo>
                  <a:lnTo>
                    <a:pt x="68158" y="51906"/>
                  </a:lnTo>
                  <a:close/>
                </a:path>
                <a:path w="81279" h="115570">
                  <a:moveTo>
                    <a:pt x="73252" y="0"/>
                  </a:moveTo>
                  <a:lnTo>
                    <a:pt x="66928" y="0"/>
                  </a:lnTo>
                  <a:lnTo>
                    <a:pt x="66928" y="2595"/>
                  </a:lnTo>
                  <a:lnTo>
                    <a:pt x="65699" y="3892"/>
                  </a:lnTo>
                  <a:lnTo>
                    <a:pt x="10188" y="3892"/>
                  </a:lnTo>
                  <a:lnTo>
                    <a:pt x="7553" y="57097"/>
                  </a:lnTo>
                  <a:lnTo>
                    <a:pt x="10188" y="55799"/>
                  </a:lnTo>
                  <a:lnTo>
                    <a:pt x="12647" y="54501"/>
                  </a:lnTo>
                  <a:lnTo>
                    <a:pt x="16512" y="53204"/>
                  </a:lnTo>
                  <a:lnTo>
                    <a:pt x="22836" y="53204"/>
                  </a:lnTo>
                  <a:lnTo>
                    <a:pt x="26525" y="51906"/>
                  </a:lnTo>
                  <a:lnTo>
                    <a:pt x="68158" y="51906"/>
                  </a:lnTo>
                  <a:lnTo>
                    <a:pt x="64469" y="49311"/>
                  </a:lnTo>
                  <a:lnTo>
                    <a:pt x="59375" y="46715"/>
                  </a:lnTo>
                  <a:lnTo>
                    <a:pt x="54280" y="45418"/>
                  </a:lnTo>
                  <a:lnTo>
                    <a:pt x="51118" y="44120"/>
                  </a:lnTo>
                  <a:lnTo>
                    <a:pt x="15107" y="44120"/>
                  </a:lnTo>
                  <a:lnTo>
                    <a:pt x="16512" y="15571"/>
                  </a:lnTo>
                  <a:lnTo>
                    <a:pt x="73252" y="15571"/>
                  </a:lnTo>
                  <a:lnTo>
                    <a:pt x="73252" y="0"/>
                  </a:lnTo>
                  <a:close/>
                </a:path>
                <a:path w="81279" h="115570">
                  <a:moveTo>
                    <a:pt x="43038" y="41525"/>
                  </a:moveTo>
                  <a:lnTo>
                    <a:pt x="30390" y="41525"/>
                  </a:lnTo>
                  <a:lnTo>
                    <a:pt x="26525" y="42822"/>
                  </a:lnTo>
                  <a:lnTo>
                    <a:pt x="20201" y="42822"/>
                  </a:lnTo>
                  <a:lnTo>
                    <a:pt x="17742" y="44120"/>
                  </a:lnTo>
                  <a:lnTo>
                    <a:pt x="51118" y="44120"/>
                  </a:lnTo>
                  <a:lnTo>
                    <a:pt x="47956" y="42822"/>
                  </a:lnTo>
                  <a:lnTo>
                    <a:pt x="43038" y="41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0" name="object 30"/>
          <p:cNvSpPr/>
          <p:nvPr/>
        </p:nvSpPr>
        <p:spPr>
          <a:xfrm>
            <a:off x="8592445" y="4350703"/>
            <a:ext cx="430975" cy="181610"/>
          </a:xfrm>
          <a:custGeom>
            <a:avLst/>
            <a:gdLst/>
            <a:ahLst/>
            <a:cxnLst/>
            <a:rect l="l" t="t" r="r" b="b"/>
            <a:pathLst>
              <a:path w="391795" h="165100">
                <a:moveTo>
                  <a:pt x="230974" y="93395"/>
                </a:moveTo>
                <a:lnTo>
                  <a:pt x="0" y="93395"/>
                </a:lnTo>
                <a:lnTo>
                  <a:pt x="0" y="107670"/>
                </a:lnTo>
                <a:lnTo>
                  <a:pt x="230974" y="107670"/>
                </a:lnTo>
                <a:lnTo>
                  <a:pt x="230974" y="93395"/>
                </a:lnTo>
                <a:close/>
              </a:path>
              <a:path w="391795" h="165100">
                <a:moveTo>
                  <a:pt x="391210" y="124536"/>
                </a:moveTo>
                <a:lnTo>
                  <a:pt x="381012" y="118046"/>
                </a:lnTo>
                <a:lnTo>
                  <a:pt x="374865" y="125831"/>
                </a:lnTo>
                <a:lnTo>
                  <a:pt x="368541" y="132321"/>
                </a:lnTo>
                <a:lnTo>
                  <a:pt x="362216" y="137515"/>
                </a:lnTo>
                <a:lnTo>
                  <a:pt x="354672" y="142709"/>
                </a:lnTo>
                <a:lnTo>
                  <a:pt x="346938" y="146596"/>
                </a:lnTo>
                <a:lnTo>
                  <a:pt x="339382" y="147891"/>
                </a:lnTo>
                <a:lnTo>
                  <a:pt x="331825" y="150469"/>
                </a:lnTo>
                <a:lnTo>
                  <a:pt x="324281" y="150469"/>
                </a:lnTo>
                <a:lnTo>
                  <a:pt x="309168" y="147891"/>
                </a:lnTo>
                <a:lnTo>
                  <a:pt x="277545" y="124536"/>
                </a:lnTo>
                <a:lnTo>
                  <a:pt x="268770" y="99885"/>
                </a:lnTo>
                <a:lnTo>
                  <a:pt x="266306" y="89496"/>
                </a:lnTo>
                <a:lnTo>
                  <a:pt x="266306" y="71348"/>
                </a:lnTo>
                <a:lnTo>
                  <a:pt x="268770" y="60972"/>
                </a:lnTo>
                <a:lnTo>
                  <a:pt x="270002" y="51892"/>
                </a:lnTo>
                <a:lnTo>
                  <a:pt x="277545" y="36309"/>
                </a:lnTo>
                <a:lnTo>
                  <a:pt x="282638" y="29832"/>
                </a:lnTo>
                <a:lnTo>
                  <a:pt x="288963" y="24638"/>
                </a:lnTo>
                <a:lnTo>
                  <a:pt x="294068" y="19443"/>
                </a:lnTo>
                <a:lnTo>
                  <a:pt x="300393" y="15557"/>
                </a:lnTo>
                <a:lnTo>
                  <a:pt x="306705" y="12954"/>
                </a:lnTo>
                <a:lnTo>
                  <a:pt x="314261" y="11658"/>
                </a:lnTo>
                <a:lnTo>
                  <a:pt x="326732" y="11658"/>
                </a:lnTo>
                <a:lnTo>
                  <a:pt x="333057" y="12954"/>
                </a:lnTo>
                <a:lnTo>
                  <a:pt x="338150" y="15557"/>
                </a:lnTo>
                <a:lnTo>
                  <a:pt x="344474" y="18148"/>
                </a:lnTo>
                <a:lnTo>
                  <a:pt x="349567" y="22034"/>
                </a:lnTo>
                <a:lnTo>
                  <a:pt x="353263" y="25933"/>
                </a:lnTo>
                <a:lnTo>
                  <a:pt x="358355" y="29832"/>
                </a:lnTo>
                <a:lnTo>
                  <a:pt x="362216" y="33718"/>
                </a:lnTo>
                <a:lnTo>
                  <a:pt x="364680" y="37617"/>
                </a:lnTo>
                <a:lnTo>
                  <a:pt x="374865" y="58369"/>
                </a:lnTo>
                <a:lnTo>
                  <a:pt x="384886" y="55778"/>
                </a:lnTo>
                <a:lnTo>
                  <a:pt x="371005" y="2590"/>
                </a:lnTo>
                <a:lnTo>
                  <a:pt x="363448" y="2590"/>
                </a:lnTo>
                <a:lnTo>
                  <a:pt x="358355" y="12954"/>
                </a:lnTo>
                <a:lnTo>
                  <a:pt x="354672" y="10363"/>
                </a:lnTo>
                <a:lnTo>
                  <a:pt x="339382" y="2590"/>
                </a:lnTo>
                <a:lnTo>
                  <a:pt x="335699" y="1295"/>
                </a:lnTo>
                <a:lnTo>
                  <a:pt x="330606" y="1295"/>
                </a:lnTo>
                <a:lnTo>
                  <a:pt x="324281" y="0"/>
                </a:lnTo>
                <a:lnTo>
                  <a:pt x="314261" y="0"/>
                </a:lnTo>
                <a:lnTo>
                  <a:pt x="309168" y="1295"/>
                </a:lnTo>
                <a:lnTo>
                  <a:pt x="304076" y="1295"/>
                </a:lnTo>
                <a:lnTo>
                  <a:pt x="298983" y="2590"/>
                </a:lnTo>
                <a:lnTo>
                  <a:pt x="294068" y="5194"/>
                </a:lnTo>
                <a:lnTo>
                  <a:pt x="288963" y="6489"/>
                </a:lnTo>
                <a:lnTo>
                  <a:pt x="257352" y="33718"/>
                </a:lnTo>
                <a:lnTo>
                  <a:pt x="252425" y="42799"/>
                </a:lnTo>
                <a:lnTo>
                  <a:pt x="249796" y="46697"/>
                </a:lnTo>
                <a:lnTo>
                  <a:pt x="248564" y="51892"/>
                </a:lnTo>
                <a:lnTo>
                  <a:pt x="246100" y="57073"/>
                </a:lnTo>
                <a:lnTo>
                  <a:pt x="243471" y="67462"/>
                </a:lnTo>
                <a:lnTo>
                  <a:pt x="243471" y="72644"/>
                </a:lnTo>
                <a:lnTo>
                  <a:pt x="242239" y="77838"/>
                </a:lnTo>
                <a:lnTo>
                  <a:pt x="242239" y="90805"/>
                </a:lnTo>
                <a:lnTo>
                  <a:pt x="256120" y="132321"/>
                </a:lnTo>
                <a:lnTo>
                  <a:pt x="286512" y="158254"/>
                </a:lnTo>
                <a:lnTo>
                  <a:pt x="310400" y="164744"/>
                </a:lnTo>
                <a:lnTo>
                  <a:pt x="326732" y="164744"/>
                </a:lnTo>
                <a:lnTo>
                  <a:pt x="334467" y="163449"/>
                </a:lnTo>
                <a:lnTo>
                  <a:pt x="342023" y="160858"/>
                </a:lnTo>
                <a:lnTo>
                  <a:pt x="349567" y="159562"/>
                </a:lnTo>
                <a:lnTo>
                  <a:pt x="383654" y="133616"/>
                </a:lnTo>
                <a:lnTo>
                  <a:pt x="387337" y="129730"/>
                </a:lnTo>
                <a:lnTo>
                  <a:pt x="391210" y="124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1" name="object 31"/>
          <p:cNvSpPr/>
          <p:nvPr/>
        </p:nvSpPr>
        <p:spPr>
          <a:xfrm>
            <a:off x="7128901" y="5061358"/>
            <a:ext cx="254254" cy="16064"/>
          </a:xfrm>
          <a:custGeom>
            <a:avLst/>
            <a:gdLst/>
            <a:ahLst/>
            <a:cxnLst/>
            <a:rect l="l" t="t" r="r" b="b"/>
            <a:pathLst>
              <a:path w="231140" h="14604">
                <a:moveTo>
                  <a:pt x="230983" y="0"/>
                </a:moveTo>
                <a:lnTo>
                  <a:pt x="0" y="0"/>
                </a:lnTo>
                <a:lnTo>
                  <a:pt x="0" y="14270"/>
                </a:lnTo>
                <a:lnTo>
                  <a:pt x="230983" y="14270"/>
                </a:lnTo>
                <a:lnTo>
                  <a:pt x="230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2" name="object 32"/>
          <p:cNvSpPr/>
          <p:nvPr/>
        </p:nvSpPr>
        <p:spPr>
          <a:xfrm>
            <a:off x="7474595" y="4961474"/>
            <a:ext cx="176421" cy="1755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33" name="object 33"/>
          <p:cNvGrpSpPr/>
          <p:nvPr/>
        </p:nvGrpSpPr>
        <p:grpSpPr>
          <a:xfrm>
            <a:off x="1739187" y="3829781"/>
            <a:ext cx="2743708" cy="1849628"/>
            <a:chOff x="1581079" y="3377710"/>
            <a:chExt cx="2494280" cy="1681480"/>
          </a:xfrm>
        </p:grpSpPr>
        <p:sp>
          <p:nvSpPr>
            <p:cNvPr id="34" name="object 34"/>
            <p:cNvSpPr/>
            <p:nvPr/>
          </p:nvSpPr>
          <p:spPr>
            <a:xfrm>
              <a:off x="1581079" y="4663387"/>
              <a:ext cx="160295" cy="1595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620782" y="3979710"/>
              <a:ext cx="454659" cy="323215"/>
            </a:xfrm>
            <a:custGeom>
              <a:avLst/>
              <a:gdLst/>
              <a:ahLst/>
              <a:cxnLst/>
              <a:rect l="l" t="t" r="r" b="b"/>
              <a:pathLst>
                <a:path w="454660" h="323214">
                  <a:moveTo>
                    <a:pt x="129997" y="147891"/>
                  </a:moveTo>
                  <a:lnTo>
                    <a:pt x="12649" y="0"/>
                  </a:lnTo>
                  <a:lnTo>
                    <a:pt x="0" y="10375"/>
                  </a:lnTo>
                  <a:lnTo>
                    <a:pt x="117348" y="158280"/>
                  </a:lnTo>
                  <a:lnTo>
                    <a:pt x="129997" y="147891"/>
                  </a:lnTo>
                  <a:close/>
                </a:path>
                <a:path w="454660" h="323214">
                  <a:moveTo>
                    <a:pt x="275094" y="282816"/>
                  </a:moveTo>
                  <a:lnTo>
                    <a:pt x="265087" y="276326"/>
                  </a:lnTo>
                  <a:lnTo>
                    <a:pt x="258762" y="284111"/>
                  </a:lnTo>
                  <a:lnTo>
                    <a:pt x="252437" y="290601"/>
                  </a:lnTo>
                  <a:lnTo>
                    <a:pt x="246113" y="295795"/>
                  </a:lnTo>
                  <a:lnTo>
                    <a:pt x="238556" y="300964"/>
                  </a:lnTo>
                  <a:lnTo>
                    <a:pt x="231013" y="304850"/>
                  </a:lnTo>
                  <a:lnTo>
                    <a:pt x="223456" y="306158"/>
                  </a:lnTo>
                  <a:lnTo>
                    <a:pt x="215900" y="308749"/>
                  </a:lnTo>
                  <a:lnTo>
                    <a:pt x="208165" y="308749"/>
                  </a:lnTo>
                  <a:lnTo>
                    <a:pt x="193065" y="306158"/>
                  </a:lnTo>
                  <a:lnTo>
                    <a:pt x="161620" y="282816"/>
                  </a:lnTo>
                  <a:lnTo>
                    <a:pt x="152654" y="258152"/>
                  </a:lnTo>
                  <a:lnTo>
                    <a:pt x="150202" y="247777"/>
                  </a:lnTo>
                  <a:lnTo>
                    <a:pt x="150202" y="229628"/>
                  </a:lnTo>
                  <a:lnTo>
                    <a:pt x="152654" y="219252"/>
                  </a:lnTo>
                  <a:lnTo>
                    <a:pt x="153885" y="210159"/>
                  </a:lnTo>
                  <a:lnTo>
                    <a:pt x="161620" y="194589"/>
                  </a:lnTo>
                  <a:lnTo>
                    <a:pt x="166535" y="188099"/>
                  </a:lnTo>
                  <a:lnTo>
                    <a:pt x="172859" y="182918"/>
                  </a:lnTo>
                  <a:lnTo>
                    <a:pt x="177952" y="177723"/>
                  </a:lnTo>
                  <a:lnTo>
                    <a:pt x="184277" y="173824"/>
                  </a:lnTo>
                  <a:lnTo>
                    <a:pt x="190601" y="171234"/>
                  </a:lnTo>
                  <a:lnTo>
                    <a:pt x="198158" y="169938"/>
                  </a:lnTo>
                  <a:lnTo>
                    <a:pt x="210807" y="169938"/>
                  </a:lnTo>
                  <a:lnTo>
                    <a:pt x="217131" y="171234"/>
                  </a:lnTo>
                  <a:lnTo>
                    <a:pt x="222046" y="173824"/>
                  </a:lnTo>
                  <a:lnTo>
                    <a:pt x="228371" y="176428"/>
                  </a:lnTo>
                  <a:lnTo>
                    <a:pt x="233464" y="180314"/>
                  </a:lnTo>
                  <a:lnTo>
                    <a:pt x="237324" y="184213"/>
                  </a:lnTo>
                  <a:lnTo>
                    <a:pt x="242252" y="188099"/>
                  </a:lnTo>
                  <a:lnTo>
                    <a:pt x="246113" y="191998"/>
                  </a:lnTo>
                  <a:lnTo>
                    <a:pt x="248577" y="195884"/>
                  </a:lnTo>
                  <a:lnTo>
                    <a:pt x="258762" y="216649"/>
                  </a:lnTo>
                  <a:lnTo>
                    <a:pt x="268770" y="214058"/>
                  </a:lnTo>
                  <a:lnTo>
                    <a:pt x="254901" y="160858"/>
                  </a:lnTo>
                  <a:lnTo>
                    <a:pt x="247345" y="160858"/>
                  </a:lnTo>
                  <a:lnTo>
                    <a:pt x="242252" y="171234"/>
                  </a:lnTo>
                  <a:lnTo>
                    <a:pt x="238556" y="168643"/>
                  </a:lnTo>
                  <a:lnTo>
                    <a:pt x="223456" y="160858"/>
                  </a:lnTo>
                  <a:lnTo>
                    <a:pt x="219583" y="159575"/>
                  </a:lnTo>
                  <a:lnTo>
                    <a:pt x="214490" y="159575"/>
                  </a:lnTo>
                  <a:lnTo>
                    <a:pt x="208165" y="158280"/>
                  </a:lnTo>
                  <a:lnTo>
                    <a:pt x="198158" y="158280"/>
                  </a:lnTo>
                  <a:lnTo>
                    <a:pt x="193065" y="159575"/>
                  </a:lnTo>
                  <a:lnTo>
                    <a:pt x="187972" y="159575"/>
                  </a:lnTo>
                  <a:lnTo>
                    <a:pt x="183045" y="160858"/>
                  </a:lnTo>
                  <a:lnTo>
                    <a:pt x="177952" y="163449"/>
                  </a:lnTo>
                  <a:lnTo>
                    <a:pt x="172859" y="164744"/>
                  </a:lnTo>
                  <a:lnTo>
                    <a:pt x="141414" y="191998"/>
                  </a:lnTo>
                  <a:lnTo>
                    <a:pt x="132461" y="210159"/>
                  </a:lnTo>
                  <a:lnTo>
                    <a:pt x="129997" y="215353"/>
                  </a:lnTo>
                  <a:lnTo>
                    <a:pt x="127533" y="225729"/>
                  </a:lnTo>
                  <a:lnTo>
                    <a:pt x="127533" y="230911"/>
                  </a:lnTo>
                  <a:lnTo>
                    <a:pt x="126136" y="236093"/>
                  </a:lnTo>
                  <a:lnTo>
                    <a:pt x="126136" y="249072"/>
                  </a:lnTo>
                  <a:lnTo>
                    <a:pt x="128765" y="263347"/>
                  </a:lnTo>
                  <a:lnTo>
                    <a:pt x="150202" y="302260"/>
                  </a:lnTo>
                  <a:lnTo>
                    <a:pt x="185508" y="321729"/>
                  </a:lnTo>
                  <a:lnTo>
                    <a:pt x="194297" y="323024"/>
                  </a:lnTo>
                  <a:lnTo>
                    <a:pt x="210807" y="323024"/>
                  </a:lnTo>
                  <a:lnTo>
                    <a:pt x="218363" y="321729"/>
                  </a:lnTo>
                  <a:lnTo>
                    <a:pt x="225907" y="319125"/>
                  </a:lnTo>
                  <a:lnTo>
                    <a:pt x="233464" y="317830"/>
                  </a:lnTo>
                  <a:lnTo>
                    <a:pt x="267550" y="291896"/>
                  </a:lnTo>
                  <a:lnTo>
                    <a:pt x="271411" y="288010"/>
                  </a:lnTo>
                  <a:lnTo>
                    <a:pt x="275094" y="282816"/>
                  </a:lnTo>
                  <a:close/>
                </a:path>
                <a:path w="454660" h="323214">
                  <a:moveTo>
                    <a:pt x="454456" y="160858"/>
                  </a:moveTo>
                  <a:lnTo>
                    <a:pt x="396303" y="160858"/>
                  </a:lnTo>
                  <a:lnTo>
                    <a:pt x="396303" y="169938"/>
                  </a:lnTo>
                  <a:lnTo>
                    <a:pt x="403860" y="169938"/>
                  </a:lnTo>
                  <a:lnTo>
                    <a:pt x="406323" y="171234"/>
                  </a:lnTo>
                  <a:lnTo>
                    <a:pt x="408952" y="171234"/>
                  </a:lnTo>
                  <a:lnTo>
                    <a:pt x="410184" y="172529"/>
                  </a:lnTo>
                  <a:lnTo>
                    <a:pt x="411416" y="172529"/>
                  </a:lnTo>
                  <a:lnTo>
                    <a:pt x="412648" y="173824"/>
                  </a:lnTo>
                  <a:lnTo>
                    <a:pt x="414045" y="176428"/>
                  </a:lnTo>
                  <a:lnTo>
                    <a:pt x="414045" y="179019"/>
                  </a:lnTo>
                  <a:lnTo>
                    <a:pt x="415277" y="181610"/>
                  </a:lnTo>
                  <a:lnTo>
                    <a:pt x="415277" y="230911"/>
                  </a:lnTo>
                  <a:lnTo>
                    <a:pt x="333248" y="230911"/>
                  </a:lnTo>
                  <a:lnTo>
                    <a:pt x="333248" y="176428"/>
                  </a:lnTo>
                  <a:lnTo>
                    <a:pt x="334479" y="173824"/>
                  </a:lnTo>
                  <a:lnTo>
                    <a:pt x="336931" y="172529"/>
                  </a:lnTo>
                  <a:lnTo>
                    <a:pt x="338162" y="171234"/>
                  </a:lnTo>
                  <a:lnTo>
                    <a:pt x="339572" y="171234"/>
                  </a:lnTo>
                  <a:lnTo>
                    <a:pt x="342023" y="169938"/>
                  </a:lnTo>
                  <a:lnTo>
                    <a:pt x="352221" y="169938"/>
                  </a:lnTo>
                  <a:lnTo>
                    <a:pt x="352221" y="160858"/>
                  </a:lnTo>
                  <a:lnTo>
                    <a:pt x="294068" y="160858"/>
                  </a:lnTo>
                  <a:lnTo>
                    <a:pt x="294068" y="169938"/>
                  </a:lnTo>
                  <a:lnTo>
                    <a:pt x="301625" y="169938"/>
                  </a:lnTo>
                  <a:lnTo>
                    <a:pt x="304088" y="171234"/>
                  </a:lnTo>
                  <a:lnTo>
                    <a:pt x="306717" y="171234"/>
                  </a:lnTo>
                  <a:lnTo>
                    <a:pt x="307949" y="172529"/>
                  </a:lnTo>
                  <a:lnTo>
                    <a:pt x="309181" y="172529"/>
                  </a:lnTo>
                  <a:lnTo>
                    <a:pt x="310413" y="173824"/>
                  </a:lnTo>
                  <a:lnTo>
                    <a:pt x="311810" y="175120"/>
                  </a:lnTo>
                  <a:lnTo>
                    <a:pt x="311810" y="177723"/>
                  </a:lnTo>
                  <a:lnTo>
                    <a:pt x="313042" y="180314"/>
                  </a:lnTo>
                  <a:lnTo>
                    <a:pt x="313042" y="302260"/>
                  </a:lnTo>
                  <a:lnTo>
                    <a:pt x="311810" y="304850"/>
                  </a:lnTo>
                  <a:lnTo>
                    <a:pt x="311810" y="308749"/>
                  </a:lnTo>
                  <a:lnTo>
                    <a:pt x="310413" y="310045"/>
                  </a:lnTo>
                  <a:lnTo>
                    <a:pt x="309181" y="311340"/>
                  </a:lnTo>
                  <a:lnTo>
                    <a:pt x="294068" y="311340"/>
                  </a:lnTo>
                  <a:lnTo>
                    <a:pt x="294068" y="320433"/>
                  </a:lnTo>
                  <a:lnTo>
                    <a:pt x="352221" y="320433"/>
                  </a:lnTo>
                  <a:lnTo>
                    <a:pt x="352221" y="311340"/>
                  </a:lnTo>
                  <a:lnTo>
                    <a:pt x="336931" y="311340"/>
                  </a:lnTo>
                  <a:lnTo>
                    <a:pt x="334479" y="310045"/>
                  </a:lnTo>
                  <a:lnTo>
                    <a:pt x="333248" y="308749"/>
                  </a:lnTo>
                  <a:lnTo>
                    <a:pt x="333248" y="243878"/>
                  </a:lnTo>
                  <a:lnTo>
                    <a:pt x="415277" y="243878"/>
                  </a:lnTo>
                  <a:lnTo>
                    <a:pt x="415277" y="302260"/>
                  </a:lnTo>
                  <a:lnTo>
                    <a:pt x="414045" y="306158"/>
                  </a:lnTo>
                  <a:lnTo>
                    <a:pt x="414045" y="308749"/>
                  </a:lnTo>
                  <a:lnTo>
                    <a:pt x="412648" y="310045"/>
                  </a:lnTo>
                  <a:lnTo>
                    <a:pt x="411416" y="311340"/>
                  </a:lnTo>
                  <a:lnTo>
                    <a:pt x="396303" y="311340"/>
                  </a:lnTo>
                  <a:lnTo>
                    <a:pt x="396303" y="320433"/>
                  </a:lnTo>
                  <a:lnTo>
                    <a:pt x="454456" y="320433"/>
                  </a:lnTo>
                  <a:lnTo>
                    <a:pt x="454456" y="311340"/>
                  </a:lnTo>
                  <a:lnTo>
                    <a:pt x="439166" y="311340"/>
                  </a:lnTo>
                  <a:lnTo>
                    <a:pt x="436714" y="310045"/>
                  </a:lnTo>
                  <a:lnTo>
                    <a:pt x="435483" y="308749"/>
                  </a:lnTo>
                  <a:lnTo>
                    <a:pt x="435483" y="243878"/>
                  </a:lnTo>
                  <a:lnTo>
                    <a:pt x="435483" y="230911"/>
                  </a:lnTo>
                  <a:lnTo>
                    <a:pt x="435483" y="181610"/>
                  </a:lnTo>
                  <a:lnTo>
                    <a:pt x="436714" y="179019"/>
                  </a:lnTo>
                  <a:lnTo>
                    <a:pt x="436714" y="175120"/>
                  </a:lnTo>
                  <a:lnTo>
                    <a:pt x="437946" y="173824"/>
                  </a:lnTo>
                  <a:lnTo>
                    <a:pt x="437946" y="172529"/>
                  </a:lnTo>
                  <a:lnTo>
                    <a:pt x="439166" y="171234"/>
                  </a:lnTo>
                  <a:lnTo>
                    <a:pt x="440397" y="171234"/>
                  </a:lnTo>
                  <a:lnTo>
                    <a:pt x="443039" y="169938"/>
                  </a:lnTo>
                  <a:lnTo>
                    <a:pt x="454456" y="169938"/>
                  </a:lnTo>
                  <a:lnTo>
                    <a:pt x="454456" y="16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369591" y="4403926"/>
              <a:ext cx="148965" cy="1647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431425" y="4317009"/>
              <a:ext cx="325755" cy="477520"/>
            </a:xfrm>
            <a:custGeom>
              <a:avLst/>
              <a:gdLst/>
              <a:ahLst/>
              <a:cxnLst/>
              <a:rect l="l" t="t" r="r" b="b"/>
              <a:pathLst>
                <a:path w="325754" h="477520">
                  <a:moveTo>
                    <a:pt x="17741" y="284111"/>
                  </a:moveTo>
                  <a:lnTo>
                    <a:pt x="0" y="284111"/>
                  </a:lnTo>
                  <a:lnTo>
                    <a:pt x="0" y="477405"/>
                  </a:lnTo>
                  <a:lnTo>
                    <a:pt x="17741" y="477405"/>
                  </a:lnTo>
                  <a:lnTo>
                    <a:pt x="17741" y="284111"/>
                  </a:lnTo>
                  <a:close/>
                </a:path>
                <a:path w="325754" h="477520">
                  <a:moveTo>
                    <a:pt x="287731" y="15570"/>
                  </a:moveTo>
                  <a:lnTo>
                    <a:pt x="277723" y="0"/>
                  </a:lnTo>
                  <a:lnTo>
                    <a:pt x="129984" y="116751"/>
                  </a:lnTo>
                  <a:lnTo>
                    <a:pt x="140169" y="132321"/>
                  </a:lnTo>
                  <a:lnTo>
                    <a:pt x="287731" y="15570"/>
                  </a:lnTo>
                  <a:close/>
                </a:path>
                <a:path w="325754" h="477520">
                  <a:moveTo>
                    <a:pt x="325678" y="51892"/>
                  </a:moveTo>
                  <a:lnTo>
                    <a:pt x="315493" y="36309"/>
                  </a:lnTo>
                  <a:lnTo>
                    <a:pt x="167932" y="153085"/>
                  </a:lnTo>
                  <a:lnTo>
                    <a:pt x="177939" y="168656"/>
                  </a:lnTo>
                  <a:lnTo>
                    <a:pt x="325678" y="51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384699" y="3377710"/>
              <a:ext cx="157748" cy="1647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7730" y="3572370"/>
              <a:ext cx="73660" cy="193675"/>
            </a:xfrm>
            <a:custGeom>
              <a:avLst/>
              <a:gdLst/>
              <a:ahLst/>
              <a:cxnLst/>
              <a:rect l="l" t="t" r="r" b="b"/>
              <a:pathLst>
                <a:path w="73660" h="193675">
                  <a:moveTo>
                    <a:pt x="17564" y="0"/>
                  </a:moveTo>
                  <a:lnTo>
                    <a:pt x="0" y="0"/>
                  </a:lnTo>
                  <a:lnTo>
                    <a:pt x="0" y="193281"/>
                  </a:lnTo>
                  <a:lnTo>
                    <a:pt x="17564" y="193281"/>
                  </a:lnTo>
                  <a:lnTo>
                    <a:pt x="17564" y="0"/>
                  </a:lnTo>
                  <a:close/>
                </a:path>
                <a:path w="73660" h="193675">
                  <a:moveTo>
                    <a:pt x="73075" y="0"/>
                  </a:moveTo>
                  <a:lnTo>
                    <a:pt x="55511" y="0"/>
                  </a:lnTo>
                  <a:lnTo>
                    <a:pt x="55511" y="193281"/>
                  </a:lnTo>
                  <a:lnTo>
                    <a:pt x="73075" y="193281"/>
                  </a:lnTo>
                  <a:lnTo>
                    <a:pt x="73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379780" y="4860577"/>
              <a:ext cx="427747" cy="1984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7984" y="3619039"/>
              <a:ext cx="1754450" cy="11974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2" name="object 42"/>
          <p:cNvSpPr/>
          <p:nvPr/>
        </p:nvSpPr>
        <p:spPr>
          <a:xfrm>
            <a:off x="6876346" y="5244026"/>
            <a:ext cx="176228" cy="1755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43" name="object 43"/>
          <p:cNvGrpSpPr/>
          <p:nvPr/>
        </p:nvGrpSpPr>
        <p:grpSpPr>
          <a:xfrm>
            <a:off x="8843650" y="4491969"/>
            <a:ext cx="776732" cy="896874"/>
            <a:chOff x="8039682" y="3979699"/>
            <a:chExt cx="706120" cy="815340"/>
          </a:xfrm>
        </p:grpSpPr>
        <p:sp>
          <p:nvSpPr>
            <p:cNvPr id="44" name="object 44"/>
            <p:cNvSpPr/>
            <p:nvPr/>
          </p:nvSpPr>
          <p:spPr>
            <a:xfrm>
              <a:off x="8290877" y="3979710"/>
              <a:ext cx="454659" cy="323215"/>
            </a:xfrm>
            <a:custGeom>
              <a:avLst/>
              <a:gdLst/>
              <a:ahLst/>
              <a:cxnLst/>
              <a:rect l="l" t="t" r="r" b="b"/>
              <a:pathLst>
                <a:path w="454659" h="323214">
                  <a:moveTo>
                    <a:pt x="129997" y="147891"/>
                  </a:moveTo>
                  <a:lnTo>
                    <a:pt x="12649" y="0"/>
                  </a:lnTo>
                  <a:lnTo>
                    <a:pt x="0" y="10375"/>
                  </a:lnTo>
                  <a:lnTo>
                    <a:pt x="117348" y="158280"/>
                  </a:lnTo>
                  <a:lnTo>
                    <a:pt x="129997" y="147891"/>
                  </a:lnTo>
                  <a:close/>
                </a:path>
                <a:path w="454659" h="323214">
                  <a:moveTo>
                    <a:pt x="275094" y="282816"/>
                  </a:moveTo>
                  <a:lnTo>
                    <a:pt x="265087" y="276326"/>
                  </a:lnTo>
                  <a:lnTo>
                    <a:pt x="258762" y="284111"/>
                  </a:lnTo>
                  <a:lnTo>
                    <a:pt x="252437" y="290601"/>
                  </a:lnTo>
                  <a:lnTo>
                    <a:pt x="246113" y="295795"/>
                  </a:lnTo>
                  <a:lnTo>
                    <a:pt x="238556" y="300964"/>
                  </a:lnTo>
                  <a:lnTo>
                    <a:pt x="231000" y="304850"/>
                  </a:lnTo>
                  <a:lnTo>
                    <a:pt x="223443" y="306158"/>
                  </a:lnTo>
                  <a:lnTo>
                    <a:pt x="215900" y="308749"/>
                  </a:lnTo>
                  <a:lnTo>
                    <a:pt x="208165" y="308749"/>
                  </a:lnTo>
                  <a:lnTo>
                    <a:pt x="193065" y="306158"/>
                  </a:lnTo>
                  <a:lnTo>
                    <a:pt x="161620" y="282816"/>
                  </a:lnTo>
                  <a:lnTo>
                    <a:pt x="152654" y="258152"/>
                  </a:lnTo>
                  <a:lnTo>
                    <a:pt x="150202" y="247777"/>
                  </a:lnTo>
                  <a:lnTo>
                    <a:pt x="150202" y="229628"/>
                  </a:lnTo>
                  <a:lnTo>
                    <a:pt x="152654" y="219252"/>
                  </a:lnTo>
                  <a:lnTo>
                    <a:pt x="153885" y="210159"/>
                  </a:lnTo>
                  <a:lnTo>
                    <a:pt x="161620" y="194589"/>
                  </a:lnTo>
                  <a:lnTo>
                    <a:pt x="166535" y="188099"/>
                  </a:lnTo>
                  <a:lnTo>
                    <a:pt x="172859" y="182918"/>
                  </a:lnTo>
                  <a:lnTo>
                    <a:pt x="177952" y="177723"/>
                  </a:lnTo>
                  <a:lnTo>
                    <a:pt x="184277" y="173824"/>
                  </a:lnTo>
                  <a:lnTo>
                    <a:pt x="190601" y="171234"/>
                  </a:lnTo>
                  <a:lnTo>
                    <a:pt x="198158" y="169938"/>
                  </a:lnTo>
                  <a:lnTo>
                    <a:pt x="210807" y="169938"/>
                  </a:lnTo>
                  <a:lnTo>
                    <a:pt x="217131" y="171234"/>
                  </a:lnTo>
                  <a:lnTo>
                    <a:pt x="222046" y="173824"/>
                  </a:lnTo>
                  <a:lnTo>
                    <a:pt x="228371" y="176428"/>
                  </a:lnTo>
                  <a:lnTo>
                    <a:pt x="233464" y="180314"/>
                  </a:lnTo>
                  <a:lnTo>
                    <a:pt x="237324" y="184213"/>
                  </a:lnTo>
                  <a:lnTo>
                    <a:pt x="242239" y="188099"/>
                  </a:lnTo>
                  <a:lnTo>
                    <a:pt x="246113" y="191998"/>
                  </a:lnTo>
                  <a:lnTo>
                    <a:pt x="248564" y="195884"/>
                  </a:lnTo>
                  <a:lnTo>
                    <a:pt x="258762" y="216649"/>
                  </a:lnTo>
                  <a:lnTo>
                    <a:pt x="268770" y="214058"/>
                  </a:lnTo>
                  <a:lnTo>
                    <a:pt x="254889" y="160858"/>
                  </a:lnTo>
                  <a:lnTo>
                    <a:pt x="247345" y="160858"/>
                  </a:lnTo>
                  <a:lnTo>
                    <a:pt x="242239" y="171234"/>
                  </a:lnTo>
                  <a:lnTo>
                    <a:pt x="238556" y="168643"/>
                  </a:lnTo>
                  <a:lnTo>
                    <a:pt x="223443" y="160858"/>
                  </a:lnTo>
                  <a:lnTo>
                    <a:pt x="219583" y="159575"/>
                  </a:lnTo>
                  <a:lnTo>
                    <a:pt x="214490" y="159575"/>
                  </a:lnTo>
                  <a:lnTo>
                    <a:pt x="208165" y="158280"/>
                  </a:lnTo>
                  <a:lnTo>
                    <a:pt x="198158" y="158280"/>
                  </a:lnTo>
                  <a:lnTo>
                    <a:pt x="193065" y="159575"/>
                  </a:lnTo>
                  <a:lnTo>
                    <a:pt x="187960" y="159575"/>
                  </a:lnTo>
                  <a:lnTo>
                    <a:pt x="183045" y="160858"/>
                  </a:lnTo>
                  <a:lnTo>
                    <a:pt x="177952" y="163449"/>
                  </a:lnTo>
                  <a:lnTo>
                    <a:pt x="172859" y="164744"/>
                  </a:lnTo>
                  <a:lnTo>
                    <a:pt x="141414" y="191998"/>
                  </a:lnTo>
                  <a:lnTo>
                    <a:pt x="136321" y="201079"/>
                  </a:lnTo>
                  <a:lnTo>
                    <a:pt x="133680" y="204978"/>
                  </a:lnTo>
                  <a:lnTo>
                    <a:pt x="132448" y="210159"/>
                  </a:lnTo>
                  <a:lnTo>
                    <a:pt x="129997" y="215353"/>
                  </a:lnTo>
                  <a:lnTo>
                    <a:pt x="127533" y="225729"/>
                  </a:lnTo>
                  <a:lnTo>
                    <a:pt x="127533" y="230911"/>
                  </a:lnTo>
                  <a:lnTo>
                    <a:pt x="126136" y="236093"/>
                  </a:lnTo>
                  <a:lnTo>
                    <a:pt x="126136" y="249072"/>
                  </a:lnTo>
                  <a:lnTo>
                    <a:pt x="140004" y="290601"/>
                  </a:lnTo>
                  <a:lnTo>
                    <a:pt x="170395" y="316534"/>
                  </a:lnTo>
                  <a:lnTo>
                    <a:pt x="194284" y="323024"/>
                  </a:lnTo>
                  <a:lnTo>
                    <a:pt x="210807" y="323024"/>
                  </a:lnTo>
                  <a:lnTo>
                    <a:pt x="218351" y="321729"/>
                  </a:lnTo>
                  <a:lnTo>
                    <a:pt x="225907" y="319125"/>
                  </a:lnTo>
                  <a:lnTo>
                    <a:pt x="233464" y="317830"/>
                  </a:lnTo>
                  <a:lnTo>
                    <a:pt x="267538" y="291896"/>
                  </a:lnTo>
                  <a:lnTo>
                    <a:pt x="271411" y="288010"/>
                  </a:lnTo>
                  <a:lnTo>
                    <a:pt x="275094" y="282816"/>
                  </a:lnTo>
                  <a:close/>
                </a:path>
                <a:path w="454659" h="323214">
                  <a:moveTo>
                    <a:pt x="454456" y="160858"/>
                  </a:moveTo>
                  <a:lnTo>
                    <a:pt x="396303" y="160858"/>
                  </a:lnTo>
                  <a:lnTo>
                    <a:pt x="396303" y="169938"/>
                  </a:lnTo>
                  <a:lnTo>
                    <a:pt x="403860" y="169938"/>
                  </a:lnTo>
                  <a:lnTo>
                    <a:pt x="406323" y="171234"/>
                  </a:lnTo>
                  <a:lnTo>
                    <a:pt x="408952" y="171234"/>
                  </a:lnTo>
                  <a:lnTo>
                    <a:pt x="410184" y="172529"/>
                  </a:lnTo>
                  <a:lnTo>
                    <a:pt x="411416" y="172529"/>
                  </a:lnTo>
                  <a:lnTo>
                    <a:pt x="412648" y="173824"/>
                  </a:lnTo>
                  <a:lnTo>
                    <a:pt x="414045" y="176428"/>
                  </a:lnTo>
                  <a:lnTo>
                    <a:pt x="414045" y="179019"/>
                  </a:lnTo>
                  <a:lnTo>
                    <a:pt x="415277" y="181610"/>
                  </a:lnTo>
                  <a:lnTo>
                    <a:pt x="415277" y="230911"/>
                  </a:lnTo>
                  <a:lnTo>
                    <a:pt x="333235" y="230911"/>
                  </a:lnTo>
                  <a:lnTo>
                    <a:pt x="333235" y="176428"/>
                  </a:lnTo>
                  <a:lnTo>
                    <a:pt x="334467" y="173824"/>
                  </a:lnTo>
                  <a:lnTo>
                    <a:pt x="336931" y="172529"/>
                  </a:lnTo>
                  <a:lnTo>
                    <a:pt x="338162" y="171234"/>
                  </a:lnTo>
                  <a:lnTo>
                    <a:pt x="339559" y="171234"/>
                  </a:lnTo>
                  <a:lnTo>
                    <a:pt x="342023" y="169938"/>
                  </a:lnTo>
                  <a:lnTo>
                    <a:pt x="352209" y="169938"/>
                  </a:lnTo>
                  <a:lnTo>
                    <a:pt x="352209" y="160858"/>
                  </a:lnTo>
                  <a:lnTo>
                    <a:pt x="294068" y="160858"/>
                  </a:lnTo>
                  <a:lnTo>
                    <a:pt x="294068" y="169938"/>
                  </a:lnTo>
                  <a:lnTo>
                    <a:pt x="301625" y="169938"/>
                  </a:lnTo>
                  <a:lnTo>
                    <a:pt x="304076" y="171234"/>
                  </a:lnTo>
                  <a:lnTo>
                    <a:pt x="306717" y="171234"/>
                  </a:lnTo>
                  <a:lnTo>
                    <a:pt x="307949" y="172529"/>
                  </a:lnTo>
                  <a:lnTo>
                    <a:pt x="309168" y="172529"/>
                  </a:lnTo>
                  <a:lnTo>
                    <a:pt x="310400" y="173824"/>
                  </a:lnTo>
                  <a:lnTo>
                    <a:pt x="311810" y="175120"/>
                  </a:lnTo>
                  <a:lnTo>
                    <a:pt x="311810" y="177723"/>
                  </a:lnTo>
                  <a:lnTo>
                    <a:pt x="313042" y="180314"/>
                  </a:lnTo>
                  <a:lnTo>
                    <a:pt x="313042" y="302260"/>
                  </a:lnTo>
                  <a:lnTo>
                    <a:pt x="311810" y="304850"/>
                  </a:lnTo>
                  <a:lnTo>
                    <a:pt x="311810" y="308749"/>
                  </a:lnTo>
                  <a:lnTo>
                    <a:pt x="310400" y="310045"/>
                  </a:lnTo>
                  <a:lnTo>
                    <a:pt x="309181" y="311340"/>
                  </a:lnTo>
                  <a:lnTo>
                    <a:pt x="294068" y="311340"/>
                  </a:lnTo>
                  <a:lnTo>
                    <a:pt x="294068" y="320433"/>
                  </a:lnTo>
                  <a:lnTo>
                    <a:pt x="352209" y="320433"/>
                  </a:lnTo>
                  <a:lnTo>
                    <a:pt x="352209" y="311340"/>
                  </a:lnTo>
                  <a:lnTo>
                    <a:pt x="336931" y="311340"/>
                  </a:lnTo>
                  <a:lnTo>
                    <a:pt x="334467" y="310045"/>
                  </a:lnTo>
                  <a:lnTo>
                    <a:pt x="333235" y="308749"/>
                  </a:lnTo>
                  <a:lnTo>
                    <a:pt x="333235" y="243878"/>
                  </a:lnTo>
                  <a:lnTo>
                    <a:pt x="415277" y="243878"/>
                  </a:lnTo>
                  <a:lnTo>
                    <a:pt x="415277" y="302260"/>
                  </a:lnTo>
                  <a:lnTo>
                    <a:pt x="414045" y="306158"/>
                  </a:lnTo>
                  <a:lnTo>
                    <a:pt x="414045" y="308749"/>
                  </a:lnTo>
                  <a:lnTo>
                    <a:pt x="412648" y="310045"/>
                  </a:lnTo>
                  <a:lnTo>
                    <a:pt x="411416" y="311340"/>
                  </a:lnTo>
                  <a:lnTo>
                    <a:pt x="396303" y="311340"/>
                  </a:lnTo>
                  <a:lnTo>
                    <a:pt x="396303" y="320433"/>
                  </a:lnTo>
                  <a:lnTo>
                    <a:pt x="454456" y="320433"/>
                  </a:lnTo>
                  <a:lnTo>
                    <a:pt x="454456" y="311340"/>
                  </a:lnTo>
                  <a:lnTo>
                    <a:pt x="439166" y="311340"/>
                  </a:lnTo>
                  <a:lnTo>
                    <a:pt x="436714" y="310045"/>
                  </a:lnTo>
                  <a:lnTo>
                    <a:pt x="435483" y="308749"/>
                  </a:lnTo>
                  <a:lnTo>
                    <a:pt x="435483" y="243878"/>
                  </a:lnTo>
                  <a:lnTo>
                    <a:pt x="435483" y="230911"/>
                  </a:lnTo>
                  <a:lnTo>
                    <a:pt x="435483" y="181610"/>
                  </a:lnTo>
                  <a:lnTo>
                    <a:pt x="436714" y="179019"/>
                  </a:lnTo>
                  <a:lnTo>
                    <a:pt x="436714" y="175120"/>
                  </a:lnTo>
                  <a:lnTo>
                    <a:pt x="437934" y="173824"/>
                  </a:lnTo>
                  <a:lnTo>
                    <a:pt x="437934" y="172529"/>
                  </a:lnTo>
                  <a:lnTo>
                    <a:pt x="439166" y="171234"/>
                  </a:lnTo>
                  <a:lnTo>
                    <a:pt x="440397" y="171234"/>
                  </a:lnTo>
                  <a:lnTo>
                    <a:pt x="443026" y="169938"/>
                  </a:lnTo>
                  <a:lnTo>
                    <a:pt x="454456" y="169938"/>
                  </a:lnTo>
                  <a:lnTo>
                    <a:pt x="454456" y="16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39682" y="4403926"/>
              <a:ext cx="148965" cy="1647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1508" y="4317009"/>
              <a:ext cx="325755" cy="477520"/>
            </a:xfrm>
            <a:custGeom>
              <a:avLst/>
              <a:gdLst/>
              <a:ahLst/>
              <a:cxnLst/>
              <a:rect l="l" t="t" r="r" b="b"/>
              <a:pathLst>
                <a:path w="325754" h="477520">
                  <a:moveTo>
                    <a:pt x="17741" y="284111"/>
                  </a:moveTo>
                  <a:lnTo>
                    <a:pt x="0" y="284111"/>
                  </a:lnTo>
                  <a:lnTo>
                    <a:pt x="0" y="477405"/>
                  </a:lnTo>
                  <a:lnTo>
                    <a:pt x="17741" y="477405"/>
                  </a:lnTo>
                  <a:lnTo>
                    <a:pt x="17741" y="284111"/>
                  </a:lnTo>
                  <a:close/>
                </a:path>
                <a:path w="325754" h="477520">
                  <a:moveTo>
                    <a:pt x="287743" y="15570"/>
                  </a:moveTo>
                  <a:lnTo>
                    <a:pt x="277736" y="0"/>
                  </a:lnTo>
                  <a:lnTo>
                    <a:pt x="129997" y="116751"/>
                  </a:lnTo>
                  <a:lnTo>
                    <a:pt x="140182" y="132321"/>
                  </a:lnTo>
                  <a:lnTo>
                    <a:pt x="287743" y="15570"/>
                  </a:lnTo>
                  <a:close/>
                </a:path>
                <a:path w="325754" h="477520">
                  <a:moveTo>
                    <a:pt x="325691" y="51892"/>
                  </a:moveTo>
                  <a:lnTo>
                    <a:pt x="315506" y="36309"/>
                  </a:lnTo>
                  <a:lnTo>
                    <a:pt x="167944" y="153085"/>
                  </a:lnTo>
                  <a:lnTo>
                    <a:pt x="177952" y="168656"/>
                  </a:lnTo>
                  <a:lnTo>
                    <a:pt x="325691" y="518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027242" y="4958619"/>
            <a:ext cx="376492" cy="181610"/>
            <a:chOff x="7297492" y="4403926"/>
            <a:chExt cx="342265" cy="165100"/>
          </a:xfrm>
        </p:grpSpPr>
        <p:sp>
          <p:nvSpPr>
            <p:cNvPr id="48" name="object 48"/>
            <p:cNvSpPr/>
            <p:nvPr/>
          </p:nvSpPr>
          <p:spPr>
            <a:xfrm>
              <a:off x="7297492" y="4406522"/>
              <a:ext cx="160383" cy="15955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81766" y="4403926"/>
              <a:ext cx="157748" cy="1647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0" name="object 50"/>
          <p:cNvSpPr/>
          <p:nvPr/>
        </p:nvSpPr>
        <p:spPr>
          <a:xfrm>
            <a:off x="8496604" y="5061358"/>
            <a:ext cx="254254" cy="16064"/>
          </a:xfrm>
          <a:custGeom>
            <a:avLst/>
            <a:gdLst/>
            <a:ahLst/>
            <a:cxnLst/>
            <a:rect l="l" t="t" r="r" b="b"/>
            <a:pathLst>
              <a:path w="231140" h="14604">
                <a:moveTo>
                  <a:pt x="230983" y="0"/>
                </a:moveTo>
                <a:lnTo>
                  <a:pt x="0" y="0"/>
                </a:lnTo>
                <a:lnTo>
                  <a:pt x="0" y="14270"/>
                </a:lnTo>
                <a:lnTo>
                  <a:pt x="230983" y="14270"/>
                </a:lnTo>
                <a:lnTo>
                  <a:pt x="230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1" name="object 51"/>
          <p:cNvGrpSpPr/>
          <p:nvPr/>
        </p:nvGrpSpPr>
        <p:grpSpPr>
          <a:xfrm>
            <a:off x="8860269" y="3829781"/>
            <a:ext cx="173927" cy="426784"/>
            <a:chOff x="8054790" y="3377710"/>
            <a:chExt cx="158115" cy="387985"/>
          </a:xfrm>
        </p:grpSpPr>
        <p:sp>
          <p:nvSpPr>
            <p:cNvPr id="52" name="object 52"/>
            <p:cNvSpPr/>
            <p:nvPr/>
          </p:nvSpPr>
          <p:spPr>
            <a:xfrm>
              <a:off x="8054790" y="3377710"/>
              <a:ext cx="157748" cy="1647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097825" y="3572370"/>
              <a:ext cx="73660" cy="193675"/>
            </a:xfrm>
            <a:custGeom>
              <a:avLst/>
              <a:gdLst/>
              <a:ahLst/>
              <a:cxnLst/>
              <a:rect l="l" t="t" r="r" b="b"/>
              <a:pathLst>
                <a:path w="73659" h="193675">
                  <a:moveTo>
                    <a:pt x="17564" y="0"/>
                  </a:moveTo>
                  <a:lnTo>
                    <a:pt x="0" y="0"/>
                  </a:lnTo>
                  <a:lnTo>
                    <a:pt x="0" y="193281"/>
                  </a:lnTo>
                  <a:lnTo>
                    <a:pt x="17564" y="193281"/>
                  </a:lnTo>
                  <a:lnTo>
                    <a:pt x="17564" y="0"/>
                  </a:lnTo>
                  <a:close/>
                </a:path>
                <a:path w="73659" h="193675">
                  <a:moveTo>
                    <a:pt x="73075" y="0"/>
                  </a:moveTo>
                  <a:lnTo>
                    <a:pt x="55511" y="0"/>
                  </a:lnTo>
                  <a:lnTo>
                    <a:pt x="55511" y="193281"/>
                  </a:lnTo>
                  <a:lnTo>
                    <a:pt x="73075" y="193281"/>
                  </a:lnTo>
                  <a:lnTo>
                    <a:pt x="73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4" name="object 54"/>
          <p:cNvSpPr/>
          <p:nvPr/>
        </p:nvSpPr>
        <p:spPr>
          <a:xfrm>
            <a:off x="8854859" y="5460935"/>
            <a:ext cx="470522" cy="2183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5" name="object 55"/>
          <p:cNvGrpSpPr/>
          <p:nvPr/>
        </p:nvGrpSpPr>
        <p:grpSpPr>
          <a:xfrm>
            <a:off x="7224745" y="5849097"/>
            <a:ext cx="1079183" cy="243077"/>
            <a:chOff x="6567950" y="5213451"/>
            <a:chExt cx="981075" cy="220979"/>
          </a:xfrm>
        </p:grpSpPr>
        <p:sp>
          <p:nvSpPr>
            <p:cNvPr id="56" name="object 56"/>
            <p:cNvSpPr/>
            <p:nvPr/>
          </p:nvSpPr>
          <p:spPr>
            <a:xfrm>
              <a:off x="6567950" y="5222534"/>
              <a:ext cx="119980" cy="1595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713042" y="5213451"/>
              <a:ext cx="835660" cy="220979"/>
            </a:xfrm>
            <a:custGeom>
              <a:avLst/>
              <a:gdLst/>
              <a:ahLst/>
              <a:cxnLst/>
              <a:rect l="l" t="t" r="r" b="b"/>
              <a:pathLst>
                <a:path w="835659" h="220979">
                  <a:moveTo>
                    <a:pt x="63106" y="102501"/>
                  </a:moveTo>
                  <a:lnTo>
                    <a:pt x="0" y="102501"/>
                  </a:lnTo>
                  <a:lnTo>
                    <a:pt x="0" y="116763"/>
                  </a:lnTo>
                  <a:lnTo>
                    <a:pt x="63106" y="116763"/>
                  </a:lnTo>
                  <a:lnTo>
                    <a:pt x="63106" y="102501"/>
                  </a:lnTo>
                  <a:close/>
                </a:path>
                <a:path w="835659" h="220979">
                  <a:moveTo>
                    <a:pt x="285280" y="159575"/>
                  </a:moveTo>
                  <a:lnTo>
                    <a:pt x="278955" y="159575"/>
                  </a:lnTo>
                  <a:lnTo>
                    <a:pt x="276504" y="158280"/>
                  </a:lnTo>
                  <a:lnTo>
                    <a:pt x="271411" y="158280"/>
                  </a:lnTo>
                  <a:lnTo>
                    <a:pt x="270179" y="156984"/>
                  </a:lnTo>
                  <a:lnTo>
                    <a:pt x="268947" y="156984"/>
                  </a:lnTo>
                  <a:lnTo>
                    <a:pt x="267716" y="155689"/>
                  </a:lnTo>
                  <a:lnTo>
                    <a:pt x="267716" y="154393"/>
                  </a:lnTo>
                  <a:lnTo>
                    <a:pt x="266484" y="153098"/>
                  </a:lnTo>
                  <a:lnTo>
                    <a:pt x="266484" y="84328"/>
                  </a:lnTo>
                  <a:lnTo>
                    <a:pt x="265087" y="79146"/>
                  </a:lnTo>
                  <a:lnTo>
                    <a:pt x="262623" y="71361"/>
                  </a:lnTo>
                  <a:lnTo>
                    <a:pt x="261391" y="70065"/>
                  </a:lnTo>
                  <a:lnTo>
                    <a:pt x="260159" y="68770"/>
                  </a:lnTo>
                  <a:lnTo>
                    <a:pt x="242417" y="57086"/>
                  </a:lnTo>
                  <a:lnTo>
                    <a:pt x="238556" y="55791"/>
                  </a:lnTo>
                  <a:lnTo>
                    <a:pt x="228549" y="55791"/>
                  </a:lnTo>
                  <a:lnTo>
                    <a:pt x="223443" y="57086"/>
                  </a:lnTo>
                  <a:lnTo>
                    <a:pt x="218351" y="59690"/>
                  </a:lnTo>
                  <a:lnTo>
                    <a:pt x="213436" y="60985"/>
                  </a:lnTo>
                  <a:lnTo>
                    <a:pt x="203250" y="66167"/>
                  </a:lnTo>
                  <a:lnTo>
                    <a:pt x="196926" y="70065"/>
                  </a:lnTo>
                  <a:lnTo>
                    <a:pt x="192011" y="75260"/>
                  </a:lnTo>
                  <a:lnTo>
                    <a:pt x="190601" y="72656"/>
                  </a:lnTo>
                  <a:lnTo>
                    <a:pt x="189369" y="70065"/>
                  </a:lnTo>
                  <a:lnTo>
                    <a:pt x="186905" y="67475"/>
                  </a:lnTo>
                  <a:lnTo>
                    <a:pt x="185686" y="64871"/>
                  </a:lnTo>
                  <a:lnTo>
                    <a:pt x="183045" y="63576"/>
                  </a:lnTo>
                  <a:lnTo>
                    <a:pt x="180581" y="60985"/>
                  </a:lnTo>
                  <a:lnTo>
                    <a:pt x="178130" y="59690"/>
                  </a:lnTo>
                  <a:lnTo>
                    <a:pt x="174269" y="58394"/>
                  </a:lnTo>
                  <a:lnTo>
                    <a:pt x="171805" y="57086"/>
                  </a:lnTo>
                  <a:lnTo>
                    <a:pt x="167944" y="57086"/>
                  </a:lnTo>
                  <a:lnTo>
                    <a:pt x="164249" y="55791"/>
                  </a:lnTo>
                  <a:lnTo>
                    <a:pt x="156514" y="55791"/>
                  </a:lnTo>
                  <a:lnTo>
                    <a:pt x="151599" y="57086"/>
                  </a:lnTo>
                  <a:lnTo>
                    <a:pt x="145275" y="59690"/>
                  </a:lnTo>
                  <a:lnTo>
                    <a:pt x="140182" y="62280"/>
                  </a:lnTo>
                  <a:lnTo>
                    <a:pt x="136321" y="63576"/>
                  </a:lnTo>
                  <a:lnTo>
                    <a:pt x="132626" y="66167"/>
                  </a:lnTo>
                  <a:lnTo>
                    <a:pt x="126301" y="70065"/>
                  </a:lnTo>
                  <a:lnTo>
                    <a:pt x="121208" y="75260"/>
                  </a:lnTo>
                  <a:lnTo>
                    <a:pt x="121208" y="55791"/>
                  </a:lnTo>
                  <a:lnTo>
                    <a:pt x="112433" y="55791"/>
                  </a:lnTo>
                  <a:lnTo>
                    <a:pt x="108559" y="58394"/>
                  </a:lnTo>
                  <a:lnTo>
                    <a:pt x="104876" y="59690"/>
                  </a:lnTo>
                  <a:lnTo>
                    <a:pt x="101015" y="62280"/>
                  </a:lnTo>
                  <a:lnTo>
                    <a:pt x="98552" y="63576"/>
                  </a:lnTo>
                  <a:lnTo>
                    <a:pt x="92227" y="63576"/>
                  </a:lnTo>
                  <a:lnTo>
                    <a:pt x="88366" y="64871"/>
                  </a:lnTo>
                  <a:lnTo>
                    <a:pt x="84670" y="64871"/>
                  </a:lnTo>
                  <a:lnTo>
                    <a:pt x="84670" y="75260"/>
                  </a:lnTo>
                  <a:lnTo>
                    <a:pt x="103644" y="75260"/>
                  </a:lnTo>
                  <a:lnTo>
                    <a:pt x="103644" y="149199"/>
                  </a:lnTo>
                  <a:lnTo>
                    <a:pt x="102235" y="151790"/>
                  </a:lnTo>
                  <a:lnTo>
                    <a:pt x="102235" y="154393"/>
                  </a:lnTo>
                  <a:lnTo>
                    <a:pt x="101015" y="156984"/>
                  </a:lnTo>
                  <a:lnTo>
                    <a:pt x="98552" y="158280"/>
                  </a:lnTo>
                  <a:lnTo>
                    <a:pt x="93459" y="158280"/>
                  </a:lnTo>
                  <a:lnTo>
                    <a:pt x="90995" y="159575"/>
                  </a:lnTo>
                  <a:lnTo>
                    <a:pt x="84670" y="159575"/>
                  </a:lnTo>
                  <a:lnTo>
                    <a:pt x="84670" y="168656"/>
                  </a:lnTo>
                  <a:lnTo>
                    <a:pt x="141414" y="168656"/>
                  </a:lnTo>
                  <a:lnTo>
                    <a:pt x="141414" y="159575"/>
                  </a:lnTo>
                  <a:lnTo>
                    <a:pt x="133858" y="159575"/>
                  </a:lnTo>
                  <a:lnTo>
                    <a:pt x="132626" y="158280"/>
                  </a:lnTo>
                  <a:lnTo>
                    <a:pt x="126301" y="158280"/>
                  </a:lnTo>
                  <a:lnTo>
                    <a:pt x="123850" y="155689"/>
                  </a:lnTo>
                  <a:lnTo>
                    <a:pt x="123850" y="150495"/>
                  </a:lnTo>
                  <a:lnTo>
                    <a:pt x="122440" y="149199"/>
                  </a:lnTo>
                  <a:lnTo>
                    <a:pt x="122440" y="88226"/>
                  </a:lnTo>
                  <a:lnTo>
                    <a:pt x="126301" y="84328"/>
                  </a:lnTo>
                  <a:lnTo>
                    <a:pt x="131394" y="80441"/>
                  </a:lnTo>
                  <a:lnTo>
                    <a:pt x="136321" y="76555"/>
                  </a:lnTo>
                  <a:lnTo>
                    <a:pt x="141414" y="73952"/>
                  </a:lnTo>
                  <a:lnTo>
                    <a:pt x="145275" y="72656"/>
                  </a:lnTo>
                  <a:lnTo>
                    <a:pt x="148971" y="71361"/>
                  </a:lnTo>
                  <a:lnTo>
                    <a:pt x="152831" y="70065"/>
                  </a:lnTo>
                  <a:lnTo>
                    <a:pt x="159156" y="70065"/>
                  </a:lnTo>
                  <a:lnTo>
                    <a:pt x="162839" y="71361"/>
                  </a:lnTo>
                  <a:lnTo>
                    <a:pt x="165481" y="71361"/>
                  </a:lnTo>
                  <a:lnTo>
                    <a:pt x="167944" y="72656"/>
                  </a:lnTo>
                  <a:lnTo>
                    <a:pt x="169164" y="73952"/>
                  </a:lnTo>
                  <a:lnTo>
                    <a:pt x="171805" y="75260"/>
                  </a:lnTo>
                  <a:lnTo>
                    <a:pt x="173037" y="77851"/>
                  </a:lnTo>
                  <a:lnTo>
                    <a:pt x="174269" y="79146"/>
                  </a:lnTo>
                  <a:lnTo>
                    <a:pt x="174269" y="81737"/>
                  </a:lnTo>
                  <a:lnTo>
                    <a:pt x="175488" y="84328"/>
                  </a:lnTo>
                  <a:lnTo>
                    <a:pt x="175488" y="149199"/>
                  </a:lnTo>
                  <a:lnTo>
                    <a:pt x="174269" y="151790"/>
                  </a:lnTo>
                  <a:lnTo>
                    <a:pt x="174269" y="153098"/>
                  </a:lnTo>
                  <a:lnTo>
                    <a:pt x="173037" y="154393"/>
                  </a:lnTo>
                  <a:lnTo>
                    <a:pt x="171805" y="156984"/>
                  </a:lnTo>
                  <a:lnTo>
                    <a:pt x="170395" y="158280"/>
                  </a:lnTo>
                  <a:lnTo>
                    <a:pt x="165481" y="158280"/>
                  </a:lnTo>
                  <a:lnTo>
                    <a:pt x="162839" y="159575"/>
                  </a:lnTo>
                  <a:lnTo>
                    <a:pt x="156514" y="159575"/>
                  </a:lnTo>
                  <a:lnTo>
                    <a:pt x="156514" y="168656"/>
                  </a:lnTo>
                  <a:lnTo>
                    <a:pt x="213436" y="168656"/>
                  </a:lnTo>
                  <a:lnTo>
                    <a:pt x="213436" y="159575"/>
                  </a:lnTo>
                  <a:lnTo>
                    <a:pt x="208343" y="159575"/>
                  </a:lnTo>
                  <a:lnTo>
                    <a:pt x="205879" y="158280"/>
                  </a:lnTo>
                  <a:lnTo>
                    <a:pt x="200787" y="158280"/>
                  </a:lnTo>
                  <a:lnTo>
                    <a:pt x="199555" y="156984"/>
                  </a:lnTo>
                  <a:lnTo>
                    <a:pt x="196926" y="156984"/>
                  </a:lnTo>
                  <a:lnTo>
                    <a:pt x="194462" y="154393"/>
                  </a:lnTo>
                  <a:lnTo>
                    <a:pt x="194462" y="88226"/>
                  </a:lnTo>
                  <a:lnTo>
                    <a:pt x="198323" y="84328"/>
                  </a:lnTo>
                  <a:lnTo>
                    <a:pt x="202018" y="80441"/>
                  </a:lnTo>
                  <a:lnTo>
                    <a:pt x="212204" y="75260"/>
                  </a:lnTo>
                  <a:lnTo>
                    <a:pt x="215900" y="73952"/>
                  </a:lnTo>
                  <a:lnTo>
                    <a:pt x="220992" y="71361"/>
                  </a:lnTo>
                  <a:lnTo>
                    <a:pt x="224675" y="70065"/>
                  </a:lnTo>
                  <a:lnTo>
                    <a:pt x="231000" y="70065"/>
                  </a:lnTo>
                  <a:lnTo>
                    <a:pt x="234873" y="71361"/>
                  </a:lnTo>
                  <a:lnTo>
                    <a:pt x="237324" y="71361"/>
                  </a:lnTo>
                  <a:lnTo>
                    <a:pt x="239966" y="72656"/>
                  </a:lnTo>
                  <a:lnTo>
                    <a:pt x="241185" y="73952"/>
                  </a:lnTo>
                  <a:lnTo>
                    <a:pt x="243649" y="75260"/>
                  </a:lnTo>
                  <a:lnTo>
                    <a:pt x="244881" y="77851"/>
                  </a:lnTo>
                  <a:lnTo>
                    <a:pt x="246291" y="79146"/>
                  </a:lnTo>
                  <a:lnTo>
                    <a:pt x="246291" y="81737"/>
                  </a:lnTo>
                  <a:lnTo>
                    <a:pt x="247510" y="84328"/>
                  </a:lnTo>
                  <a:lnTo>
                    <a:pt x="247510" y="145313"/>
                  </a:lnTo>
                  <a:lnTo>
                    <a:pt x="246291" y="149199"/>
                  </a:lnTo>
                  <a:lnTo>
                    <a:pt x="246291" y="151790"/>
                  </a:lnTo>
                  <a:lnTo>
                    <a:pt x="244881" y="154393"/>
                  </a:lnTo>
                  <a:lnTo>
                    <a:pt x="244881" y="155689"/>
                  </a:lnTo>
                  <a:lnTo>
                    <a:pt x="243649" y="156984"/>
                  </a:lnTo>
                  <a:lnTo>
                    <a:pt x="241185" y="158280"/>
                  </a:lnTo>
                  <a:lnTo>
                    <a:pt x="236093" y="158280"/>
                  </a:lnTo>
                  <a:lnTo>
                    <a:pt x="232410" y="159575"/>
                  </a:lnTo>
                  <a:lnTo>
                    <a:pt x="228549" y="159575"/>
                  </a:lnTo>
                  <a:lnTo>
                    <a:pt x="228549" y="168656"/>
                  </a:lnTo>
                  <a:lnTo>
                    <a:pt x="285280" y="168656"/>
                  </a:lnTo>
                  <a:lnTo>
                    <a:pt x="285280" y="159575"/>
                  </a:lnTo>
                  <a:close/>
                </a:path>
                <a:path w="835659" h="220979">
                  <a:moveTo>
                    <a:pt x="402805" y="144018"/>
                  </a:moveTo>
                  <a:lnTo>
                    <a:pt x="395071" y="138823"/>
                  </a:lnTo>
                  <a:lnTo>
                    <a:pt x="388747" y="144018"/>
                  </a:lnTo>
                  <a:lnTo>
                    <a:pt x="383832" y="147904"/>
                  </a:lnTo>
                  <a:lnTo>
                    <a:pt x="360997" y="158280"/>
                  </a:lnTo>
                  <a:lnTo>
                    <a:pt x="352209" y="158280"/>
                  </a:lnTo>
                  <a:lnTo>
                    <a:pt x="347116" y="156984"/>
                  </a:lnTo>
                  <a:lnTo>
                    <a:pt x="342201" y="154393"/>
                  </a:lnTo>
                  <a:lnTo>
                    <a:pt x="338340" y="153098"/>
                  </a:lnTo>
                  <a:lnTo>
                    <a:pt x="334645" y="150495"/>
                  </a:lnTo>
                  <a:lnTo>
                    <a:pt x="330784" y="146608"/>
                  </a:lnTo>
                  <a:lnTo>
                    <a:pt x="328320" y="141414"/>
                  </a:lnTo>
                  <a:lnTo>
                    <a:pt x="325691" y="136232"/>
                  </a:lnTo>
                  <a:lnTo>
                    <a:pt x="324459" y="131038"/>
                  </a:lnTo>
                  <a:lnTo>
                    <a:pt x="321995" y="118071"/>
                  </a:lnTo>
                  <a:lnTo>
                    <a:pt x="321995" y="102501"/>
                  </a:lnTo>
                  <a:lnTo>
                    <a:pt x="401396" y="102501"/>
                  </a:lnTo>
                  <a:lnTo>
                    <a:pt x="401396" y="98602"/>
                  </a:lnTo>
                  <a:lnTo>
                    <a:pt x="399351" y="92113"/>
                  </a:lnTo>
                  <a:lnTo>
                    <a:pt x="398945" y="90817"/>
                  </a:lnTo>
                  <a:lnTo>
                    <a:pt x="398945" y="88226"/>
                  </a:lnTo>
                  <a:lnTo>
                    <a:pt x="397713" y="84328"/>
                  </a:lnTo>
                  <a:lnTo>
                    <a:pt x="379971" y="63119"/>
                  </a:lnTo>
                  <a:lnTo>
                    <a:pt x="379971" y="92113"/>
                  </a:lnTo>
                  <a:lnTo>
                    <a:pt x="323227" y="92113"/>
                  </a:lnTo>
                  <a:lnTo>
                    <a:pt x="324459" y="88226"/>
                  </a:lnTo>
                  <a:lnTo>
                    <a:pt x="326923" y="84328"/>
                  </a:lnTo>
                  <a:lnTo>
                    <a:pt x="328320" y="80441"/>
                  </a:lnTo>
                  <a:lnTo>
                    <a:pt x="333235" y="75260"/>
                  </a:lnTo>
                  <a:lnTo>
                    <a:pt x="335876" y="72656"/>
                  </a:lnTo>
                  <a:lnTo>
                    <a:pt x="338340" y="71361"/>
                  </a:lnTo>
                  <a:lnTo>
                    <a:pt x="340791" y="68770"/>
                  </a:lnTo>
                  <a:lnTo>
                    <a:pt x="343433" y="67475"/>
                  </a:lnTo>
                  <a:lnTo>
                    <a:pt x="345884" y="67475"/>
                  </a:lnTo>
                  <a:lnTo>
                    <a:pt x="349758" y="66167"/>
                  </a:lnTo>
                  <a:lnTo>
                    <a:pt x="357301" y="66167"/>
                  </a:lnTo>
                  <a:lnTo>
                    <a:pt x="360997" y="67475"/>
                  </a:lnTo>
                  <a:lnTo>
                    <a:pt x="363626" y="68770"/>
                  </a:lnTo>
                  <a:lnTo>
                    <a:pt x="366090" y="70065"/>
                  </a:lnTo>
                  <a:lnTo>
                    <a:pt x="368731" y="71361"/>
                  </a:lnTo>
                  <a:lnTo>
                    <a:pt x="374878" y="77851"/>
                  </a:lnTo>
                  <a:lnTo>
                    <a:pt x="376275" y="80441"/>
                  </a:lnTo>
                  <a:lnTo>
                    <a:pt x="379971" y="92113"/>
                  </a:lnTo>
                  <a:lnTo>
                    <a:pt x="379971" y="63119"/>
                  </a:lnTo>
                  <a:lnTo>
                    <a:pt x="374878" y="59690"/>
                  </a:lnTo>
                  <a:lnTo>
                    <a:pt x="371182" y="58394"/>
                  </a:lnTo>
                  <a:lnTo>
                    <a:pt x="366090" y="57086"/>
                  </a:lnTo>
                  <a:lnTo>
                    <a:pt x="359765" y="55791"/>
                  </a:lnTo>
                  <a:lnTo>
                    <a:pt x="347116" y="55791"/>
                  </a:lnTo>
                  <a:lnTo>
                    <a:pt x="310578" y="79146"/>
                  </a:lnTo>
                  <a:lnTo>
                    <a:pt x="306717" y="84328"/>
                  </a:lnTo>
                  <a:lnTo>
                    <a:pt x="304253" y="90817"/>
                  </a:lnTo>
                  <a:lnTo>
                    <a:pt x="301802" y="98602"/>
                  </a:lnTo>
                  <a:lnTo>
                    <a:pt x="300570" y="106387"/>
                  </a:lnTo>
                  <a:lnTo>
                    <a:pt x="300570" y="123253"/>
                  </a:lnTo>
                  <a:lnTo>
                    <a:pt x="303022" y="131038"/>
                  </a:lnTo>
                  <a:lnTo>
                    <a:pt x="304253" y="138823"/>
                  </a:lnTo>
                  <a:lnTo>
                    <a:pt x="339559" y="169964"/>
                  </a:lnTo>
                  <a:lnTo>
                    <a:pt x="347116" y="171259"/>
                  </a:lnTo>
                  <a:lnTo>
                    <a:pt x="359765" y="171259"/>
                  </a:lnTo>
                  <a:lnTo>
                    <a:pt x="364858" y="169964"/>
                  </a:lnTo>
                  <a:lnTo>
                    <a:pt x="368731" y="169964"/>
                  </a:lnTo>
                  <a:lnTo>
                    <a:pt x="372414" y="168656"/>
                  </a:lnTo>
                  <a:lnTo>
                    <a:pt x="374878" y="167360"/>
                  </a:lnTo>
                  <a:lnTo>
                    <a:pt x="378739" y="166065"/>
                  </a:lnTo>
                  <a:lnTo>
                    <a:pt x="382600" y="163474"/>
                  </a:lnTo>
                  <a:lnTo>
                    <a:pt x="386295" y="160870"/>
                  </a:lnTo>
                  <a:lnTo>
                    <a:pt x="388874" y="158280"/>
                  </a:lnTo>
                  <a:lnTo>
                    <a:pt x="390156" y="156984"/>
                  </a:lnTo>
                  <a:lnTo>
                    <a:pt x="395071" y="153098"/>
                  </a:lnTo>
                  <a:lnTo>
                    <a:pt x="398945" y="149199"/>
                  </a:lnTo>
                  <a:lnTo>
                    <a:pt x="402805" y="144018"/>
                  </a:lnTo>
                  <a:close/>
                </a:path>
                <a:path w="835659" h="220979">
                  <a:moveTo>
                    <a:pt x="494855" y="150495"/>
                  </a:moveTo>
                  <a:lnTo>
                    <a:pt x="488530" y="154393"/>
                  </a:lnTo>
                  <a:lnTo>
                    <a:pt x="482206" y="155689"/>
                  </a:lnTo>
                  <a:lnTo>
                    <a:pt x="475881" y="158280"/>
                  </a:lnTo>
                  <a:lnTo>
                    <a:pt x="468325" y="158280"/>
                  </a:lnTo>
                  <a:lnTo>
                    <a:pt x="465874" y="156984"/>
                  </a:lnTo>
                  <a:lnTo>
                    <a:pt x="464642" y="156984"/>
                  </a:lnTo>
                  <a:lnTo>
                    <a:pt x="462000" y="155689"/>
                  </a:lnTo>
                  <a:lnTo>
                    <a:pt x="460768" y="155689"/>
                  </a:lnTo>
                  <a:lnTo>
                    <a:pt x="458317" y="154393"/>
                  </a:lnTo>
                  <a:lnTo>
                    <a:pt x="456907" y="151790"/>
                  </a:lnTo>
                  <a:lnTo>
                    <a:pt x="456907" y="145313"/>
                  </a:lnTo>
                  <a:lnTo>
                    <a:pt x="455676" y="141414"/>
                  </a:lnTo>
                  <a:lnTo>
                    <a:pt x="455676" y="68770"/>
                  </a:lnTo>
                  <a:lnTo>
                    <a:pt x="488530" y="68770"/>
                  </a:lnTo>
                  <a:lnTo>
                    <a:pt x="488530" y="58394"/>
                  </a:lnTo>
                  <a:lnTo>
                    <a:pt x="455676" y="58394"/>
                  </a:lnTo>
                  <a:lnTo>
                    <a:pt x="455676" y="19469"/>
                  </a:lnTo>
                  <a:lnTo>
                    <a:pt x="448132" y="19469"/>
                  </a:lnTo>
                  <a:lnTo>
                    <a:pt x="446900" y="27254"/>
                  </a:lnTo>
                  <a:lnTo>
                    <a:pt x="445668" y="32448"/>
                  </a:lnTo>
                  <a:lnTo>
                    <a:pt x="443026" y="38938"/>
                  </a:lnTo>
                  <a:lnTo>
                    <a:pt x="441807" y="42824"/>
                  </a:lnTo>
                  <a:lnTo>
                    <a:pt x="439343" y="45402"/>
                  </a:lnTo>
                  <a:lnTo>
                    <a:pt x="436880" y="49301"/>
                  </a:lnTo>
                  <a:lnTo>
                    <a:pt x="431787" y="54495"/>
                  </a:lnTo>
                  <a:lnTo>
                    <a:pt x="429158" y="55791"/>
                  </a:lnTo>
                  <a:lnTo>
                    <a:pt x="425462" y="58394"/>
                  </a:lnTo>
                  <a:lnTo>
                    <a:pt x="417906" y="60985"/>
                  </a:lnTo>
                  <a:lnTo>
                    <a:pt x="417906" y="68770"/>
                  </a:lnTo>
                  <a:lnTo>
                    <a:pt x="436880" y="68770"/>
                  </a:lnTo>
                  <a:lnTo>
                    <a:pt x="436880" y="145313"/>
                  </a:lnTo>
                  <a:lnTo>
                    <a:pt x="438111" y="150495"/>
                  </a:lnTo>
                  <a:lnTo>
                    <a:pt x="438111" y="155689"/>
                  </a:lnTo>
                  <a:lnTo>
                    <a:pt x="440575" y="160870"/>
                  </a:lnTo>
                  <a:lnTo>
                    <a:pt x="443026" y="162179"/>
                  </a:lnTo>
                  <a:lnTo>
                    <a:pt x="445668" y="164769"/>
                  </a:lnTo>
                  <a:lnTo>
                    <a:pt x="449351" y="167360"/>
                  </a:lnTo>
                  <a:lnTo>
                    <a:pt x="460768" y="171259"/>
                  </a:lnTo>
                  <a:lnTo>
                    <a:pt x="464642" y="171259"/>
                  </a:lnTo>
                  <a:lnTo>
                    <a:pt x="479742" y="168656"/>
                  </a:lnTo>
                  <a:lnTo>
                    <a:pt x="487299" y="166065"/>
                  </a:lnTo>
                  <a:lnTo>
                    <a:pt x="494855" y="162179"/>
                  </a:lnTo>
                  <a:lnTo>
                    <a:pt x="494855" y="150495"/>
                  </a:lnTo>
                  <a:close/>
                </a:path>
                <a:path w="835659" h="220979">
                  <a:moveTo>
                    <a:pt x="641362" y="159575"/>
                  </a:moveTo>
                  <a:lnTo>
                    <a:pt x="636270" y="159575"/>
                  </a:lnTo>
                  <a:lnTo>
                    <a:pt x="632396" y="158280"/>
                  </a:lnTo>
                  <a:lnTo>
                    <a:pt x="626071" y="158280"/>
                  </a:lnTo>
                  <a:lnTo>
                    <a:pt x="623620" y="155689"/>
                  </a:lnTo>
                  <a:lnTo>
                    <a:pt x="623620" y="150495"/>
                  </a:lnTo>
                  <a:lnTo>
                    <a:pt x="622388" y="146608"/>
                  </a:lnTo>
                  <a:lnTo>
                    <a:pt x="622388" y="88226"/>
                  </a:lnTo>
                  <a:lnTo>
                    <a:pt x="621157" y="81737"/>
                  </a:lnTo>
                  <a:lnTo>
                    <a:pt x="587082" y="55791"/>
                  </a:lnTo>
                  <a:lnTo>
                    <a:pt x="581990" y="55791"/>
                  </a:lnTo>
                  <a:lnTo>
                    <a:pt x="576884" y="57086"/>
                  </a:lnTo>
                  <a:lnTo>
                    <a:pt x="570560" y="59690"/>
                  </a:lnTo>
                  <a:lnTo>
                    <a:pt x="565467" y="60985"/>
                  </a:lnTo>
                  <a:lnTo>
                    <a:pt x="560552" y="63576"/>
                  </a:lnTo>
                  <a:lnTo>
                    <a:pt x="554228" y="67475"/>
                  </a:lnTo>
                  <a:lnTo>
                    <a:pt x="549135" y="71361"/>
                  </a:lnTo>
                  <a:lnTo>
                    <a:pt x="542810" y="76555"/>
                  </a:lnTo>
                  <a:lnTo>
                    <a:pt x="542810" y="0"/>
                  </a:lnTo>
                  <a:lnTo>
                    <a:pt x="534022" y="0"/>
                  </a:lnTo>
                  <a:lnTo>
                    <a:pt x="530161" y="1308"/>
                  </a:lnTo>
                  <a:lnTo>
                    <a:pt x="526478" y="3898"/>
                  </a:lnTo>
                  <a:lnTo>
                    <a:pt x="522605" y="5194"/>
                  </a:lnTo>
                  <a:lnTo>
                    <a:pt x="520153" y="6489"/>
                  </a:lnTo>
                  <a:lnTo>
                    <a:pt x="517512" y="6489"/>
                  </a:lnTo>
                  <a:lnTo>
                    <a:pt x="513829" y="7797"/>
                  </a:lnTo>
                  <a:lnTo>
                    <a:pt x="509955" y="9093"/>
                  </a:lnTo>
                  <a:lnTo>
                    <a:pt x="505040" y="9093"/>
                  </a:lnTo>
                  <a:lnTo>
                    <a:pt x="505040" y="19469"/>
                  </a:lnTo>
                  <a:lnTo>
                    <a:pt x="523836" y="19469"/>
                  </a:lnTo>
                  <a:lnTo>
                    <a:pt x="523836" y="147904"/>
                  </a:lnTo>
                  <a:lnTo>
                    <a:pt x="522605" y="151790"/>
                  </a:lnTo>
                  <a:lnTo>
                    <a:pt x="522605" y="155689"/>
                  </a:lnTo>
                  <a:lnTo>
                    <a:pt x="520153" y="158280"/>
                  </a:lnTo>
                  <a:lnTo>
                    <a:pt x="515061" y="158280"/>
                  </a:lnTo>
                  <a:lnTo>
                    <a:pt x="511187" y="159575"/>
                  </a:lnTo>
                  <a:lnTo>
                    <a:pt x="505040" y="159575"/>
                  </a:lnTo>
                  <a:lnTo>
                    <a:pt x="505040" y="168656"/>
                  </a:lnTo>
                  <a:lnTo>
                    <a:pt x="561784" y="168656"/>
                  </a:lnTo>
                  <a:lnTo>
                    <a:pt x="561784" y="159575"/>
                  </a:lnTo>
                  <a:lnTo>
                    <a:pt x="552996" y="159575"/>
                  </a:lnTo>
                  <a:lnTo>
                    <a:pt x="550367" y="158280"/>
                  </a:lnTo>
                  <a:lnTo>
                    <a:pt x="545274" y="158280"/>
                  </a:lnTo>
                  <a:lnTo>
                    <a:pt x="544042" y="156984"/>
                  </a:lnTo>
                  <a:lnTo>
                    <a:pt x="542810" y="156984"/>
                  </a:lnTo>
                  <a:lnTo>
                    <a:pt x="542810" y="89522"/>
                  </a:lnTo>
                  <a:lnTo>
                    <a:pt x="552996" y="81737"/>
                  </a:lnTo>
                  <a:lnTo>
                    <a:pt x="557923" y="77851"/>
                  </a:lnTo>
                  <a:lnTo>
                    <a:pt x="560463" y="76555"/>
                  </a:lnTo>
                  <a:lnTo>
                    <a:pt x="563016" y="75260"/>
                  </a:lnTo>
                  <a:lnTo>
                    <a:pt x="568109" y="73952"/>
                  </a:lnTo>
                  <a:lnTo>
                    <a:pt x="573201" y="71361"/>
                  </a:lnTo>
                  <a:lnTo>
                    <a:pt x="578116" y="70065"/>
                  </a:lnTo>
                  <a:lnTo>
                    <a:pt x="585673" y="70065"/>
                  </a:lnTo>
                  <a:lnTo>
                    <a:pt x="589534" y="71361"/>
                  </a:lnTo>
                  <a:lnTo>
                    <a:pt x="591997" y="73952"/>
                  </a:lnTo>
                  <a:lnTo>
                    <a:pt x="594626" y="75260"/>
                  </a:lnTo>
                  <a:lnTo>
                    <a:pt x="597090" y="77851"/>
                  </a:lnTo>
                  <a:lnTo>
                    <a:pt x="598322" y="80441"/>
                  </a:lnTo>
                  <a:lnTo>
                    <a:pt x="600951" y="83032"/>
                  </a:lnTo>
                  <a:lnTo>
                    <a:pt x="602183" y="85636"/>
                  </a:lnTo>
                  <a:lnTo>
                    <a:pt x="602183" y="88226"/>
                  </a:lnTo>
                  <a:lnTo>
                    <a:pt x="603415" y="92113"/>
                  </a:lnTo>
                  <a:lnTo>
                    <a:pt x="603415" y="149199"/>
                  </a:lnTo>
                  <a:lnTo>
                    <a:pt x="602183" y="153098"/>
                  </a:lnTo>
                  <a:lnTo>
                    <a:pt x="602183" y="155689"/>
                  </a:lnTo>
                  <a:lnTo>
                    <a:pt x="600951" y="156984"/>
                  </a:lnTo>
                  <a:lnTo>
                    <a:pt x="599554" y="158280"/>
                  </a:lnTo>
                  <a:lnTo>
                    <a:pt x="594626" y="158280"/>
                  </a:lnTo>
                  <a:lnTo>
                    <a:pt x="591997" y="159575"/>
                  </a:lnTo>
                  <a:lnTo>
                    <a:pt x="584441" y="159575"/>
                  </a:lnTo>
                  <a:lnTo>
                    <a:pt x="584441" y="168656"/>
                  </a:lnTo>
                  <a:lnTo>
                    <a:pt x="641362" y="168656"/>
                  </a:lnTo>
                  <a:lnTo>
                    <a:pt x="641362" y="159575"/>
                  </a:lnTo>
                  <a:close/>
                </a:path>
                <a:path w="835659" h="220979">
                  <a:moveTo>
                    <a:pt x="769950" y="58394"/>
                  </a:moveTo>
                  <a:lnTo>
                    <a:pt x="725855" y="58394"/>
                  </a:lnTo>
                  <a:lnTo>
                    <a:pt x="725855" y="67475"/>
                  </a:lnTo>
                  <a:lnTo>
                    <a:pt x="737273" y="67475"/>
                  </a:lnTo>
                  <a:lnTo>
                    <a:pt x="739736" y="68770"/>
                  </a:lnTo>
                  <a:lnTo>
                    <a:pt x="740968" y="68770"/>
                  </a:lnTo>
                  <a:lnTo>
                    <a:pt x="742188" y="70065"/>
                  </a:lnTo>
                  <a:lnTo>
                    <a:pt x="742188" y="75260"/>
                  </a:lnTo>
                  <a:lnTo>
                    <a:pt x="738505" y="83032"/>
                  </a:lnTo>
                  <a:lnTo>
                    <a:pt x="737273" y="88226"/>
                  </a:lnTo>
                  <a:lnTo>
                    <a:pt x="713206" y="145313"/>
                  </a:lnTo>
                  <a:lnTo>
                    <a:pt x="687908" y="84328"/>
                  </a:lnTo>
                  <a:lnTo>
                    <a:pt x="684225" y="76555"/>
                  </a:lnTo>
                  <a:lnTo>
                    <a:pt x="684225" y="72656"/>
                  </a:lnTo>
                  <a:lnTo>
                    <a:pt x="685457" y="71361"/>
                  </a:lnTo>
                  <a:lnTo>
                    <a:pt x="685457" y="70065"/>
                  </a:lnTo>
                  <a:lnTo>
                    <a:pt x="686676" y="68770"/>
                  </a:lnTo>
                  <a:lnTo>
                    <a:pt x="689317" y="68770"/>
                  </a:lnTo>
                  <a:lnTo>
                    <a:pt x="690549" y="67475"/>
                  </a:lnTo>
                  <a:lnTo>
                    <a:pt x="700557" y="67475"/>
                  </a:lnTo>
                  <a:lnTo>
                    <a:pt x="700557" y="58394"/>
                  </a:lnTo>
                  <a:lnTo>
                    <a:pt x="645045" y="58394"/>
                  </a:lnTo>
                  <a:lnTo>
                    <a:pt x="646277" y="67475"/>
                  </a:lnTo>
                  <a:lnTo>
                    <a:pt x="652602" y="67475"/>
                  </a:lnTo>
                  <a:lnTo>
                    <a:pt x="653834" y="68770"/>
                  </a:lnTo>
                  <a:lnTo>
                    <a:pt x="656463" y="68770"/>
                  </a:lnTo>
                  <a:lnTo>
                    <a:pt x="661390" y="73952"/>
                  </a:lnTo>
                  <a:lnTo>
                    <a:pt x="662787" y="76555"/>
                  </a:lnTo>
                  <a:lnTo>
                    <a:pt x="665251" y="80441"/>
                  </a:lnTo>
                  <a:lnTo>
                    <a:pt x="666483" y="84328"/>
                  </a:lnTo>
                  <a:lnTo>
                    <a:pt x="704418" y="169964"/>
                  </a:lnTo>
                  <a:lnTo>
                    <a:pt x="699325" y="180340"/>
                  </a:lnTo>
                  <a:lnTo>
                    <a:pt x="698106" y="184226"/>
                  </a:lnTo>
                  <a:lnTo>
                    <a:pt x="695464" y="188125"/>
                  </a:lnTo>
                  <a:lnTo>
                    <a:pt x="694232" y="192011"/>
                  </a:lnTo>
                  <a:lnTo>
                    <a:pt x="691781" y="195910"/>
                  </a:lnTo>
                  <a:lnTo>
                    <a:pt x="690549" y="198501"/>
                  </a:lnTo>
                  <a:lnTo>
                    <a:pt x="687908" y="201091"/>
                  </a:lnTo>
                  <a:lnTo>
                    <a:pt x="686676" y="203682"/>
                  </a:lnTo>
                  <a:lnTo>
                    <a:pt x="684225" y="204990"/>
                  </a:lnTo>
                  <a:lnTo>
                    <a:pt x="681583" y="206286"/>
                  </a:lnTo>
                  <a:lnTo>
                    <a:pt x="680351" y="206286"/>
                  </a:lnTo>
                  <a:lnTo>
                    <a:pt x="677900" y="207581"/>
                  </a:lnTo>
                  <a:lnTo>
                    <a:pt x="674039" y="207581"/>
                  </a:lnTo>
                  <a:lnTo>
                    <a:pt x="672807" y="206286"/>
                  </a:lnTo>
                  <a:lnTo>
                    <a:pt x="669112" y="206286"/>
                  </a:lnTo>
                  <a:lnTo>
                    <a:pt x="666483" y="204990"/>
                  </a:lnTo>
                  <a:lnTo>
                    <a:pt x="665251" y="202387"/>
                  </a:lnTo>
                  <a:lnTo>
                    <a:pt x="662787" y="201091"/>
                  </a:lnTo>
                  <a:lnTo>
                    <a:pt x="660158" y="199796"/>
                  </a:lnTo>
                  <a:lnTo>
                    <a:pt x="658926" y="197205"/>
                  </a:lnTo>
                  <a:lnTo>
                    <a:pt x="657694" y="195910"/>
                  </a:lnTo>
                  <a:lnTo>
                    <a:pt x="655243" y="195910"/>
                  </a:lnTo>
                  <a:lnTo>
                    <a:pt x="653834" y="194614"/>
                  </a:lnTo>
                  <a:lnTo>
                    <a:pt x="650138" y="194614"/>
                  </a:lnTo>
                  <a:lnTo>
                    <a:pt x="648919" y="195910"/>
                  </a:lnTo>
                  <a:lnTo>
                    <a:pt x="647509" y="197205"/>
                  </a:lnTo>
                  <a:lnTo>
                    <a:pt x="645045" y="199796"/>
                  </a:lnTo>
                  <a:lnTo>
                    <a:pt x="645045" y="201091"/>
                  </a:lnTo>
                  <a:lnTo>
                    <a:pt x="643813" y="203682"/>
                  </a:lnTo>
                  <a:lnTo>
                    <a:pt x="643813" y="207581"/>
                  </a:lnTo>
                  <a:lnTo>
                    <a:pt x="645045" y="210172"/>
                  </a:lnTo>
                  <a:lnTo>
                    <a:pt x="647509" y="212775"/>
                  </a:lnTo>
                  <a:lnTo>
                    <a:pt x="648919" y="215366"/>
                  </a:lnTo>
                  <a:lnTo>
                    <a:pt x="652602" y="216662"/>
                  </a:lnTo>
                  <a:lnTo>
                    <a:pt x="657694" y="219252"/>
                  </a:lnTo>
                  <a:lnTo>
                    <a:pt x="662787" y="220548"/>
                  </a:lnTo>
                  <a:lnTo>
                    <a:pt x="671576" y="220548"/>
                  </a:lnTo>
                  <a:lnTo>
                    <a:pt x="676668" y="219252"/>
                  </a:lnTo>
                  <a:lnTo>
                    <a:pt x="681583" y="216662"/>
                  </a:lnTo>
                  <a:lnTo>
                    <a:pt x="685457" y="215366"/>
                  </a:lnTo>
                  <a:lnTo>
                    <a:pt x="689317" y="212775"/>
                  </a:lnTo>
                  <a:lnTo>
                    <a:pt x="693000" y="210172"/>
                  </a:lnTo>
                  <a:lnTo>
                    <a:pt x="695579" y="207581"/>
                  </a:lnTo>
                  <a:lnTo>
                    <a:pt x="696874" y="206286"/>
                  </a:lnTo>
                  <a:lnTo>
                    <a:pt x="701789" y="198501"/>
                  </a:lnTo>
                  <a:lnTo>
                    <a:pt x="704418" y="193306"/>
                  </a:lnTo>
                  <a:lnTo>
                    <a:pt x="706882" y="188125"/>
                  </a:lnTo>
                  <a:lnTo>
                    <a:pt x="709523" y="182930"/>
                  </a:lnTo>
                  <a:lnTo>
                    <a:pt x="725068" y="145313"/>
                  </a:lnTo>
                  <a:lnTo>
                    <a:pt x="749744" y="85636"/>
                  </a:lnTo>
                  <a:lnTo>
                    <a:pt x="751154" y="80441"/>
                  </a:lnTo>
                  <a:lnTo>
                    <a:pt x="753605" y="76555"/>
                  </a:lnTo>
                  <a:lnTo>
                    <a:pt x="754837" y="73952"/>
                  </a:lnTo>
                  <a:lnTo>
                    <a:pt x="756069" y="72656"/>
                  </a:lnTo>
                  <a:lnTo>
                    <a:pt x="756069" y="71361"/>
                  </a:lnTo>
                  <a:lnTo>
                    <a:pt x="757478" y="70065"/>
                  </a:lnTo>
                  <a:lnTo>
                    <a:pt x="758710" y="68770"/>
                  </a:lnTo>
                  <a:lnTo>
                    <a:pt x="761161" y="68770"/>
                  </a:lnTo>
                  <a:lnTo>
                    <a:pt x="762393" y="67475"/>
                  </a:lnTo>
                  <a:lnTo>
                    <a:pt x="769950" y="67475"/>
                  </a:lnTo>
                  <a:lnTo>
                    <a:pt x="769950" y="58394"/>
                  </a:lnTo>
                  <a:close/>
                </a:path>
                <a:path w="835659" h="220979">
                  <a:moveTo>
                    <a:pt x="835647" y="159575"/>
                  </a:moveTo>
                  <a:lnTo>
                    <a:pt x="828090" y="159575"/>
                  </a:lnTo>
                  <a:lnTo>
                    <a:pt x="825639" y="158280"/>
                  </a:lnTo>
                  <a:lnTo>
                    <a:pt x="819315" y="158280"/>
                  </a:lnTo>
                  <a:lnTo>
                    <a:pt x="816673" y="155689"/>
                  </a:lnTo>
                  <a:lnTo>
                    <a:pt x="816673" y="0"/>
                  </a:lnTo>
                  <a:lnTo>
                    <a:pt x="807897" y="0"/>
                  </a:lnTo>
                  <a:lnTo>
                    <a:pt x="801573" y="3898"/>
                  </a:lnTo>
                  <a:lnTo>
                    <a:pt x="794016" y="6489"/>
                  </a:lnTo>
                  <a:lnTo>
                    <a:pt x="778903" y="9093"/>
                  </a:lnTo>
                  <a:lnTo>
                    <a:pt x="778903" y="19469"/>
                  </a:lnTo>
                  <a:lnTo>
                    <a:pt x="797699" y="19469"/>
                  </a:lnTo>
                  <a:lnTo>
                    <a:pt x="797699" y="149199"/>
                  </a:lnTo>
                  <a:lnTo>
                    <a:pt x="796467" y="151790"/>
                  </a:lnTo>
                  <a:lnTo>
                    <a:pt x="796467" y="155689"/>
                  </a:lnTo>
                  <a:lnTo>
                    <a:pt x="795248" y="156984"/>
                  </a:lnTo>
                  <a:lnTo>
                    <a:pt x="792784" y="158280"/>
                  </a:lnTo>
                  <a:lnTo>
                    <a:pt x="787692" y="158280"/>
                  </a:lnTo>
                  <a:lnTo>
                    <a:pt x="786460" y="159575"/>
                  </a:lnTo>
                  <a:lnTo>
                    <a:pt x="778903" y="159575"/>
                  </a:lnTo>
                  <a:lnTo>
                    <a:pt x="778903" y="168656"/>
                  </a:lnTo>
                  <a:lnTo>
                    <a:pt x="835647" y="168656"/>
                  </a:lnTo>
                  <a:lnTo>
                    <a:pt x="835647" y="159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8" name="object 58"/>
          <p:cNvSpPr/>
          <p:nvPr/>
        </p:nvSpPr>
        <p:spPr>
          <a:xfrm>
            <a:off x="8392450" y="5849096"/>
            <a:ext cx="699897" cy="188595"/>
          </a:xfrm>
          <a:custGeom>
            <a:avLst/>
            <a:gdLst/>
            <a:ahLst/>
            <a:cxnLst/>
            <a:rect l="l" t="t" r="r" b="b"/>
            <a:pathLst>
              <a:path w="636270" h="171450">
                <a:moveTo>
                  <a:pt x="146329" y="159575"/>
                </a:moveTo>
                <a:lnTo>
                  <a:pt x="138772" y="159575"/>
                </a:lnTo>
                <a:lnTo>
                  <a:pt x="136309" y="158280"/>
                </a:lnTo>
                <a:lnTo>
                  <a:pt x="131216" y="158280"/>
                </a:lnTo>
                <a:lnTo>
                  <a:pt x="129984" y="156984"/>
                </a:lnTo>
                <a:lnTo>
                  <a:pt x="128765" y="154393"/>
                </a:lnTo>
                <a:lnTo>
                  <a:pt x="128765" y="149199"/>
                </a:lnTo>
                <a:lnTo>
                  <a:pt x="127533" y="145313"/>
                </a:lnTo>
                <a:lnTo>
                  <a:pt x="127533" y="55791"/>
                </a:lnTo>
                <a:lnTo>
                  <a:pt x="84493" y="55791"/>
                </a:lnTo>
                <a:lnTo>
                  <a:pt x="84493" y="64871"/>
                </a:lnTo>
                <a:lnTo>
                  <a:pt x="94678" y="64871"/>
                </a:lnTo>
                <a:lnTo>
                  <a:pt x="97142" y="66167"/>
                </a:lnTo>
                <a:lnTo>
                  <a:pt x="99593" y="66167"/>
                </a:lnTo>
                <a:lnTo>
                  <a:pt x="102235" y="67475"/>
                </a:lnTo>
                <a:lnTo>
                  <a:pt x="103466" y="67475"/>
                </a:lnTo>
                <a:lnTo>
                  <a:pt x="105918" y="70065"/>
                </a:lnTo>
                <a:lnTo>
                  <a:pt x="105918" y="72656"/>
                </a:lnTo>
                <a:lnTo>
                  <a:pt x="107327" y="75260"/>
                </a:lnTo>
                <a:lnTo>
                  <a:pt x="107327" y="137528"/>
                </a:lnTo>
                <a:lnTo>
                  <a:pt x="102235" y="142709"/>
                </a:lnTo>
                <a:lnTo>
                  <a:pt x="95910" y="146608"/>
                </a:lnTo>
                <a:lnTo>
                  <a:pt x="90817" y="150495"/>
                </a:lnTo>
                <a:lnTo>
                  <a:pt x="84493" y="153098"/>
                </a:lnTo>
                <a:lnTo>
                  <a:pt x="68160" y="156984"/>
                </a:lnTo>
                <a:lnTo>
                  <a:pt x="60604" y="156984"/>
                </a:lnTo>
                <a:lnTo>
                  <a:pt x="56730" y="155689"/>
                </a:lnTo>
                <a:lnTo>
                  <a:pt x="54279" y="155689"/>
                </a:lnTo>
                <a:lnTo>
                  <a:pt x="49187" y="153098"/>
                </a:lnTo>
                <a:lnTo>
                  <a:pt x="47955" y="150495"/>
                </a:lnTo>
                <a:lnTo>
                  <a:pt x="45491" y="147904"/>
                </a:lnTo>
                <a:lnTo>
                  <a:pt x="42862" y="142709"/>
                </a:lnTo>
                <a:lnTo>
                  <a:pt x="42862" y="138823"/>
                </a:lnTo>
                <a:lnTo>
                  <a:pt x="41630" y="134924"/>
                </a:lnTo>
                <a:lnTo>
                  <a:pt x="41630" y="55791"/>
                </a:lnTo>
                <a:lnTo>
                  <a:pt x="0" y="55791"/>
                </a:lnTo>
                <a:lnTo>
                  <a:pt x="0" y="64871"/>
                </a:lnTo>
                <a:lnTo>
                  <a:pt x="11417" y="64871"/>
                </a:lnTo>
                <a:lnTo>
                  <a:pt x="13868" y="66167"/>
                </a:lnTo>
                <a:lnTo>
                  <a:pt x="15100" y="66167"/>
                </a:lnTo>
                <a:lnTo>
                  <a:pt x="17564" y="67475"/>
                </a:lnTo>
                <a:lnTo>
                  <a:pt x="18973" y="67475"/>
                </a:lnTo>
                <a:lnTo>
                  <a:pt x="20193" y="68770"/>
                </a:lnTo>
                <a:lnTo>
                  <a:pt x="21424" y="71361"/>
                </a:lnTo>
                <a:lnTo>
                  <a:pt x="21424" y="73952"/>
                </a:lnTo>
                <a:lnTo>
                  <a:pt x="22656" y="76555"/>
                </a:lnTo>
                <a:lnTo>
                  <a:pt x="22656" y="138823"/>
                </a:lnTo>
                <a:lnTo>
                  <a:pt x="23888" y="142709"/>
                </a:lnTo>
                <a:lnTo>
                  <a:pt x="23888" y="146608"/>
                </a:lnTo>
                <a:lnTo>
                  <a:pt x="26517" y="153098"/>
                </a:lnTo>
                <a:lnTo>
                  <a:pt x="28981" y="156984"/>
                </a:lnTo>
                <a:lnTo>
                  <a:pt x="30213" y="159575"/>
                </a:lnTo>
                <a:lnTo>
                  <a:pt x="35306" y="164769"/>
                </a:lnTo>
                <a:lnTo>
                  <a:pt x="37769" y="166065"/>
                </a:lnTo>
                <a:lnTo>
                  <a:pt x="40398" y="168656"/>
                </a:lnTo>
                <a:lnTo>
                  <a:pt x="42862" y="169964"/>
                </a:lnTo>
                <a:lnTo>
                  <a:pt x="50406" y="169964"/>
                </a:lnTo>
                <a:lnTo>
                  <a:pt x="54279" y="171259"/>
                </a:lnTo>
                <a:lnTo>
                  <a:pt x="64287" y="171259"/>
                </a:lnTo>
                <a:lnTo>
                  <a:pt x="69380" y="169964"/>
                </a:lnTo>
                <a:lnTo>
                  <a:pt x="75704" y="167360"/>
                </a:lnTo>
                <a:lnTo>
                  <a:pt x="80797" y="166065"/>
                </a:lnTo>
                <a:lnTo>
                  <a:pt x="87122" y="163474"/>
                </a:lnTo>
                <a:lnTo>
                  <a:pt x="93446" y="159575"/>
                </a:lnTo>
                <a:lnTo>
                  <a:pt x="108559" y="149199"/>
                </a:lnTo>
                <a:lnTo>
                  <a:pt x="108559" y="171259"/>
                </a:lnTo>
                <a:lnTo>
                  <a:pt x="146329" y="168656"/>
                </a:lnTo>
                <a:lnTo>
                  <a:pt x="146329" y="159575"/>
                </a:lnTo>
                <a:close/>
              </a:path>
              <a:path w="636270" h="171450">
                <a:moveTo>
                  <a:pt x="251193" y="67475"/>
                </a:moveTo>
                <a:lnTo>
                  <a:pt x="249974" y="64871"/>
                </a:lnTo>
                <a:lnTo>
                  <a:pt x="247332" y="62280"/>
                </a:lnTo>
                <a:lnTo>
                  <a:pt x="246100" y="59690"/>
                </a:lnTo>
                <a:lnTo>
                  <a:pt x="243649" y="58394"/>
                </a:lnTo>
                <a:lnTo>
                  <a:pt x="235915" y="55791"/>
                </a:lnTo>
                <a:lnTo>
                  <a:pt x="228358" y="55791"/>
                </a:lnTo>
                <a:lnTo>
                  <a:pt x="223443" y="57086"/>
                </a:lnTo>
                <a:lnTo>
                  <a:pt x="208165" y="64871"/>
                </a:lnTo>
                <a:lnTo>
                  <a:pt x="204470" y="68770"/>
                </a:lnTo>
                <a:lnTo>
                  <a:pt x="199377" y="72656"/>
                </a:lnTo>
                <a:lnTo>
                  <a:pt x="195694" y="77851"/>
                </a:lnTo>
                <a:lnTo>
                  <a:pt x="195694" y="55791"/>
                </a:lnTo>
                <a:lnTo>
                  <a:pt x="186728" y="55791"/>
                </a:lnTo>
                <a:lnTo>
                  <a:pt x="183045" y="58394"/>
                </a:lnTo>
                <a:lnTo>
                  <a:pt x="179171" y="59690"/>
                </a:lnTo>
                <a:lnTo>
                  <a:pt x="175488" y="62280"/>
                </a:lnTo>
                <a:lnTo>
                  <a:pt x="172847" y="63576"/>
                </a:lnTo>
                <a:lnTo>
                  <a:pt x="166522" y="63576"/>
                </a:lnTo>
                <a:lnTo>
                  <a:pt x="162839" y="64871"/>
                </a:lnTo>
                <a:lnTo>
                  <a:pt x="158978" y="64871"/>
                </a:lnTo>
                <a:lnTo>
                  <a:pt x="158978" y="75260"/>
                </a:lnTo>
                <a:lnTo>
                  <a:pt x="177952" y="75260"/>
                </a:lnTo>
                <a:lnTo>
                  <a:pt x="177952" y="146608"/>
                </a:lnTo>
                <a:lnTo>
                  <a:pt x="176720" y="150495"/>
                </a:lnTo>
                <a:lnTo>
                  <a:pt x="176720" y="153098"/>
                </a:lnTo>
                <a:lnTo>
                  <a:pt x="175488" y="154393"/>
                </a:lnTo>
                <a:lnTo>
                  <a:pt x="175488" y="155689"/>
                </a:lnTo>
                <a:lnTo>
                  <a:pt x="174078" y="156984"/>
                </a:lnTo>
                <a:lnTo>
                  <a:pt x="171627" y="159575"/>
                </a:lnTo>
                <a:lnTo>
                  <a:pt x="158978" y="159575"/>
                </a:lnTo>
                <a:lnTo>
                  <a:pt x="158978" y="168656"/>
                </a:lnTo>
                <a:lnTo>
                  <a:pt x="215887" y="168656"/>
                </a:lnTo>
                <a:lnTo>
                  <a:pt x="215887" y="159575"/>
                </a:lnTo>
                <a:lnTo>
                  <a:pt x="209562" y="159575"/>
                </a:lnTo>
                <a:lnTo>
                  <a:pt x="206933" y="158280"/>
                </a:lnTo>
                <a:lnTo>
                  <a:pt x="201841" y="158280"/>
                </a:lnTo>
                <a:lnTo>
                  <a:pt x="200609" y="156984"/>
                </a:lnTo>
                <a:lnTo>
                  <a:pt x="199377" y="156984"/>
                </a:lnTo>
                <a:lnTo>
                  <a:pt x="196913" y="154393"/>
                </a:lnTo>
                <a:lnTo>
                  <a:pt x="196913" y="90817"/>
                </a:lnTo>
                <a:lnTo>
                  <a:pt x="199377" y="88226"/>
                </a:lnTo>
                <a:lnTo>
                  <a:pt x="201841" y="84328"/>
                </a:lnTo>
                <a:lnTo>
                  <a:pt x="205701" y="80441"/>
                </a:lnTo>
                <a:lnTo>
                  <a:pt x="209562" y="77851"/>
                </a:lnTo>
                <a:lnTo>
                  <a:pt x="212026" y="76555"/>
                </a:lnTo>
                <a:lnTo>
                  <a:pt x="215887" y="73952"/>
                </a:lnTo>
                <a:lnTo>
                  <a:pt x="219583" y="72656"/>
                </a:lnTo>
                <a:lnTo>
                  <a:pt x="224675" y="72656"/>
                </a:lnTo>
                <a:lnTo>
                  <a:pt x="227126" y="73952"/>
                </a:lnTo>
                <a:lnTo>
                  <a:pt x="229768" y="76555"/>
                </a:lnTo>
                <a:lnTo>
                  <a:pt x="232232" y="77851"/>
                </a:lnTo>
                <a:lnTo>
                  <a:pt x="233451" y="79146"/>
                </a:lnTo>
                <a:lnTo>
                  <a:pt x="234683" y="79146"/>
                </a:lnTo>
                <a:lnTo>
                  <a:pt x="235915" y="80441"/>
                </a:lnTo>
                <a:lnTo>
                  <a:pt x="242239" y="80441"/>
                </a:lnTo>
                <a:lnTo>
                  <a:pt x="243649" y="79146"/>
                </a:lnTo>
                <a:lnTo>
                  <a:pt x="246100" y="79146"/>
                </a:lnTo>
                <a:lnTo>
                  <a:pt x="248564" y="76555"/>
                </a:lnTo>
                <a:lnTo>
                  <a:pt x="249974" y="73952"/>
                </a:lnTo>
                <a:lnTo>
                  <a:pt x="251193" y="72656"/>
                </a:lnTo>
                <a:lnTo>
                  <a:pt x="251193" y="67475"/>
                </a:lnTo>
                <a:close/>
              </a:path>
              <a:path w="636270" h="171450">
                <a:moveTo>
                  <a:pt x="386283" y="159575"/>
                </a:moveTo>
                <a:lnTo>
                  <a:pt x="378561" y="159575"/>
                </a:lnTo>
                <a:lnTo>
                  <a:pt x="376097" y="160870"/>
                </a:lnTo>
                <a:lnTo>
                  <a:pt x="371005" y="160870"/>
                </a:lnTo>
                <a:lnTo>
                  <a:pt x="369773" y="159575"/>
                </a:lnTo>
                <a:lnTo>
                  <a:pt x="367309" y="159575"/>
                </a:lnTo>
                <a:lnTo>
                  <a:pt x="364680" y="158280"/>
                </a:lnTo>
                <a:lnTo>
                  <a:pt x="360984" y="154393"/>
                </a:lnTo>
                <a:lnTo>
                  <a:pt x="360984" y="153098"/>
                </a:lnTo>
                <a:lnTo>
                  <a:pt x="360984" y="112877"/>
                </a:lnTo>
                <a:lnTo>
                  <a:pt x="360984" y="88226"/>
                </a:lnTo>
                <a:lnTo>
                  <a:pt x="359765" y="81737"/>
                </a:lnTo>
                <a:lnTo>
                  <a:pt x="358355" y="77851"/>
                </a:lnTo>
                <a:lnTo>
                  <a:pt x="357124" y="73952"/>
                </a:lnTo>
                <a:lnTo>
                  <a:pt x="323049" y="55791"/>
                </a:lnTo>
                <a:lnTo>
                  <a:pt x="309168" y="55791"/>
                </a:lnTo>
                <a:lnTo>
                  <a:pt x="301612" y="57086"/>
                </a:lnTo>
                <a:lnTo>
                  <a:pt x="295287" y="59690"/>
                </a:lnTo>
                <a:lnTo>
                  <a:pt x="288963" y="60985"/>
                </a:lnTo>
                <a:lnTo>
                  <a:pt x="284048" y="63576"/>
                </a:lnTo>
                <a:lnTo>
                  <a:pt x="278955" y="66167"/>
                </a:lnTo>
                <a:lnTo>
                  <a:pt x="275094" y="70065"/>
                </a:lnTo>
                <a:lnTo>
                  <a:pt x="272630" y="73952"/>
                </a:lnTo>
                <a:lnTo>
                  <a:pt x="271399" y="76555"/>
                </a:lnTo>
                <a:lnTo>
                  <a:pt x="268770" y="80441"/>
                </a:lnTo>
                <a:lnTo>
                  <a:pt x="267538" y="84328"/>
                </a:lnTo>
                <a:lnTo>
                  <a:pt x="267538" y="90817"/>
                </a:lnTo>
                <a:lnTo>
                  <a:pt x="268770" y="92113"/>
                </a:lnTo>
                <a:lnTo>
                  <a:pt x="268770" y="94716"/>
                </a:lnTo>
                <a:lnTo>
                  <a:pt x="269989" y="96012"/>
                </a:lnTo>
                <a:lnTo>
                  <a:pt x="271399" y="97307"/>
                </a:lnTo>
                <a:lnTo>
                  <a:pt x="272630" y="97307"/>
                </a:lnTo>
                <a:lnTo>
                  <a:pt x="275094" y="98602"/>
                </a:lnTo>
                <a:lnTo>
                  <a:pt x="276313" y="98602"/>
                </a:lnTo>
                <a:lnTo>
                  <a:pt x="280187" y="97307"/>
                </a:lnTo>
                <a:lnTo>
                  <a:pt x="282638" y="96012"/>
                </a:lnTo>
                <a:lnTo>
                  <a:pt x="285280" y="92113"/>
                </a:lnTo>
                <a:lnTo>
                  <a:pt x="286512" y="88226"/>
                </a:lnTo>
                <a:lnTo>
                  <a:pt x="286512" y="84328"/>
                </a:lnTo>
                <a:lnTo>
                  <a:pt x="287743" y="81737"/>
                </a:lnTo>
                <a:lnTo>
                  <a:pt x="288963" y="80441"/>
                </a:lnTo>
                <a:lnTo>
                  <a:pt x="288963" y="77851"/>
                </a:lnTo>
                <a:lnTo>
                  <a:pt x="290195" y="75260"/>
                </a:lnTo>
                <a:lnTo>
                  <a:pt x="292836" y="73952"/>
                </a:lnTo>
                <a:lnTo>
                  <a:pt x="295287" y="71361"/>
                </a:lnTo>
                <a:lnTo>
                  <a:pt x="297929" y="70065"/>
                </a:lnTo>
                <a:lnTo>
                  <a:pt x="299161" y="68770"/>
                </a:lnTo>
                <a:lnTo>
                  <a:pt x="301612" y="67475"/>
                </a:lnTo>
                <a:lnTo>
                  <a:pt x="304076" y="67475"/>
                </a:lnTo>
                <a:lnTo>
                  <a:pt x="306705" y="66167"/>
                </a:lnTo>
                <a:lnTo>
                  <a:pt x="318122" y="66167"/>
                </a:lnTo>
                <a:lnTo>
                  <a:pt x="324281" y="67475"/>
                </a:lnTo>
                <a:lnTo>
                  <a:pt x="340791" y="85636"/>
                </a:lnTo>
                <a:lnTo>
                  <a:pt x="340791" y="102501"/>
                </a:lnTo>
                <a:lnTo>
                  <a:pt x="340791" y="112877"/>
                </a:lnTo>
                <a:lnTo>
                  <a:pt x="340791" y="141414"/>
                </a:lnTo>
                <a:lnTo>
                  <a:pt x="334467" y="146608"/>
                </a:lnTo>
                <a:lnTo>
                  <a:pt x="328142" y="150495"/>
                </a:lnTo>
                <a:lnTo>
                  <a:pt x="323049" y="153098"/>
                </a:lnTo>
                <a:lnTo>
                  <a:pt x="318122" y="155689"/>
                </a:lnTo>
                <a:lnTo>
                  <a:pt x="314261" y="156984"/>
                </a:lnTo>
                <a:lnTo>
                  <a:pt x="310400" y="156984"/>
                </a:lnTo>
                <a:lnTo>
                  <a:pt x="305485" y="158280"/>
                </a:lnTo>
                <a:lnTo>
                  <a:pt x="299161" y="158280"/>
                </a:lnTo>
                <a:lnTo>
                  <a:pt x="296519" y="156984"/>
                </a:lnTo>
                <a:lnTo>
                  <a:pt x="294055" y="156984"/>
                </a:lnTo>
                <a:lnTo>
                  <a:pt x="291604" y="155689"/>
                </a:lnTo>
                <a:lnTo>
                  <a:pt x="288963" y="154393"/>
                </a:lnTo>
                <a:lnTo>
                  <a:pt x="287743" y="153098"/>
                </a:lnTo>
                <a:lnTo>
                  <a:pt x="285280" y="151790"/>
                </a:lnTo>
                <a:lnTo>
                  <a:pt x="284048" y="149199"/>
                </a:lnTo>
                <a:lnTo>
                  <a:pt x="284048" y="145313"/>
                </a:lnTo>
                <a:lnTo>
                  <a:pt x="282638" y="142709"/>
                </a:lnTo>
                <a:lnTo>
                  <a:pt x="282638" y="138823"/>
                </a:lnTo>
                <a:lnTo>
                  <a:pt x="284048" y="136232"/>
                </a:lnTo>
                <a:lnTo>
                  <a:pt x="284048" y="134924"/>
                </a:lnTo>
                <a:lnTo>
                  <a:pt x="286512" y="129743"/>
                </a:lnTo>
                <a:lnTo>
                  <a:pt x="287743" y="128447"/>
                </a:lnTo>
                <a:lnTo>
                  <a:pt x="288963" y="125844"/>
                </a:lnTo>
                <a:lnTo>
                  <a:pt x="291604" y="124548"/>
                </a:lnTo>
                <a:lnTo>
                  <a:pt x="294055" y="123253"/>
                </a:lnTo>
                <a:lnTo>
                  <a:pt x="309168" y="119367"/>
                </a:lnTo>
                <a:lnTo>
                  <a:pt x="313029" y="118071"/>
                </a:lnTo>
                <a:lnTo>
                  <a:pt x="320586" y="116763"/>
                </a:lnTo>
                <a:lnTo>
                  <a:pt x="329374" y="114173"/>
                </a:lnTo>
                <a:lnTo>
                  <a:pt x="340791" y="112877"/>
                </a:lnTo>
                <a:lnTo>
                  <a:pt x="340791" y="102501"/>
                </a:lnTo>
                <a:lnTo>
                  <a:pt x="334467" y="103797"/>
                </a:lnTo>
                <a:lnTo>
                  <a:pt x="328142" y="103797"/>
                </a:lnTo>
                <a:lnTo>
                  <a:pt x="321818" y="105092"/>
                </a:lnTo>
                <a:lnTo>
                  <a:pt x="311810" y="107683"/>
                </a:lnTo>
                <a:lnTo>
                  <a:pt x="306705" y="107683"/>
                </a:lnTo>
                <a:lnTo>
                  <a:pt x="301612" y="108978"/>
                </a:lnTo>
                <a:lnTo>
                  <a:pt x="297929" y="110286"/>
                </a:lnTo>
                <a:lnTo>
                  <a:pt x="290195" y="111582"/>
                </a:lnTo>
                <a:lnTo>
                  <a:pt x="285280" y="114173"/>
                </a:lnTo>
                <a:lnTo>
                  <a:pt x="278955" y="115468"/>
                </a:lnTo>
                <a:lnTo>
                  <a:pt x="275094" y="118071"/>
                </a:lnTo>
                <a:lnTo>
                  <a:pt x="271399" y="120662"/>
                </a:lnTo>
                <a:lnTo>
                  <a:pt x="268770" y="123253"/>
                </a:lnTo>
                <a:lnTo>
                  <a:pt x="266306" y="127152"/>
                </a:lnTo>
                <a:lnTo>
                  <a:pt x="263842" y="129743"/>
                </a:lnTo>
                <a:lnTo>
                  <a:pt x="262445" y="132334"/>
                </a:lnTo>
                <a:lnTo>
                  <a:pt x="262445" y="136232"/>
                </a:lnTo>
                <a:lnTo>
                  <a:pt x="261213" y="140119"/>
                </a:lnTo>
                <a:lnTo>
                  <a:pt x="261213" y="142709"/>
                </a:lnTo>
                <a:lnTo>
                  <a:pt x="262445" y="147904"/>
                </a:lnTo>
                <a:lnTo>
                  <a:pt x="263842" y="154393"/>
                </a:lnTo>
                <a:lnTo>
                  <a:pt x="267538" y="159575"/>
                </a:lnTo>
                <a:lnTo>
                  <a:pt x="271399" y="163474"/>
                </a:lnTo>
                <a:lnTo>
                  <a:pt x="276313" y="167360"/>
                </a:lnTo>
                <a:lnTo>
                  <a:pt x="281419" y="168656"/>
                </a:lnTo>
                <a:lnTo>
                  <a:pt x="287743" y="171259"/>
                </a:lnTo>
                <a:lnTo>
                  <a:pt x="301612" y="171259"/>
                </a:lnTo>
                <a:lnTo>
                  <a:pt x="306705" y="169964"/>
                </a:lnTo>
                <a:lnTo>
                  <a:pt x="313029" y="168656"/>
                </a:lnTo>
                <a:lnTo>
                  <a:pt x="318122" y="167360"/>
                </a:lnTo>
                <a:lnTo>
                  <a:pt x="323049" y="164769"/>
                </a:lnTo>
                <a:lnTo>
                  <a:pt x="329374" y="162179"/>
                </a:lnTo>
                <a:lnTo>
                  <a:pt x="335699" y="158280"/>
                </a:lnTo>
                <a:lnTo>
                  <a:pt x="342023" y="153098"/>
                </a:lnTo>
                <a:lnTo>
                  <a:pt x="342023" y="155689"/>
                </a:lnTo>
                <a:lnTo>
                  <a:pt x="344474" y="160870"/>
                </a:lnTo>
                <a:lnTo>
                  <a:pt x="345884" y="163474"/>
                </a:lnTo>
                <a:lnTo>
                  <a:pt x="348348" y="164769"/>
                </a:lnTo>
                <a:lnTo>
                  <a:pt x="350799" y="167360"/>
                </a:lnTo>
                <a:lnTo>
                  <a:pt x="353441" y="168656"/>
                </a:lnTo>
                <a:lnTo>
                  <a:pt x="355892" y="169964"/>
                </a:lnTo>
                <a:lnTo>
                  <a:pt x="360984" y="169964"/>
                </a:lnTo>
                <a:lnTo>
                  <a:pt x="364680" y="171259"/>
                </a:lnTo>
                <a:lnTo>
                  <a:pt x="372237" y="171259"/>
                </a:lnTo>
                <a:lnTo>
                  <a:pt x="377329" y="169964"/>
                </a:lnTo>
                <a:lnTo>
                  <a:pt x="381190" y="169964"/>
                </a:lnTo>
                <a:lnTo>
                  <a:pt x="386283" y="168656"/>
                </a:lnTo>
                <a:lnTo>
                  <a:pt x="386283" y="160870"/>
                </a:lnTo>
                <a:lnTo>
                  <a:pt x="386283" y="159575"/>
                </a:lnTo>
                <a:close/>
              </a:path>
              <a:path w="636270" h="171450">
                <a:moveTo>
                  <a:pt x="497306" y="142709"/>
                </a:moveTo>
                <a:lnTo>
                  <a:pt x="489750" y="136232"/>
                </a:lnTo>
                <a:lnTo>
                  <a:pt x="477100" y="149199"/>
                </a:lnTo>
                <a:lnTo>
                  <a:pt x="472008" y="151790"/>
                </a:lnTo>
                <a:lnTo>
                  <a:pt x="469557" y="154393"/>
                </a:lnTo>
                <a:lnTo>
                  <a:pt x="465683" y="155689"/>
                </a:lnTo>
                <a:lnTo>
                  <a:pt x="463232" y="156984"/>
                </a:lnTo>
                <a:lnTo>
                  <a:pt x="456907" y="156984"/>
                </a:lnTo>
                <a:lnTo>
                  <a:pt x="453034" y="158280"/>
                </a:lnTo>
                <a:lnTo>
                  <a:pt x="449351" y="158280"/>
                </a:lnTo>
                <a:lnTo>
                  <a:pt x="417728" y="132334"/>
                </a:lnTo>
                <a:lnTo>
                  <a:pt x="415277" y="112877"/>
                </a:lnTo>
                <a:lnTo>
                  <a:pt x="415277" y="106387"/>
                </a:lnTo>
                <a:lnTo>
                  <a:pt x="416496" y="99898"/>
                </a:lnTo>
                <a:lnTo>
                  <a:pt x="418960" y="93421"/>
                </a:lnTo>
                <a:lnTo>
                  <a:pt x="420370" y="88226"/>
                </a:lnTo>
                <a:lnTo>
                  <a:pt x="422821" y="83032"/>
                </a:lnTo>
                <a:lnTo>
                  <a:pt x="427913" y="75260"/>
                </a:lnTo>
                <a:lnTo>
                  <a:pt x="431609" y="71361"/>
                </a:lnTo>
                <a:lnTo>
                  <a:pt x="435470" y="70065"/>
                </a:lnTo>
                <a:lnTo>
                  <a:pt x="440397" y="67475"/>
                </a:lnTo>
                <a:lnTo>
                  <a:pt x="444258" y="66167"/>
                </a:lnTo>
                <a:lnTo>
                  <a:pt x="451815" y="66167"/>
                </a:lnTo>
                <a:lnTo>
                  <a:pt x="454444" y="67475"/>
                </a:lnTo>
                <a:lnTo>
                  <a:pt x="456907" y="67475"/>
                </a:lnTo>
                <a:lnTo>
                  <a:pt x="462000" y="70065"/>
                </a:lnTo>
                <a:lnTo>
                  <a:pt x="468325" y="76555"/>
                </a:lnTo>
                <a:lnTo>
                  <a:pt x="468325" y="77851"/>
                </a:lnTo>
                <a:lnTo>
                  <a:pt x="469557" y="80441"/>
                </a:lnTo>
                <a:lnTo>
                  <a:pt x="470776" y="81737"/>
                </a:lnTo>
                <a:lnTo>
                  <a:pt x="473240" y="86931"/>
                </a:lnTo>
                <a:lnTo>
                  <a:pt x="475881" y="89522"/>
                </a:lnTo>
                <a:lnTo>
                  <a:pt x="475881" y="92113"/>
                </a:lnTo>
                <a:lnTo>
                  <a:pt x="478332" y="94716"/>
                </a:lnTo>
                <a:lnTo>
                  <a:pt x="485889" y="94716"/>
                </a:lnTo>
                <a:lnTo>
                  <a:pt x="487121" y="93421"/>
                </a:lnTo>
                <a:lnTo>
                  <a:pt x="489750" y="93421"/>
                </a:lnTo>
                <a:lnTo>
                  <a:pt x="492213" y="90817"/>
                </a:lnTo>
                <a:lnTo>
                  <a:pt x="492213" y="88226"/>
                </a:lnTo>
                <a:lnTo>
                  <a:pt x="493445" y="86931"/>
                </a:lnTo>
                <a:lnTo>
                  <a:pt x="493445" y="84328"/>
                </a:lnTo>
                <a:lnTo>
                  <a:pt x="492213" y="80441"/>
                </a:lnTo>
                <a:lnTo>
                  <a:pt x="449351" y="55791"/>
                </a:lnTo>
                <a:lnTo>
                  <a:pt x="441794" y="55791"/>
                </a:lnTo>
                <a:lnTo>
                  <a:pt x="400164" y="84328"/>
                </a:lnTo>
                <a:lnTo>
                  <a:pt x="393839" y="106387"/>
                </a:lnTo>
                <a:lnTo>
                  <a:pt x="393839" y="119367"/>
                </a:lnTo>
                <a:lnTo>
                  <a:pt x="395071" y="125844"/>
                </a:lnTo>
                <a:lnTo>
                  <a:pt x="397535" y="136232"/>
                </a:lnTo>
                <a:lnTo>
                  <a:pt x="400164" y="142709"/>
                </a:lnTo>
                <a:lnTo>
                  <a:pt x="402628" y="146608"/>
                </a:lnTo>
                <a:lnTo>
                  <a:pt x="405079" y="151790"/>
                </a:lnTo>
                <a:lnTo>
                  <a:pt x="441794" y="171259"/>
                </a:lnTo>
                <a:lnTo>
                  <a:pt x="454444" y="171259"/>
                </a:lnTo>
                <a:lnTo>
                  <a:pt x="460590" y="169964"/>
                </a:lnTo>
                <a:lnTo>
                  <a:pt x="466915" y="167360"/>
                </a:lnTo>
                <a:lnTo>
                  <a:pt x="474472" y="163474"/>
                </a:lnTo>
                <a:lnTo>
                  <a:pt x="492213" y="149199"/>
                </a:lnTo>
                <a:lnTo>
                  <a:pt x="497306" y="142709"/>
                </a:lnTo>
                <a:close/>
              </a:path>
              <a:path w="636270" h="171450">
                <a:moveTo>
                  <a:pt x="552818" y="14274"/>
                </a:moveTo>
                <a:lnTo>
                  <a:pt x="551586" y="11684"/>
                </a:lnTo>
                <a:lnTo>
                  <a:pt x="548957" y="10388"/>
                </a:lnTo>
                <a:lnTo>
                  <a:pt x="547725" y="7797"/>
                </a:lnTo>
                <a:lnTo>
                  <a:pt x="545261" y="6489"/>
                </a:lnTo>
                <a:lnTo>
                  <a:pt x="544029" y="5194"/>
                </a:lnTo>
                <a:lnTo>
                  <a:pt x="541401" y="3898"/>
                </a:lnTo>
                <a:lnTo>
                  <a:pt x="536486" y="3898"/>
                </a:lnTo>
                <a:lnTo>
                  <a:pt x="535076" y="5194"/>
                </a:lnTo>
                <a:lnTo>
                  <a:pt x="530161" y="7797"/>
                </a:lnTo>
                <a:lnTo>
                  <a:pt x="528751" y="10388"/>
                </a:lnTo>
                <a:lnTo>
                  <a:pt x="527519" y="11684"/>
                </a:lnTo>
                <a:lnTo>
                  <a:pt x="526288" y="14274"/>
                </a:lnTo>
                <a:lnTo>
                  <a:pt x="526288" y="19469"/>
                </a:lnTo>
                <a:lnTo>
                  <a:pt x="528751" y="24663"/>
                </a:lnTo>
                <a:lnTo>
                  <a:pt x="530161" y="27254"/>
                </a:lnTo>
                <a:lnTo>
                  <a:pt x="532612" y="28549"/>
                </a:lnTo>
                <a:lnTo>
                  <a:pt x="535076" y="28549"/>
                </a:lnTo>
                <a:lnTo>
                  <a:pt x="536486" y="29857"/>
                </a:lnTo>
                <a:lnTo>
                  <a:pt x="541401" y="29857"/>
                </a:lnTo>
                <a:lnTo>
                  <a:pt x="544029" y="28549"/>
                </a:lnTo>
                <a:lnTo>
                  <a:pt x="548957" y="25958"/>
                </a:lnTo>
                <a:lnTo>
                  <a:pt x="550354" y="24663"/>
                </a:lnTo>
                <a:lnTo>
                  <a:pt x="552818" y="19469"/>
                </a:lnTo>
                <a:lnTo>
                  <a:pt x="552818" y="14274"/>
                </a:lnTo>
                <a:close/>
              </a:path>
              <a:path w="636270" h="171450">
                <a:moveTo>
                  <a:pt x="567931" y="159575"/>
                </a:moveTo>
                <a:lnTo>
                  <a:pt x="559142" y="159575"/>
                </a:lnTo>
                <a:lnTo>
                  <a:pt x="556679" y="158280"/>
                </a:lnTo>
                <a:lnTo>
                  <a:pt x="552818" y="158280"/>
                </a:lnTo>
                <a:lnTo>
                  <a:pt x="551586" y="156984"/>
                </a:lnTo>
                <a:lnTo>
                  <a:pt x="550354" y="156984"/>
                </a:lnTo>
                <a:lnTo>
                  <a:pt x="550354" y="151790"/>
                </a:lnTo>
                <a:lnTo>
                  <a:pt x="548957" y="149199"/>
                </a:lnTo>
                <a:lnTo>
                  <a:pt x="548957" y="55791"/>
                </a:lnTo>
                <a:lnTo>
                  <a:pt x="540169" y="55791"/>
                </a:lnTo>
                <a:lnTo>
                  <a:pt x="536486" y="58394"/>
                </a:lnTo>
                <a:lnTo>
                  <a:pt x="532612" y="59690"/>
                </a:lnTo>
                <a:lnTo>
                  <a:pt x="528751" y="62280"/>
                </a:lnTo>
                <a:lnTo>
                  <a:pt x="526288" y="63576"/>
                </a:lnTo>
                <a:lnTo>
                  <a:pt x="518744" y="63576"/>
                </a:lnTo>
                <a:lnTo>
                  <a:pt x="514870" y="64871"/>
                </a:lnTo>
                <a:lnTo>
                  <a:pt x="511187" y="64871"/>
                </a:lnTo>
                <a:lnTo>
                  <a:pt x="511187" y="75260"/>
                </a:lnTo>
                <a:lnTo>
                  <a:pt x="530161" y="75260"/>
                </a:lnTo>
                <a:lnTo>
                  <a:pt x="530161" y="150495"/>
                </a:lnTo>
                <a:lnTo>
                  <a:pt x="528751" y="154393"/>
                </a:lnTo>
                <a:lnTo>
                  <a:pt x="528751" y="155689"/>
                </a:lnTo>
                <a:lnTo>
                  <a:pt x="526288" y="158280"/>
                </a:lnTo>
                <a:lnTo>
                  <a:pt x="521195" y="158280"/>
                </a:lnTo>
                <a:lnTo>
                  <a:pt x="518744" y="159575"/>
                </a:lnTo>
                <a:lnTo>
                  <a:pt x="511187" y="159575"/>
                </a:lnTo>
                <a:lnTo>
                  <a:pt x="511187" y="168656"/>
                </a:lnTo>
                <a:lnTo>
                  <a:pt x="567931" y="168656"/>
                </a:lnTo>
                <a:lnTo>
                  <a:pt x="567931" y="159575"/>
                </a:lnTo>
                <a:close/>
              </a:path>
              <a:path w="636270" h="171450">
                <a:moveTo>
                  <a:pt x="636079" y="159575"/>
                </a:moveTo>
                <a:lnTo>
                  <a:pt x="628535" y="159575"/>
                </a:lnTo>
                <a:lnTo>
                  <a:pt x="626071" y="158280"/>
                </a:lnTo>
                <a:lnTo>
                  <a:pt x="619747" y="158280"/>
                </a:lnTo>
                <a:lnTo>
                  <a:pt x="617118" y="155689"/>
                </a:lnTo>
                <a:lnTo>
                  <a:pt x="617118" y="0"/>
                </a:lnTo>
                <a:lnTo>
                  <a:pt x="608330" y="0"/>
                </a:lnTo>
                <a:lnTo>
                  <a:pt x="602005" y="3898"/>
                </a:lnTo>
                <a:lnTo>
                  <a:pt x="594448" y="6489"/>
                </a:lnTo>
                <a:lnTo>
                  <a:pt x="579348" y="9093"/>
                </a:lnTo>
                <a:lnTo>
                  <a:pt x="579348" y="19469"/>
                </a:lnTo>
                <a:lnTo>
                  <a:pt x="598309" y="19469"/>
                </a:lnTo>
                <a:lnTo>
                  <a:pt x="598309" y="149199"/>
                </a:lnTo>
                <a:lnTo>
                  <a:pt x="596912" y="151790"/>
                </a:lnTo>
                <a:lnTo>
                  <a:pt x="596912" y="155689"/>
                </a:lnTo>
                <a:lnTo>
                  <a:pt x="595680" y="156984"/>
                </a:lnTo>
                <a:lnTo>
                  <a:pt x="593217" y="158280"/>
                </a:lnTo>
                <a:lnTo>
                  <a:pt x="588124" y="158280"/>
                </a:lnTo>
                <a:lnTo>
                  <a:pt x="586892" y="159575"/>
                </a:lnTo>
                <a:lnTo>
                  <a:pt x="579348" y="159575"/>
                </a:lnTo>
                <a:lnTo>
                  <a:pt x="579348" y="168656"/>
                </a:lnTo>
                <a:lnTo>
                  <a:pt x="636079" y="168656"/>
                </a:lnTo>
                <a:lnTo>
                  <a:pt x="636079" y="159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9" name="object 59"/>
          <p:cNvGrpSpPr/>
          <p:nvPr/>
        </p:nvGrpSpPr>
        <p:grpSpPr>
          <a:xfrm>
            <a:off x="4899185" y="4992858"/>
            <a:ext cx="581851" cy="221425"/>
            <a:chOff x="4453804" y="4435052"/>
            <a:chExt cx="528955" cy="201295"/>
          </a:xfrm>
        </p:grpSpPr>
        <p:sp>
          <p:nvSpPr>
            <p:cNvPr id="60" name="object 60"/>
            <p:cNvSpPr/>
            <p:nvPr/>
          </p:nvSpPr>
          <p:spPr>
            <a:xfrm>
              <a:off x="4453801" y="4437659"/>
              <a:ext cx="248920" cy="160020"/>
            </a:xfrm>
            <a:custGeom>
              <a:avLst/>
              <a:gdLst/>
              <a:ahLst/>
              <a:cxnLst/>
              <a:rect l="l" t="t" r="r" b="b"/>
              <a:pathLst>
                <a:path w="248920" h="160020">
                  <a:moveTo>
                    <a:pt x="63106" y="93408"/>
                  </a:moveTo>
                  <a:lnTo>
                    <a:pt x="0" y="93408"/>
                  </a:lnTo>
                  <a:lnTo>
                    <a:pt x="0" y="107683"/>
                  </a:lnTo>
                  <a:lnTo>
                    <a:pt x="63106" y="107683"/>
                  </a:lnTo>
                  <a:lnTo>
                    <a:pt x="63106" y="93408"/>
                  </a:lnTo>
                  <a:close/>
                </a:path>
                <a:path w="248920" h="160020">
                  <a:moveTo>
                    <a:pt x="248742" y="0"/>
                  </a:moveTo>
                  <a:lnTo>
                    <a:pt x="190601" y="0"/>
                  </a:lnTo>
                  <a:lnTo>
                    <a:pt x="190601" y="9080"/>
                  </a:lnTo>
                  <a:lnTo>
                    <a:pt x="198145" y="9080"/>
                  </a:lnTo>
                  <a:lnTo>
                    <a:pt x="200787" y="10375"/>
                  </a:lnTo>
                  <a:lnTo>
                    <a:pt x="203238" y="10375"/>
                  </a:lnTo>
                  <a:lnTo>
                    <a:pt x="204470" y="11671"/>
                  </a:lnTo>
                  <a:lnTo>
                    <a:pt x="205701" y="11671"/>
                  </a:lnTo>
                  <a:lnTo>
                    <a:pt x="206933" y="12966"/>
                  </a:lnTo>
                  <a:lnTo>
                    <a:pt x="208343" y="15570"/>
                  </a:lnTo>
                  <a:lnTo>
                    <a:pt x="208343" y="18161"/>
                  </a:lnTo>
                  <a:lnTo>
                    <a:pt x="209562" y="20751"/>
                  </a:lnTo>
                  <a:lnTo>
                    <a:pt x="209562" y="70053"/>
                  </a:lnTo>
                  <a:lnTo>
                    <a:pt x="127533" y="70053"/>
                  </a:lnTo>
                  <a:lnTo>
                    <a:pt x="127533" y="15570"/>
                  </a:lnTo>
                  <a:lnTo>
                    <a:pt x="128765" y="12966"/>
                  </a:lnTo>
                  <a:lnTo>
                    <a:pt x="131216" y="11671"/>
                  </a:lnTo>
                  <a:lnTo>
                    <a:pt x="132626" y="10375"/>
                  </a:lnTo>
                  <a:lnTo>
                    <a:pt x="133858" y="10375"/>
                  </a:lnTo>
                  <a:lnTo>
                    <a:pt x="136309" y="9080"/>
                  </a:lnTo>
                  <a:lnTo>
                    <a:pt x="146507" y="9080"/>
                  </a:lnTo>
                  <a:lnTo>
                    <a:pt x="146507" y="0"/>
                  </a:lnTo>
                  <a:lnTo>
                    <a:pt x="88353" y="0"/>
                  </a:lnTo>
                  <a:lnTo>
                    <a:pt x="88353" y="9080"/>
                  </a:lnTo>
                  <a:lnTo>
                    <a:pt x="95910" y="9080"/>
                  </a:lnTo>
                  <a:lnTo>
                    <a:pt x="98552" y="10375"/>
                  </a:lnTo>
                  <a:lnTo>
                    <a:pt x="101003" y="10375"/>
                  </a:lnTo>
                  <a:lnTo>
                    <a:pt x="102235" y="11671"/>
                  </a:lnTo>
                  <a:lnTo>
                    <a:pt x="103466" y="11671"/>
                  </a:lnTo>
                  <a:lnTo>
                    <a:pt x="104698" y="12966"/>
                  </a:lnTo>
                  <a:lnTo>
                    <a:pt x="106095" y="14274"/>
                  </a:lnTo>
                  <a:lnTo>
                    <a:pt x="106095" y="16865"/>
                  </a:lnTo>
                  <a:lnTo>
                    <a:pt x="107327" y="19456"/>
                  </a:lnTo>
                  <a:lnTo>
                    <a:pt x="107327" y="141401"/>
                  </a:lnTo>
                  <a:lnTo>
                    <a:pt x="106095" y="144005"/>
                  </a:lnTo>
                  <a:lnTo>
                    <a:pt x="106095" y="147891"/>
                  </a:lnTo>
                  <a:lnTo>
                    <a:pt x="104698" y="149186"/>
                  </a:lnTo>
                  <a:lnTo>
                    <a:pt x="103466" y="150482"/>
                  </a:lnTo>
                  <a:lnTo>
                    <a:pt x="88353" y="150482"/>
                  </a:lnTo>
                  <a:lnTo>
                    <a:pt x="88353" y="159575"/>
                  </a:lnTo>
                  <a:lnTo>
                    <a:pt x="146507" y="159575"/>
                  </a:lnTo>
                  <a:lnTo>
                    <a:pt x="146507" y="150482"/>
                  </a:lnTo>
                  <a:lnTo>
                    <a:pt x="131216" y="150482"/>
                  </a:lnTo>
                  <a:lnTo>
                    <a:pt x="128765" y="149186"/>
                  </a:lnTo>
                  <a:lnTo>
                    <a:pt x="127533" y="147891"/>
                  </a:lnTo>
                  <a:lnTo>
                    <a:pt x="127533" y="83032"/>
                  </a:lnTo>
                  <a:lnTo>
                    <a:pt x="209562" y="83032"/>
                  </a:lnTo>
                  <a:lnTo>
                    <a:pt x="209562" y="141401"/>
                  </a:lnTo>
                  <a:lnTo>
                    <a:pt x="208343" y="145300"/>
                  </a:lnTo>
                  <a:lnTo>
                    <a:pt x="208343" y="147891"/>
                  </a:lnTo>
                  <a:lnTo>
                    <a:pt x="206933" y="149186"/>
                  </a:lnTo>
                  <a:lnTo>
                    <a:pt x="205701" y="150482"/>
                  </a:lnTo>
                  <a:lnTo>
                    <a:pt x="190601" y="150482"/>
                  </a:lnTo>
                  <a:lnTo>
                    <a:pt x="190601" y="159575"/>
                  </a:lnTo>
                  <a:lnTo>
                    <a:pt x="248742" y="159575"/>
                  </a:lnTo>
                  <a:lnTo>
                    <a:pt x="248742" y="150482"/>
                  </a:lnTo>
                  <a:lnTo>
                    <a:pt x="233464" y="150482"/>
                  </a:lnTo>
                  <a:lnTo>
                    <a:pt x="231000" y="149186"/>
                  </a:lnTo>
                  <a:lnTo>
                    <a:pt x="229768" y="147891"/>
                  </a:lnTo>
                  <a:lnTo>
                    <a:pt x="229768" y="83032"/>
                  </a:lnTo>
                  <a:lnTo>
                    <a:pt x="229768" y="70053"/>
                  </a:lnTo>
                  <a:lnTo>
                    <a:pt x="229768" y="20751"/>
                  </a:lnTo>
                  <a:lnTo>
                    <a:pt x="231000" y="18161"/>
                  </a:lnTo>
                  <a:lnTo>
                    <a:pt x="231000" y="14274"/>
                  </a:lnTo>
                  <a:lnTo>
                    <a:pt x="232232" y="12966"/>
                  </a:lnTo>
                  <a:lnTo>
                    <a:pt x="232232" y="11671"/>
                  </a:lnTo>
                  <a:lnTo>
                    <a:pt x="233464" y="10375"/>
                  </a:lnTo>
                  <a:lnTo>
                    <a:pt x="234861" y="10375"/>
                  </a:lnTo>
                  <a:lnTo>
                    <a:pt x="237324" y="9080"/>
                  </a:lnTo>
                  <a:lnTo>
                    <a:pt x="248742" y="9080"/>
                  </a:lnTo>
                  <a:lnTo>
                    <a:pt x="2487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824812" y="4435052"/>
              <a:ext cx="157924" cy="16476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721344" y="4520680"/>
              <a:ext cx="80010" cy="115570"/>
            </a:xfrm>
            <a:custGeom>
              <a:avLst/>
              <a:gdLst/>
              <a:ahLst/>
              <a:cxnLst/>
              <a:rect l="l" t="t" r="r" b="b"/>
              <a:pathLst>
                <a:path w="80010" h="115570">
                  <a:moveTo>
                    <a:pt x="45497" y="0"/>
                  </a:moveTo>
                  <a:lnTo>
                    <a:pt x="35484" y="0"/>
                  </a:lnTo>
                  <a:lnTo>
                    <a:pt x="29160" y="1297"/>
                  </a:lnTo>
                  <a:lnTo>
                    <a:pt x="24066" y="3892"/>
                  </a:lnTo>
                  <a:lnTo>
                    <a:pt x="20201" y="5190"/>
                  </a:lnTo>
                  <a:lnTo>
                    <a:pt x="12647" y="10381"/>
                  </a:lnTo>
                  <a:lnTo>
                    <a:pt x="8958" y="14274"/>
                  </a:lnTo>
                  <a:lnTo>
                    <a:pt x="6323" y="18167"/>
                  </a:lnTo>
                  <a:lnTo>
                    <a:pt x="2634" y="31143"/>
                  </a:lnTo>
                  <a:lnTo>
                    <a:pt x="2634" y="44102"/>
                  </a:lnTo>
                  <a:lnTo>
                    <a:pt x="10188" y="42804"/>
                  </a:lnTo>
                  <a:lnTo>
                    <a:pt x="10188" y="33739"/>
                  </a:lnTo>
                  <a:lnTo>
                    <a:pt x="12647" y="25953"/>
                  </a:lnTo>
                  <a:lnTo>
                    <a:pt x="34079" y="9083"/>
                  </a:lnTo>
                  <a:lnTo>
                    <a:pt x="43038" y="9083"/>
                  </a:lnTo>
                  <a:lnTo>
                    <a:pt x="64469" y="37632"/>
                  </a:lnTo>
                  <a:lnTo>
                    <a:pt x="63239" y="41507"/>
                  </a:lnTo>
                  <a:lnTo>
                    <a:pt x="63239" y="45400"/>
                  </a:lnTo>
                  <a:lnTo>
                    <a:pt x="60604" y="50590"/>
                  </a:lnTo>
                  <a:lnTo>
                    <a:pt x="58145" y="53186"/>
                  </a:lnTo>
                  <a:lnTo>
                    <a:pt x="55510" y="57079"/>
                  </a:lnTo>
                  <a:lnTo>
                    <a:pt x="47956" y="64865"/>
                  </a:lnTo>
                  <a:lnTo>
                    <a:pt x="44267" y="70055"/>
                  </a:lnTo>
                  <a:lnTo>
                    <a:pt x="37943" y="73948"/>
                  </a:lnTo>
                  <a:lnTo>
                    <a:pt x="32849" y="79139"/>
                  </a:lnTo>
                  <a:lnTo>
                    <a:pt x="29160" y="81734"/>
                  </a:lnTo>
                  <a:lnTo>
                    <a:pt x="25295" y="85627"/>
                  </a:lnTo>
                  <a:lnTo>
                    <a:pt x="18971" y="89520"/>
                  </a:lnTo>
                  <a:lnTo>
                    <a:pt x="12647" y="94711"/>
                  </a:lnTo>
                  <a:lnTo>
                    <a:pt x="0" y="103794"/>
                  </a:lnTo>
                  <a:lnTo>
                    <a:pt x="0" y="111562"/>
                  </a:lnTo>
                  <a:lnTo>
                    <a:pt x="69563" y="111562"/>
                  </a:lnTo>
                  <a:lnTo>
                    <a:pt x="70793" y="115455"/>
                  </a:lnTo>
                  <a:lnTo>
                    <a:pt x="74482" y="115455"/>
                  </a:lnTo>
                  <a:lnTo>
                    <a:pt x="79576" y="85627"/>
                  </a:lnTo>
                  <a:lnTo>
                    <a:pt x="73252" y="85627"/>
                  </a:lnTo>
                  <a:lnTo>
                    <a:pt x="72023" y="90818"/>
                  </a:lnTo>
                  <a:lnTo>
                    <a:pt x="72023" y="93413"/>
                  </a:lnTo>
                  <a:lnTo>
                    <a:pt x="70793" y="96008"/>
                  </a:lnTo>
                  <a:lnTo>
                    <a:pt x="68158" y="98604"/>
                  </a:lnTo>
                  <a:lnTo>
                    <a:pt x="64469" y="98604"/>
                  </a:lnTo>
                  <a:lnTo>
                    <a:pt x="61834" y="99901"/>
                  </a:lnTo>
                  <a:lnTo>
                    <a:pt x="17742" y="99901"/>
                  </a:lnTo>
                  <a:lnTo>
                    <a:pt x="22836" y="97306"/>
                  </a:lnTo>
                  <a:lnTo>
                    <a:pt x="29160" y="92115"/>
                  </a:lnTo>
                  <a:lnTo>
                    <a:pt x="53051" y="75246"/>
                  </a:lnTo>
                  <a:lnTo>
                    <a:pt x="58145" y="70055"/>
                  </a:lnTo>
                  <a:lnTo>
                    <a:pt x="63239" y="66162"/>
                  </a:lnTo>
                  <a:lnTo>
                    <a:pt x="68158" y="60972"/>
                  </a:lnTo>
                  <a:lnTo>
                    <a:pt x="75712" y="49293"/>
                  </a:lnTo>
                  <a:lnTo>
                    <a:pt x="77117" y="45400"/>
                  </a:lnTo>
                  <a:lnTo>
                    <a:pt x="77117" y="41507"/>
                  </a:lnTo>
                  <a:lnTo>
                    <a:pt x="78347" y="37632"/>
                  </a:lnTo>
                  <a:lnTo>
                    <a:pt x="78347" y="29846"/>
                  </a:lnTo>
                  <a:lnTo>
                    <a:pt x="77117" y="24655"/>
                  </a:lnTo>
                  <a:lnTo>
                    <a:pt x="74482" y="20762"/>
                  </a:lnTo>
                  <a:lnTo>
                    <a:pt x="73252" y="16869"/>
                  </a:lnTo>
                  <a:lnTo>
                    <a:pt x="70793" y="12976"/>
                  </a:lnTo>
                  <a:lnTo>
                    <a:pt x="66928" y="9083"/>
                  </a:lnTo>
                  <a:lnTo>
                    <a:pt x="59375" y="3892"/>
                  </a:lnTo>
                  <a:lnTo>
                    <a:pt x="55510" y="2595"/>
                  </a:lnTo>
                  <a:lnTo>
                    <a:pt x="45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</p:spTree>
    <p:extLst>
      <p:ext uri="{BB962C8B-B14F-4D97-AF65-F5344CB8AC3E}">
        <p14:creationId xmlns:p14="http://schemas.microsoft.com/office/powerpoint/2010/main" val="6598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Enamines</a:t>
            </a:r>
            <a:r>
              <a:rPr lang="en-US" dirty="0" smtClean="0"/>
              <a:t>  (and imines, Schiff bases)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" y="1539240"/>
            <a:ext cx="88011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40">
                <a:solidFill>
                  <a:srgbClr val="000000"/>
                </a:solidFill>
              </a:rPr>
              <a:t>Recall </a:t>
            </a:r>
            <a:r>
              <a:rPr lang="en-US" sz="2640">
                <a:solidFill>
                  <a:srgbClr val="CC3300"/>
                </a:solidFill>
              </a:rPr>
              <a:t>primary amines</a:t>
            </a:r>
            <a:r>
              <a:rPr lang="en-US" sz="2640">
                <a:solidFill>
                  <a:srgbClr val="000000"/>
                </a:solidFill>
              </a:rPr>
              <a:t> react with carbonyl compounds to give Schiff bases (imines), RN=CR</a:t>
            </a:r>
            <a:r>
              <a:rPr lang="en-US" sz="2640" baseline="-25000">
                <a:solidFill>
                  <a:srgbClr val="000000"/>
                </a:solidFill>
              </a:rPr>
              <a:t>2</a:t>
            </a:r>
            <a:r>
              <a:rPr lang="en-US" sz="264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502920" y="2628901"/>
            <a:ext cx="18440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40">
                <a:solidFill>
                  <a:srgbClr val="000000"/>
                </a:solidFill>
              </a:rPr>
              <a:t>Primary amine</a:t>
            </a:r>
          </a:p>
        </p:txBody>
      </p:sp>
      <p:pic>
        <p:nvPicPr>
          <p:cNvPr id="444421" name="Picture 5" descr="1604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377440"/>
            <a:ext cx="6412230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0" y="5311141"/>
            <a:ext cx="234696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40">
                <a:solidFill>
                  <a:srgbClr val="000000"/>
                </a:solidFill>
              </a:rPr>
              <a:t>Secondary Amine</a:t>
            </a:r>
          </a:p>
        </p:txBody>
      </p:sp>
      <p:sp>
        <p:nvSpPr>
          <p:cNvPr id="444423" name="Rectangle 7" descr="chm_16-050a"/>
          <p:cNvSpPr>
            <a:spLocks noGrp="1" noChangeAspect="1" noChangeArrowheads="1"/>
          </p:cNvSpPr>
          <p:nvPr isPhoto="1"/>
        </p:nvSpPr>
        <p:spPr bwMode="auto">
          <a:xfrm>
            <a:off x="1927860" y="5227320"/>
            <a:ext cx="8130540" cy="178990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8801100" y="2712720"/>
            <a:ext cx="754380" cy="50292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9220200" y="5394960"/>
            <a:ext cx="838200" cy="58674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873240" y="2712720"/>
            <a:ext cx="838200" cy="50292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7459980" y="5227320"/>
            <a:ext cx="502920" cy="75438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444429" name="Rectangle 13"/>
          <p:cNvSpPr>
            <a:spLocks noChangeArrowheads="1"/>
          </p:cNvSpPr>
          <p:nvPr/>
        </p:nvSpPr>
        <p:spPr bwMode="auto">
          <a:xfrm>
            <a:off x="7124700" y="6316980"/>
            <a:ext cx="1760220" cy="50292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640">
              <a:solidFill>
                <a:srgbClr val="000000"/>
              </a:solidFill>
            </a:endParaRPr>
          </a:p>
        </p:txBody>
      </p:sp>
      <p:sp>
        <p:nvSpPr>
          <p:cNvPr id="444430" name="Rectangle 14"/>
          <p:cNvSpPr>
            <a:spLocks noChangeArrowheads="1"/>
          </p:cNvSpPr>
          <p:nvPr/>
        </p:nvSpPr>
        <p:spPr bwMode="auto">
          <a:xfrm>
            <a:off x="586740" y="4556761"/>
            <a:ext cx="771144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40">
                <a:solidFill>
                  <a:srgbClr val="000000"/>
                </a:solidFill>
              </a:rPr>
              <a:t>But </a:t>
            </a:r>
            <a:r>
              <a:rPr lang="en-US" sz="2640">
                <a:solidFill>
                  <a:srgbClr val="CC3300"/>
                </a:solidFill>
              </a:rPr>
              <a:t>secondary amines</a:t>
            </a:r>
            <a:r>
              <a:rPr lang="en-US" sz="2640">
                <a:solidFill>
                  <a:srgbClr val="000000"/>
                </a:solidFill>
              </a:rPr>
              <a:t> react to give enamines</a:t>
            </a:r>
          </a:p>
        </p:txBody>
      </p:sp>
    </p:spTree>
    <p:extLst>
      <p:ext uri="{BB962C8B-B14F-4D97-AF65-F5344CB8AC3E}">
        <p14:creationId xmlns:p14="http://schemas.microsoft.com/office/powerpoint/2010/main" val="17928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/>
      <p:bldP spid="444422" grpId="0"/>
      <p:bldP spid="444423" grpId="0" animBg="1"/>
      <p:bldP spid="444424" grpId="0" animBg="1"/>
      <p:bldP spid="444425" grpId="0" animBg="1"/>
      <p:bldP spid="444426" grpId="0" animBg="1"/>
      <p:bldP spid="444427" grpId="0" animBg="1"/>
      <p:bldP spid="444429" grpId="0" animBg="1"/>
      <p:bldP spid="4444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662" y="506595"/>
            <a:ext cx="3078290" cy="692626"/>
          </a:xfrm>
          <a:prstGeom prst="rect">
            <a:avLst/>
          </a:prstGeom>
        </p:spPr>
        <p:txBody>
          <a:bodyPr vert="horz" wrap="square" lIns="0" tIns="15367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121"/>
              </a:spcBef>
            </a:pPr>
            <a:r>
              <a:rPr sz="4400" spc="6" dirty="0"/>
              <a:t>ENOLATES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31778" y="1317760"/>
            <a:ext cx="8883523" cy="2939139"/>
          </a:xfrm>
          <a:prstGeom prst="rect">
            <a:avLst/>
          </a:prstGeom>
        </p:spPr>
        <p:txBody>
          <a:bodyPr vert="horz" wrap="square" lIns="0" tIns="94298" rIns="0" bIns="0" rtlCol="0">
            <a:spAutoFit/>
          </a:bodyPr>
          <a:lstStyle/>
          <a:p>
            <a:pPr marL="55880" marR="47498" algn="just">
              <a:lnSpc>
                <a:spcPct val="80000"/>
              </a:lnSpc>
              <a:spcBef>
                <a:spcPts val="743"/>
              </a:spcBef>
            </a:pPr>
            <a:r>
              <a:rPr sz="2640" spc="-6" dirty="0">
                <a:latin typeface="Arial"/>
                <a:cs typeface="Arial"/>
              </a:rPr>
              <a:t>The </a:t>
            </a:r>
            <a:r>
              <a:rPr sz="2640" dirty="0">
                <a:latin typeface="Arial"/>
                <a:cs typeface="Arial"/>
              </a:rPr>
              <a:t>class </a:t>
            </a:r>
            <a:r>
              <a:rPr sz="2640" spc="-11" dirty="0">
                <a:latin typeface="Arial"/>
                <a:cs typeface="Arial"/>
              </a:rPr>
              <a:t>of </a:t>
            </a:r>
            <a:r>
              <a:rPr sz="2640" spc="-6" dirty="0">
                <a:latin typeface="Arial"/>
                <a:cs typeface="Arial"/>
              </a:rPr>
              <a:t>compounds </a:t>
            </a:r>
            <a:r>
              <a:rPr sz="2640" spc="-11" dirty="0">
                <a:latin typeface="Arial"/>
                <a:cs typeface="Arial"/>
              </a:rPr>
              <a:t>which </a:t>
            </a:r>
            <a:r>
              <a:rPr sz="2640" dirty="0">
                <a:latin typeface="Arial"/>
                <a:cs typeface="Arial"/>
              </a:rPr>
              <a:t>contain a </a:t>
            </a:r>
            <a:r>
              <a:rPr sz="2640" spc="-6" dirty="0">
                <a:latin typeface="Arial"/>
                <a:cs typeface="Arial"/>
              </a:rPr>
              <a:t>methylene </a:t>
            </a:r>
            <a:r>
              <a:rPr sz="2640" spc="-11" dirty="0">
                <a:latin typeface="Arial"/>
                <a:cs typeface="Arial"/>
              </a:rPr>
              <a:t>group  </a:t>
            </a:r>
            <a:r>
              <a:rPr sz="2640" spc="-6" dirty="0">
                <a:latin typeface="Arial"/>
                <a:cs typeface="Arial"/>
              </a:rPr>
              <a:t>(–CH</a:t>
            </a:r>
            <a:r>
              <a:rPr sz="2640" spc="-8" baseline="-20833" dirty="0">
                <a:latin typeface="Arial"/>
                <a:cs typeface="Arial"/>
              </a:rPr>
              <a:t>2</a:t>
            </a:r>
            <a:r>
              <a:rPr sz="2640" spc="-6" dirty="0">
                <a:latin typeface="Arial"/>
                <a:cs typeface="Arial"/>
              </a:rPr>
              <a:t>–) </a:t>
            </a:r>
            <a:r>
              <a:rPr sz="2640" dirty="0">
                <a:latin typeface="Arial"/>
                <a:cs typeface="Arial"/>
              </a:rPr>
              <a:t>directly bonded to the </a:t>
            </a:r>
            <a:r>
              <a:rPr sz="2640" spc="-6" dirty="0">
                <a:latin typeface="Arial"/>
                <a:cs typeface="Arial"/>
              </a:rPr>
              <a:t>electron </a:t>
            </a:r>
            <a:r>
              <a:rPr sz="2640" dirty="0">
                <a:latin typeface="Arial"/>
                <a:cs typeface="Arial"/>
              </a:rPr>
              <a:t>withdrawing  </a:t>
            </a:r>
            <a:r>
              <a:rPr sz="2640" spc="-6" dirty="0">
                <a:latin typeface="Arial"/>
                <a:cs typeface="Arial"/>
              </a:rPr>
              <a:t>groups </a:t>
            </a:r>
            <a:r>
              <a:rPr sz="2640" dirty="0">
                <a:latin typeface="Arial"/>
                <a:cs typeface="Arial"/>
              </a:rPr>
              <a:t>such as </a:t>
            </a:r>
            <a:r>
              <a:rPr sz="2640" spc="-11" dirty="0">
                <a:latin typeface="Arial"/>
                <a:cs typeface="Arial"/>
              </a:rPr>
              <a:t>–COCH</a:t>
            </a:r>
            <a:r>
              <a:rPr sz="2640" spc="-17" baseline="-20833" dirty="0">
                <a:latin typeface="Arial"/>
                <a:cs typeface="Arial"/>
              </a:rPr>
              <a:t>3</a:t>
            </a:r>
            <a:r>
              <a:rPr sz="2640" spc="-11" dirty="0">
                <a:latin typeface="Arial"/>
                <a:cs typeface="Arial"/>
              </a:rPr>
              <a:t>, </a:t>
            </a:r>
            <a:r>
              <a:rPr sz="2640" spc="-6" dirty="0">
                <a:latin typeface="Arial"/>
                <a:cs typeface="Arial"/>
              </a:rPr>
              <a:t>–COOC</a:t>
            </a:r>
            <a:r>
              <a:rPr sz="2640" spc="-8" baseline="-20833" dirty="0">
                <a:latin typeface="Arial"/>
                <a:cs typeface="Arial"/>
              </a:rPr>
              <a:t>2</a:t>
            </a:r>
            <a:r>
              <a:rPr sz="2640" spc="-6" dirty="0">
                <a:latin typeface="Arial"/>
                <a:cs typeface="Arial"/>
              </a:rPr>
              <a:t>H</a:t>
            </a:r>
            <a:r>
              <a:rPr sz="2640" spc="-8" baseline="-20833" dirty="0">
                <a:latin typeface="Arial"/>
                <a:cs typeface="Arial"/>
              </a:rPr>
              <a:t>5</a:t>
            </a:r>
            <a:r>
              <a:rPr sz="2640" spc="-6" dirty="0">
                <a:latin typeface="Arial"/>
                <a:cs typeface="Arial"/>
              </a:rPr>
              <a:t>, –CN, </a:t>
            </a:r>
            <a:r>
              <a:rPr sz="2640" dirty="0">
                <a:latin typeface="Arial"/>
                <a:cs typeface="Arial"/>
              </a:rPr>
              <a:t>are </a:t>
            </a:r>
            <a:r>
              <a:rPr sz="2640" spc="-6" dirty="0">
                <a:latin typeface="Arial"/>
                <a:cs typeface="Arial"/>
              </a:rPr>
              <a:t>called  active </a:t>
            </a:r>
            <a:r>
              <a:rPr sz="2640" dirty="0">
                <a:latin typeface="Arial"/>
                <a:cs typeface="Arial"/>
              </a:rPr>
              <a:t>methylene </a:t>
            </a:r>
            <a:r>
              <a:rPr sz="2640" spc="-6" dirty="0">
                <a:latin typeface="Arial"/>
                <a:cs typeface="Arial"/>
              </a:rPr>
              <a:t>compounds. </a:t>
            </a:r>
            <a:r>
              <a:rPr sz="2640" spc="6" dirty="0">
                <a:latin typeface="Arial"/>
                <a:cs typeface="Arial"/>
              </a:rPr>
              <a:t>This </a:t>
            </a:r>
            <a:r>
              <a:rPr sz="2640" spc="-6" dirty="0">
                <a:latin typeface="Arial"/>
                <a:cs typeface="Arial"/>
              </a:rPr>
              <a:t>is so because the –CH</a:t>
            </a:r>
            <a:r>
              <a:rPr sz="2640" spc="-8" baseline="-20833" dirty="0">
                <a:latin typeface="Arial"/>
                <a:cs typeface="Arial"/>
              </a:rPr>
              <a:t>2  </a:t>
            </a:r>
            <a:r>
              <a:rPr sz="2640" spc="-6" dirty="0">
                <a:latin typeface="Arial"/>
                <a:cs typeface="Arial"/>
              </a:rPr>
              <a:t>group in </a:t>
            </a:r>
            <a:r>
              <a:rPr sz="2640" dirty="0">
                <a:latin typeface="Arial"/>
                <a:cs typeface="Arial"/>
              </a:rPr>
              <a:t>them </a:t>
            </a:r>
            <a:r>
              <a:rPr sz="2640" spc="-6" dirty="0">
                <a:latin typeface="Arial"/>
                <a:cs typeface="Arial"/>
              </a:rPr>
              <a:t>is </a:t>
            </a:r>
            <a:r>
              <a:rPr sz="2640" dirty="0">
                <a:latin typeface="Arial"/>
                <a:cs typeface="Arial"/>
              </a:rPr>
              <a:t>acidic and </a:t>
            </a:r>
            <a:r>
              <a:rPr sz="2640" spc="-6" dirty="0">
                <a:latin typeface="Arial"/>
                <a:cs typeface="Arial"/>
              </a:rPr>
              <a:t>reactive. </a:t>
            </a:r>
            <a:r>
              <a:rPr sz="2640" spc="6" dirty="0">
                <a:latin typeface="Arial"/>
                <a:cs typeface="Arial"/>
              </a:rPr>
              <a:t>The </a:t>
            </a:r>
            <a:r>
              <a:rPr sz="2640" spc="-11" dirty="0">
                <a:latin typeface="Arial"/>
                <a:cs typeface="Arial"/>
              </a:rPr>
              <a:t>two </a:t>
            </a:r>
            <a:r>
              <a:rPr sz="2640" spc="-6" dirty="0">
                <a:latin typeface="Arial"/>
                <a:cs typeface="Arial"/>
              </a:rPr>
              <a:t>examples</a:t>
            </a:r>
            <a:r>
              <a:rPr sz="2640" spc="61" dirty="0">
                <a:latin typeface="Arial"/>
                <a:cs typeface="Arial"/>
              </a:rPr>
              <a:t> </a:t>
            </a:r>
            <a:r>
              <a:rPr sz="2640" dirty="0">
                <a:latin typeface="Arial"/>
                <a:cs typeface="Arial"/>
              </a:rPr>
              <a:t>are</a:t>
            </a:r>
            <a:endParaRPr sz="2640">
              <a:latin typeface="Arial"/>
              <a:cs typeface="Arial"/>
            </a:endParaRPr>
          </a:p>
          <a:p>
            <a:pPr marL="1061720" indent="-1006539">
              <a:buAutoNum type="alphaLcParenBoth"/>
              <a:tabLst>
                <a:tab pos="1061720" algn="l"/>
                <a:tab pos="1062419" algn="l"/>
              </a:tabLst>
            </a:pPr>
            <a:r>
              <a:rPr sz="2640" spc="-6" dirty="0">
                <a:latin typeface="Arial"/>
                <a:cs typeface="Arial"/>
              </a:rPr>
              <a:t>Ethyl </a:t>
            </a:r>
            <a:r>
              <a:rPr sz="2640" dirty="0">
                <a:latin typeface="Arial"/>
                <a:cs typeface="Arial"/>
              </a:rPr>
              <a:t>acetoacetate (Acetoacetic</a:t>
            </a:r>
            <a:r>
              <a:rPr sz="2640" spc="-77" dirty="0">
                <a:latin typeface="Arial"/>
                <a:cs typeface="Arial"/>
              </a:rPr>
              <a:t> </a:t>
            </a:r>
            <a:r>
              <a:rPr sz="2640" dirty="0">
                <a:latin typeface="Arial"/>
                <a:cs typeface="Arial"/>
              </a:rPr>
              <a:t>ester)</a:t>
            </a:r>
            <a:endParaRPr sz="2640">
              <a:latin typeface="Arial"/>
              <a:cs typeface="Arial"/>
            </a:endParaRPr>
          </a:p>
          <a:p>
            <a:pPr marL="55880" marR="2995168">
              <a:spcBef>
                <a:spcPts val="6"/>
              </a:spcBef>
              <a:buAutoNum type="alphaLcParenBoth"/>
              <a:tabLst>
                <a:tab pos="1061720" algn="l"/>
                <a:tab pos="1062419" algn="l"/>
              </a:tabLst>
            </a:pPr>
            <a:r>
              <a:rPr sz="2640" spc="-6" dirty="0">
                <a:latin typeface="Arial"/>
                <a:cs typeface="Arial"/>
              </a:rPr>
              <a:t>Diethyl </a:t>
            </a:r>
            <a:r>
              <a:rPr sz="2640" dirty="0">
                <a:latin typeface="Arial"/>
                <a:cs typeface="Arial"/>
              </a:rPr>
              <a:t>molonote (Molonic ester)  </a:t>
            </a:r>
            <a:r>
              <a:rPr sz="2640" spc="6" dirty="0">
                <a:latin typeface="Arial"/>
                <a:cs typeface="Arial"/>
              </a:rPr>
              <a:t>The </a:t>
            </a:r>
            <a:r>
              <a:rPr sz="2640" dirty="0">
                <a:latin typeface="Arial"/>
                <a:cs typeface="Arial"/>
              </a:rPr>
              <a:t>structure of </a:t>
            </a:r>
            <a:r>
              <a:rPr sz="2640" spc="-6" dirty="0">
                <a:latin typeface="Arial"/>
                <a:cs typeface="Arial"/>
              </a:rPr>
              <a:t>(a) </a:t>
            </a:r>
            <a:r>
              <a:rPr sz="2640" dirty="0">
                <a:latin typeface="Arial"/>
                <a:cs typeface="Arial"/>
              </a:rPr>
              <a:t>and </a:t>
            </a:r>
            <a:r>
              <a:rPr sz="2640" spc="-6" dirty="0">
                <a:latin typeface="Arial"/>
                <a:cs typeface="Arial"/>
              </a:rPr>
              <a:t>(b) </a:t>
            </a:r>
            <a:r>
              <a:rPr sz="2640" dirty="0">
                <a:latin typeface="Arial"/>
                <a:cs typeface="Arial"/>
              </a:rPr>
              <a:t>are</a:t>
            </a:r>
            <a:r>
              <a:rPr sz="2640" spc="-116" dirty="0">
                <a:latin typeface="Arial"/>
                <a:cs typeface="Arial"/>
              </a:rPr>
              <a:t> </a:t>
            </a:r>
            <a:r>
              <a:rPr sz="2640" dirty="0">
                <a:latin typeface="Arial"/>
                <a:cs typeface="Arial"/>
              </a:rPr>
              <a:t>as</a:t>
            </a:r>
            <a:endParaRPr sz="264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634" y="4612353"/>
            <a:ext cx="3867595" cy="1704340"/>
            <a:chOff x="576940" y="4089139"/>
            <a:chExt cx="3515995" cy="1549400"/>
          </a:xfrm>
        </p:grpSpPr>
        <p:sp>
          <p:nvSpPr>
            <p:cNvPr id="5" name="object 5"/>
            <p:cNvSpPr/>
            <p:nvPr/>
          </p:nvSpPr>
          <p:spPr>
            <a:xfrm>
              <a:off x="774402" y="4356772"/>
              <a:ext cx="188562" cy="189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576940" y="4353685"/>
              <a:ext cx="175194" cy="1953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1090648" y="4464431"/>
              <a:ext cx="271780" cy="17145"/>
            </a:xfrm>
            <a:custGeom>
              <a:avLst/>
              <a:gdLst/>
              <a:ahLst/>
              <a:cxnLst/>
              <a:rect l="l" t="t" r="r" b="b"/>
              <a:pathLst>
                <a:path w="271780" h="17145">
                  <a:moveTo>
                    <a:pt x="271689" y="0"/>
                  </a:moveTo>
                  <a:lnTo>
                    <a:pt x="0" y="0"/>
                  </a:lnTo>
                  <a:lnTo>
                    <a:pt x="0" y="16918"/>
                  </a:lnTo>
                  <a:lnTo>
                    <a:pt x="271689" y="16918"/>
                  </a:lnTo>
                  <a:lnTo>
                    <a:pt x="27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1375711" y="4353685"/>
              <a:ext cx="175189" cy="1953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1558330" y="4464431"/>
              <a:ext cx="271780" cy="17145"/>
            </a:xfrm>
            <a:custGeom>
              <a:avLst/>
              <a:gdLst/>
              <a:ahLst/>
              <a:cxnLst/>
              <a:rect l="l" t="t" r="r" b="b"/>
              <a:pathLst>
                <a:path w="271780" h="17145">
                  <a:moveTo>
                    <a:pt x="271689" y="0"/>
                  </a:moveTo>
                  <a:lnTo>
                    <a:pt x="0" y="0"/>
                  </a:lnTo>
                  <a:lnTo>
                    <a:pt x="0" y="16918"/>
                  </a:lnTo>
                  <a:lnTo>
                    <a:pt x="271689" y="16918"/>
                  </a:lnTo>
                  <a:lnTo>
                    <a:pt x="27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85232" y="4455199"/>
              <a:ext cx="95014" cy="1338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9717" y="4089139"/>
              <a:ext cx="2232996" cy="690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0548" y="4810499"/>
              <a:ext cx="1334634" cy="8274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32102" y="4089145"/>
              <a:ext cx="80645" cy="229235"/>
            </a:xfrm>
            <a:custGeom>
              <a:avLst/>
              <a:gdLst/>
              <a:ahLst/>
              <a:cxnLst/>
              <a:rect l="l" t="t" r="r" b="b"/>
              <a:pathLst>
                <a:path w="80644" h="229235">
                  <a:moveTo>
                    <a:pt x="20802" y="0"/>
                  </a:moveTo>
                  <a:lnTo>
                    <a:pt x="0" y="0"/>
                  </a:lnTo>
                  <a:lnTo>
                    <a:pt x="0" y="229184"/>
                  </a:lnTo>
                  <a:lnTo>
                    <a:pt x="20802" y="229184"/>
                  </a:lnTo>
                  <a:lnTo>
                    <a:pt x="20802" y="0"/>
                  </a:lnTo>
                  <a:close/>
                </a:path>
                <a:path w="80644" h="229235">
                  <a:moveTo>
                    <a:pt x="80175" y="0"/>
                  </a:moveTo>
                  <a:lnTo>
                    <a:pt x="59397" y="0"/>
                  </a:lnTo>
                  <a:lnTo>
                    <a:pt x="59397" y="229184"/>
                  </a:lnTo>
                  <a:lnTo>
                    <a:pt x="80175" y="229184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308780" y="4612353"/>
            <a:ext cx="4233609" cy="1352296"/>
            <a:chOff x="4826163" y="4089139"/>
            <a:chExt cx="3848735" cy="1229360"/>
          </a:xfrm>
        </p:grpSpPr>
        <p:sp>
          <p:nvSpPr>
            <p:cNvPr id="15" name="object 15"/>
            <p:cNvSpPr/>
            <p:nvPr/>
          </p:nvSpPr>
          <p:spPr>
            <a:xfrm>
              <a:off x="4826163" y="4356772"/>
              <a:ext cx="188418" cy="1891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158630" y="4353685"/>
              <a:ext cx="175210" cy="1953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9965" y="4452134"/>
              <a:ext cx="94931" cy="1368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473348" y="4353685"/>
              <a:ext cx="185735" cy="1953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2498" y="4464431"/>
              <a:ext cx="271780" cy="17145"/>
            </a:xfrm>
            <a:custGeom>
              <a:avLst/>
              <a:gdLst/>
              <a:ahLst/>
              <a:cxnLst/>
              <a:rect l="l" t="t" r="r" b="b"/>
              <a:pathLst>
                <a:path w="271779" h="17145">
                  <a:moveTo>
                    <a:pt x="271689" y="0"/>
                  </a:moveTo>
                  <a:lnTo>
                    <a:pt x="0" y="0"/>
                  </a:lnTo>
                  <a:lnTo>
                    <a:pt x="0" y="16918"/>
                  </a:lnTo>
                  <a:lnTo>
                    <a:pt x="271689" y="16918"/>
                  </a:lnTo>
                  <a:lnTo>
                    <a:pt x="271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7499" y="4353685"/>
              <a:ext cx="175210" cy="1953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351795" y="4455199"/>
              <a:ext cx="93486" cy="1368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0139" y="4089139"/>
              <a:ext cx="2534259" cy="6906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004954" y="4089145"/>
              <a:ext cx="763270" cy="1158240"/>
            </a:xfrm>
            <a:custGeom>
              <a:avLst/>
              <a:gdLst/>
              <a:ahLst/>
              <a:cxnLst/>
              <a:rect l="l" t="t" r="r" b="b"/>
              <a:pathLst>
                <a:path w="763270" h="1158239">
                  <a:moveTo>
                    <a:pt x="20853" y="0"/>
                  </a:moveTo>
                  <a:lnTo>
                    <a:pt x="0" y="0"/>
                  </a:lnTo>
                  <a:lnTo>
                    <a:pt x="0" y="229184"/>
                  </a:lnTo>
                  <a:lnTo>
                    <a:pt x="20853" y="229184"/>
                  </a:lnTo>
                  <a:lnTo>
                    <a:pt x="20853" y="0"/>
                  </a:lnTo>
                  <a:close/>
                </a:path>
                <a:path w="763270" h="1158239">
                  <a:moveTo>
                    <a:pt x="80289" y="0"/>
                  </a:moveTo>
                  <a:lnTo>
                    <a:pt x="59436" y="0"/>
                  </a:lnTo>
                  <a:lnTo>
                    <a:pt x="59436" y="229184"/>
                  </a:lnTo>
                  <a:lnTo>
                    <a:pt x="80289" y="229184"/>
                  </a:lnTo>
                  <a:lnTo>
                    <a:pt x="80289" y="0"/>
                  </a:lnTo>
                  <a:close/>
                </a:path>
                <a:path w="763270" h="1158239">
                  <a:moveTo>
                    <a:pt x="763168" y="721360"/>
                  </a:moveTo>
                  <a:lnTo>
                    <a:pt x="742327" y="721360"/>
                  </a:lnTo>
                  <a:lnTo>
                    <a:pt x="742327" y="1158151"/>
                  </a:lnTo>
                  <a:lnTo>
                    <a:pt x="763168" y="1158151"/>
                  </a:lnTo>
                  <a:lnTo>
                    <a:pt x="763168" y="721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2393" y="5115020"/>
              <a:ext cx="118664" cy="2030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5" name="object 25"/>
          <p:cNvSpPr/>
          <p:nvPr/>
        </p:nvSpPr>
        <p:spPr>
          <a:xfrm>
            <a:off x="1514916" y="4333213"/>
            <a:ext cx="204127" cy="2148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6" name="object 26"/>
          <p:cNvSpPr/>
          <p:nvPr/>
        </p:nvSpPr>
        <p:spPr>
          <a:xfrm>
            <a:off x="936758" y="6033528"/>
            <a:ext cx="852869" cy="218631"/>
          </a:xfrm>
          <a:custGeom>
            <a:avLst/>
            <a:gdLst/>
            <a:ahLst/>
            <a:cxnLst/>
            <a:rect l="l" t="t" r="r" b="b"/>
            <a:pathLst>
              <a:path w="775335" h="198754">
                <a:moveTo>
                  <a:pt x="179654" y="184569"/>
                </a:moveTo>
                <a:lnTo>
                  <a:pt x="173710" y="184569"/>
                </a:lnTo>
                <a:lnTo>
                  <a:pt x="172224" y="183019"/>
                </a:lnTo>
                <a:lnTo>
                  <a:pt x="169265" y="183019"/>
                </a:lnTo>
                <a:lnTo>
                  <a:pt x="143814" y="127660"/>
                </a:lnTo>
                <a:lnTo>
                  <a:pt x="138391" y="112268"/>
                </a:lnTo>
                <a:lnTo>
                  <a:pt x="112852" y="39878"/>
                </a:lnTo>
                <a:lnTo>
                  <a:pt x="112852" y="112268"/>
                </a:lnTo>
                <a:lnTo>
                  <a:pt x="57912" y="112268"/>
                </a:lnTo>
                <a:lnTo>
                  <a:pt x="84632" y="30759"/>
                </a:lnTo>
                <a:lnTo>
                  <a:pt x="112852" y="112268"/>
                </a:lnTo>
                <a:lnTo>
                  <a:pt x="112852" y="39878"/>
                </a:lnTo>
                <a:lnTo>
                  <a:pt x="109639" y="30759"/>
                </a:lnTo>
                <a:lnTo>
                  <a:pt x="100965" y="6146"/>
                </a:lnTo>
                <a:lnTo>
                  <a:pt x="80175" y="6146"/>
                </a:lnTo>
                <a:lnTo>
                  <a:pt x="22263" y="164566"/>
                </a:lnTo>
                <a:lnTo>
                  <a:pt x="19291" y="173799"/>
                </a:lnTo>
                <a:lnTo>
                  <a:pt x="16319" y="179946"/>
                </a:lnTo>
                <a:lnTo>
                  <a:pt x="11887" y="184569"/>
                </a:lnTo>
                <a:lnTo>
                  <a:pt x="0" y="184569"/>
                </a:lnTo>
                <a:lnTo>
                  <a:pt x="0" y="195326"/>
                </a:lnTo>
                <a:lnTo>
                  <a:pt x="53454" y="195326"/>
                </a:lnTo>
                <a:lnTo>
                  <a:pt x="53454" y="184569"/>
                </a:lnTo>
                <a:lnTo>
                  <a:pt x="46024" y="184569"/>
                </a:lnTo>
                <a:lnTo>
                  <a:pt x="43053" y="183019"/>
                </a:lnTo>
                <a:lnTo>
                  <a:pt x="40093" y="183019"/>
                </a:lnTo>
                <a:lnTo>
                  <a:pt x="38608" y="181483"/>
                </a:lnTo>
                <a:lnTo>
                  <a:pt x="37122" y="181483"/>
                </a:lnTo>
                <a:lnTo>
                  <a:pt x="37122" y="179946"/>
                </a:lnTo>
                <a:lnTo>
                  <a:pt x="35636" y="178409"/>
                </a:lnTo>
                <a:lnTo>
                  <a:pt x="35636" y="175336"/>
                </a:lnTo>
                <a:lnTo>
                  <a:pt x="37122" y="172262"/>
                </a:lnTo>
                <a:lnTo>
                  <a:pt x="37122" y="167640"/>
                </a:lnTo>
                <a:lnTo>
                  <a:pt x="50482" y="127660"/>
                </a:lnTo>
                <a:lnTo>
                  <a:pt x="117309" y="127660"/>
                </a:lnTo>
                <a:lnTo>
                  <a:pt x="129171" y="163029"/>
                </a:lnTo>
                <a:lnTo>
                  <a:pt x="130657" y="169176"/>
                </a:lnTo>
                <a:lnTo>
                  <a:pt x="133629" y="175336"/>
                </a:lnTo>
                <a:lnTo>
                  <a:pt x="133629" y="178409"/>
                </a:lnTo>
                <a:lnTo>
                  <a:pt x="132143" y="181483"/>
                </a:lnTo>
                <a:lnTo>
                  <a:pt x="130657" y="183019"/>
                </a:lnTo>
                <a:lnTo>
                  <a:pt x="126199" y="183019"/>
                </a:lnTo>
                <a:lnTo>
                  <a:pt x="124714" y="184569"/>
                </a:lnTo>
                <a:lnTo>
                  <a:pt x="115824" y="184569"/>
                </a:lnTo>
                <a:lnTo>
                  <a:pt x="115824" y="195326"/>
                </a:lnTo>
                <a:lnTo>
                  <a:pt x="179654" y="195326"/>
                </a:lnTo>
                <a:lnTo>
                  <a:pt x="179654" y="184569"/>
                </a:lnTo>
                <a:close/>
              </a:path>
              <a:path w="775335" h="198754">
                <a:moveTo>
                  <a:pt x="314756" y="164566"/>
                </a:moveTo>
                <a:lnTo>
                  <a:pt x="305841" y="156883"/>
                </a:lnTo>
                <a:lnTo>
                  <a:pt x="291007" y="172262"/>
                </a:lnTo>
                <a:lnTo>
                  <a:pt x="285064" y="175336"/>
                </a:lnTo>
                <a:lnTo>
                  <a:pt x="282092" y="178409"/>
                </a:lnTo>
                <a:lnTo>
                  <a:pt x="277634" y="179946"/>
                </a:lnTo>
                <a:lnTo>
                  <a:pt x="274662" y="181483"/>
                </a:lnTo>
                <a:lnTo>
                  <a:pt x="267258" y="181483"/>
                </a:lnTo>
                <a:lnTo>
                  <a:pt x="262801" y="183019"/>
                </a:lnTo>
                <a:lnTo>
                  <a:pt x="258343" y="183019"/>
                </a:lnTo>
                <a:lnTo>
                  <a:pt x="225666" y="163029"/>
                </a:lnTo>
                <a:lnTo>
                  <a:pt x="218262" y="129197"/>
                </a:lnTo>
                <a:lnTo>
                  <a:pt x="218262" y="121500"/>
                </a:lnTo>
                <a:lnTo>
                  <a:pt x="219748" y="113817"/>
                </a:lnTo>
                <a:lnTo>
                  <a:pt x="222694" y="106121"/>
                </a:lnTo>
                <a:lnTo>
                  <a:pt x="224180" y="99974"/>
                </a:lnTo>
                <a:lnTo>
                  <a:pt x="227152" y="93814"/>
                </a:lnTo>
                <a:lnTo>
                  <a:pt x="233095" y="84582"/>
                </a:lnTo>
                <a:lnTo>
                  <a:pt x="237553" y="79971"/>
                </a:lnTo>
                <a:lnTo>
                  <a:pt x="242011" y="78435"/>
                </a:lnTo>
                <a:lnTo>
                  <a:pt x="247942" y="75361"/>
                </a:lnTo>
                <a:lnTo>
                  <a:pt x="252399" y="73825"/>
                </a:lnTo>
                <a:lnTo>
                  <a:pt x="261315" y="73825"/>
                </a:lnTo>
                <a:lnTo>
                  <a:pt x="264287" y="75361"/>
                </a:lnTo>
                <a:lnTo>
                  <a:pt x="267258" y="75361"/>
                </a:lnTo>
                <a:lnTo>
                  <a:pt x="273177" y="78435"/>
                </a:lnTo>
                <a:lnTo>
                  <a:pt x="280606" y="86131"/>
                </a:lnTo>
                <a:lnTo>
                  <a:pt x="280606" y="87668"/>
                </a:lnTo>
                <a:lnTo>
                  <a:pt x="282092" y="90741"/>
                </a:lnTo>
                <a:lnTo>
                  <a:pt x="283578" y="92278"/>
                </a:lnTo>
                <a:lnTo>
                  <a:pt x="286550" y="98425"/>
                </a:lnTo>
                <a:lnTo>
                  <a:pt x="289521" y="101511"/>
                </a:lnTo>
                <a:lnTo>
                  <a:pt x="289521" y="104584"/>
                </a:lnTo>
                <a:lnTo>
                  <a:pt x="292493" y="107657"/>
                </a:lnTo>
                <a:lnTo>
                  <a:pt x="301383" y="107657"/>
                </a:lnTo>
                <a:lnTo>
                  <a:pt x="302869" y="106121"/>
                </a:lnTo>
                <a:lnTo>
                  <a:pt x="305841" y="106121"/>
                </a:lnTo>
                <a:lnTo>
                  <a:pt x="308813" y="103047"/>
                </a:lnTo>
                <a:lnTo>
                  <a:pt x="308813" y="99974"/>
                </a:lnTo>
                <a:lnTo>
                  <a:pt x="310299" y="98425"/>
                </a:lnTo>
                <a:lnTo>
                  <a:pt x="310299" y="95351"/>
                </a:lnTo>
                <a:lnTo>
                  <a:pt x="308813" y="90741"/>
                </a:lnTo>
                <a:lnTo>
                  <a:pt x="279120" y="64604"/>
                </a:lnTo>
                <a:lnTo>
                  <a:pt x="258343" y="61518"/>
                </a:lnTo>
                <a:lnTo>
                  <a:pt x="249428" y="61518"/>
                </a:lnTo>
                <a:lnTo>
                  <a:pt x="210832" y="81508"/>
                </a:lnTo>
                <a:lnTo>
                  <a:pt x="193027" y="121500"/>
                </a:lnTo>
                <a:lnTo>
                  <a:pt x="193027" y="136880"/>
                </a:lnTo>
                <a:lnTo>
                  <a:pt x="194513" y="144576"/>
                </a:lnTo>
                <a:lnTo>
                  <a:pt x="197459" y="156883"/>
                </a:lnTo>
                <a:lnTo>
                  <a:pt x="200431" y="164566"/>
                </a:lnTo>
                <a:lnTo>
                  <a:pt x="203403" y="169176"/>
                </a:lnTo>
                <a:lnTo>
                  <a:pt x="206375" y="175336"/>
                </a:lnTo>
                <a:lnTo>
                  <a:pt x="249428" y="198399"/>
                </a:lnTo>
                <a:lnTo>
                  <a:pt x="264287" y="198399"/>
                </a:lnTo>
                <a:lnTo>
                  <a:pt x="271716" y="196862"/>
                </a:lnTo>
                <a:lnTo>
                  <a:pt x="279120" y="193789"/>
                </a:lnTo>
                <a:lnTo>
                  <a:pt x="288036" y="189179"/>
                </a:lnTo>
                <a:lnTo>
                  <a:pt x="308813" y="172262"/>
                </a:lnTo>
                <a:lnTo>
                  <a:pt x="314756" y="164566"/>
                </a:lnTo>
                <a:close/>
              </a:path>
              <a:path w="775335" h="198754">
                <a:moveTo>
                  <a:pt x="421665" y="173799"/>
                </a:moveTo>
                <a:lnTo>
                  <a:pt x="414235" y="178409"/>
                </a:lnTo>
                <a:lnTo>
                  <a:pt x="406806" y="179946"/>
                </a:lnTo>
                <a:lnTo>
                  <a:pt x="399389" y="183019"/>
                </a:lnTo>
                <a:lnTo>
                  <a:pt x="390474" y="183019"/>
                </a:lnTo>
                <a:lnTo>
                  <a:pt x="387502" y="181483"/>
                </a:lnTo>
                <a:lnTo>
                  <a:pt x="386016" y="181483"/>
                </a:lnTo>
                <a:lnTo>
                  <a:pt x="383044" y="179946"/>
                </a:lnTo>
                <a:lnTo>
                  <a:pt x="381558" y="179946"/>
                </a:lnTo>
                <a:lnTo>
                  <a:pt x="378587" y="178409"/>
                </a:lnTo>
                <a:lnTo>
                  <a:pt x="377101" y="175336"/>
                </a:lnTo>
                <a:lnTo>
                  <a:pt x="377101" y="167640"/>
                </a:lnTo>
                <a:lnTo>
                  <a:pt x="375615" y="163029"/>
                </a:lnTo>
                <a:lnTo>
                  <a:pt x="375615" y="76898"/>
                </a:lnTo>
                <a:lnTo>
                  <a:pt x="414235" y="76898"/>
                </a:lnTo>
                <a:lnTo>
                  <a:pt x="414235" y="64604"/>
                </a:lnTo>
                <a:lnTo>
                  <a:pt x="375615" y="64604"/>
                </a:lnTo>
                <a:lnTo>
                  <a:pt x="375615" y="18453"/>
                </a:lnTo>
                <a:lnTo>
                  <a:pt x="366725" y="18453"/>
                </a:lnTo>
                <a:lnTo>
                  <a:pt x="365239" y="27673"/>
                </a:lnTo>
                <a:lnTo>
                  <a:pt x="363753" y="33845"/>
                </a:lnTo>
                <a:lnTo>
                  <a:pt x="359295" y="46151"/>
                </a:lnTo>
                <a:lnTo>
                  <a:pt x="356323" y="49212"/>
                </a:lnTo>
                <a:lnTo>
                  <a:pt x="353352" y="53822"/>
                </a:lnTo>
                <a:lnTo>
                  <a:pt x="347433" y="59969"/>
                </a:lnTo>
                <a:lnTo>
                  <a:pt x="344462" y="61518"/>
                </a:lnTo>
                <a:lnTo>
                  <a:pt x="340004" y="64604"/>
                </a:lnTo>
                <a:lnTo>
                  <a:pt x="331089" y="67665"/>
                </a:lnTo>
                <a:lnTo>
                  <a:pt x="331089" y="76898"/>
                </a:lnTo>
                <a:lnTo>
                  <a:pt x="353352" y="76898"/>
                </a:lnTo>
                <a:lnTo>
                  <a:pt x="353352" y="167640"/>
                </a:lnTo>
                <a:lnTo>
                  <a:pt x="354838" y="173799"/>
                </a:lnTo>
                <a:lnTo>
                  <a:pt x="354838" y="179946"/>
                </a:lnTo>
                <a:lnTo>
                  <a:pt x="357809" y="186105"/>
                </a:lnTo>
                <a:lnTo>
                  <a:pt x="360781" y="187642"/>
                </a:lnTo>
                <a:lnTo>
                  <a:pt x="363753" y="190715"/>
                </a:lnTo>
                <a:lnTo>
                  <a:pt x="368211" y="193789"/>
                </a:lnTo>
                <a:lnTo>
                  <a:pt x="381558" y="198399"/>
                </a:lnTo>
                <a:lnTo>
                  <a:pt x="386016" y="198399"/>
                </a:lnTo>
                <a:lnTo>
                  <a:pt x="403834" y="195326"/>
                </a:lnTo>
                <a:lnTo>
                  <a:pt x="412750" y="192252"/>
                </a:lnTo>
                <a:lnTo>
                  <a:pt x="421665" y="187642"/>
                </a:lnTo>
                <a:lnTo>
                  <a:pt x="421665" y="173799"/>
                </a:lnTo>
                <a:close/>
              </a:path>
              <a:path w="775335" h="198754">
                <a:moveTo>
                  <a:pt x="482523" y="12306"/>
                </a:moveTo>
                <a:lnTo>
                  <a:pt x="481037" y="9220"/>
                </a:lnTo>
                <a:lnTo>
                  <a:pt x="478066" y="7696"/>
                </a:lnTo>
                <a:lnTo>
                  <a:pt x="476592" y="4610"/>
                </a:lnTo>
                <a:lnTo>
                  <a:pt x="473621" y="3060"/>
                </a:lnTo>
                <a:lnTo>
                  <a:pt x="472147" y="1536"/>
                </a:lnTo>
                <a:lnTo>
                  <a:pt x="469176" y="0"/>
                </a:lnTo>
                <a:lnTo>
                  <a:pt x="463232" y="0"/>
                </a:lnTo>
                <a:lnTo>
                  <a:pt x="461746" y="1536"/>
                </a:lnTo>
                <a:lnTo>
                  <a:pt x="455803" y="4610"/>
                </a:lnTo>
                <a:lnTo>
                  <a:pt x="454317" y="7696"/>
                </a:lnTo>
                <a:lnTo>
                  <a:pt x="452831" y="9220"/>
                </a:lnTo>
                <a:lnTo>
                  <a:pt x="451358" y="12306"/>
                </a:lnTo>
                <a:lnTo>
                  <a:pt x="451358" y="18453"/>
                </a:lnTo>
                <a:lnTo>
                  <a:pt x="455803" y="27673"/>
                </a:lnTo>
                <a:lnTo>
                  <a:pt x="458774" y="29210"/>
                </a:lnTo>
                <a:lnTo>
                  <a:pt x="461746" y="29210"/>
                </a:lnTo>
                <a:lnTo>
                  <a:pt x="463232" y="30759"/>
                </a:lnTo>
                <a:lnTo>
                  <a:pt x="469176" y="30759"/>
                </a:lnTo>
                <a:lnTo>
                  <a:pt x="478066" y="26149"/>
                </a:lnTo>
                <a:lnTo>
                  <a:pt x="479552" y="24599"/>
                </a:lnTo>
                <a:lnTo>
                  <a:pt x="482523" y="18453"/>
                </a:lnTo>
                <a:lnTo>
                  <a:pt x="482523" y="12306"/>
                </a:lnTo>
                <a:close/>
              </a:path>
              <a:path w="775335" h="198754">
                <a:moveTo>
                  <a:pt x="500354" y="184569"/>
                </a:moveTo>
                <a:lnTo>
                  <a:pt x="489953" y="184569"/>
                </a:lnTo>
                <a:lnTo>
                  <a:pt x="486981" y="183019"/>
                </a:lnTo>
                <a:lnTo>
                  <a:pt x="482523" y="183019"/>
                </a:lnTo>
                <a:lnTo>
                  <a:pt x="481037" y="181483"/>
                </a:lnTo>
                <a:lnTo>
                  <a:pt x="479552" y="181483"/>
                </a:lnTo>
                <a:lnTo>
                  <a:pt x="479552" y="175336"/>
                </a:lnTo>
                <a:lnTo>
                  <a:pt x="478066" y="172262"/>
                </a:lnTo>
                <a:lnTo>
                  <a:pt x="478066" y="61518"/>
                </a:lnTo>
                <a:lnTo>
                  <a:pt x="467690" y="61518"/>
                </a:lnTo>
                <a:lnTo>
                  <a:pt x="463232" y="64604"/>
                </a:lnTo>
                <a:lnTo>
                  <a:pt x="458774" y="66128"/>
                </a:lnTo>
                <a:lnTo>
                  <a:pt x="454317" y="69215"/>
                </a:lnTo>
                <a:lnTo>
                  <a:pt x="451358" y="70751"/>
                </a:lnTo>
                <a:lnTo>
                  <a:pt x="442442" y="70751"/>
                </a:lnTo>
                <a:lnTo>
                  <a:pt x="437984" y="72288"/>
                </a:lnTo>
                <a:lnTo>
                  <a:pt x="433527" y="72288"/>
                </a:lnTo>
                <a:lnTo>
                  <a:pt x="433527" y="84582"/>
                </a:lnTo>
                <a:lnTo>
                  <a:pt x="455803" y="84582"/>
                </a:lnTo>
                <a:lnTo>
                  <a:pt x="455803" y="173799"/>
                </a:lnTo>
                <a:lnTo>
                  <a:pt x="454317" y="178409"/>
                </a:lnTo>
                <a:lnTo>
                  <a:pt x="454317" y="179946"/>
                </a:lnTo>
                <a:lnTo>
                  <a:pt x="451358" y="183019"/>
                </a:lnTo>
                <a:lnTo>
                  <a:pt x="445414" y="183019"/>
                </a:lnTo>
                <a:lnTo>
                  <a:pt x="442442" y="184569"/>
                </a:lnTo>
                <a:lnTo>
                  <a:pt x="433527" y="184569"/>
                </a:lnTo>
                <a:lnTo>
                  <a:pt x="433527" y="195326"/>
                </a:lnTo>
                <a:lnTo>
                  <a:pt x="500354" y="195326"/>
                </a:lnTo>
                <a:lnTo>
                  <a:pt x="500354" y="184569"/>
                </a:lnTo>
                <a:close/>
              </a:path>
              <a:path w="775335" h="198754">
                <a:moveTo>
                  <a:pt x="642874" y="64604"/>
                </a:moveTo>
                <a:lnTo>
                  <a:pt x="592391" y="64604"/>
                </a:lnTo>
                <a:lnTo>
                  <a:pt x="592391" y="75361"/>
                </a:lnTo>
                <a:lnTo>
                  <a:pt x="601306" y="75361"/>
                </a:lnTo>
                <a:lnTo>
                  <a:pt x="604278" y="76898"/>
                </a:lnTo>
                <a:lnTo>
                  <a:pt x="607237" y="76898"/>
                </a:lnTo>
                <a:lnTo>
                  <a:pt x="610209" y="79971"/>
                </a:lnTo>
                <a:lnTo>
                  <a:pt x="610209" y="89204"/>
                </a:lnTo>
                <a:lnTo>
                  <a:pt x="608723" y="92278"/>
                </a:lnTo>
                <a:lnTo>
                  <a:pt x="608723" y="95351"/>
                </a:lnTo>
                <a:lnTo>
                  <a:pt x="579043" y="170713"/>
                </a:lnTo>
                <a:lnTo>
                  <a:pt x="550837" y="95351"/>
                </a:lnTo>
                <a:lnTo>
                  <a:pt x="549351" y="92278"/>
                </a:lnTo>
                <a:lnTo>
                  <a:pt x="549351" y="89204"/>
                </a:lnTo>
                <a:lnTo>
                  <a:pt x="547865" y="86131"/>
                </a:lnTo>
                <a:lnTo>
                  <a:pt x="547865" y="83045"/>
                </a:lnTo>
                <a:lnTo>
                  <a:pt x="549351" y="81508"/>
                </a:lnTo>
                <a:lnTo>
                  <a:pt x="549351" y="78435"/>
                </a:lnTo>
                <a:lnTo>
                  <a:pt x="550837" y="76898"/>
                </a:lnTo>
                <a:lnTo>
                  <a:pt x="553808" y="76898"/>
                </a:lnTo>
                <a:lnTo>
                  <a:pt x="555269" y="75361"/>
                </a:lnTo>
                <a:lnTo>
                  <a:pt x="565670" y="75361"/>
                </a:lnTo>
                <a:lnTo>
                  <a:pt x="565670" y="64604"/>
                </a:lnTo>
                <a:lnTo>
                  <a:pt x="504786" y="64604"/>
                </a:lnTo>
                <a:lnTo>
                  <a:pt x="504786" y="75361"/>
                </a:lnTo>
                <a:lnTo>
                  <a:pt x="507758" y="75361"/>
                </a:lnTo>
                <a:lnTo>
                  <a:pt x="509244" y="76898"/>
                </a:lnTo>
                <a:lnTo>
                  <a:pt x="512216" y="76898"/>
                </a:lnTo>
                <a:lnTo>
                  <a:pt x="513702" y="78435"/>
                </a:lnTo>
                <a:lnTo>
                  <a:pt x="515188" y="78435"/>
                </a:lnTo>
                <a:lnTo>
                  <a:pt x="518160" y="81508"/>
                </a:lnTo>
                <a:lnTo>
                  <a:pt x="519645" y="84582"/>
                </a:lnTo>
                <a:lnTo>
                  <a:pt x="521131" y="86131"/>
                </a:lnTo>
                <a:lnTo>
                  <a:pt x="524103" y="92278"/>
                </a:lnTo>
                <a:lnTo>
                  <a:pt x="564184" y="195326"/>
                </a:lnTo>
                <a:lnTo>
                  <a:pt x="580504" y="195326"/>
                </a:lnTo>
                <a:lnTo>
                  <a:pt x="590588" y="170713"/>
                </a:lnTo>
                <a:lnTo>
                  <a:pt x="622096" y="93814"/>
                </a:lnTo>
                <a:lnTo>
                  <a:pt x="623582" y="89204"/>
                </a:lnTo>
                <a:lnTo>
                  <a:pt x="626554" y="86131"/>
                </a:lnTo>
                <a:lnTo>
                  <a:pt x="628040" y="83045"/>
                </a:lnTo>
                <a:lnTo>
                  <a:pt x="632472" y="78435"/>
                </a:lnTo>
                <a:lnTo>
                  <a:pt x="635444" y="78435"/>
                </a:lnTo>
                <a:lnTo>
                  <a:pt x="638416" y="76898"/>
                </a:lnTo>
                <a:lnTo>
                  <a:pt x="639902" y="75361"/>
                </a:lnTo>
                <a:lnTo>
                  <a:pt x="642874" y="75361"/>
                </a:lnTo>
                <a:lnTo>
                  <a:pt x="642874" y="64604"/>
                </a:lnTo>
                <a:close/>
              </a:path>
              <a:path w="775335" h="198754">
                <a:moveTo>
                  <a:pt x="775017" y="166103"/>
                </a:moveTo>
                <a:lnTo>
                  <a:pt x="766102" y="159956"/>
                </a:lnTo>
                <a:lnTo>
                  <a:pt x="758685" y="166103"/>
                </a:lnTo>
                <a:lnTo>
                  <a:pt x="746798" y="175336"/>
                </a:lnTo>
                <a:lnTo>
                  <a:pt x="740854" y="178409"/>
                </a:lnTo>
                <a:lnTo>
                  <a:pt x="731964" y="181483"/>
                </a:lnTo>
                <a:lnTo>
                  <a:pt x="726020" y="183019"/>
                </a:lnTo>
                <a:lnTo>
                  <a:pt x="715619" y="183019"/>
                </a:lnTo>
                <a:lnTo>
                  <a:pt x="709676" y="181483"/>
                </a:lnTo>
                <a:lnTo>
                  <a:pt x="703757" y="178409"/>
                </a:lnTo>
                <a:lnTo>
                  <a:pt x="699300" y="176872"/>
                </a:lnTo>
                <a:lnTo>
                  <a:pt x="679996" y="135343"/>
                </a:lnTo>
                <a:lnTo>
                  <a:pt x="679996" y="116890"/>
                </a:lnTo>
                <a:lnTo>
                  <a:pt x="773531" y="116890"/>
                </a:lnTo>
                <a:lnTo>
                  <a:pt x="773531" y="112268"/>
                </a:lnTo>
                <a:lnTo>
                  <a:pt x="771055" y="104584"/>
                </a:lnTo>
                <a:lnTo>
                  <a:pt x="770559" y="103047"/>
                </a:lnTo>
                <a:lnTo>
                  <a:pt x="770559" y="99974"/>
                </a:lnTo>
                <a:lnTo>
                  <a:pt x="748284" y="70243"/>
                </a:lnTo>
                <a:lnTo>
                  <a:pt x="748284" y="104584"/>
                </a:lnTo>
                <a:lnTo>
                  <a:pt x="681482" y="104584"/>
                </a:lnTo>
                <a:lnTo>
                  <a:pt x="682955" y="99974"/>
                </a:lnTo>
                <a:lnTo>
                  <a:pt x="685927" y="95351"/>
                </a:lnTo>
                <a:lnTo>
                  <a:pt x="687412" y="90741"/>
                </a:lnTo>
                <a:lnTo>
                  <a:pt x="696328" y="81508"/>
                </a:lnTo>
                <a:lnTo>
                  <a:pt x="699300" y="79971"/>
                </a:lnTo>
                <a:lnTo>
                  <a:pt x="702271" y="76898"/>
                </a:lnTo>
                <a:lnTo>
                  <a:pt x="705243" y="75361"/>
                </a:lnTo>
                <a:lnTo>
                  <a:pt x="708215" y="75361"/>
                </a:lnTo>
                <a:lnTo>
                  <a:pt x="712647" y="73825"/>
                </a:lnTo>
                <a:lnTo>
                  <a:pt x="721563" y="73825"/>
                </a:lnTo>
                <a:lnTo>
                  <a:pt x="726020" y="75361"/>
                </a:lnTo>
                <a:lnTo>
                  <a:pt x="734910" y="79971"/>
                </a:lnTo>
                <a:lnTo>
                  <a:pt x="742340" y="87668"/>
                </a:lnTo>
                <a:lnTo>
                  <a:pt x="743826" y="90741"/>
                </a:lnTo>
                <a:lnTo>
                  <a:pt x="748284" y="104584"/>
                </a:lnTo>
                <a:lnTo>
                  <a:pt x="748284" y="70243"/>
                </a:lnTo>
                <a:lnTo>
                  <a:pt x="742340" y="66128"/>
                </a:lnTo>
                <a:lnTo>
                  <a:pt x="737882" y="64604"/>
                </a:lnTo>
                <a:lnTo>
                  <a:pt x="731964" y="63055"/>
                </a:lnTo>
                <a:lnTo>
                  <a:pt x="724535" y="61518"/>
                </a:lnTo>
                <a:lnTo>
                  <a:pt x="709676" y="61518"/>
                </a:lnTo>
                <a:lnTo>
                  <a:pt x="671080" y="81508"/>
                </a:lnTo>
                <a:lnTo>
                  <a:pt x="666623" y="89204"/>
                </a:lnTo>
                <a:lnTo>
                  <a:pt x="662165" y="95351"/>
                </a:lnTo>
                <a:lnTo>
                  <a:pt x="659193" y="103047"/>
                </a:lnTo>
                <a:lnTo>
                  <a:pt x="656247" y="112268"/>
                </a:lnTo>
                <a:lnTo>
                  <a:pt x="654761" y="121500"/>
                </a:lnTo>
                <a:lnTo>
                  <a:pt x="654761" y="141490"/>
                </a:lnTo>
                <a:lnTo>
                  <a:pt x="657707" y="150723"/>
                </a:lnTo>
                <a:lnTo>
                  <a:pt x="659193" y="159956"/>
                </a:lnTo>
                <a:lnTo>
                  <a:pt x="685927" y="190715"/>
                </a:lnTo>
                <a:lnTo>
                  <a:pt x="709676" y="198399"/>
                </a:lnTo>
                <a:lnTo>
                  <a:pt x="724535" y="198399"/>
                </a:lnTo>
                <a:lnTo>
                  <a:pt x="730478" y="196862"/>
                </a:lnTo>
                <a:lnTo>
                  <a:pt x="734910" y="196862"/>
                </a:lnTo>
                <a:lnTo>
                  <a:pt x="739368" y="195326"/>
                </a:lnTo>
                <a:lnTo>
                  <a:pt x="742340" y="193789"/>
                </a:lnTo>
                <a:lnTo>
                  <a:pt x="746798" y="192252"/>
                </a:lnTo>
                <a:lnTo>
                  <a:pt x="755713" y="186105"/>
                </a:lnTo>
                <a:lnTo>
                  <a:pt x="758672" y="183019"/>
                </a:lnTo>
                <a:lnTo>
                  <a:pt x="760158" y="181483"/>
                </a:lnTo>
                <a:lnTo>
                  <a:pt x="766102" y="176872"/>
                </a:lnTo>
                <a:lnTo>
                  <a:pt x="770559" y="172262"/>
                </a:lnTo>
                <a:lnTo>
                  <a:pt x="775017" y="166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7" name="object 27"/>
          <p:cNvSpPr/>
          <p:nvPr/>
        </p:nvSpPr>
        <p:spPr>
          <a:xfrm>
            <a:off x="6545078" y="4333213"/>
            <a:ext cx="204082" cy="2148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8" name="object 28"/>
          <p:cNvSpPr/>
          <p:nvPr/>
        </p:nvSpPr>
        <p:spPr>
          <a:xfrm>
            <a:off x="3486114" y="6101189"/>
            <a:ext cx="818144" cy="2148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9" name="object 29"/>
          <p:cNvSpPr/>
          <p:nvPr/>
        </p:nvSpPr>
        <p:spPr>
          <a:xfrm>
            <a:off x="5836345" y="6033528"/>
            <a:ext cx="852869" cy="218631"/>
          </a:xfrm>
          <a:custGeom>
            <a:avLst/>
            <a:gdLst/>
            <a:ahLst/>
            <a:cxnLst/>
            <a:rect l="l" t="t" r="r" b="b"/>
            <a:pathLst>
              <a:path w="775335" h="198754">
                <a:moveTo>
                  <a:pt x="179539" y="184569"/>
                </a:moveTo>
                <a:lnTo>
                  <a:pt x="173558" y="184569"/>
                </a:lnTo>
                <a:lnTo>
                  <a:pt x="172110" y="183019"/>
                </a:lnTo>
                <a:lnTo>
                  <a:pt x="169227" y="183019"/>
                </a:lnTo>
                <a:lnTo>
                  <a:pt x="166128" y="181483"/>
                </a:lnTo>
                <a:lnTo>
                  <a:pt x="164680" y="179946"/>
                </a:lnTo>
                <a:lnTo>
                  <a:pt x="161798" y="175336"/>
                </a:lnTo>
                <a:lnTo>
                  <a:pt x="160350" y="172262"/>
                </a:lnTo>
                <a:lnTo>
                  <a:pt x="157251" y="166103"/>
                </a:lnTo>
                <a:lnTo>
                  <a:pt x="143713" y="127660"/>
                </a:lnTo>
                <a:lnTo>
                  <a:pt x="138290" y="112268"/>
                </a:lnTo>
                <a:lnTo>
                  <a:pt x="112674" y="39535"/>
                </a:lnTo>
                <a:lnTo>
                  <a:pt x="112674" y="112268"/>
                </a:lnTo>
                <a:lnTo>
                  <a:pt x="57785" y="112268"/>
                </a:lnTo>
                <a:lnTo>
                  <a:pt x="84607" y="30759"/>
                </a:lnTo>
                <a:lnTo>
                  <a:pt x="112674" y="112268"/>
                </a:lnTo>
                <a:lnTo>
                  <a:pt x="112674" y="39535"/>
                </a:lnTo>
                <a:lnTo>
                  <a:pt x="109588" y="30759"/>
                </a:lnTo>
                <a:lnTo>
                  <a:pt x="100914" y="6146"/>
                </a:lnTo>
                <a:lnTo>
                  <a:pt x="80073" y="6146"/>
                </a:lnTo>
                <a:lnTo>
                  <a:pt x="22085" y="164566"/>
                </a:lnTo>
                <a:lnTo>
                  <a:pt x="19189" y="173799"/>
                </a:lnTo>
                <a:lnTo>
                  <a:pt x="16306" y="179946"/>
                </a:lnTo>
                <a:lnTo>
                  <a:pt x="14655" y="181483"/>
                </a:lnTo>
                <a:lnTo>
                  <a:pt x="11760" y="184569"/>
                </a:lnTo>
                <a:lnTo>
                  <a:pt x="0" y="184569"/>
                </a:lnTo>
                <a:lnTo>
                  <a:pt x="0" y="195326"/>
                </a:lnTo>
                <a:lnTo>
                  <a:pt x="53454" y="195326"/>
                </a:lnTo>
                <a:lnTo>
                  <a:pt x="53454" y="184569"/>
                </a:lnTo>
                <a:lnTo>
                  <a:pt x="46024" y="184569"/>
                </a:lnTo>
                <a:lnTo>
                  <a:pt x="42926" y="183019"/>
                </a:lnTo>
                <a:lnTo>
                  <a:pt x="40030" y="183019"/>
                </a:lnTo>
                <a:lnTo>
                  <a:pt x="38595" y="181483"/>
                </a:lnTo>
                <a:lnTo>
                  <a:pt x="36944" y="181483"/>
                </a:lnTo>
                <a:lnTo>
                  <a:pt x="36944" y="179946"/>
                </a:lnTo>
                <a:lnTo>
                  <a:pt x="35496" y="178409"/>
                </a:lnTo>
                <a:lnTo>
                  <a:pt x="35496" y="175336"/>
                </a:lnTo>
                <a:lnTo>
                  <a:pt x="36944" y="172262"/>
                </a:lnTo>
                <a:lnTo>
                  <a:pt x="36944" y="167640"/>
                </a:lnTo>
                <a:lnTo>
                  <a:pt x="50355" y="127660"/>
                </a:lnTo>
                <a:lnTo>
                  <a:pt x="117221" y="127660"/>
                </a:lnTo>
                <a:lnTo>
                  <a:pt x="128981" y="163029"/>
                </a:lnTo>
                <a:lnTo>
                  <a:pt x="130632" y="169176"/>
                </a:lnTo>
                <a:lnTo>
                  <a:pt x="133527" y="175336"/>
                </a:lnTo>
                <a:lnTo>
                  <a:pt x="133527" y="178409"/>
                </a:lnTo>
                <a:lnTo>
                  <a:pt x="132080" y="181483"/>
                </a:lnTo>
                <a:lnTo>
                  <a:pt x="130632" y="183019"/>
                </a:lnTo>
                <a:lnTo>
                  <a:pt x="126098" y="183019"/>
                </a:lnTo>
                <a:lnTo>
                  <a:pt x="124650" y="184569"/>
                </a:lnTo>
                <a:lnTo>
                  <a:pt x="115773" y="184569"/>
                </a:lnTo>
                <a:lnTo>
                  <a:pt x="115773" y="195326"/>
                </a:lnTo>
                <a:lnTo>
                  <a:pt x="179539" y="195326"/>
                </a:lnTo>
                <a:lnTo>
                  <a:pt x="179539" y="184569"/>
                </a:lnTo>
                <a:close/>
              </a:path>
              <a:path w="775335" h="198754">
                <a:moveTo>
                  <a:pt x="314718" y="164566"/>
                </a:moveTo>
                <a:lnTo>
                  <a:pt x="305841" y="156883"/>
                </a:lnTo>
                <a:lnTo>
                  <a:pt x="290982" y="172262"/>
                </a:lnTo>
                <a:lnTo>
                  <a:pt x="285000" y="175336"/>
                </a:lnTo>
                <a:lnTo>
                  <a:pt x="281901" y="178409"/>
                </a:lnTo>
                <a:lnTo>
                  <a:pt x="277571" y="179946"/>
                </a:lnTo>
                <a:lnTo>
                  <a:pt x="274472" y="181483"/>
                </a:lnTo>
                <a:lnTo>
                  <a:pt x="267258" y="181483"/>
                </a:lnTo>
                <a:lnTo>
                  <a:pt x="262712" y="183019"/>
                </a:lnTo>
                <a:lnTo>
                  <a:pt x="258178" y="183019"/>
                </a:lnTo>
                <a:lnTo>
                  <a:pt x="225564" y="163029"/>
                </a:lnTo>
                <a:lnTo>
                  <a:pt x="218135" y="129197"/>
                </a:lnTo>
                <a:lnTo>
                  <a:pt x="218135" y="121500"/>
                </a:lnTo>
                <a:lnTo>
                  <a:pt x="219583" y="113817"/>
                </a:lnTo>
                <a:lnTo>
                  <a:pt x="222681" y="106121"/>
                </a:lnTo>
                <a:lnTo>
                  <a:pt x="224116" y="99974"/>
                </a:lnTo>
                <a:lnTo>
                  <a:pt x="227012" y="93814"/>
                </a:lnTo>
                <a:lnTo>
                  <a:pt x="232994" y="84582"/>
                </a:lnTo>
                <a:lnTo>
                  <a:pt x="237540" y="79971"/>
                </a:lnTo>
                <a:lnTo>
                  <a:pt x="241871" y="78435"/>
                </a:lnTo>
                <a:lnTo>
                  <a:pt x="247853" y="75361"/>
                </a:lnTo>
                <a:lnTo>
                  <a:pt x="252399" y="73825"/>
                </a:lnTo>
                <a:lnTo>
                  <a:pt x="261264" y="73825"/>
                </a:lnTo>
                <a:lnTo>
                  <a:pt x="264160" y="75361"/>
                </a:lnTo>
                <a:lnTo>
                  <a:pt x="267258" y="75361"/>
                </a:lnTo>
                <a:lnTo>
                  <a:pt x="273037" y="78435"/>
                </a:lnTo>
                <a:lnTo>
                  <a:pt x="280466" y="86131"/>
                </a:lnTo>
                <a:lnTo>
                  <a:pt x="280466" y="87668"/>
                </a:lnTo>
                <a:lnTo>
                  <a:pt x="281901" y="90741"/>
                </a:lnTo>
                <a:lnTo>
                  <a:pt x="283552" y="92278"/>
                </a:lnTo>
                <a:lnTo>
                  <a:pt x="286448" y="98425"/>
                </a:lnTo>
                <a:lnTo>
                  <a:pt x="289331" y="101511"/>
                </a:lnTo>
                <a:lnTo>
                  <a:pt x="289331" y="104584"/>
                </a:lnTo>
                <a:lnTo>
                  <a:pt x="292430" y="107657"/>
                </a:lnTo>
                <a:lnTo>
                  <a:pt x="301307" y="107657"/>
                </a:lnTo>
                <a:lnTo>
                  <a:pt x="302755" y="106121"/>
                </a:lnTo>
                <a:lnTo>
                  <a:pt x="305841" y="106121"/>
                </a:lnTo>
                <a:lnTo>
                  <a:pt x="308737" y="103047"/>
                </a:lnTo>
                <a:lnTo>
                  <a:pt x="308737" y="99974"/>
                </a:lnTo>
                <a:lnTo>
                  <a:pt x="310184" y="98425"/>
                </a:lnTo>
                <a:lnTo>
                  <a:pt x="310184" y="95351"/>
                </a:lnTo>
                <a:lnTo>
                  <a:pt x="308737" y="90741"/>
                </a:lnTo>
                <a:lnTo>
                  <a:pt x="279019" y="64604"/>
                </a:lnTo>
                <a:lnTo>
                  <a:pt x="258178" y="61518"/>
                </a:lnTo>
                <a:lnTo>
                  <a:pt x="249301" y="61518"/>
                </a:lnTo>
                <a:lnTo>
                  <a:pt x="210705" y="81508"/>
                </a:lnTo>
                <a:lnTo>
                  <a:pt x="192963" y="121500"/>
                </a:lnTo>
                <a:lnTo>
                  <a:pt x="192963" y="136880"/>
                </a:lnTo>
                <a:lnTo>
                  <a:pt x="194398" y="144576"/>
                </a:lnTo>
                <a:lnTo>
                  <a:pt x="197294" y="156883"/>
                </a:lnTo>
                <a:lnTo>
                  <a:pt x="200393" y="164566"/>
                </a:lnTo>
                <a:lnTo>
                  <a:pt x="203276" y="169176"/>
                </a:lnTo>
                <a:lnTo>
                  <a:pt x="206375" y="175336"/>
                </a:lnTo>
                <a:lnTo>
                  <a:pt x="249301" y="198399"/>
                </a:lnTo>
                <a:lnTo>
                  <a:pt x="264160" y="198399"/>
                </a:lnTo>
                <a:lnTo>
                  <a:pt x="271589" y="196862"/>
                </a:lnTo>
                <a:lnTo>
                  <a:pt x="279019" y="193789"/>
                </a:lnTo>
                <a:lnTo>
                  <a:pt x="287896" y="189179"/>
                </a:lnTo>
                <a:lnTo>
                  <a:pt x="308737" y="172262"/>
                </a:lnTo>
                <a:lnTo>
                  <a:pt x="314718" y="164566"/>
                </a:lnTo>
                <a:close/>
              </a:path>
              <a:path w="775335" h="198754">
                <a:moveTo>
                  <a:pt x="421614" y="173799"/>
                </a:moveTo>
                <a:lnTo>
                  <a:pt x="414185" y="178409"/>
                </a:lnTo>
                <a:lnTo>
                  <a:pt x="406755" y="179946"/>
                </a:lnTo>
                <a:lnTo>
                  <a:pt x="399326" y="183019"/>
                </a:lnTo>
                <a:lnTo>
                  <a:pt x="390461" y="183019"/>
                </a:lnTo>
                <a:lnTo>
                  <a:pt x="387362" y="181483"/>
                </a:lnTo>
                <a:lnTo>
                  <a:pt x="385914" y="181483"/>
                </a:lnTo>
                <a:lnTo>
                  <a:pt x="383032" y="179946"/>
                </a:lnTo>
                <a:lnTo>
                  <a:pt x="381381" y="179946"/>
                </a:lnTo>
                <a:lnTo>
                  <a:pt x="378485" y="178409"/>
                </a:lnTo>
                <a:lnTo>
                  <a:pt x="377037" y="175336"/>
                </a:lnTo>
                <a:lnTo>
                  <a:pt x="377037" y="167640"/>
                </a:lnTo>
                <a:lnTo>
                  <a:pt x="375602" y="163029"/>
                </a:lnTo>
                <a:lnTo>
                  <a:pt x="375602" y="76898"/>
                </a:lnTo>
                <a:lnTo>
                  <a:pt x="414185" y="76898"/>
                </a:lnTo>
                <a:lnTo>
                  <a:pt x="414185" y="64604"/>
                </a:lnTo>
                <a:lnTo>
                  <a:pt x="375602" y="64604"/>
                </a:lnTo>
                <a:lnTo>
                  <a:pt x="375602" y="18453"/>
                </a:lnTo>
                <a:lnTo>
                  <a:pt x="366725" y="18453"/>
                </a:lnTo>
                <a:lnTo>
                  <a:pt x="363626" y="33845"/>
                </a:lnTo>
                <a:lnTo>
                  <a:pt x="359295" y="46151"/>
                </a:lnTo>
                <a:lnTo>
                  <a:pt x="356196" y="49212"/>
                </a:lnTo>
                <a:lnTo>
                  <a:pt x="353314" y="53822"/>
                </a:lnTo>
                <a:lnTo>
                  <a:pt x="347319" y="59969"/>
                </a:lnTo>
                <a:lnTo>
                  <a:pt x="344436" y="61518"/>
                </a:lnTo>
                <a:lnTo>
                  <a:pt x="339890" y="64604"/>
                </a:lnTo>
                <a:lnTo>
                  <a:pt x="331025" y="67665"/>
                </a:lnTo>
                <a:lnTo>
                  <a:pt x="331025" y="76898"/>
                </a:lnTo>
                <a:lnTo>
                  <a:pt x="353314" y="76898"/>
                </a:lnTo>
                <a:lnTo>
                  <a:pt x="353314" y="167640"/>
                </a:lnTo>
                <a:lnTo>
                  <a:pt x="354749" y="173799"/>
                </a:lnTo>
                <a:lnTo>
                  <a:pt x="354749" y="179946"/>
                </a:lnTo>
                <a:lnTo>
                  <a:pt x="357644" y="186105"/>
                </a:lnTo>
                <a:lnTo>
                  <a:pt x="360743" y="187642"/>
                </a:lnTo>
                <a:lnTo>
                  <a:pt x="363626" y="190715"/>
                </a:lnTo>
                <a:lnTo>
                  <a:pt x="368173" y="193789"/>
                </a:lnTo>
                <a:lnTo>
                  <a:pt x="381381" y="198399"/>
                </a:lnTo>
                <a:lnTo>
                  <a:pt x="385914" y="198399"/>
                </a:lnTo>
                <a:lnTo>
                  <a:pt x="403669" y="195326"/>
                </a:lnTo>
                <a:lnTo>
                  <a:pt x="412750" y="192252"/>
                </a:lnTo>
                <a:lnTo>
                  <a:pt x="421614" y="187642"/>
                </a:lnTo>
                <a:lnTo>
                  <a:pt x="421614" y="173799"/>
                </a:lnTo>
                <a:close/>
              </a:path>
              <a:path w="775335" h="198754">
                <a:moveTo>
                  <a:pt x="482498" y="12306"/>
                </a:moveTo>
                <a:lnTo>
                  <a:pt x="480847" y="9220"/>
                </a:lnTo>
                <a:lnTo>
                  <a:pt x="477964" y="7696"/>
                </a:lnTo>
                <a:lnTo>
                  <a:pt x="476516" y="4610"/>
                </a:lnTo>
                <a:lnTo>
                  <a:pt x="473621" y="3060"/>
                </a:lnTo>
                <a:lnTo>
                  <a:pt x="471970" y="1536"/>
                </a:lnTo>
                <a:lnTo>
                  <a:pt x="469087" y="0"/>
                </a:lnTo>
                <a:lnTo>
                  <a:pt x="463105" y="0"/>
                </a:lnTo>
                <a:lnTo>
                  <a:pt x="461657" y="1536"/>
                </a:lnTo>
                <a:lnTo>
                  <a:pt x="458762" y="3060"/>
                </a:lnTo>
                <a:lnTo>
                  <a:pt x="455676" y="4610"/>
                </a:lnTo>
                <a:lnTo>
                  <a:pt x="454228" y="7696"/>
                </a:lnTo>
                <a:lnTo>
                  <a:pt x="452780" y="9220"/>
                </a:lnTo>
                <a:lnTo>
                  <a:pt x="451332" y="12306"/>
                </a:lnTo>
                <a:lnTo>
                  <a:pt x="451332" y="18453"/>
                </a:lnTo>
                <a:lnTo>
                  <a:pt x="455676" y="27673"/>
                </a:lnTo>
                <a:lnTo>
                  <a:pt x="458762" y="29210"/>
                </a:lnTo>
                <a:lnTo>
                  <a:pt x="461657" y="29210"/>
                </a:lnTo>
                <a:lnTo>
                  <a:pt x="463105" y="30759"/>
                </a:lnTo>
                <a:lnTo>
                  <a:pt x="469087" y="30759"/>
                </a:lnTo>
                <a:lnTo>
                  <a:pt x="471970" y="29210"/>
                </a:lnTo>
                <a:lnTo>
                  <a:pt x="475068" y="27673"/>
                </a:lnTo>
                <a:lnTo>
                  <a:pt x="477964" y="26149"/>
                </a:lnTo>
                <a:lnTo>
                  <a:pt x="479399" y="24599"/>
                </a:lnTo>
                <a:lnTo>
                  <a:pt x="480847" y="21513"/>
                </a:lnTo>
                <a:lnTo>
                  <a:pt x="482498" y="18453"/>
                </a:lnTo>
                <a:lnTo>
                  <a:pt x="482498" y="12306"/>
                </a:lnTo>
                <a:close/>
              </a:path>
              <a:path w="775335" h="198754">
                <a:moveTo>
                  <a:pt x="500253" y="184569"/>
                </a:moveTo>
                <a:lnTo>
                  <a:pt x="489927" y="184569"/>
                </a:lnTo>
                <a:lnTo>
                  <a:pt x="486829" y="183019"/>
                </a:lnTo>
                <a:lnTo>
                  <a:pt x="482498" y="183019"/>
                </a:lnTo>
                <a:lnTo>
                  <a:pt x="480847" y="181483"/>
                </a:lnTo>
                <a:lnTo>
                  <a:pt x="479399" y="181483"/>
                </a:lnTo>
                <a:lnTo>
                  <a:pt x="479399" y="175336"/>
                </a:lnTo>
                <a:lnTo>
                  <a:pt x="477964" y="172262"/>
                </a:lnTo>
                <a:lnTo>
                  <a:pt x="477964" y="61518"/>
                </a:lnTo>
                <a:lnTo>
                  <a:pt x="467639" y="61518"/>
                </a:lnTo>
                <a:lnTo>
                  <a:pt x="463105" y="64604"/>
                </a:lnTo>
                <a:lnTo>
                  <a:pt x="458762" y="66128"/>
                </a:lnTo>
                <a:lnTo>
                  <a:pt x="454228" y="69215"/>
                </a:lnTo>
                <a:lnTo>
                  <a:pt x="451332" y="70751"/>
                </a:lnTo>
                <a:lnTo>
                  <a:pt x="442252" y="70751"/>
                </a:lnTo>
                <a:lnTo>
                  <a:pt x="437921" y="72288"/>
                </a:lnTo>
                <a:lnTo>
                  <a:pt x="433387" y="72288"/>
                </a:lnTo>
                <a:lnTo>
                  <a:pt x="433387" y="84582"/>
                </a:lnTo>
                <a:lnTo>
                  <a:pt x="455676" y="84582"/>
                </a:lnTo>
                <a:lnTo>
                  <a:pt x="455676" y="173799"/>
                </a:lnTo>
                <a:lnTo>
                  <a:pt x="454228" y="178409"/>
                </a:lnTo>
                <a:lnTo>
                  <a:pt x="454228" y="179946"/>
                </a:lnTo>
                <a:lnTo>
                  <a:pt x="451332" y="183019"/>
                </a:lnTo>
                <a:lnTo>
                  <a:pt x="445350" y="183019"/>
                </a:lnTo>
                <a:lnTo>
                  <a:pt x="442252" y="184569"/>
                </a:lnTo>
                <a:lnTo>
                  <a:pt x="433387" y="184569"/>
                </a:lnTo>
                <a:lnTo>
                  <a:pt x="433387" y="195326"/>
                </a:lnTo>
                <a:lnTo>
                  <a:pt x="500253" y="195326"/>
                </a:lnTo>
                <a:lnTo>
                  <a:pt x="500253" y="184569"/>
                </a:lnTo>
                <a:close/>
              </a:path>
              <a:path w="775335" h="198754">
                <a:moveTo>
                  <a:pt x="642848" y="64604"/>
                </a:moveTo>
                <a:lnTo>
                  <a:pt x="592289" y="64604"/>
                </a:lnTo>
                <a:lnTo>
                  <a:pt x="592289" y="75361"/>
                </a:lnTo>
                <a:lnTo>
                  <a:pt x="601167" y="75361"/>
                </a:lnTo>
                <a:lnTo>
                  <a:pt x="604266" y="76898"/>
                </a:lnTo>
                <a:lnTo>
                  <a:pt x="607148" y="76898"/>
                </a:lnTo>
                <a:lnTo>
                  <a:pt x="610044" y="79971"/>
                </a:lnTo>
                <a:lnTo>
                  <a:pt x="610044" y="89204"/>
                </a:lnTo>
                <a:lnTo>
                  <a:pt x="608596" y="92278"/>
                </a:lnTo>
                <a:lnTo>
                  <a:pt x="608596" y="95351"/>
                </a:lnTo>
                <a:lnTo>
                  <a:pt x="578878" y="170713"/>
                </a:lnTo>
                <a:lnTo>
                  <a:pt x="550811" y="95351"/>
                </a:lnTo>
                <a:lnTo>
                  <a:pt x="549160" y="92278"/>
                </a:lnTo>
                <a:lnTo>
                  <a:pt x="549160" y="89204"/>
                </a:lnTo>
                <a:lnTo>
                  <a:pt x="547712" y="86131"/>
                </a:lnTo>
                <a:lnTo>
                  <a:pt x="547712" y="83045"/>
                </a:lnTo>
                <a:lnTo>
                  <a:pt x="549160" y="81508"/>
                </a:lnTo>
                <a:lnTo>
                  <a:pt x="549160" y="78435"/>
                </a:lnTo>
                <a:lnTo>
                  <a:pt x="550811" y="76898"/>
                </a:lnTo>
                <a:lnTo>
                  <a:pt x="553694" y="76898"/>
                </a:lnTo>
                <a:lnTo>
                  <a:pt x="555142" y="75361"/>
                </a:lnTo>
                <a:lnTo>
                  <a:pt x="565670" y="75361"/>
                </a:lnTo>
                <a:lnTo>
                  <a:pt x="565670" y="64604"/>
                </a:lnTo>
                <a:lnTo>
                  <a:pt x="504786" y="64604"/>
                </a:lnTo>
                <a:lnTo>
                  <a:pt x="504786" y="75361"/>
                </a:lnTo>
                <a:lnTo>
                  <a:pt x="507682" y="75361"/>
                </a:lnTo>
                <a:lnTo>
                  <a:pt x="509117" y="76898"/>
                </a:lnTo>
                <a:lnTo>
                  <a:pt x="512216" y="76898"/>
                </a:lnTo>
                <a:lnTo>
                  <a:pt x="513664" y="78435"/>
                </a:lnTo>
                <a:lnTo>
                  <a:pt x="515112" y="78435"/>
                </a:lnTo>
                <a:lnTo>
                  <a:pt x="517994" y="81508"/>
                </a:lnTo>
                <a:lnTo>
                  <a:pt x="519645" y="84582"/>
                </a:lnTo>
                <a:lnTo>
                  <a:pt x="521093" y="86131"/>
                </a:lnTo>
                <a:lnTo>
                  <a:pt x="523976" y="92278"/>
                </a:lnTo>
                <a:lnTo>
                  <a:pt x="564019" y="195326"/>
                </a:lnTo>
                <a:lnTo>
                  <a:pt x="580326" y="195326"/>
                </a:lnTo>
                <a:lnTo>
                  <a:pt x="590423" y="170713"/>
                </a:lnTo>
                <a:lnTo>
                  <a:pt x="622007" y="93814"/>
                </a:lnTo>
                <a:lnTo>
                  <a:pt x="623455" y="89204"/>
                </a:lnTo>
                <a:lnTo>
                  <a:pt x="626541" y="86131"/>
                </a:lnTo>
                <a:lnTo>
                  <a:pt x="627989" y="83045"/>
                </a:lnTo>
                <a:lnTo>
                  <a:pt x="632320" y="78435"/>
                </a:lnTo>
                <a:lnTo>
                  <a:pt x="635419" y="78435"/>
                </a:lnTo>
                <a:lnTo>
                  <a:pt x="638314" y="76898"/>
                </a:lnTo>
                <a:lnTo>
                  <a:pt x="639749" y="75361"/>
                </a:lnTo>
                <a:lnTo>
                  <a:pt x="642848" y="75361"/>
                </a:lnTo>
                <a:lnTo>
                  <a:pt x="642848" y="64604"/>
                </a:lnTo>
                <a:close/>
              </a:path>
              <a:path w="775335" h="198754">
                <a:moveTo>
                  <a:pt x="774928" y="166103"/>
                </a:moveTo>
                <a:lnTo>
                  <a:pt x="766051" y="159956"/>
                </a:lnTo>
                <a:lnTo>
                  <a:pt x="758621" y="166103"/>
                </a:lnTo>
                <a:lnTo>
                  <a:pt x="746658" y="175336"/>
                </a:lnTo>
                <a:lnTo>
                  <a:pt x="740676" y="178409"/>
                </a:lnTo>
                <a:lnTo>
                  <a:pt x="736333" y="179946"/>
                </a:lnTo>
                <a:lnTo>
                  <a:pt x="731799" y="181483"/>
                </a:lnTo>
                <a:lnTo>
                  <a:pt x="726020" y="183019"/>
                </a:lnTo>
                <a:lnTo>
                  <a:pt x="715492" y="183019"/>
                </a:lnTo>
                <a:lnTo>
                  <a:pt x="709510" y="181483"/>
                </a:lnTo>
                <a:lnTo>
                  <a:pt x="703732" y="178409"/>
                </a:lnTo>
                <a:lnTo>
                  <a:pt x="699185" y="176872"/>
                </a:lnTo>
                <a:lnTo>
                  <a:pt x="681443" y="143027"/>
                </a:lnTo>
                <a:lnTo>
                  <a:pt x="679792" y="135343"/>
                </a:lnTo>
                <a:lnTo>
                  <a:pt x="679792" y="116890"/>
                </a:lnTo>
                <a:lnTo>
                  <a:pt x="773480" y="116890"/>
                </a:lnTo>
                <a:lnTo>
                  <a:pt x="773480" y="112268"/>
                </a:lnTo>
                <a:lnTo>
                  <a:pt x="772045" y="107657"/>
                </a:lnTo>
                <a:lnTo>
                  <a:pt x="770940" y="104584"/>
                </a:lnTo>
                <a:lnTo>
                  <a:pt x="770394" y="103047"/>
                </a:lnTo>
                <a:lnTo>
                  <a:pt x="770394" y="99974"/>
                </a:lnTo>
                <a:lnTo>
                  <a:pt x="768946" y="95351"/>
                </a:lnTo>
                <a:lnTo>
                  <a:pt x="766051" y="89204"/>
                </a:lnTo>
                <a:lnTo>
                  <a:pt x="762965" y="84582"/>
                </a:lnTo>
                <a:lnTo>
                  <a:pt x="760069" y="79971"/>
                </a:lnTo>
                <a:lnTo>
                  <a:pt x="755535" y="75361"/>
                </a:lnTo>
                <a:lnTo>
                  <a:pt x="753364" y="73825"/>
                </a:lnTo>
                <a:lnTo>
                  <a:pt x="751192" y="72288"/>
                </a:lnTo>
                <a:lnTo>
                  <a:pt x="748106" y="70205"/>
                </a:lnTo>
                <a:lnTo>
                  <a:pt x="748106" y="104584"/>
                </a:lnTo>
                <a:lnTo>
                  <a:pt x="681443" y="104584"/>
                </a:lnTo>
                <a:lnTo>
                  <a:pt x="682891" y="99974"/>
                </a:lnTo>
                <a:lnTo>
                  <a:pt x="685774" y="95351"/>
                </a:lnTo>
                <a:lnTo>
                  <a:pt x="687222" y="90741"/>
                </a:lnTo>
                <a:lnTo>
                  <a:pt x="690321" y="87668"/>
                </a:lnTo>
                <a:lnTo>
                  <a:pt x="693204" y="84582"/>
                </a:lnTo>
                <a:lnTo>
                  <a:pt x="696302" y="81508"/>
                </a:lnTo>
                <a:lnTo>
                  <a:pt x="699185" y="79971"/>
                </a:lnTo>
                <a:lnTo>
                  <a:pt x="702081" y="76898"/>
                </a:lnTo>
                <a:lnTo>
                  <a:pt x="705180" y="75361"/>
                </a:lnTo>
                <a:lnTo>
                  <a:pt x="708063" y="75361"/>
                </a:lnTo>
                <a:lnTo>
                  <a:pt x="712609" y="73825"/>
                </a:lnTo>
                <a:lnTo>
                  <a:pt x="721474" y="73825"/>
                </a:lnTo>
                <a:lnTo>
                  <a:pt x="726020" y="75361"/>
                </a:lnTo>
                <a:lnTo>
                  <a:pt x="731799" y="78435"/>
                </a:lnTo>
                <a:lnTo>
                  <a:pt x="734898" y="79971"/>
                </a:lnTo>
                <a:lnTo>
                  <a:pt x="739228" y="84582"/>
                </a:lnTo>
                <a:lnTo>
                  <a:pt x="742327" y="87668"/>
                </a:lnTo>
                <a:lnTo>
                  <a:pt x="743762" y="90741"/>
                </a:lnTo>
                <a:lnTo>
                  <a:pt x="748106" y="104584"/>
                </a:lnTo>
                <a:lnTo>
                  <a:pt x="748106" y="70205"/>
                </a:lnTo>
                <a:lnTo>
                  <a:pt x="746658" y="69215"/>
                </a:lnTo>
                <a:lnTo>
                  <a:pt x="742327" y="66128"/>
                </a:lnTo>
                <a:lnTo>
                  <a:pt x="737781" y="64604"/>
                </a:lnTo>
                <a:lnTo>
                  <a:pt x="731799" y="63055"/>
                </a:lnTo>
                <a:lnTo>
                  <a:pt x="724369" y="61518"/>
                </a:lnTo>
                <a:lnTo>
                  <a:pt x="709510" y="61518"/>
                </a:lnTo>
                <a:lnTo>
                  <a:pt x="670915" y="81508"/>
                </a:lnTo>
                <a:lnTo>
                  <a:pt x="666584" y="89204"/>
                </a:lnTo>
                <a:lnTo>
                  <a:pt x="662038" y="95351"/>
                </a:lnTo>
                <a:lnTo>
                  <a:pt x="659155" y="103047"/>
                </a:lnTo>
                <a:lnTo>
                  <a:pt x="656056" y="112268"/>
                </a:lnTo>
                <a:lnTo>
                  <a:pt x="654608" y="121500"/>
                </a:lnTo>
                <a:lnTo>
                  <a:pt x="654608" y="141490"/>
                </a:lnTo>
                <a:lnTo>
                  <a:pt x="657707" y="150723"/>
                </a:lnTo>
                <a:lnTo>
                  <a:pt x="659155" y="159956"/>
                </a:lnTo>
                <a:lnTo>
                  <a:pt x="685774" y="190715"/>
                </a:lnTo>
                <a:lnTo>
                  <a:pt x="709510" y="198399"/>
                </a:lnTo>
                <a:lnTo>
                  <a:pt x="724369" y="198399"/>
                </a:lnTo>
                <a:lnTo>
                  <a:pt x="730351" y="196862"/>
                </a:lnTo>
                <a:lnTo>
                  <a:pt x="734898" y="196862"/>
                </a:lnTo>
                <a:lnTo>
                  <a:pt x="739228" y="195326"/>
                </a:lnTo>
                <a:lnTo>
                  <a:pt x="742327" y="193789"/>
                </a:lnTo>
                <a:lnTo>
                  <a:pt x="746658" y="192252"/>
                </a:lnTo>
                <a:lnTo>
                  <a:pt x="751192" y="189179"/>
                </a:lnTo>
                <a:lnTo>
                  <a:pt x="755535" y="186105"/>
                </a:lnTo>
                <a:lnTo>
                  <a:pt x="758558" y="183019"/>
                </a:lnTo>
                <a:lnTo>
                  <a:pt x="760069" y="181483"/>
                </a:lnTo>
                <a:lnTo>
                  <a:pt x="766051" y="176872"/>
                </a:lnTo>
                <a:lnTo>
                  <a:pt x="770394" y="172262"/>
                </a:lnTo>
                <a:lnTo>
                  <a:pt x="774928" y="166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0" name="object 30"/>
          <p:cNvSpPr/>
          <p:nvPr/>
        </p:nvSpPr>
        <p:spPr>
          <a:xfrm>
            <a:off x="6804773" y="6028457"/>
            <a:ext cx="1188847" cy="287782"/>
          </a:xfrm>
          <a:custGeom>
            <a:avLst/>
            <a:gdLst/>
            <a:ahLst/>
            <a:cxnLst/>
            <a:rect l="l" t="t" r="r" b="b"/>
            <a:pathLst>
              <a:path w="1080770" h="261620">
                <a:moveTo>
                  <a:pt x="120103" y="170713"/>
                </a:moveTo>
                <a:lnTo>
                  <a:pt x="111226" y="164566"/>
                </a:lnTo>
                <a:lnTo>
                  <a:pt x="103797" y="170713"/>
                </a:lnTo>
                <a:lnTo>
                  <a:pt x="98018" y="175323"/>
                </a:lnTo>
                <a:lnTo>
                  <a:pt x="92036" y="179946"/>
                </a:lnTo>
                <a:lnTo>
                  <a:pt x="86055" y="183019"/>
                </a:lnTo>
                <a:lnTo>
                  <a:pt x="81508" y="184556"/>
                </a:lnTo>
                <a:lnTo>
                  <a:pt x="77177" y="186093"/>
                </a:lnTo>
                <a:lnTo>
                  <a:pt x="71196" y="187629"/>
                </a:lnTo>
                <a:lnTo>
                  <a:pt x="60871" y="187629"/>
                </a:lnTo>
                <a:lnTo>
                  <a:pt x="54889" y="186093"/>
                </a:lnTo>
                <a:lnTo>
                  <a:pt x="48907" y="183019"/>
                </a:lnTo>
                <a:lnTo>
                  <a:pt x="44577" y="181483"/>
                </a:lnTo>
                <a:lnTo>
                  <a:pt x="25171" y="139954"/>
                </a:lnTo>
                <a:lnTo>
                  <a:pt x="25171" y="121500"/>
                </a:lnTo>
                <a:lnTo>
                  <a:pt x="118656" y="121500"/>
                </a:lnTo>
                <a:lnTo>
                  <a:pt x="118656" y="116878"/>
                </a:lnTo>
                <a:lnTo>
                  <a:pt x="116255" y="109194"/>
                </a:lnTo>
                <a:lnTo>
                  <a:pt x="115773" y="107657"/>
                </a:lnTo>
                <a:lnTo>
                  <a:pt x="115773" y="104584"/>
                </a:lnTo>
                <a:lnTo>
                  <a:pt x="98640" y="78435"/>
                </a:lnTo>
                <a:lnTo>
                  <a:pt x="96367" y="76898"/>
                </a:lnTo>
                <a:lnTo>
                  <a:pt x="93484" y="74853"/>
                </a:lnTo>
                <a:lnTo>
                  <a:pt x="93484" y="109194"/>
                </a:lnTo>
                <a:lnTo>
                  <a:pt x="26619" y="109194"/>
                </a:lnTo>
                <a:lnTo>
                  <a:pt x="28067" y="104584"/>
                </a:lnTo>
                <a:lnTo>
                  <a:pt x="31165" y="99961"/>
                </a:lnTo>
                <a:lnTo>
                  <a:pt x="32600" y="95351"/>
                </a:lnTo>
                <a:lnTo>
                  <a:pt x="35496" y="92278"/>
                </a:lnTo>
                <a:lnTo>
                  <a:pt x="38595" y="89192"/>
                </a:lnTo>
                <a:lnTo>
                  <a:pt x="41478" y="86118"/>
                </a:lnTo>
                <a:lnTo>
                  <a:pt x="44577" y="84582"/>
                </a:lnTo>
                <a:lnTo>
                  <a:pt x="47459" y="81508"/>
                </a:lnTo>
                <a:lnTo>
                  <a:pt x="50355" y="79971"/>
                </a:lnTo>
                <a:lnTo>
                  <a:pt x="53441" y="79971"/>
                </a:lnTo>
                <a:lnTo>
                  <a:pt x="57785" y="78435"/>
                </a:lnTo>
                <a:lnTo>
                  <a:pt x="66649" y="78435"/>
                </a:lnTo>
                <a:lnTo>
                  <a:pt x="71196" y="79971"/>
                </a:lnTo>
                <a:lnTo>
                  <a:pt x="74079" y="81508"/>
                </a:lnTo>
                <a:lnTo>
                  <a:pt x="77177" y="83045"/>
                </a:lnTo>
                <a:lnTo>
                  <a:pt x="93484" y="109194"/>
                </a:lnTo>
                <a:lnTo>
                  <a:pt x="93484" y="74853"/>
                </a:lnTo>
                <a:lnTo>
                  <a:pt x="69748" y="66128"/>
                </a:lnTo>
                <a:lnTo>
                  <a:pt x="54889" y="66128"/>
                </a:lnTo>
                <a:lnTo>
                  <a:pt x="16306" y="86118"/>
                </a:lnTo>
                <a:lnTo>
                  <a:pt x="11760" y="93814"/>
                </a:lnTo>
                <a:lnTo>
                  <a:pt x="7429" y="99961"/>
                </a:lnTo>
                <a:lnTo>
                  <a:pt x="4330" y="107657"/>
                </a:lnTo>
                <a:lnTo>
                  <a:pt x="1447" y="116878"/>
                </a:lnTo>
                <a:lnTo>
                  <a:pt x="0" y="126111"/>
                </a:lnTo>
                <a:lnTo>
                  <a:pt x="0" y="146100"/>
                </a:lnTo>
                <a:lnTo>
                  <a:pt x="2882" y="155333"/>
                </a:lnTo>
                <a:lnTo>
                  <a:pt x="4330" y="164566"/>
                </a:lnTo>
                <a:lnTo>
                  <a:pt x="31165" y="195326"/>
                </a:lnTo>
                <a:lnTo>
                  <a:pt x="54889" y="203009"/>
                </a:lnTo>
                <a:lnTo>
                  <a:pt x="69748" y="203009"/>
                </a:lnTo>
                <a:lnTo>
                  <a:pt x="75730" y="201472"/>
                </a:lnTo>
                <a:lnTo>
                  <a:pt x="80073" y="201472"/>
                </a:lnTo>
                <a:lnTo>
                  <a:pt x="84607" y="199936"/>
                </a:lnTo>
                <a:lnTo>
                  <a:pt x="87503" y="198399"/>
                </a:lnTo>
                <a:lnTo>
                  <a:pt x="92036" y="196862"/>
                </a:lnTo>
                <a:lnTo>
                  <a:pt x="96367" y="193789"/>
                </a:lnTo>
                <a:lnTo>
                  <a:pt x="100914" y="190715"/>
                </a:lnTo>
                <a:lnTo>
                  <a:pt x="103936" y="187629"/>
                </a:lnTo>
                <a:lnTo>
                  <a:pt x="105448" y="186093"/>
                </a:lnTo>
                <a:lnTo>
                  <a:pt x="111226" y="181483"/>
                </a:lnTo>
                <a:lnTo>
                  <a:pt x="115773" y="176872"/>
                </a:lnTo>
                <a:lnTo>
                  <a:pt x="120103" y="170713"/>
                </a:lnTo>
                <a:close/>
              </a:path>
              <a:path w="1080770" h="261620">
                <a:moveTo>
                  <a:pt x="228663" y="178409"/>
                </a:moveTo>
                <a:lnTo>
                  <a:pt x="221234" y="183019"/>
                </a:lnTo>
                <a:lnTo>
                  <a:pt x="213804" y="184556"/>
                </a:lnTo>
                <a:lnTo>
                  <a:pt x="206375" y="187629"/>
                </a:lnTo>
                <a:lnTo>
                  <a:pt x="197497" y="187629"/>
                </a:lnTo>
                <a:lnTo>
                  <a:pt x="194398" y="186093"/>
                </a:lnTo>
                <a:lnTo>
                  <a:pt x="192951" y="186093"/>
                </a:lnTo>
                <a:lnTo>
                  <a:pt x="190068" y="184556"/>
                </a:lnTo>
                <a:lnTo>
                  <a:pt x="188417" y="184556"/>
                </a:lnTo>
                <a:lnTo>
                  <a:pt x="185521" y="183019"/>
                </a:lnTo>
                <a:lnTo>
                  <a:pt x="184086" y="179946"/>
                </a:lnTo>
                <a:lnTo>
                  <a:pt x="184086" y="172250"/>
                </a:lnTo>
                <a:lnTo>
                  <a:pt x="182638" y="167640"/>
                </a:lnTo>
                <a:lnTo>
                  <a:pt x="182638" y="81508"/>
                </a:lnTo>
                <a:lnTo>
                  <a:pt x="221234" y="81508"/>
                </a:lnTo>
                <a:lnTo>
                  <a:pt x="221234" y="69215"/>
                </a:lnTo>
                <a:lnTo>
                  <a:pt x="182638" y="69215"/>
                </a:lnTo>
                <a:lnTo>
                  <a:pt x="182638" y="23063"/>
                </a:lnTo>
                <a:lnTo>
                  <a:pt x="173558" y="23063"/>
                </a:lnTo>
                <a:lnTo>
                  <a:pt x="172110" y="32283"/>
                </a:lnTo>
                <a:lnTo>
                  <a:pt x="170662" y="38455"/>
                </a:lnTo>
                <a:lnTo>
                  <a:pt x="166128" y="50761"/>
                </a:lnTo>
                <a:lnTo>
                  <a:pt x="163233" y="53822"/>
                </a:lnTo>
                <a:lnTo>
                  <a:pt x="160350" y="58432"/>
                </a:lnTo>
                <a:lnTo>
                  <a:pt x="154368" y="64579"/>
                </a:lnTo>
                <a:lnTo>
                  <a:pt x="151472" y="66128"/>
                </a:lnTo>
                <a:lnTo>
                  <a:pt x="146939" y="69215"/>
                </a:lnTo>
                <a:lnTo>
                  <a:pt x="138061" y="72275"/>
                </a:lnTo>
                <a:lnTo>
                  <a:pt x="138061" y="81508"/>
                </a:lnTo>
                <a:lnTo>
                  <a:pt x="160350" y="81508"/>
                </a:lnTo>
                <a:lnTo>
                  <a:pt x="160350" y="172250"/>
                </a:lnTo>
                <a:lnTo>
                  <a:pt x="161798" y="178409"/>
                </a:lnTo>
                <a:lnTo>
                  <a:pt x="161798" y="184556"/>
                </a:lnTo>
                <a:lnTo>
                  <a:pt x="164680" y="190715"/>
                </a:lnTo>
                <a:lnTo>
                  <a:pt x="167779" y="192252"/>
                </a:lnTo>
                <a:lnTo>
                  <a:pt x="170662" y="195326"/>
                </a:lnTo>
                <a:lnTo>
                  <a:pt x="175209" y="198399"/>
                </a:lnTo>
                <a:lnTo>
                  <a:pt x="188417" y="203009"/>
                </a:lnTo>
                <a:lnTo>
                  <a:pt x="192951" y="203009"/>
                </a:lnTo>
                <a:lnTo>
                  <a:pt x="210705" y="199936"/>
                </a:lnTo>
                <a:lnTo>
                  <a:pt x="219583" y="196862"/>
                </a:lnTo>
                <a:lnTo>
                  <a:pt x="228663" y="192252"/>
                </a:lnTo>
                <a:lnTo>
                  <a:pt x="228663" y="178409"/>
                </a:lnTo>
                <a:close/>
              </a:path>
              <a:path w="1080770" h="261620">
                <a:moveTo>
                  <a:pt x="400773" y="189179"/>
                </a:moveTo>
                <a:lnTo>
                  <a:pt x="394792" y="189179"/>
                </a:lnTo>
                <a:lnTo>
                  <a:pt x="390448" y="187629"/>
                </a:lnTo>
                <a:lnTo>
                  <a:pt x="383019" y="187629"/>
                </a:lnTo>
                <a:lnTo>
                  <a:pt x="381584" y="186093"/>
                </a:lnTo>
                <a:lnTo>
                  <a:pt x="379933" y="184556"/>
                </a:lnTo>
                <a:lnTo>
                  <a:pt x="379933" y="178409"/>
                </a:lnTo>
                <a:lnTo>
                  <a:pt x="378485" y="173786"/>
                </a:lnTo>
                <a:lnTo>
                  <a:pt x="378485" y="104584"/>
                </a:lnTo>
                <a:lnTo>
                  <a:pt x="375589" y="89192"/>
                </a:lnTo>
                <a:lnTo>
                  <a:pt x="371055" y="83045"/>
                </a:lnTo>
                <a:lnTo>
                  <a:pt x="366725" y="76898"/>
                </a:lnTo>
                <a:lnTo>
                  <a:pt x="360743" y="72275"/>
                </a:lnTo>
                <a:lnTo>
                  <a:pt x="353314" y="69215"/>
                </a:lnTo>
                <a:lnTo>
                  <a:pt x="345884" y="67665"/>
                </a:lnTo>
                <a:lnTo>
                  <a:pt x="337007" y="66128"/>
                </a:lnTo>
                <a:lnTo>
                  <a:pt x="331025" y="66128"/>
                </a:lnTo>
                <a:lnTo>
                  <a:pt x="325031" y="67665"/>
                </a:lnTo>
                <a:lnTo>
                  <a:pt x="317601" y="70739"/>
                </a:lnTo>
                <a:lnTo>
                  <a:pt x="311619" y="72275"/>
                </a:lnTo>
                <a:lnTo>
                  <a:pt x="305841" y="75361"/>
                </a:lnTo>
                <a:lnTo>
                  <a:pt x="298411" y="79971"/>
                </a:lnTo>
                <a:lnTo>
                  <a:pt x="292430" y="84582"/>
                </a:lnTo>
                <a:lnTo>
                  <a:pt x="285000" y="90741"/>
                </a:lnTo>
                <a:lnTo>
                  <a:pt x="285000" y="0"/>
                </a:lnTo>
                <a:lnTo>
                  <a:pt x="274675" y="0"/>
                </a:lnTo>
                <a:lnTo>
                  <a:pt x="270141" y="1524"/>
                </a:lnTo>
                <a:lnTo>
                  <a:pt x="265595" y="4610"/>
                </a:lnTo>
                <a:lnTo>
                  <a:pt x="261264" y="6146"/>
                </a:lnTo>
                <a:lnTo>
                  <a:pt x="258381" y="7670"/>
                </a:lnTo>
                <a:lnTo>
                  <a:pt x="255282" y="7670"/>
                </a:lnTo>
                <a:lnTo>
                  <a:pt x="250952" y="9220"/>
                </a:lnTo>
                <a:lnTo>
                  <a:pt x="246405" y="10756"/>
                </a:lnTo>
                <a:lnTo>
                  <a:pt x="240423" y="10756"/>
                </a:lnTo>
                <a:lnTo>
                  <a:pt x="240423" y="23063"/>
                </a:lnTo>
                <a:lnTo>
                  <a:pt x="262712" y="23063"/>
                </a:lnTo>
                <a:lnTo>
                  <a:pt x="262712" y="175323"/>
                </a:lnTo>
                <a:lnTo>
                  <a:pt x="261264" y="179946"/>
                </a:lnTo>
                <a:lnTo>
                  <a:pt x="261264" y="184556"/>
                </a:lnTo>
                <a:lnTo>
                  <a:pt x="258381" y="187629"/>
                </a:lnTo>
                <a:lnTo>
                  <a:pt x="252387" y="187629"/>
                </a:lnTo>
                <a:lnTo>
                  <a:pt x="247853" y="189179"/>
                </a:lnTo>
                <a:lnTo>
                  <a:pt x="240423" y="189179"/>
                </a:lnTo>
                <a:lnTo>
                  <a:pt x="240423" y="199936"/>
                </a:lnTo>
                <a:lnTo>
                  <a:pt x="307289" y="199936"/>
                </a:lnTo>
                <a:lnTo>
                  <a:pt x="307289" y="189179"/>
                </a:lnTo>
                <a:lnTo>
                  <a:pt x="296964" y="189179"/>
                </a:lnTo>
                <a:lnTo>
                  <a:pt x="293878" y="187629"/>
                </a:lnTo>
                <a:lnTo>
                  <a:pt x="287883" y="187629"/>
                </a:lnTo>
                <a:lnTo>
                  <a:pt x="286448" y="186093"/>
                </a:lnTo>
                <a:lnTo>
                  <a:pt x="285000" y="186093"/>
                </a:lnTo>
                <a:lnTo>
                  <a:pt x="285000" y="106121"/>
                </a:lnTo>
                <a:lnTo>
                  <a:pt x="296964" y="96888"/>
                </a:lnTo>
                <a:lnTo>
                  <a:pt x="302742" y="92278"/>
                </a:lnTo>
                <a:lnTo>
                  <a:pt x="305739" y="90741"/>
                </a:lnTo>
                <a:lnTo>
                  <a:pt x="308737" y="89192"/>
                </a:lnTo>
                <a:lnTo>
                  <a:pt x="314718" y="87655"/>
                </a:lnTo>
                <a:lnTo>
                  <a:pt x="320700" y="84582"/>
                </a:lnTo>
                <a:lnTo>
                  <a:pt x="326478" y="83045"/>
                </a:lnTo>
                <a:lnTo>
                  <a:pt x="335559" y="83045"/>
                </a:lnTo>
                <a:lnTo>
                  <a:pt x="339890" y="84582"/>
                </a:lnTo>
                <a:lnTo>
                  <a:pt x="342988" y="87655"/>
                </a:lnTo>
                <a:lnTo>
                  <a:pt x="345884" y="89192"/>
                </a:lnTo>
                <a:lnTo>
                  <a:pt x="348767" y="92278"/>
                </a:lnTo>
                <a:lnTo>
                  <a:pt x="350418" y="95351"/>
                </a:lnTo>
                <a:lnTo>
                  <a:pt x="353314" y="98425"/>
                </a:lnTo>
                <a:lnTo>
                  <a:pt x="354749" y="101498"/>
                </a:lnTo>
                <a:lnTo>
                  <a:pt x="354749" y="104584"/>
                </a:lnTo>
                <a:lnTo>
                  <a:pt x="356196" y="109194"/>
                </a:lnTo>
                <a:lnTo>
                  <a:pt x="356196" y="176872"/>
                </a:lnTo>
                <a:lnTo>
                  <a:pt x="354749" y="181483"/>
                </a:lnTo>
                <a:lnTo>
                  <a:pt x="354749" y="184556"/>
                </a:lnTo>
                <a:lnTo>
                  <a:pt x="351866" y="187629"/>
                </a:lnTo>
                <a:lnTo>
                  <a:pt x="345884" y="187629"/>
                </a:lnTo>
                <a:lnTo>
                  <a:pt x="342988" y="189179"/>
                </a:lnTo>
                <a:lnTo>
                  <a:pt x="333908" y="189179"/>
                </a:lnTo>
                <a:lnTo>
                  <a:pt x="333908" y="199936"/>
                </a:lnTo>
                <a:lnTo>
                  <a:pt x="400773" y="199936"/>
                </a:lnTo>
                <a:lnTo>
                  <a:pt x="400773" y="189179"/>
                </a:lnTo>
                <a:close/>
              </a:path>
              <a:path w="1080770" h="261620">
                <a:moveTo>
                  <a:pt x="552246" y="69215"/>
                </a:moveTo>
                <a:lnTo>
                  <a:pt x="500240" y="69215"/>
                </a:lnTo>
                <a:lnTo>
                  <a:pt x="500240" y="79971"/>
                </a:lnTo>
                <a:lnTo>
                  <a:pt x="513664" y="79971"/>
                </a:lnTo>
                <a:lnTo>
                  <a:pt x="516547" y="81508"/>
                </a:lnTo>
                <a:lnTo>
                  <a:pt x="517994" y="81508"/>
                </a:lnTo>
                <a:lnTo>
                  <a:pt x="519645" y="83045"/>
                </a:lnTo>
                <a:lnTo>
                  <a:pt x="519645" y="89192"/>
                </a:lnTo>
                <a:lnTo>
                  <a:pt x="517994" y="92278"/>
                </a:lnTo>
                <a:lnTo>
                  <a:pt x="515099" y="98425"/>
                </a:lnTo>
                <a:lnTo>
                  <a:pt x="513664" y="104584"/>
                </a:lnTo>
                <a:lnTo>
                  <a:pt x="485381" y="172250"/>
                </a:lnTo>
                <a:lnTo>
                  <a:pt x="455663" y="99961"/>
                </a:lnTo>
                <a:lnTo>
                  <a:pt x="451332" y="90741"/>
                </a:lnTo>
                <a:lnTo>
                  <a:pt x="451332" y="86118"/>
                </a:lnTo>
                <a:lnTo>
                  <a:pt x="452780" y="84582"/>
                </a:lnTo>
                <a:lnTo>
                  <a:pt x="452780" y="83045"/>
                </a:lnTo>
                <a:lnTo>
                  <a:pt x="454228" y="81508"/>
                </a:lnTo>
                <a:lnTo>
                  <a:pt x="457314" y="81508"/>
                </a:lnTo>
                <a:lnTo>
                  <a:pt x="458762" y="79971"/>
                </a:lnTo>
                <a:lnTo>
                  <a:pt x="470522" y="79971"/>
                </a:lnTo>
                <a:lnTo>
                  <a:pt x="470522" y="69215"/>
                </a:lnTo>
                <a:lnTo>
                  <a:pt x="405307" y="69215"/>
                </a:lnTo>
                <a:lnTo>
                  <a:pt x="406755" y="79971"/>
                </a:lnTo>
                <a:lnTo>
                  <a:pt x="414185" y="79971"/>
                </a:lnTo>
                <a:lnTo>
                  <a:pt x="415632" y="81508"/>
                </a:lnTo>
                <a:lnTo>
                  <a:pt x="418515" y="81508"/>
                </a:lnTo>
                <a:lnTo>
                  <a:pt x="420166" y="83045"/>
                </a:lnTo>
                <a:lnTo>
                  <a:pt x="424510" y="87655"/>
                </a:lnTo>
                <a:lnTo>
                  <a:pt x="425945" y="90741"/>
                </a:lnTo>
                <a:lnTo>
                  <a:pt x="429044" y="95351"/>
                </a:lnTo>
                <a:lnTo>
                  <a:pt x="430491" y="99961"/>
                </a:lnTo>
                <a:lnTo>
                  <a:pt x="475068" y="201472"/>
                </a:lnTo>
                <a:lnTo>
                  <a:pt x="469087" y="213779"/>
                </a:lnTo>
                <a:lnTo>
                  <a:pt x="467639" y="218389"/>
                </a:lnTo>
                <a:lnTo>
                  <a:pt x="464743" y="223012"/>
                </a:lnTo>
                <a:lnTo>
                  <a:pt x="463092" y="227622"/>
                </a:lnTo>
                <a:lnTo>
                  <a:pt x="460209" y="232232"/>
                </a:lnTo>
                <a:lnTo>
                  <a:pt x="458762" y="235318"/>
                </a:lnTo>
                <a:lnTo>
                  <a:pt x="455663" y="238391"/>
                </a:lnTo>
                <a:lnTo>
                  <a:pt x="454228" y="241465"/>
                </a:lnTo>
                <a:lnTo>
                  <a:pt x="451332" y="243001"/>
                </a:lnTo>
                <a:lnTo>
                  <a:pt x="448233" y="244538"/>
                </a:lnTo>
                <a:lnTo>
                  <a:pt x="446798" y="244538"/>
                </a:lnTo>
                <a:lnTo>
                  <a:pt x="443903" y="246075"/>
                </a:lnTo>
                <a:lnTo>
                  <a:pt x="439369" y="246075"/>
                </a:lnTo>
                <a:lnTo>
                  <a:pt x="437921" y="244538"/>
                </a:lnTo>
                <a:lnTo>
                  <a:pt x="433374" y="244538"/>
                </a:lnTo>
                <a:lnTo>
                  <a:pt x="430491" y="243001"/>
                </a:lnTo>
                <a:lnTo>
                  <a:pt x="429044" y="239928"/>
                </a:lnTo>
                <a:lnTo>
                  <a:pt x="425945" y="238391"/>
                </a:lnTo>
                <a:lnTo>
                  <a:pt x="423062" y="236855"/>
                </a:lnTo>
                <a:lnTo>
                  <a:pt x="421614" y="233781"/>
                </a:lnTo>
                <a:lnTo>
                  <a:pt x="420166" y="232232"/>
                </a:lnTo>
                <a:lnTo>
                  <a:pt x="417080" y="232232"/>
                </a:lnTo>
                <a:lnTo>
                  <a:pt x="415632" y="230695"/>
                </a:lnTo>
                <a:lnTo>
                  <a:pt x="411302" y="230695"/>
                </a:lnTo>
                <a:lnTo>
                  <a:pt x="409651" y="232232"/>
                </a:lnTo>
                <a:lnTo>
                  <a:pt x="405307" y="236855"/>
                </a:lnTo>
                <a:lnTo>
                  <a:pt x="405307" y="238391"/>
                </a:lnTo>
                <a:lnTo>
                  <a:pt x="403872" y="241465"/>
                </a:lnTo>
                <a:lnTo>
                  <a:pt x="403872" y="246075"/>
                </a:lnTo>
                <a:lnTo>
                  <a:pt x="405307" y="249161"/>
                </a:lnTo>
                <a:lnTo>
                  <a:pt x="408203" y="252234"/>
                </a:lnTo>
                <a:lnTo>
                  <a:pt x="409651" y="255308"/>
                </a:lnTo>
                <a:lnTo>
                  <a:pt x="414185" y="256844"/>
                </a:lnTo>
                <a:lnTo>
                  <a:pt x="420166" y="259918"/>
                </a:lnTo>
                <a:lnTo>
                  <a:pt x="425945" y="261467"/>
                </a:lnTo>
                <a:lnTo>
                  <a:pt x="436473" y="261467"/>
                </a:lnTo>
                <a:lnTo>
                  <a:pt x="442455" y="259918"/>
                </a:lnTo>
                <a:lnTo>
                  <a:pt x="448233" y="256844"/>
                </a:lnTo>
                <a:lnTo>
                  <a:pt x="452780" y="255308"/>
                </a:lnTo>
                <a:lnTo>
                  <a:pt x="457314" y="252234"/>
                </a:lnTo>
                <a:lnTo>
                  <a:pt x="461657" y="249161"/>
                </a:lnTo>
                <a:lnTo>
                  <a:pt x="464680" y="246075"/>
                </a:lnTo>
                <a:lnTo>
                  <a:pt x="466191" y="244538"/>
                </a:lnTo>
                <a:lnTo>
                  <a:pt x="471970" y="235318"/>
                </a:lnTo>
                <a:lnTo>
                  <a:pt x="475068" y="229158"/>
                </a:lnTo>
                <a:lnTo>
                  <a:pt x="477951" y="223012"/>
                </a:lnTo>
                <a:lnTo>
                  <a:pt x="481050" y="216852"/>
                </a:lnTo>
                <a:lnTo>
                  <a:pt x="499402" y="172250"/>
                </a:lnTo>
                <a:lnTo>
                  <a:pt x="528523" y="101498"/>
                </a:lnTo>
                <a:lnTo>
                  <a:pt x="529958" y="95351"/>
                </a:lnTo>
                <a:lnTo>
                  <a:pt x="532853" y="90741"/>
                </a:lnTo>
                <a:lnTo>
                  <a:pt x="534504" y="87655"/>
                </a:lnTo>
                <a:lnTo>
                  <a:pt x="535952" y="86118"/>
                </a:lnTo>
                <a:lnTo>
                  <a:pt x="535952" y="84582"/>
                </a:lnTo>
                <a:lnTo>
                  <a:pt x="538835" y="81508"/>
                </a:lnTo>
                <a:lnTo>
                  <a:pt x="541934" y="81508"/>
                </a:lnTo>
                <a:lnTo>
                  <a:pt x="543382" y="79971"/>
                </a:lnTo>
                <a:lnTo>
                  <a:pt x="552246" y="79971"/>
                </a:lnTo>
                <a:lnTo>
                  <a:pt x="552246" y="69215"/>
                </a:lnTo>
                <a:close/>
              </a:path>
              <a:path w="1080770" h="261620">
                <a:moveTo>
                  <a:pt x="629437" y="189179"/>
                </a:moveTo>
                <a:lnTo>
                  <a:pt x="620560" y="189179"/>
                </a:lnTo>
                <a:lnTo>
                  <a:pt x="617677" y="187629"/>
                </a:lnTo>
                <a:lnTo>
                  <a:pt x="610247" y="187629"/>
                </a:lnTo>
                <a:lnTo>
                  <a:pt x="607148" y="184556"/>
                </a:lnTo>
                <a:lnTo>
                  <a:pt x="607148" y="0"/>
                </a:lnTo>
                <a:lnTo>
                  <a:pt x="596823" y="0"/>
                </a:lnTo>
                <a:lnTo>
                  <a:pt x="589394" y="4610"/>
                </a:lnTo>
                <a:lnTo>
                  <a:pt x="580529" y="7670"/>
                </a:lnTo>
                <a:lnTo>
                  <a:pt x="562571" y="10756"/>
                </a:lnTo>
                <a:lnTo>
                  <a:pt x="562571" y="23063"/>
                </a:lnTo>
                <a:lnTo>
                  <a:pt x="584860" y="23063"/>
                </a:lnTo>
                <a:lnTo>
                  <a:pt x="584860" y="176872"/>
                </a:lnTo>
                <a:lnTo>
                  <a:pt x="583412" y="179946"/>
                </a:lnTo>
                <a:lnTo>
                  <a:pt x="583412" y="184556"/>
                </a:lnTo>
                <a:lnTo>
                  <a:pt x="581964" y="186093"/>
                </a:lnTo>
                <a:lnTo>
                  <a:pt x="578878" y="187629"/>
                </a:lnTo>
                <a:lnTo>
                  <a:pt x="573100" y="187629"/>
                </a:lnTo>
                <a:lnTo>
                  <a:pt x="571449" y="189179"/>
                </a:lnTo>
                <a:lnTo>
                  <a:pt x="562571" y="189179"/>
                </a:lnTo>
                <a:lnTo>
                  <a:pt x="562571" y="199936"/>
                </a:lnTo>
                <a:lnTo>
                  <a:pt x="629437" y="199936"/>
                </a:lnTo>
                <a:lnTo>
                  <a:pt x="629437" y="189179"/>
                </a:lnTo>
                <a:close/>
              </a:path>
              <a:path w="1080770" h="261620">
                <a:moveTo>
                  <a:pt x="764603" y="170713"/>
                </a:moveTo>
                <a:lnTo>
                  <a:pt x="755738" y="164566"/>
                </a:lnTo>
                <a:lnTo>
                  <a:pt x="748309" y="170713"/>
                </a:lnTo>
                <a:lnTo>
                  <a:pt x="736333" y="179946"/>
                </a:lnTo>
                <a:lnTo>
                  <a:pt x="730351" y="183019"/>
                </a:lnTo>
                <a:lnTo>
                  <a:pt x="726020" y="184556"/>
                </a:lnTo>
                <a:lnTo>
                  <a:pt x="721474" y="186093"/>
                </a:lnTo>
                <a:lnTo>
                  <a:pt x="715492" y="187629"/>
                </a:lnTo>
                <a:lnTo>
                  <a:pt x="705167" y="187629"/>
                </a:lnTo>
                <a:lnTo>
                  <a:pt x="699185" y="186093"/>
                </a:lnTo>
                <a:lnTo>
                  <a:pt x="693204" y="183019"/>
                </a:lnTo>
                <a:lnTo>
                  <a:pt x="688873" y="181483"/>
                </a:lnTo>
                <a:lnTo>
                  <a:pt x="670915" y="147637"/>
                </a:lnTo>
                <a:lnTo>
                  <a:pt x="669467" y="139954"/>
                </a:lnTo>
                <a:lnTo>
                  <a:pt x="669467" y="121500"/>
                </a:lnTo>
                <a:lnTo>
                  <a:pt x="763168" y="121500"/>
                </a:lnTo>
                <a:lnTo>
                  <a:pt x="763168" y="116878"/>
                </a:lnTo>
                <a:lnTo>
                  <a:pt x="761517" y="112268"/>
                </a:lnTo>
                <a:lnTo>
                  <a:pt x="760552" y="109194"/>
                </a:lnTo>
                <a:lnTo>
                  <a:pt x="760069" y="107657"/>
                </a:lnTo>
                <a:lnTo>
                  <a:pt x="760069" y="104584"/>
                </a:lnTo>
                <a:lnTo>
                  <a:pt x="758621" y="99961"/>
                </a:lnTo>
                <a:lnTo>
                  <a:pt x="755738" y="93814"/>
                </a:lnTo>
                <a:lnTo>
                  <a:pt x="752640" y="89192"/>
                </a:lnTo>
                <a:lnTo>
                  <a:pt x="749744" y="84582"/>
                </a:lnTo>
                <a:lnTo>
                  <a:pt x="745210" y="79971"/>
                </a:lnTo>
                <a:lnTo>
                  <a:pt x="743038" y="78435"/>
                </a:lnTo>
                <a:lnTo>
                  <a:pt x="740879" y="76898"/>
                </a:lnTo>
                <a:lnTo>
                  <a:pt x="737781" y="74803"/>
                </a:lnTo>
                <a:lnTo>
                  <a:pt x="737781" y="109194"/>
                </a:lnTo>
                <a:lnTo>
                  <a:pt x="670915" y="109194"/>
                </a:lnTo>
                <a:lnTo>
                  <a:pt x="672566" y="104584"/>
                </a:lnTo>
                <a:lnTo>
                  <a:pt x="675462" y="99961"/>
                </a:lnTo>
                <a:lnTo>
                  <a:pt x="676897" y="95351"/>
                </a:lnTo>
                <a:lnTo>
                  <a:pt x="679996" y="92278"/>
                </a:lnTo>
                <a:lnTo>
                  <a:pt x="685774" y="86118"/>
                </a:lnTo>
                <a:lnTo>
                  <a:pt x="688873" y="84582"/>
                </a:lnTo>
                <a:lnTo>
                  <a:pt x="691756" y="81508"/>
                </a:lnTo>
                <a:lnTo>
                  <a:pt x="694855" y="79971"/>
                </a:lnTo>
                <a:lnTo>
                  <a:pt x="697738" y="79971"/>
                </a:lnTo>
                <a:lnTo>
                  <a:pt x="702284" y="78435"/>
                </a:lnTo>
                <a:lnTo>
                  <a:pt x="711161" y="78435"/>
                </a:lnTo>
                <a:lnTo>
                  <a:pt x="715492" y="79971"/>
                </a:lnTo>
                <a:lnTo>
                  <a:pt x="737781" y="109194"/>
                </a:lnTo>
                <a:lnTo>
                  <a:pt x="737781" y="74803"/>
                </a:lnTo>
                <a:lnTo>
                  <a:pt x="731799" y="70739"/>
                </a:lnTo>
                <a:lnTo>
                  <a:pt x="727456" y="69215"/>
                </a:lnTo>
                <a:lnTo>
                  <a:pt x="721474" y="67665"/>
                </a:lnTo>
                <a:lnTo>
                  <a:pt x="714044" y="66128"/>
                </a:lnTo>
                <a:lnTo>
                  <a:pt x="699185" y="66128"/>
                </a:lnTo>
                <a:lnTo>
                  <a:pt x="660603" y="86118"/>
                </a:lnTo>
                <a:lnTo>
                  <a:pt x="656259" y="93814"/>
                </a:lnTo>
                <a:lnTo>
                  <a:pt x="651725" y="99961"/>
                </a:lnTo>
                <a:lnTo>
                  <a:pt x="648830" y="107657"/>
                </a:lnTo>
                <a:lnTo>
                  <a:pt x="645744" y="116878"/>
                </a:lnTo>
                <a:lnTo>
                  <a:pt x="644296" y="126111"/>
                </a:lnTo>
                <a:lnTo>
                  <a:pt x="644296" y="146100"/>
                </a:lnTo>
                <a:lnTo>
                  <a:pt x="647179" y="155333"/>
                </a:lnTo>
                <a:lnTo>
                  <a:pt x="648830" y="164566"/>
                </a:lnTo>
                <a:lnTo>
                  <a:pt x="653173" y="172250"/>
                </a:lnTo>
                <a:lnTo>
                  <a:pt x="657707" y="178409"/>
                </a:lnTo>
                <a:lnTo>
                  <a:pt x="662038" y="184556"/>
                </a:lnTo>
                <a:lnTo>
                  <a:pt x="669467" y="190715"/>
                </a:lnTo>
                <a:lnTo>
                  <a:pt x="675462" y="195326"/>
                </a:lnTo>
                <a:lnTo>
                  <a:pt x="690308" y="201472"/>
                </a:lnTo>
                <a:lnTo>
                  <a:pt x="699185" y="203009"/>
                </a:lnTo>
                <a:lnTo>
                  <a:pt x="714044" y="203009"/>
                </a:lnTo>
                <a:lnTo>
                  <a:pt x="720026" y="201472"/>
                </a:lnTo>
                <a:lnTo>
                  <a:pt x="724369" y="201472"/>
                </a:lnTo>
                <a:lnTo>
                  <a:pt x="728903" y="199936"/>
                </a:lnTo>
                <a:lnTo>
                  <a:pt x="731799" y="198399"/>
                </a:lnTo>
                <a:lnTo>
                  <a:pt x="736333" y="196862"/>
                </a:lnTo>
                <a:lnTo>
                  <a:pt x="740879" y="193789"/>
                </a:lnTo>
                <a:lnTo>
                  <a:pt x="745210" y="190715"/>
                </a:lnTo>
                <a:lnTo>
                  <a:pt x="748233" y="187629"/>
                </a:lnTo>
                <a:lnTo>
                  <a:pt x="749744" y="186093"/>
                </a:lnTo>
                <a:lnTo>
                  <a:pt x="755738" y="181483"/>
                </a:lnTo>
                <a:lnTo>
                  <a:pt x="760069" y="176872"/>
                </a:lnTo>
                <a:lnTo>
                  <a:pt x="764603" y="170713"/>
                </a:lnTo>
                <a:close/>
              </a:path>
              <a:path w="1080770" h="261620">
                <a:moveTo>
                  <a:pt x="942708" y="189179"/>
                </a:moveTo>
                <a:lnTo>
                  <a:pt x="936726" y="189179"/>
                </a:lnTo>
                <a:lnTo>
                  <a:pt x="932395" y="187629"/>
                </a:lnTo>
                <a:lnTo>
                  <a:pt x="924966" y="187629"/>
                </a:lnTo>
                <a:lnTo>
                  <a:pt x="923518" y="186093"/>
                </a:lnTo>
                <a:lnTo>
                  <a:pt x="921867" y="186093"/>
                </a:lnTo>
                <a:lnTo>
                  <a:pt x="921867" y="178409"/>
                </a:lnTo>
                <a:lnTo>
                  <a:pt x="920419" y="175323"/>
                </a:lnTo>
                <a:lnTo>
                  <a:pt x="920419" y="101498"/>
                </a:lnTo>
                <a:lnTo>
                  <a:pt x="918972" y="98425"/>
                </a:lnTo>
                <a:lnTo>
                  <a:pt x="918972" y="92278"/>
                </a:lnTo>
                <a:lnTo>
                  <a:pt x="916089" y="87655"/>
                </a:lnTo>
                <a:lnTo>
                  <a:pt x="914438" y="83045"/>
                </a:lnTo>
                <a:lnTo>
                  <a:pt x="905560" y="73825"/>
                </a:lnTo>
                <a:lnTo>
                  <a:pt x="898131" y="69215"/>
                </a:lnTo>
                <a:lnTo>
                  <a:pt x="893800" y="67665"/>
                </a:lnTo>
                <a:lnTo>
                  <a:pt x="889254" y="67665"/>
                </a:lnTo>
                <a:lnTo>
                  <a:pt x="884720" y="66128"/>
                </a:lnTo>
                <a:lnTo>
                  <a:pt x="872959" y="66128"/>
                </a:lnTo>
                <a:lnTo>
                  <a:pt x="866965" y="67665"/>
                </a:lnTo>
                <a:lnTo>
                  <a:pt x="859536" y="70739"/>
                </a:lnTo>
                <a:lnTo>
                  <a:pt x="853554" y="72275"/>
                </a:lnTo>
                <a:lnTo>
                  <a:pt x="847775" y="75361"/>
                </a:lnTo>
                <a:lnTo>
                  <a:pt x="840346" y="79971"/>
                </a:lnTo>
                <a:lnTo>
                  <a:pt x="825487" y="92278"/>
                </a:lnTo>
                <a:lnTo>
                  <a:pt x="825487" y="66128"/>
                </a:lnTo>
                <a:lnTo>
                  <a:pt x="814959" y="66128"/>
                </a:lnTo>
                <a:lnTo>
                  <a:pt x="810628" y="69215"/>
                </a:lnTo>
                <a:lnTo>
                  <a:pt x="806094" y="70739"/>
                </a:lnTo>
                <a:lnTo>
                  <a:pt x="801751" y="73825"/>
                </a:lnTo>
                <a:lnTo>
                  <a:pt x="798664" y="75361"/>
                </a:lnTo>
                <a:lnTo>
                  <a:pt x="791235" y="75361"/>
                </a:lnTo>
                <a:lnTo>
                  <a:pt x="786892" y="76898"/>
                </a:lnTo>
                <a:lnTo>
                  <a:pt x="782358" y="76898"/>
                </a:lnTo>
                <a:lnTo>
                  <a:pt x="782358" y="89192"/>
                </a:lnTo>
                <a:lnTo>
                  <a:pt x="804646" y="89192"/>
                </a:lnTo>
                <a:lnTo>
                  <a:pt x="804646" y="176872"/>
                </a:lnTo>
                <a:lnTo>
                  <a:pt x="803198" y="181483"/>
                </a:lnTo>
                <a:lnTo>
                  <a:pt x="803198" y="184556"/>
                </a:lnTo>
                <a:lnTo>
                  <a:pt x="801751" y="186093"/>
                </a:lnTo>
                <a:lnTo>
                  <a:pt x="798664" y="187629"/>
                </a:lnTo>
                <a:lnTo>
                  <a:pt x="792670" y="187629"/>
                </a:lnTo>
                <a:lnTo>
                  <a:pt x="789787" y="189179"/>
                </a:lnTo>
                <a:lnTo>
                  <a:pt x="782358" y="189179"/>
                </a:lnTo>
                <a:lnTo>
                  <a:pt x="782358" y="199936"/>
                </a:lnTo>
                <a:lnTo>
                  <a:pt x="849223" y="199936"/>
                </a:lnTo>
                <a:lnTo>
                  <a:pt x="849223" y="189179"/>
                </a:lnTo>
                <a:lnTo>
                  <a:pt x="832916" y="189179"/>
                </a:lnTo>
                <a:lnTo>
                  <a:pt x="831265" y="187629"/>
                </a:lnTo>
                <a:lnTo>
                  <a:pt x="828382" y="186093"/>
                </a:lnTo>
                <a:lnTo>
                  <a:pt x="826935" y="184556"/>
                </a:lnTo>
                <a:lnTo>
                  <a:pt x="826935" y="106121"/>
                </a:lnTo>
                <a:lnTo>
                  <a:pt x="831265" y="101498"/>
                </a:lnTo>
                <a:lnTo>
                  <a:pt x="843241" y="92278"/>
                </a:lnTo>
                <a:lnTo>
                  <a:pt x="849223" y="89192"/>
                </a:lnTo>
                <a:lnTo>
                  <a:pt x="855205" y="87655"/>
                </a:lnTo>
                <a:lnTo>
                  <a:pt x="860983" y="84582"/>
                </a:lnTo>
                <a:lnTo>
                  <a:pt x="866965" y="83045"/>
                </a:lnTo>
                <a:lnTo>
                  <a:pt x="875842" y="83045"/>
                </a:lnTo>
                <a:lnTo>
                  <a:pt x="880389" y="84582"/>
                </a:lnTo>
                <a:lnTo>
                  <a:pt x="889254" y="89192"/>
                </a:lnTo>
                <a:lnTo>
                  <a:pt x="890701" y="92278"/>
                </a:lnTo>
                <a:lnTo>
                  <a:pt x="893800" y="93814"/>
                </a:lnTo>
                <a:lnTo>
                  <a:pt x="896683" y="99961"/>
                </a:lnTo>
                <a:lnTo>
                  <a:pt x="896683" y="104584"/>
                </a:lnTo>
                <a:lnTo>
                  <a:pt x="898131" y="112268"/>
                </a:lnTo>
                <a:lnTo>
                  <a:pt x="898131" y="176872"/>
                </a:lnTo>
                <a:lnTo>
                  <a:pt x="896683" y="181483"/>
                </a:lnTo>
                <a:lnTo>
                  <a:pt x="896683" y="184556"/>
                </a:lnTo>
                <a:lnTo>
                  <a:pt x="895248" y="186093"/>
                </a:lnTo>
                <a:lnTo>
                  <a:pt x="892149" y="187629"/>
                </a:lnTo>
                <a:lnTo>
                  <a:pt x="886371" y="187629"/>
                </a:lnTo>
                <a:lnTo>
                  <a:pt x="883272" y="189179"/>
                </a:lnTo>
                <a:lnTo>
                  <a:pt x="875842" y="189179"/>
                </a:lnTo>
                <a:lnTo>
                  <a:pt x="875842" y="199936"/>
                </a:lnTo>
                <a:lnTo>
                  <a:pt x="942708" y="199936"/>
                </a:lnTo>
                <a:lnTo>
                  <a:pt x="942708" y="189179"/>
                </a:lnTo>
                <a:close/>
              </a:path>
              <a:path w="1080770" h="261620">
                <a:moveTo>
                  <a:pt x="1080770" y="170713"/>
                </a:moveTo>
                <a:lnTo>
                  <a:pt x="1071892" y="164566"/>
                </a:lnTo>
                <a:lnTo>
                  <a:pt x="1064463" y="170713"/>
                </a:lnTo>
                <a:lnTo>
                  <a:pt x="1052499" y="179946"/>
                </a:lnTo>
                <a:lnTo>
                  <a:pt x="1046721" y="183019"/>
                </a:lnTo>
                <a:lnTo>
                  <a:pt x="1037640" y="186093"/>
                </a:lnTo>
                <a:lnTo>
                  <a:pt x="1031862" y="187629"/>
                </a:lnTo>
                <a:lnTo>
                  <a:pt x="1021334" y="187629"/>
                </a:lnTo>
                <a:lnTo>
                  <a:pt x="1015555" y="186093"/>
                </a:lnTo>
                <a:lnTo>
                  <a:pt x="1009573" y="183019"/>
                </a:lnTo>
                <a:lnTo>
                  <a:pt x="1005027" y="181483"/>
                </a:lnTo>
                <a:lnTo>
                  <a:pt x="1000696" y="178409"/>
                </a:lnTo>
                <a:lnTo>
                  <a:pt x="996162" y="173786"/>
                </a:lnTo>
                <a:lnTo>
                  <a:pt x="993267" y="167640"/>
                </a:lnTo>
                <a:lnTo>
                  <a:pt x="990180" y="161493"/>
                </a:lnTo>
                <a:lnTo>
                  <a:pt x="988733" y="155333"/>
                </a:lnTo>
                <a:lnTo>
                  <a:pt x="985837" y="139954"/>
                </a:lnTo>
                <a:lnTo>
                  <a:pt x="985837" y="121500"/>
                </a:lnTo>
                <a:lnTo>
                  <a:pt x="1079322" y="121500"/>
                </a:lnTo>
                <a:lnTo>
                  <a:pt x="1079322" y="116878"/>
                </a:lnTo>
                <a:lnTo>
                  <a:pt x="1076921" y="109194"/>
                </a:lnTo>
                <a:lnTo>
                  <a:pt x="1076439" y="107657"/>
                </a:lnTo>
                <a:lnTo>
                  <a:pt x="1076439" y="104584"/>
                </a:lnTo>
                <a:lnTo>
                  <a:pt x="1054150" y="74955"/>
                </a:lnTo>
                <a:lnTo>
                  <a:pt x="1054150" y="109194"/>
                </a:lnTo>
                <a:lnTo>
                  <a:pt x="987285" y="109194"/>
                </a:lnTo>
                <a:lnTo>
                  <a:pt x="988733" y="104584"/>
                </a:lnTo>
                <a:lnTo>
                  <a:pt x="991616" y="99961"/>
                </a:lnTo>
                <a:lnTo>
                  <a:pt x="993267" y="95351"/>
                </a:lnTo>
                <a:lnTo>
                  <a:pt x="999045" y="89192"/>
                </a:lnTo>
                <a:lnTo>
                  <a:pt x="1002144" y="86118"/>
                </a:lnTo>
                <a:lnTo>
                  <a:pt x="1005027" y="84582"/>
                </a:lnTo>
                <a:lnTo>
                  <a:pt x="1008126" y="81508"/>
                </a:lnTo>
                <a:lnTo>
                  <a:pt x="1011021" y="79971"/>
                </a:lnTo>
                <a:lnTo>
                  <a:pt x="1013904" y="79971"/>
                </a:lnTo>
                <a:lnTo>
                  <a:pt x="1018451" y="78435"/>
                </a:lnTo>
                <a:lnTo>
                  <a:pt x="1027315" y="78435"/>
                </a:lnTo>
                <a:lnTo>
                  <a:pt x="1031862" y="79971"/>
                </a:lnTo>
                <a:lnTo>
                  <a:pt x="1037640" y="83045"/>
                </a:lnTo>
                <a:lnTo>
                  <a:pt x="1040739" y="84582"/>
                </a:lnTo>
                <a:lnTo>
                  <a:pt x="1045070" y="89192"/>
                </a:lnTo>
                <a:lnTo>
                  <a:pt x="1048169" y="92278"/>
                </a:lnTo>
                <a:lnTo>
                  <a:pt x="1049604" y="95351"/>
                </a:lnTo>
                <a:lnTo>
                  <a:pt x="1052499" y="104584"/>
                </a:lnTo>
                <a:lnTo>
                  <a:pt x="1054150" y="109194"/>
                </a:lnTo>
                <a:lnTo>
                  <a:pt x="1054150" y="74955"/>
                </a:lnTo>
                <a:lnTo>
                  <a:pt x="1052499" y="73825"/>
                </a:lnTo>
                <a:lnTo>
                  <a:pt x="1048169" y="70739"/>
                </a:lnTo>
                <a:lnTo>
                  <a:pt x="1043622" y="69215"/>
                </a:lnTo>
                <a:lnTo>
                  <a:pt x="1037640" y="67665"/>
                </a:lnTo>
                <a:lnTo>
                  <a:pt x="1030211" y="66128"/>
                </a:lnTo>
                <a:lnTo>
                  <a:pt x="1015555" y="66128"/>
                </a:lnTo>
                <a:lnTo>
                  <a:pt x="976972" y="86118"/>
                </a:lnTo>
                <a:lnTo>
                  <a:pt x="972426" y="93814"/>
                </a:lnTo>
                <a:lnTo>
                  <a:pt x="967892" y="99961"/>
                </a:lnTo>
                <a:lnTo>
                  <a:pt x="964996" y="107657"/>
                </a:lnTo>
                <a:lnTo>
                  <a:pt x="962113" y="116878"/>
                </a:lnTo>
                <a:lnTo>
                  <a:pt x="960462" y="126111"/>
                </a:lnTo>
                <a:lnTo>
                  <a:pt x="960462" y="146100"/>
                </a:lnTo>
                <a:lnTo>
                  <a:pt x="963549" y="155333"/>
                </a:lnTo>
                <a:lnTo>
                  <a:pt x="964996" y="164566"/>
                </a:lnTo>
                <a:lnTo>
                  <a:pt x="991616" y="195326"/>
                </a:lnTo>
                <a:lnTo>
                  <a:pt x="1015555" y="203009"/>
                </a:lnTo>
                <a:lnTo>
                  <a:pt x="1030211" y="203009"/>
                </a:lnTo>
                <a:lnTo>
                  <a:pt x="1036193" y="201472"/>
                </a:lnTo>
                <a:lnTo>
                  <a:pt x="1040739" y="201472"/>
                </a:lnTo>
                <a:lnTo>
                  <a:pt x="1045070" y="199936"/>
                </a:lnTo>
                <a:lnTo>
                  <a:pt x="1048169" y="198399"/>
                </a:lnTo>
                <a:lnTo>
                  <a:pt x="1052499" y="196862"/>
                </a:lnTo>
                <a:lnTo>
                  <a:pt x="1061580" y="190715"/>
                </a:lnTo>
                <a:lnTo>
                  <a:pt x="1064463" y="187629"/>
                </a:lnTo>
                <a:lnTo>
                  <a:pt x="1065911" y="186093"/>
                </a:lnTo>
                <a:lnTo>
                  <a:pt x="1071892" y="181483"/>
                </a:lnTo>
                <a:lnTo>
                  <a:pt x="1076439" y="176872"/>
                </a:lnTo>
                <a:lnTo>
                  <a:pt x="1080770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1" name="object 31"/>
          <p:cNvSpPr/>
          <p:nvPr/>
        </p:nvSpPr>
        <p:spPr>
          <a:xfrm>
            <a:off x="8108042" y="6101189"/>
            <a:ext cx="818144" cy="2148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2" name="object 32"/>
          <p:cNvSpPr/>
          <p:nvPr/>
        </p:nvSpPr>
        <p:spPr>
          <a:xfrm>
            <a:off x="3069777" y="4333213"/>
            <a:ext cx="204082" cy="21486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3" name="object 33"/>
          <p:cNvSpPr/>
          <p:nvPr/>
        </p:nvSpPr>
        <p:spPr>
          <a:xfrm>
            <a:off x="8099869" y="4333213"/>
            <a:ext cx="204082" cy="2148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4" name="object 34"/>
          <p:cNvSpPr txBox="1"/>
          <p:nvPr/>
        </p:nvSpPr>
        <p:spPr>
          <a:xfrm>
            <a:off x="841329" y="6681206"/>
            <a:ext cx="7030403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dirty="0">
                <a:latin typeface="Arial"/>
                <a:cs typeface="Arial"/>
              </a:rPr>
              <a:t>This </a:t>
            </a:r>
            <a:r>
              <a:rPr sz="2640" spc="-6" dirty="0">
                <a:latin typeface="Arial"/>
                <a:cs typeface="Arial"/>
              </a:rPr>
              <a:t>reaction is known </a:t>
            </a:r>
            <a:r>
              <a:rPr sz="2640" spc="6" dirty="0">
                <a:latin typeface="Arial"/>
                <a:cs typeface="Arial"/>
              </a:rPr>
              <a:t>as </a:t>
            </a:r>
            <a:r>
              <a:rPr sz="2640" dirty="0">
                <a:latin typeface="Arial"/>
                <a:cs typeface="Arial"/>
              </a:rPr>
              <a:t>claisen</a:t>
            </a:r>
            <a:r>
              <a:rPr sz="2640" spc="-11" dirty="0">
                <a:latin typeface="Arial"/>
                <a:cs typeface="Arial"/>
              </a:rPr>
              <a:t> </a:t>
            </a:r>
            <a:r>
              <a:rPr sz="2640" dirty="0">
                <a:latin typeface="Arial"/>
                <a:cs typeface="Arial"/>
              </a:rPr>
              <a:t>condensation</a:t>
            </a:r>
            <a:endParaRPr sz="264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0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Formation of </a:t>
            </a:r>
            <a:r>
              <a:rPr lang="en-US" dirty="0" err="1" smtClean="0"/>
              <a:t>Enamines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Again, enamines are formed by the reaction of a </a:t>
            </a:r>
            <a:r>
              <a:rPr lang="en-US" u="sng" smtClean="0"/>
              <a:t>2° amine</a:t>
            </a:r>
            <a:r>
              <a:rPr lang="en-US" smtClean="0"/>
              <a:t> with the carbonyl group of an aldehyde or ketone.</a:t>
            </a:r>
          </a:p>
          <a:p>
            <a:pPr lvl="1"/>
            <a:r>
              <a:rPr lang="en-US" smtClean="0"/>
              <a:t>The 2° amines most commonly used to prepare enamines are pyrrolidine and morpholine.</a:t>
            </a:r>
          </a:p>
        </p:txBody>
      </p:sp>
      <p:pic>
        <p:nvPicPr>
          <p:cNvPr id="235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30" y="3467100"/>
            <a:ext cx="431673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5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Formation of </a:t>
            </a:r>
            <a:r>
              <a:rPr lang="en-US" dirty="0" err="1" smtClean="0"/>
              <a:t>Enamines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Examples: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851820"/>
            <a:ext cx="8382000" cy="463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Enamines</a:t>
            </a:r>
            <a:r>
              <a:rPr lang="en-US" dirty="0" smtClean="0"/>
              <a:t> – Alkylation at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position.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u="sng" smtClean="0"/>
              <a:t>The value of enamines is that the </a:t>
            </a:r>
            <a:r>
              <a:rPr lang="en-US" u="sng" smtClean="0">
                <a:solidFill>
                  <a:srgbClr val="FF0000"/>
                </a:solidFill>
                <a:latin typeface="Symbol" panose="05050102010706020507" pitchFamily="18" charset="2"/>
              </a:rPr>
              <a:t></a:t>
            </a:r>
            <a:r>
              <a:rPr lang="en-US" u="sng" smtClean="0">
                <a:solidFill>
                  <a:srgbClr val="FF0000"/>
                </a:solidFill>
              </a:rPr>
              <a:t>-carbon is nucleophilic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mtClean="0"/>
              <a:t>Enamines undergo S</a:t>
            </a:r>
            <a:r>
              <a:rPr lang="en-US" baseline="-25000" smtClean="0"/>
              <a:t>N</a:t>
            </a:r>
            <a:r>
              <a:rPr lang="en-US" smtClean="0"/>
              <a:t>2 reactions with methyl and 1° haloalkanes, </a:t>
            </a:r>
            <a:r>
              <a:rPr lang="en-US" smtClean="0">
                <a:latin typeface="Symbol" panose="05050102010706020507" pitchFamily="18" charset="2"/>
              </a:rPr>
              <a:t></a:t>
            </a:r>
            <a:r>
              <a:rPr lang="en-US" smtClean="0"/>
              <a:t>-haloketones, and </a:t>
            </a:r>
            <a:r>
              <a:rPr lang="en-US" smtClean="0">
                <a:latin typeface="Symbol" panose="05050102010706020507" pitchFamily="18" charset="2"/>
              </a:rPr>
              <a:t></a:t>
            </a:r>
            <a:r>
              <a:rPr lang="en-US" smtClean="0"/>
              <a:t>-haloesters.</a:t>
            </a:r>
          </a:p>
          <a:p>
            <a:pPr lvl="1"/>
            <a:r>
              <a:rPr lang="en-US" smtClean="0"/>
              <a:t>Treatment of the enamine with one equivalent of an alkylating agent gives an iminium halide.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4053840"/>
            <a:ext cx="6789420" cy="291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9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40" dirty="0"/>
              <a:t>Compare mechanisms of acid catalyzed </a:t>
            </a:r>
            <a:r>
              <a:rPr lang="en-US" sz="2640" dirty="0" err="1"/>
              <a:t>aldol</a:t>
            </a:r>
            <a:r>
              <a:rPr lang="en-US" sz="2640" dirty="0"/>
              <a:t> and </a:t>
            </a:r>
            <a:r>
              <a:rPr lang="en-US" sz="2640" dirty="0" err="1"/>
              <a:t>enamine</a:t>
            </a:r>
            <a:endParaRPr lang="en-US" sz="2640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" y="2125981"/>
            <a:ext cx="8465820" cy="15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4053840"/>
            <a:ext cx="6789420" cy="291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Enamines - Alkylation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Hydrolysis of the iminium halide gives an alkylated aldehyde or ketone.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2209800"/>
            <a:ext cx="75438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86740" y="4724400"/>
            <a:ext cx="9136380" cy="1311128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40">
                <a:solidFill>
                  <a:srgbClr val="000000"/>
                </a:solidFill>
              </a:rPr>
              <a:t>Overall process is to render the  alpha carbonss of ketone nucleophilic enough so that substitution reactions can occur.</a:t>
            </a:r>
          </a:p>
        </p:txBody>
      </p:sp>
    </p:spTree>
    <p:extLst>
      <p:ext uri="{BB962C8B-B14F-4D97-AF65-F5344CB8AC3E}">
        <p14:creationId xmlns:p14="http://schemas.microsoft.com/office/powerpoint/2010/main" val="11194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Enamines</a:t>
            </a:r>
            <a:r>
              <a:rPr lang="en-US" dirty="0" smtClean="0"/>
              <a:t> – </a:t>
            </a:r>
            <a:r>
              <a:rPr lang="en-US" dirty="0" err="1" smtClean="0"/>
              <a:t>Acylation</a:t>
            </a:r>
            <a:r>
              <a:rPr lang="en-US" dirty="0" smtClean="0"/>
              <a:t> at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position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Enamines </a:t>
            </a:r>
            <a:r>
              <a:rPr lang="en-US" u="sng" smtClean="0"/>
              <a:t>undergo</a:t>
            </a:r>
            <a:r>
              <a:rPr lang="en-US" smtClean="0"/>
              <a:t> acylation when treated with </a:t>
            </a:r>
            <a:r>
              <a:rPr lang="en-US" u="sng" smtClean="0"/>
              <a:t>acid chlorides and acid anhydrides.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125980"/>
            <a:ext cx="8298180" cy="48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86741" y="4472940"/>
          <a:ext cx="787559" cy="188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4" imgW="715963" imgH="1716995" progId="ChemDraw.Document.6.0">
                  <p:embed/>
                </p:oleObj>
              </mc:Choice>
              <mc:Fallback>
                <p:oleObj name="CS ChemDraw Drawing" r:id="rId4" imgW="715963" imgH="171699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1" y="4472940"/>
                        <a:ext cx="787559" cy="1889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2293621"/>
            <a:ext cx="444246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4929C"/>
              </a:buClr>
              <a:buSzPct val="75000"/>
              <a:buFont typeface="Monotype Sorts" pitchFamily="80" charset="2"/>
              <a:buChar char="u"/>
              <a:defRPr sz="28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Helvetica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40">
                <a:solidFill>
                  <a:srgbClr val="FF0000"/>
                </a:solidFill>
              </a:rPr>
              <a:t>Could this be made via a crossed Claisen followed by decarboxylation.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6202680" y="4053840"/>
            <a:ext cx="754380" cy="8382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6177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503" y="76200"/>
            <a:ext cx="5114925" cy="791210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13906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1095"/>
              </a:spcBef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Acidity of</a:t>
            </a:r>
            <a:r>
              <a:rPr sz="32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α-hydrogen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838200"/>
            <a:ext cx="10058399" cy="3510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9685" indent="-342900">
              <a:lnSpc>
                <a:spcPct val="110000"/>
              </a:lnSpc>
              <a:spcBef>
                <a:spcPts val="100"/>
              </a:spcBef>
              <a:buClr>
                <a:srgbClr val="FF00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hydrogen 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atoms 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active methylene 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group 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acidic in  nature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10000"/>
              </a:lnSpc>
              <a:spcBef>
                <a:spcPts val="670"/>
              </a:spcBef>
              <a:buClr>
                <a:srgbClr val="FF00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The compounds containing active methylene 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group 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when  treated with base, looses 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hydrogen 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atoms to form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carbanion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4965" marR="173990" indent="-342900">
              <a:lnSpc>
                <a:spcPct val="110000"/>
              </a:lnSpc>
              <a:spcBef>
                <a:spcPts val="675"/>
              </a:spcBef>
              <a:buClr>
                <a:srgbClr val="FF00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This carbanion is stabilized </a:t>
            </a:r>
            <a:r>
              <a:rPr sz="2800" dirty="0">
                <a:solidFill>
                  <a:srgbClr val="3232FF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3232FF"/>
                </a:solidFill>
                <a:latin typeface="Times New Roman"/>
                <a:cs typeface="Times New Roman"/>
              </a:rPr>
              <a:t>another resonating structure  called as </a:t>
            </a:r>
            <a:r>
              <a:rPr sz="28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enolate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800" dirty="0" err="1" smtClean="0">
                <a:solidFill>
                  <a:srgbClr val="3232FF"/>
                </a:solidFill>
                <a:latin typeface="Times New Roman"/>
                <a:cs typeface="Times New Roman"/>
              </a:rPr>
              <a:t>.</a:t>
            </a:r>
            <a:r>
              <a:rPr lang="en-US" sz="2800" spc="-5" dirty="0" err="1" smtClean="0">
                <a:latin typeface="Arial"/>
                <a:cs typeface="Arial"/>
              </a:rPr>
              <a:t>The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acidity </a:t>
            </a:r>
            <a:r>
              <a:rPr lang="en-US" sz="2800" spc="-10" dirty="0">
                <a:latin typeface="Arial"/>
                <a:cs typeface="Arial"/>
              </a:rPr>
              <a:t>of </a:t>
            </a:r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spc="-15" dirty="0">
                <a:latin typeface="Arial"/>
                <a:cs typeface="Arial"/>
              </a:rPr>
              <a:t>C—H </a:t>
            </a:r>
            <a:r>
              <a:rPr lang="en-US" sz="2800" dirty="0">
                <a:latin typeface="Arial"/>
                <a:cs typeface="Arial"/>
              </a:rPr>
              <a:t>bond </a:t>
            </a:r>
            <a:r>
              <a:rPr lang="en-US" sz="2800" spc="-10" dirty="0">
                <a:latin typeface="Arial"/>
                <a:cs typeface="Arial"/>
              </a:rPr>
              <a:t>of </a:t>
            </a:r>
            <a:r>
              <a:rPr lang="en-US" sz="2800" spc="-5" dirty="0">
                <a:latin typeface="Arial"/>
                <a:cs typeface="Arial"/>
              </a:rPr>
              <a:t>methylene group is </a:t>
            </a:r>
            <a:r>
              <a:rPr lang="en-US" sz="2800" dirty="0">
                <a:latin typeface="Arial"/>
                <a:cs typeface="Arial"/>
              </a:rPr>
              <a:t>due  to </a:t>
            </a:r>
            <a:r>
              <a:rPr lang="en-US" sz="2800" spc="-10" dirty="0">
                <a:latin typeface="Arial"/>
                <a:cs typeface="Arial"/>
              </a:rPr>
              <a:t>two </a:t>
            </a:r>
            <a:r>
              <a:rPr lang="en-US" sz="2800" dirty="0">
                <a:latin typeface="Arial"/>
                <a:cs typeface="Arial"/>
              </a:rPr>
              <a:t>factors </a:t>
            </a:r>
            <a:r>
              <a:rPr lang="en-US" sz="2800" spc="-5" dirty="0">
                <a:latin typeface="Arial"/>
                <a:cs typeface="Arial"/>
              </a:rPr>
              <a:t>that is inductive </a:t>
            </a:r>
            <a:r>
              <a:rPr lang="en-US" sz="2800" spc="-10" dirty="0">
                <a:latin typeface="Arial"/>
                <a:cs typeface="Arial"/>
              </a:rPr>
              <a:t>effect </a:t>
            </a:r>
            <a:r>
              <a:rPr lang="en-US" sz="2800" spc="-5" dirty="0">
                <a:latin typeface="Arial"/>
                <a:cs typeface="Arial"/>
              </a:rPr>
              <a:t>and resonance  </a:t>
            </a:r>
            <a:r>
              <a:rPr lang="en-US" sz="2800" spc="-5" dirty="0" err="1">
                <a:latin typeface="Arial"/>
                <a:cs typeface="Arial"/>
              </a:rPr>
              <a:t>stabilitization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1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carbanion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94575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4507991"/>
            <a:ext cx="9144000" cy="2807335"/>
            <a:chOff x="457200" y="4507991"/>
            <a:chExt cx="9144000" cy="2807335"/>
          </a:xfrm>
        </p:grpSpPr>
        <p:sp>
          <p:nvSpPr>
            <p:cNvPr id="6" name="object 6"/>
            <p:cNvSpPr/>
            <p:nvPr/>
          </p:nvSpPr>
          <p:spPr>
            <a:xfrm>
              <a:off x="457200" y="4507991"/>
              <a:ext cx="9144000" cy="2807335"/>
            </a:xfrm>
            <a:custGeom>
              <a:avLst/>
              <a:gdLst/>
              <a:ahLst/>
              <a:cxnLst/>
              <a:rect l="l" t="t" r="r" b="b"/>
              <a:pathLst>
                <a:path w="9144000" h="2807334">
                  <a:moveTo>
                    <a:pt x="9143999" y="2807207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2807207"/>
                  </a:lnTo>
                  <a:lnTo>
                    <a:pt x="9143999" y="2807207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6969" y="5640313"/>
              <a:ext cx="196850" cy="567055"/>
            </a:xfrm>
            <a:custGeom>
              <a:avLst/>
              <a:gdLst/>
              <a:ahLst/>
              <a:cxnLst/>
              <a:rect l="l" t="t" r="r" b="b"/>
              <a:pathLst>
                <a:path w="196850" h="567054">
                  <a:moveTo>
                    <a:pt x="6097" y="0"/>
                  </a:moveTo>
                  <a:lnTo>
                    <a:pt x="178305" y="188973"/>
                  </a:lnTo>
                </a:path>
                <a:path w="196850" h="567054">
                  <a:moveTo>
                    <a:pt x="0" y="566920"/>
                  </a:moveTo>
                  <a:lnTo>
                    <a:pt x="196596" y="358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1554" y="5630569"/>
            <a:ext cx="235585" cy="5232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3250" spc="-150" dirty="0">
                <a:latin typeface="Arial"/>
                <a:cs typeface="Arial"/>
              </a:rPr>
              <a:t>+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386" y="5713893"/>
            <a:ext cx="38290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10" dirty="0">
                <a:latin typeface="Arial"/>
                <a:cs typeface="Arial"/>
              </a:rPr>
              <a:t>HO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327" y="5494438"/>
            <a:ext cx="85090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50" dirty="0">
                <a:latin typeface="Arial"/>
                <a:cs typeface="Arial"/>
              </a:rPr>
              <a:t>-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411" y="6332327"/>
            <a:ext cx="38163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73685" algn="l"/>
              </a:tabLst>
            </a:pPr>
            <a:r>
              <a:rPr sz="1450" spc="-65" dirty="0">
                <a:latin typeface="Arial"/>
                <a:cs typeface="Arial"/>
              </a:rPr>
              <a:t>2</a:t>
            </a:r>
            <a:r>
              <a:rPr sz="1450" spc="-65" dirty="0">
                <a:latin typeface="Times New Roman"/>
                <a:cs typeface="Times New Roman"/>
              </a:rPr>
              <a:t>	</a:t>
            </a:r>
            <a:r>
              <a:rPr sz="1450" spc="-65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14961" y="633220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0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32887" y="5314606"/>
            <a:ext cx="681990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95" dirty="0">
                <a:latin typeface="Arial"/>
                <a:cs typeface="Arial"/>
              </a:rPr>
              <a:t>OC</a:t>
            </a:r>
            <a:r>
              <a:rPr sz="2150" spc="90" dirty="0">
                <a:latin typeface="Arial"/>
                <a:cs typeface="Arial"/>
              </a:rPr>
              <a:t> </a:t>
            </a:r>
            <a:r>
              <a:rPr sz="2150" spc="-105" dirty="0">
                <a:latin typeface="Arial"/>
                <a:cs typeface="Arial"/>
              </a:rPr>
              <a:t>H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8465" y="5498700"/>
            <a:ext cx="38354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75590" algn="l"/>
              </a:tabLst>
            </a:pPr>
            <a:r>
              <a:rPr sz="1450" spc="-65" dirty="0">
                <a:latin typeface="Arial"/>
                <a:cs typeface="Arial"/>
              </a:rPr>
              <a:t>2</a:t>
            </a:r>
            <a:r>
              <a:rPr sz="1450" spc="-65" dirty="0">
                <a:latin typeface="Times New Roman"/>
                <a:cs typeface="Times New Roman"/>
              </a:rPr>
              <a:t>	</a:t>
            </a:r>
            <a:r>
              <a:rPr sz="1450" spc="-65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23285" y="5498575"/>
            <a:ext cx="586740" cy="757555"/>
          </a:xfrm>
          <a:custGeom>
            <a:avLst/>
            <a:gdLst/>
            <a:ahLst/>
            <a:cxnLst/>
            <a:rect l="l" t="t" r="r" b="b"/>
            <a:pathLst>
              <a:path w="586739" h="757554">
                <a:moveTo>
                  <a:pt x="408435" y="0"/>
                </a:moveTo>
                <a:lnTo>
                  <a:pt x="586741" y="0"/>
                </a:lnTo>
              </a:path>
              <a:path w="586739" h="757554">
                <a:moveTo>
                  <a:pt x="0" y="306331"/>
                </a:moveTo>
                <a:lnTo>
                  <a:pt x="211839" y="71631"/>
                </a:lnTo>
              </a:path>
              <a:path w="586739" h="757554">
                <a:moveTo>
                  <a:pt x="0" y="525788"/>
                </a:moveTo>
                <a:lnTo>
                  <a:pt x="211839" y="757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031" y="5735230"/>
            <a:ext cx="19748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05" dirty="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3415" y="4774910"/>
            <a:ext cx="910590" cy="915669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15"/>
              </a:spcBef>
            </a:pPr>
            <a:r>
              <a:rPr sz="2150" spc="-110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25"/>
              </a:spcBef>
              <a:tabLst>
                <a:tab pos="713105" algn="l"/>
              </a:tabLst>
            </a:pPr>
            <a:r>
              <a:rPr sz="2150" spc="-105" dirty="0">
                <a:latin typeface="Arial"/>
                <a:cs typeface="Arial"/>
              </a:rPr>
              <a:t>H</a:t>
            </a:r>
            <a:r>
              <a:rPr sz="2150" spc="-105" dirty="0">
                <a:latin typeface="Times New Roman"/>
                <a:cs typeface="Times New Roman"/>
              </a:rPr>
              <a:t>	</a:t>
            </a:r>
            <a:r>
              <a:rPr sz="2150" spc="-105" dirty="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88467" y="5204450"/>
            <a:ext cx="70485" cy="1487805"/>
          </a:xfrm>
          <a:custGeom>
            <a:avLst/>
            <a:gdLst/>
            <a:ahLst/>
            <a:cxnLst/>
            <a:rect l="l" t="t" r="r" b="b"/>
            <a:pathLst>
              <a:path w="70485" h="1487804">
                <a:moveTo>
                  <a:pt x="0" y="0"/>
                </a:moveTo>
                <a:lnTo>
                  <a:pt x="0" y="208792"/>
                </a:lnTo>
              </a:path>
              <a:path w="70485" h="1487804">
                <a:moveTo>
                  <a:pt x="56376" y="0"/>
                </a:moveTo>
                <a:lnTo>
                  <a:pt x="56376" y="208792"/>
                </a:lnTo>
              </a:path>
              <a:path w="70485" h="1487804">
                <a:moveTo>
                  <a:pt x="13711" y="1264915"/>
                </a:moveTo>
                <a:lnTo>
                  <a:pt x="13711" y="1487424"/>
                </a:lnTo>
              </a:path>
              <a:path w="70485" h="1487804">
                <a:moveTo>
                  <a:pt x="70102" y="1264915"/>
                </a:moveTo>
                <a:lnTo>
                  <a:pt x="70102" y="14874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7319" y="5989538"/>
            <a:ext cx="1792605" cy="1016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08025" marR="5080" indent="-708660">
              <a:lnSpc>
                <a:spcPct val="151200"/>
              </a:lnSpc>
              <a:spcBef>
                <a:spcPts val="90"/>
              </a:spcBef>
              <a:tabLst>
                <a:tab pos="732790" algn="l"/>
                <a:tab pos="1110615" algn="l"/>
              </a:tabLst>
            </a:pPr>
            <a:r>
              <a:rPr sz="2150" spc="-105" dirty="0">
                <a:latin typeface="Arial"/>
                <a:cs typeface="Arial"/>
              </a:rPr>
              <a:t>H</a:t>
            </a:r>
            <a:r>
              <a:rPr sz="2150" spc="-105" dirty="0">
                <a:latin typeface="Times New Roman"/>
                <a:cs typeface="Times New Roman"/>
              </a:rPr>
              <a:t>		</a:t>
            </a:r>
            <a:r>
              <a:rPr sz="2150" spc="-105" dirty="0">
                <a:latin typeface="Arial"/>
                <a:cs typeface="Arial"/>
              </a:rPr>
              <a:t>C</a:t>
            </a:r>
            <a:r>
              <a:rPr sz="2150" spc="-105" dirty="0">
                <a:latin typeface="Times New Roman"/>
                <a:cs typeface="Times New Roman"/>
              </a:rPr>
              <a:t>	</a:t>
            </a:r>
            <a:r>
              <a:rPr sz="2150" spc="-95" dirty="0">
                <a:latin typeface="Arial"/>
                <a:cs typeface="Arial"/>
              </a:rPr>
              <a:t>OC </a:t>
            </a:r>
            <a:r>
              <a:rPr sz="2150" spc="-105" dirty="0">
                <a:latin typeface="Arial"/>
                <a:cs typeface="Arial"/>
              </a:rPr>
              <a:t>H  </a:t>
            </a:r>
            <a:r>
              <a:rPr sz="2150" spc="-110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66079" y="6962657"/>
            <a:ext cx="176212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800" spc="-55" dirty="0">
                <a:latin typeface="Arial"/>
                <a:cs typeface="Arial"/>
              </a:rPr>
              <a:t>dimethyl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malonate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6099" y="5269039"/>
            <a:ext cx="4205605" cy="868044"/>
            <a:chOff x="796099" y="5269039"/>
            <a:chExt cx="4205605" cy="868044"/>
          </a:xfrm>
        </p:grpSpPr>
        <p:sp>
          <p:nvSpPr>
            <p:cNvPr id="22" name="object 22"/>
            <p:cNvSpPr/>
            <p:nvPr/>
          </p:nvSpPr>
          <p:spPr>
            <a:xfrm>
              <a:off x="797051" y="5269991"/>
              <a:ext cx="508000" cy="375285"/>
            </a:xfrm>
            <a:custGeom>
              <a:avLst/>
              <a:gdLst/>
              <a:ahLst/>
              <a:cxnLst/>
              <a:rect l="l" t="t" r="r" b="b"/>
              <a:pathLst>
                <a:path w="508000" h="375285">
                  <a:moveTo>
                    <a:pt x="507491" y="51815"/>
                  </a:moveTo>
                  <a:lnTo>
                    <a:pt x="467296" y="28932"/>
                  </a:lnTo>
                  <a:lnTo>
                    <a:pt x="424814" y="12763"/>
                  </a:lnTo>
                  <a:lnTo>
                    <a:pt x="380618" y="3167"/>
                  </a:lnTo>
                  <a:lnTo>
                    <a:pt x="335279" y="0"/>
                  </a:lnTo>
                  <a:lnTo>
                    <a:pt x="289625" y="3325"/>
                  </a:lnTo>
                  <a:lnTo>
                    <a:pt x="245886" y="13017"/>
                  </a:lnTo>
                  <a:lnTo>
                    <a:pt x="204454" y="28646"/>
                  </a:lnTo>
                  <a:lnTo>
                    <a:pt x="165720" y="49783"/>
                  </a:lnTo>
                  <a:lnTo>
                    <a:pt x="130077" y="76001"/>
                  </a:lnTo>
                  <a:lnTo>
                    <a:pt x="97916" y="106870"/>
                  </a:lnTo>
                  <a:lnTo>
                    <a:pt x="69629" y="141962"/>
                  </a:lnTo>
                  <a:lnTo>
                    <a:pt x="45607" y="180847"/>
                  </a:lnTo>
                  <a:lnTo>
                    <a:pt x="26241" y="223099"/>
                  </a:lnTo>
                  <a:lnTo>
                    <a:pt x="11923" y="268287"/>
                  </a:lnTo>
                  <a:lnTo>
                    <a:pt x="3046" y="315983"/>
                  </a:lnTo>
                  <a:lnTo>
                    <a:pt x="0" y="365759"/>
                  </a:lnTo>
                  <a:lnTo>
                    <a:pt x="0" y="371855"/>
                  </a:lnTo>
                  <a:lnTo>
                    <a:pt x="0" y="3749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3969" y="5284469"/>
              <a:ext cx="97535" cy="86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1545" y="5506973"/>
              <a:ext cx="207263" cy="330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02116" y="5926825"/>
              <a:ext cx="198755" cy="208915"/>
            </a:xfrm>
            <a:custGeom>
              <a:avLst/>
              <a:gdLst/>
              <a:ahLst/>
              <a:cxnLst/>
              <a:rect l="l" t="t" r="r" b="b"/>
              <a:pathLst>
                <a:path w="198754" h="208914">
                  <a:moveTo>
                    <a:pt x="0" y="208792"/>
                  </a:moveTo>
                  <a:lnTo>
                    <a:pt x="1981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23330" y="5259742"/>
            <a:ext cx="19748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05" dirty="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00108" y="6260589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94169" y="5242978"/>
            <a:ext cx="81851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150" spc="-95" dirty="0">
                <a:latin typeface="Arial"/>
                <a:cs typeface="Arial"/>
              </a:rPr>
              <a:t>OC</a:t>
            </a:r>
            <a:r>
              <a:rPr sz="2175" spc="-142" baseline="-26819" dirty="0">
                <a:latin typeface="Arial"/>
                <a:cs typeface="Arial"/>
              </a:rPr>
              <a:t>2</a:t>
            </a:r>
            <a:r>
              <a:rPr sz="2150" spc="-95" dirty="0">
                <a:latin typeface="Arial"/>
                <a:cs typeface="Arial"/>
              </a:rPr>
              <a:t>H</a:t>
            </a:r>
            <a:r>
              <a:rPr sz="2175" spc="-142" baseline="-26819" dirty="0">
                <a:latin typeface="Arial"/>
                <a:cs typeface="Arial"/>
              </a:rPr>
              <a:t>5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08447" y="5426959"/>
            <a:ext cx="588645" cy="757555"/>
          </a:xfrm>
          <a:custGeom>
            <a:avLst/>
            <a:gdLst/>
            <a:ahLst/>
            <a:cxnLst/>
            <a:rect l="l" t="t" r="r" b="b"/>
            <a:pathLst>
              <a:path w="588645" h="757554">
                <a:moveTo>
                  <a:pt x="408435" y="0"/>
                </a:moveTo>
                <a:lnTo>
                  <a:pt x="588258" y="0"/>
                </a:lnTo>
              </a:path>
              <a:path w="588645" h="757554">
                <a:moveTo>
                  <a:pt x="0" y="306315"/>
                </a:moveTo>
                <a:lnTo>
                  <a:pt x="213356" y="71616"/>
                </a:lnTo>
              </a:path>
              <a:path w="588645" h="757554">
                <a:moveTo>
                  <a:pt x="0" y="525772"/>
                </a:moveTo>
                <a:lnTo>
                  <a:pt x="213356" y="757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65189" y="5662078"/>
            <a:ext cx="19748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05" dirty="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8946" y="4814734"/>
            <a:ext cx="211454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10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41444" y="5131548"/>
            <a:ext cx="4641850" cy="1490345"/>
            <a:chOff x="3441444" y="5131548"/>
            <a:chExt cx="4641850" cy="1490345"/>
          </a:xfrm>
        </p:grpSpPr>
        <p:sp>
          <p:nvSpPr>
            <p:cNvPr id="33" name="object 33"/>
            <p:cNvSpPr/>
            <p:nvPr/>
          </p:nvSpPr>
          <p:spPr>
            <a:xfrm>
              <a:off x="5375146" y="5132818"/>
              <a:ext cx="70485" cy="1487805"/>
            </a:xfrm>
            <a:custGeom>
              <a:avLst/>
              <a:gdLst/>
              <a:ahLst/>
              <a:cxnLst/>
              <a:rect l="l" t="t" r="r" b="b"/>
              <a:pathLst>
                <a:path w="70485" h="1487804">
                  <a:moveTo>
                    <a:pt x="0" y="0"/>
                  </a:moveTo>
                  <a:lnTo>
                    <a:pt x="0" y="208792"/>
                  </a:lnTo>
                </a:path>
                <a:path w="70485" h="1487804">
                  <a:moveTo>
                    <a:pt x="54859" y="0"/>
                  </a:moveTo>
                  <a:lnTo>
                    <a:pt x="54859" y="208792"/>
                  </a:lnTo>
                </a:path>
                <a:path w="70485" h="1487804">
                  <a:moveTo>
                    <a:pt x="12194" y="1264931"/>
                  </a:moveTo>
                  <a:lnTo>
                    <a:pt x="12194" y="1487424"/>
                  </a:lnTo>
                </a:path>
                <a:path w="70485" h="1487804">
                  <a:moveTo>
                    <a:pt x="70102" y="1264931"/>
                  </a:moveTo>
                  <a:lnTo>
                    <a:pt x="70102" y="14874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24734" y="5832730"/>
              <a:ext cx="128763" cy="815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5402" y="5832730"/>
              <a:ext cx="128763" cy="815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42714" y="5957309"/>
              <a:ext cx="829310" cy="0"/>
            </a:xfrm>
            <a:custGeom>
              <a:avLst/>
              <a:gdLst/>
              <a:ahLst/>
              <a:cxnLst/>
              <a:rect l="l" t="t" r="r" b="b"/>
              <a:pathLst>
                <a:path w="829310">
                  <a:moveTo>
                    <a:pt x="0" y="0"/>
                  </a:moveTo>
                  <a:lnTo>
                    <a:pt x="8290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70645" y="5901323"/>
              <a:ext cx="128736" cy="1119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83655" y="5846055"/>
              <a:ext cx="198120" cy="208915"/>
            </a:xfrm>
            <a:custGeom>
              <a:avLst/>
              <a:gdLst/>
              <a:ahLst/>
              <a:cxnLst/>
              <a:rect l="l" t="t" r="r" b="b"/>
              <a:pathLst>
                <a:path w="198120" h="208914">
                  <a:moveTo>
                    <a:pt x="0" y="208792"/>
                  </a:moveTo>
                  <a:lnTo>
                    <a:pt x="1981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870698" y="5449635"/>
            <a:ext cx="11239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50" spc="-70" dirty="0">
                <a:latin typeface="Arial"/>
                <a:cs typeface="Arial"/>
              </a:rPr>
              <a:t>-</a:t>
            </a:r>
            <a:endParaRPr sz="2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30090" y="5563626"/>
            <a:ext cx="59817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800" spc="-45" dirty="0">
                <a:latin typeface="Arial"/>
                <a:cs typeface="Arial"/>
              </a:rPr>
              <a:t>-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</a:t>
            </a:r>
            <a:r>
              <a:rPr sz="1800" spc="-112" baseline="-23148" dirty="0">
                <a:latin typeface="Arial"/>
                <a:cs typeface="Arial"/>
              </a:rPr>
              <a:t>2</a:t>
            </a:r>
            <a:r>
              <a:rPr sz="1800" spc="-7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4004" y="5998881"/>
            <a:ext cx="19748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05" dirty="0">
                <a:latin typeface="Arial"/>
                <a:cs typeface="Arial"/>
              </a:rPr>
              <a:t>H</a:t>
            </a:r>
            <a:endParaRPr sz="21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04856" y="5178970"/>
            <a:ext cx="19748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05" dirty="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91649" y="5995834"/>
            <a:ext cx="119951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404495" algn="l"/>
              </a:tabLst>
            </a:pPr>
            <a:r>
              <a:rPr sz="2150" spc="-105" dirty="0">
                <a:latin typeface="Arial"/>
                <a:cs typeface="Arial"/>
              </a:rPr>
              <a:t>C</a:t>
            </a:r>
            <a:r>
              <a:rPr sz="2150" spc="-105" dirty="0">
                <a:latin typeface="Times New Roman"/>
                <a:cs typeface="Times New Roman"/>
              </a:rPr>
              <a:t>	</a:t>
            </a:r>
            <a:r>
              <a:rPr sz="2150" spc="-90" dirty="0">
                <a:latin typeface="Arial"/>
                <a:cs typeface="Arial"/>
              </a:rPr>
              <a:t>OC</a:t>
            </a:r>
            <a:r>
              <a:rPr sz="2175" spc="-135" baseline="-26819" dirty="0">
                <a:latin typeface="Arial"/>
                <a:cs typeface="Arial"/>
              </a:rPr>
              <a:t>2</a:t>
            </a:r>
            <a:r>
              <a:rPr sz="2150" spc="-90" dirty="0">
                <a:latin typeface="Arial"/>
                <a:cs typeface="Arial"/>
              </a:rPr>
              <a:t>H</a:t>
            </a:r>
            <a:r>
              <a:rPr sz="2175" spc="-135" baseline="-26819" dirty="0">
                <a:latin typeface="Arial"/>
                <a:cs typeface="Arial"/>
              </a:rPr>
              <a:t>5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581648" y="6179802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775696" y="5162206"/>
            <a:ext cx="81851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150" spc="-95" dirty="0">
                <a:latin typeface="Arial"/>
                <a:cs typeface="Arial"/>
              </a:rPr>
              <a:t>OC</a:t>
            </a:r>
            <a:r>
              <a:rPr sz="2175" spc="-142" baseline="-26819" dirty="0">
                <a:latin typeface="Arial"/>
                <a:cs typeface="Arial"/>
              </a:rPr>
              <a:t>2</a:t>
            </a:r>
            <a:r>
              <a:rPr sz="2150" spc="-95" dirty="0">
                <a:latin typeface="Arial"/>
                <a:cs typeface="Arial"/>
              </a:rPr>
              <a:t>H</a:t>
            </a:r>
            <a:r>
              <a:rPr sz="2175" spc="-142" baseline="-26819" dirty="0">
                <a:latin typeface="Arial"/>
                <a:cs typeface="Arial"/>
              </a:rPr>
              <a:t>5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151872" y="5346188"/>
            <a:ext cx="626745" cy="757555"/>
          </a:xfrm>
          <a:custGeom>
            <a:avLst/>
            <a:gdLst/>
            <a:ahLst/>
            <a:cxnLst/>
            <a:rect l="l" t="t" r="r" b="b"/>
            <a:pathLst>
              <a:path w="626745" h="757554">
                <a:moveTo>
                  <a:pt x="448052" y="0"/>
                </a:moveTo>
                <a:lnTo>
                  <a:pt x="626357" y="0"/>
                </a:lnTo>
              </a:path>
              <a:path w="626745" h="757554">
                <a:moveTo>
                  <a:pt x="38099" y="304789"/>
                </a:moveTo>
                <a:lnTo>
                  <a:pt x="251456" y="71616"/>
                </a:lnTo>
              </a:path>
              <a:path w="626745" h="757554">
                <a:moveTo>
                  <a:pt x="0" y="263641"/>
                </a:moveTo>
                <a:lnTo>
                  <a:pt x="213356" y="28957"/>
                </a:lnTo>
              </a:path>
              <a:path w="626745" h="757554">
                <a:moveTo>
                  <a:pt x="38099" y="525772"/>
                </a:moveTo>
                <a:lnTo>
                  <a:pt x="251456" y="757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046716" y="5581306"/>
            <a:ext cx="19748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05" dirty="0">
                <a:latin typeface="Arial"/>
                <a:cs typeface="Arial"/>
              </a:rPr>
              <a:t>C</a:t>
            </a:r>
            <a:endParaRPr sz="21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33030" y="5581306"/>
            <a:ext cx="666750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653415" algn="l"/>
              </a:tabLst>
            </a:pPr>
            <a:r>
              <a:rPr sz="215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81996" y="4733962"/>
            <a:ext cx="198755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50" spc="-110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467333" y="5052048"/>
            <a:ext cx="59690" cy="1507490"/>
          </a:xfrm>
          <a:custGeom>
            <a:avLst/>
            <a:gdLst/>
            <a:ahLst/>
            <a:cxnLst/>
            <a:rect l="l" t="t" r="r" b="b"/>
            <a:pathLst>
              <a:path w="59690" h="1507490">
                <a:moveTo>
                  <a:pt x="16774" y="0"/>
                </a:moveTo>
                <a:lnTo>
                  <a:pt x="16774" y="207267"/>
                </a:lnTo>
              </a:path>
              <a:path w="59690" h="1507490">
                <a:moveTo>
                  <a:pt x="0" y="1264915"/>
                </a:moveTo>
                <a:lnTo>
                  <a:pt x="0" y="1507243"/>
                </a:lnTo>
              </a:path>
              <a:path w="59690" h="1507490">
                <a:moveTo>
                  <a:pt x="59439" y="1264915"/>
                </a:moveTo>
                <a:lnTo>
                  <a:pt x="59439" y="150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552685" y="4478847"/>
            <a:ext cx="9969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50" spc="-70" dirty="0">
                <a:latin typeface="Arial"/>
                <a:cs typeface="Arial"/>
              </a:rPr>
              <a:t>-</a:t>
            </a:r>
            <a:endParaRPr sz="2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77077" y="5917910"/>
            <a:ext cx="1969135" cy="1308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35330" marR="68580" indent="-710565">
              <a:lnSpc>
                <a:spcPct val="151200"/>
              </a:lnSpc>
              <a:spcBef>
                <a:spcPts val="90"/>
              </a:spcBef>
              <a:tabLst>
                <a:tab pos="758190" algn="l"/>
                <a:tab pos="1137285" algn="l"/>
              </a:tabLst>
            </a:pPr>
            <a:r>
              <a:rPr sz="2150" spc="-105" dirty="0">
                <a:latin typeface="Arial"/>
                <a:cs typeface="Arial"/>
              </a:rPr>
              <a:t>H</a:t>
            </a:r>
            <a:r>
              <a:rPr sz="2150" spc="-105" dirty="0">
                <a:latin typeface="Times New Roman"/>
                <a:cs typeface="Times New Roman"/>
              </a:rPr>
              <a:t>		</a:t>
            </a:r>
            <a:r>
              <a:rPr sz="2150" spc="-105" dirty="0">
                <a:latin typeface="Arial"/>
                <a:cs typeface="Arial"/>
              </a:rPr>
              <a:t>C</a:t>
            </a:r>
            <a:r>
              <a:rPr sz="2150" spc="-105" dirty="0">
                <a:latin typeface="Times New Roman"/>
                <a:cs typeface="Times New Roman"/>
              </a:rPr>
              <a:t>	</a:t>
            </a:r>
            <a:r>
              <a:rPr sz="2150" spc="-90" dirty="0">
                <a:latin typeface="Arial"/>
                <a:cs typeface="Arial"/>
              </a:rPr>
              <a:t>O</a:t>
            </a:r>
            <a:r>
              <a:rPr sz="2150" spc="-105" dirty="0">
                <a:latin typeface="Arial"/>
                <a:cs typeface="Arial"/>
              </a:rPr>
              <a:t>C</a:t>
            </a:r>
            <a:r>
              <a:rPr sz="2175" spc="-44" baseline="-26819" dirty="0">
                <a:latin typeface="Arial"/>
                <a:cs typeface="Arial"/>
              </a:rPr>
              <a:t>2</a:t>
            </a:r>
            <a:r>
              <a:rPr sz="2150" spc="-180" dirty="0">
                <a:latin typeface="Arial"/>
                <a:cs typeface="Arial"/>
              </a:rPr>
              <a:t>H</a:t>
            </a:r>
            <a:r>
              <a:rPr sz="2175" spc="-75" baseline="-26819" dirty="0">
                <a:latin typeface="Arial"/>
                <a:cs typeface="Arial"/>
              </a:rPr>
              <a:t>5 </a:t>
            </a:r>
            <a:r>
              <a:rPr sz="2175" spc="-44" baseline="-26819" dirty="0">
                <a:latin typeface="Times New Roman"/>
                <a:cs typeface="Times New Roman"/>
              </a:rPr>
              <a:t> </a:t>
            </a:r>
            <a:r>
              <a:rPr sz="2150" spc="-110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  <a:p>
            <a:pPr marL="575310">
              <a:lnSpc>
                <a:spcPct val="100000"/>
              </a:lnSpc>
              <a:spcBef>
                <a:spcPts val="145"/>
              </a:spcBef>
            </a:pPr>
            <a:r>
              <a:rPr sz="1800" spc="-65" dirty="0">
                <a:latin typeface="Arial"/>
                <a:cs typeface="Arial"/>
              </a:rPr>
              <a:t>carbanion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63132" y="6507898"/>
            <a:ext cx="1059180" cy="607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810">
              <a:lnSpc>
                <a:spcPts val="2480"/>
              </a:lnSpc>
              <a:spcBef>
                <a:spcPts val="135"/>
              </a:spcBef>
            </a:pPr>
            <a:r>
              <a:rPr sz="2150" spc="-110" dirty="0">
                <a:latin typeface="Arial"/>
                <a:cs typeface="Arial"/>
              </a:rPr>
              <a:t>O</a:t>
            </a:r>
            <a:endParaRPr sz="2150">
              <a:latin typeface="Arial"/>
              <a:cs typeface="Arial"/>
            </a:endParaRPr>
          </a:p>
          <a:p>
            <a:pPr>
              <a:lnSpc>
                <a:spcPts val="2060"/>
              </a:lnSpc>
            </a:pPr>
            <a:r>
              <a:rPr sz="1800" spc="-60" dirty="0">
                <a:latin typeface="Arial"/>
                <a:cs typeface="Arial"/>
              </a:rPr>
              <a:t>enolate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376" y="344482"/>
            <a:ext cx="6239701" cy="1369734"/>
          </a:xfrm>
          <a:prstGeom prst="rect">
            <a:avLst/>
          </a:prstGeom>
        </p:spPr>
        <p:txBody>
          <a:bodyPr vert="horz" wrap="square" lIns="0" tIns="15367" rIns="0" bIns="0" rtlCol="0" anchor="ctr">
            <a:spAutoFit/>
          </a:bodyPr>
          <a:lstStyle/>
          <a:p>
            <a:pPr marL="27940" marR="19558" indent="630047">
              <a:lnSpc>
                <a:spcPct val="100000"/>
              </a:lnSpc>
              <a:spcBef>
                <a:spcPts val="121"/>
              </a:spcBef>
            </a:pPr>
            <a:r>
              <a:rPr sz="4400" spc="-17" dirty="0"/>
              <a:t>Ethyl </a:t>
            </a:r>
            <a:r>
              <a:rPr sz="4400" dirty="0"/>
              <a:t>acetoacetate  (</a:t>
            </a:r>
            <a:r>
              <a:rPr sz="4400" spc="22" dirty="0"/>
              <a:t>C</a:t>
            </a:r>
            <a:r>
              <a:rPr sz="4400" spc="17" dirty="0"/>
              <a:t>H</a:t>
            </a:r>
            <a:r>
              <a:rPr sz="4373" spc="17" baseline="-20964" dirty="0"/>
              <a:t>3</a:t>
            </a:r>
            <a:r>
              <a:rPr sz="4400" spc="6" dirty="0"/>
              <a:t>C</a:t>
            </a:r>
            <a:r>
              <a:rPr sz="4400" spc="11" dirty="0"/>
              <a:t>O</a:t>
            </a:r>
            <a:r>
              <a:rPr sz="4400" spc="6" dirty="0"/>
              <a:t>OC</a:t>
            </a:r>
            <a:r>
              <a:rPr sz="4400" dirty="0"/>
              <a:t>H</a:t>
            </a:r>
            <a:r>
              <a:rPr sz="4373" spc="17" baseline="-20964" dirty="0"/>
              <a:t>2</a:t>
            </a:r>
            <a:r>
              <a:rPr sz="4400" spc="-17" dirty="0"/>
              <a:t>C</a:t>
            </a:r>
            <a:r>
              <a:rPr sz="4400" spc="6" dirty="0"/>
              <a:t>O</a:t>
            </a:r>
            <a:r>
              <a:rPr sz="4400" spc="-22" dirty="0"/>
              <a:t>O</a:t>
            </a:r>
            <a:r>
              <a:rPr sz="4400" spc="17" dirty="0"/>
              <a:t>C</a:t>
            </a:r>
            <a:r>
              <a:rPr sz="4373" spc="17" baseline="-20964" dirty="0"/>
              <a:t>2</a:t>
            </a:r>
            <a:r>
              <a:rPr sz="4400" spc="-17" dirty="0"/>
              <a:t>H</a:t>
            </a:r>
            <a:r>
              <a:rPr sz="4373" spc="17" baseline="-20964" dirty="0"/>
              <a:t>5</a:t>
            </a:r>
            <a:r>
              <a:rPr sz="4400" dirty="0"/>
              <a:t>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9868" y="1805104"/>
            <a:ext cx="9055354" cy="2094997"/>
          </a:xfrm>
          <a:prstGeom prst="rect">
            <a:avLst/>
          </a:prstGeom>
        </p:spPr>
        <p:txBody>
          <a:bodyPr vert="horz" wrap="square" lIns="0" tIns="108268" rIns="0" bIns="0" rtlCol="0">
            <a:spAutoFit/>
          </a:bodyPr>
          <a:lstStyle/>
          <a:p>
            <a:pPr marL="392557" indent="-379286" algn="just">
              <a:spcBef>
                <a:spcPts val="853"/>
              </a:spcBef>
              <a:buChar char="•"/>
              <a:tabLst>
                <a:tab pos="393256" algn="l"/>
              </a:tabLst>
            </a:pPr>
            <a:r>
              <a:rPr sz="3080" dirty="0">
                <a:latin typeface="Arial"/>
                <a:cs typeface="Arial"/>
              </a:rPr>
              <a:t>It's IUPAC name is </a:t>
            </a:r>
            <a:r>
              <a:rPr sz="3080" spc="-6" dirty="0">
                <a:latin typeface="Arial"/>
                <a:cs typeface="Arial"/>
              </a:rPr>
              <a:t>ethyl</a:t>
            </a:r>
            <a:r>
              <a:rPr sz="3080" spc="-61" dirty="0">
                <a:latin typeface="Arial"/>
                <a:cs typeface="Arial"/>
              </a:rPr>
              <a:t> </a:t>
            </a:r>
            <a:r>
              <a:rPr sz="3080" dirty="0">
                <a:latin typeface="Arial"/>
                <a:cs typeface="Arial"/>
              </a:rPr>
              <a:t>3-oxobutanoate</a:t>
            </a:r>
            <a:endParaRPr sz="3080">
              <a:latin typeface="Arial"/>
              <a:cs typeface="Arial"/>
            </a:endParaRPr>
          </a:p>
          <a:p>
            <a:pPr marL="392557" marR="5588" indent="-379286" algn="just">
              <a:spcBef>
                <a:spcPts val="743"/>
              </a:spcBef>
              <a:buFont typeface="Arial"/>
              <a:buChar char="•"/>
              <a:tabLst>
                <a:tab pos="393256" algn="l"/>
              </a:tabLst>
            </a:pPr>
            <a:r>
              <a:rPr sz="3080" b="1" dirty="0">
                <a:latin typeface="Arial"/>
                <a:cs typeface="Arial"/>
              </a:rPr>
              <a:t>Preparation: </a:t>
            </a:r>
            <a:r>
              <a:rPr sz="3080" spc="-6" dirty="0">
                <a:latin typeface="Arial"/>
                <a:cs typeface="Arial"/>
              </a:rPr>
              <a:t>Ethyl </a:t>
            </a:r>
            <a:r>
              <a:rPr sz="3080" dirty="0">
                <a:latin typeface="Arial"/>
                <a:cs typeface="Arial"/>
              </a:rPr>
              <a:t>acetoacetate </a:t>
            </a:r>
            <a:r>
              <a:rPr sz="3080" spc="-11" dirty="0">
                <a:latin typeface="Arial"/>
                <a:cs typeface="Arial"/>
              </a:rPr>
              <a:t>is </a:t>
            </a:r>
            <a:r>
              <a:rPr sz="3080" spc="-6" dirty="0">
                <a:latin typeface="Arial"/>
                <a:cs typeface="Arial"/>
              </a:rPr>
              <a:t>prepared </a:t>
            </a:r>
            <a:r>
              <a:rPr sz="3080" spc="22" dirty="0">
                <a:latin typeface="Arial"/>
                <a:cs typeface="Arial"/>
              </a:rPr>
              <a:t>by  </a:t>
            </a:r>
            <a:r>
              <a:rPr sz="3080" dirty="0">
                <a:latin typeface="Arial"/>
                <a:cs typeface="Arial"/>
              </a:rPr>
              <a:t>heating </a:t>
            </a:r>
            <a:r>
              <a:rPr sz="3080" spc="-11" dirty="0">
                <a:latin typeface="Arial"/>
                <a:cs typeface="Arial"/>
              </a:rPr>
              <a:t>ethyl </a:t>
            </a:r>
            <a:r>
              <a:rPr sz="3080" dirty="0">
                <a:latin typeface="Arial"/>
                <a:cs typeface="Arial"/>
              </a:rPr>
              <a:t>acetate </a:t>
            </a:r>
            <a:r>
              <a:rPr sz="3080" spc="-6" dirty="0">
                <a:latin typeface="Arial"/>
                <a:cs typeface="Arial"/>
              </a:rPr>
              <a:t>with </a:t>
            </a:r>
            <a:r>
              <a:rPr sz="3080" spc="6" dirty="0">
                <a:latin typeface="Arial"/>
                <a:cs typeface="Arial"/>
              </a:rPr>
              <a:t>sodium </a:t>
            </a:r>
            <a:r>
              <a:rPr sz="3080" dirty="0">
                <a:latin typeface="Arial"/>
                <a:cs typeface="Arial"/>
              </a:rPr>
              <a:t>ethoxide in  ethanol, </a:t>
            </a:r>
            <a:r>
              <a:rPr sz="3080" spc="-6" dirty="0">
                <a:latin typeface="Arial"/>
                <a:cs typeface="Arial"/>
              </a:rPr>
              <a:t>followed </a:t>
            </a:r>
            <a:r>
              <a:rPr sz="3080" dirty="0">
                <a:latin typeface="Arial"/>
                <a:cs typeface="Arial"/>
              </a:rPr>
              <a:t>by</a:t>
            </a:r>
            <a:r>
              <a:rPr sz="3080" spc="11" dirty="0">
                <a:latin typeface="Arial"/>
                <a:cs typeface="Arial"/>
              </a:rPr>
              <a:t> </a:t>
            </a:r>
            <a:r>
              <a:rPr sz="3080" spc="6" dirty="0">
                <a:latin typeface="Arial"/>
                <a:cs typeface="Arial"/>
              </a:rPr>
              <a:t>acidification.</a:t>
            </a:r>
            <a:endParaRPr sz="308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2714" y="5910568"/>
            <a:ext cx="1503871" cy="579057"/>
            <a:chOff x="1684285" y="5269334"/>
            <a:chExt cx="1367155" cy="526415"/>
          </a:xfrm>
        </p:grpSpPr>
        <p:sp>
          <p:nvSpPr>
            <p:cNvPr id="5" name="object 5"/>
            <p:cNvSpPr/>
            <p:nvPr/>
          </p:nvSpPr>
          <p:spPr>
            <a:xfrm>
              <a:off x="1684285" y="5547910"/>
              <a:ext cx="191119" cy="205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1899714" y="5551144"/>
              <a:ext cx="205696" cy="199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2244711" y="5664509"/>
              <a:ext cx="296545" cy="18415"/>
            </a:xfrm>
            <a:custGeom>
              <a:avLst/>
              <a:gdLst/>
              <a:ahLst/>
              <a:cxnLst/>
              <a:rect l="l" t="t" r="r" b="b"/>
              <a:pathLst>
                <a:path w="296544" h="18414">
                  <a:moveTo>
                    <a:pt x="296400" y="0"/>
                  </a:moveTo>
                  <a:lnTo>
                    <a:pt x="0" y="0"/>
                  </a:lnTo>
                  <a:lnTo>
                    <a:pt x="0" y="17815"/>
                  </a:lnTo>
                  <a:lnTo>
                    <a:pt x="296400" y="17815"/>
                  </a:lnTo>
                  <a:lnTo>
                    <a:pt x="29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2555689" y="5547910"/>
              <a:ext cx="191119" cy="2056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2754919" y="5664509"/>
              <a:ext cx="296545" cy="18415"/>
            </a:xfrm>
            <a:custGeom>
              <a:avLst/>
              <a:gdLst/>
              <a:ahLst/>
              <a:cxnLst/>
              <a:rect l="l" t="t" r="r" b="b"/>
              <a:pathLst>
                <a:path w="296544" h="18414">
                  <a:moveTo>
                    <a:pt x="296400" y="0"/>
                  </a:moveTo>
                  <a:lnTo>
                    <a:pt x="0" y="0"/>
                  </a:lnTo>
                  <a:lnTo>
                    <a:pt x="0" y="17815"/>
                  </a:lnTo>
                  <a:lnTo>
                    <a:pt x="296400" y="17815"/>
                  </a:lnTo>
                  <a:lnTo>
                    <a:pt x="29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9697" y="5654813"/>
              <a:ext cx="103681" cy="1409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7228" y="5269344"/>
              <a:ext cx="87630" cy="241935"/>
            </a:xfrm>
            <a:custGeom>
              <a:avLst/>
              <a:gdLst/>
              <a:ahLst/>
              <a:cxnLst/>
              <a:rect l="l" t="t" r="r" b="b"/>
              <a:pathLst>
                <a:path w="87630" h="241935">
                  <a:moveTo>
                    <a:pt x="22669" y="0"/>
                  </a:moveTo>
                  <a:lnTo>
                    <a:pt x="0" y="0"/>
                  </a:lnTo>
                  <a:lnTo>
                    <a:pt x="0" y="241312"/>
                  </a:lnTo>
                  <a:lnTo>
                    <a:pt x="22669" y="241312"/>
                  </a:lnTo>
                  <a:lnTo>
                    <a:pt x="22669" y="0"/>
                  </a:lnTo>
                  <a:close/>
                </a:path>
                <a:path w="87630" h="241935">
                  <a:moveTo>
                    <a:pt x="87464" y="0"/>
                  </a:moveTo>
                  <a:lnTo>
                    <a:pt x="64782" y="0"/>
                  </a:lnTo>
                  <a:lnTo>
                    <a:pt x="64782" y="241312"/>
                  </a:lnTo>
                  <a:lnTo>
                    <a:pt x="87464" y="241312"/>
                  </a:lnTo>
                  <a:lnTo>
                    <a:pt x="87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75805" y="6217001"/>
            <a:ext cx="602107" cy="276606"/>
            <a:chOff x="3159823" y="5547910"/>
            <a:chExt cx="547370" cy="251460"/>
          </a:xfrm>
        </p:grpSpPr>
        <p:sp>
          <p:nvSpPr>
            <p:cNvPr id="13" name="object 13"/>
            <p:cNvSpPr/>
            <p:nvPr/>
          </p:nvSpPr>
          <p:spPr>
            <a:xfrm>
              <a:off x="3159823" y="5547910"/>
              <a:ext cx="191164" cy="2056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5320" y="5551144"/>
              <a:ext cx="205696" cy="1992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605348" y="5654813"/>
              <a:ext cx="101834" cy="1441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63649" y="5910568"/>
            <a:ext cx="1649857" cy="583248"/>
            <a:chOff x="3785135" y="5269334"/>
            <a:chExt cx="1499870" cy="530225"/>
          </a:xfrm>
        </p:grpSpPr>
        <p:sp>
          <p:nvSpPr>
            <p:cNvPr id="17" name="object 17"/>
            <p:cNvSpPr/>
            <p:nvPr/>
          </p:nvSpPr>
          <p:spPr>
            <a:xfrm>
              <a:off x="3785135" y="5664509"/>
              <a:ext cx="296545" cy="18415"/>
            </a:xfrm>
            <a:custGeom>
              <a:avLst/>
              <a:gdLst/>
              <a:ahLst/>
              <a:cxnLst/>
              <a:rect l="l" t="t" r="r" b="b"/>
              <a:pathLst>
                <a:path w="296545" h="18414">
                  <a:moveTo>
                    <a:pt x="296400" y="0"/>
                  </a:moveTo>
                  <a:lnTo>
                    <a:pt x="0" y="0"/>
                  </a:lnTo>
                  <a:lnTo>
                    <a:pt x="0" y="17815"/>
                  </a:lnTo>
                  <a:lnTo>
                    <a:pt x="296400" y="17815"/>
                  </a:lnTo>
                  <a:lnTo>
                    <a:pt x="29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6045" y="5547910"/>
              <a:ext cx="191051" cy="2056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5208" y="5664509"/>
              <a:ext cx="296545" cy="18415"/>
            </a:xfrm>
            <a:custGeom>
              <a:avLst/>
              <a:gdLst/>
              <a:ahLst/>
              <a:cxnLst/>
              <a:rect l="l" t="t" r="r" b="b"/>
              <a:pathLst>
                <a:path w="296545" h="18414">
                  <a:moveTo>
                    <a:pt x="296400" y="0"/>
                  </a:moveTo>
                  <a:lnTo>
                    <a:pt x="0" y="0"/>
                  </a:lnTo>
                  <a:lnTo>
                    <a:pt x="0" y="17815"/>
                  </a:lnTo>
                  <a:lnTo>
                    <a:pt x="296400" y="17815"/>
                  </a:lnTo>
                  <a:lnTo>
                    <a:pt x="29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6118" y="5547910"/>
              <a:ext cx="191277" cy="2056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7894" y="5551144"/>
              <a:ext cx="205696" cy="199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6771" y="5654813"/>
              <a:ext cx="102059" cy="1441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181301" y="5651556"/>
              <a:ext cx="103636" cy="1441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159123" y="5269344"/>
              <a:ext cx="87630" cy="241935"/>
            </a:xfrm>
            <a:custGeom>
              <a:avLst/>
              <a:gdLst/>
              <a:ahLst/>
              <a:cxnLst/>
              <a:rect l="l" t="t" r="r" b="b"/>
              <a:pathLst>
                <a:path w="87629" h="241935">
                  <a:moveTo>
                    <a:pt x="22758" y="0"/>
                  </a:moveTo>
                  <a:lnTo>
                    <a:pt x="0" y="0"/>
                  </a:lnTo>
                  <a:lnTo>
                    <a:pt x="0" y="241312"/>
                  </a:lnTo>
                  <a:lnTo>
                    <a:pt x="22758" y="241312"/>
                  </a:lnTo>
                  <a:lnTo>
                    <a:pt x="22758" y="0"/>
                  </a:lnTo>
                  <a:close/>
                </a:path>
                <a:path w="87629" h="241935">
                  <a:moveTo>
                    <a:pt x="87414" y="0"/>
                  </a:moveTo>
                  <a:lnTo>
                    <a:pt x="64884" y="0"/>
                  </a:lnTo>
                  <a:lnTo>
                    <a:pt x="64884" y="241312"/>
                  </a:lnTo>
                  <a:lnTo>
                    <a:pt x="87414" y="241312"/>
                  </a:lnTo>
                  <a:lnTo>
                    <a:pt x="87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5" name="object 25"/>
          <p:cNvSpPr/>
          <p:nvPr/>
        </p:nvSpPr>
        <p:spPr>
          <a:xfrm>
            <a:off x="2813043" y="5616609"/>
            <a:ext cx="222696" cy="226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6" name="object 26"/>
          <p:cNvSpPr/>
          <p:nvPr/>
        </p:nvSpPr>
        <p:spPr>
          <a:xfrm>
            <a:off x="2440656" y="6861935"/>
            <a:ext cx="723646" cy="303149"/>
          </a:xfrm>
          <a:custGeom>
            <a:avLst/>
            <a:gdLst/>
            <a:ahLst/>
            <a:cxnLst/>
            <a:rect l="l" t="t" r="r" b="b"/>
            <a:pathLst>
              <a:path w="657860" h="275589">
                <a:moveTo>
                  <a:pt x="189509" y="149009"/>
                </a:moveTo>
                <a:lnTo>
                  <a:pt x="174942" y="144145"/>
                </a:lnTo>
                <a:lnTo>
                  <a:pt x="168452" y="160337"/>
                </a:lnTo>
                <a:lnTo>
                  <a:pt x="163601" y="166814"/>
                </a:lnTo>
                <a:lnTo>
                  <a:pt x="118249" y="192735"/>
                </a:lnTo>
                <a:lnTo>
                  <a:pt x="106895" y="194348"/>
                </a:lnTo>
                <a:lnTo>
                  <a:pt x="59918" y="194348"/>
                </a:lnTo>
                <a:lnTo>
                  <a:pt x="56705" y="192735"/>
                </a:lnTo>
                <a:lnTo>
                  <a:pt x="53454" y="192735"/>
                </a:lnTo>
                <a:lnTo>
                  <a:pt x="51841" y="191109"/>
                </a:lnTo>
                <a:lnTo>
                  <a:pt x="50215" y="191109"/>
                </a:lnTo>
                <a:lnTo>
                  <a:pt x="50215" y="113372"/>
                </a:lnTo>
                <a:lnTo>
                  <a:pt x="84239" y="113372"/>
                </a:lnTo>
                <a:lnTo>
                  <a:pt x="87477" y="114985"/>
                </a:lnTo>
                <a:lnTo>
                  <a:pt x="93941" y="114985"/>
                </a:lnTo>
                <a:lnTo>
                  <a:pt x="103682" y="124714"/>
                </a:lnTo>
                <a:lnTo>
                  <a:pt x="105270" y="127952"/>
                </a:lnTo>
                <a:lnTo>
                  <a:pt x="105270" y="132803"/>
                </a:lnTo>
                <a:lnTo>
                  <a:pt x="106895" y="136042"/>
                </a:lnTo>
                <a:lnTo>
                  <a:pt x="106895" y="150622"/>
                </a:lnTo>
                <a:lnTo>
                  <a:pt x="119849" y="150622"/>
                </a:lnTo>
                <a:lnTo>
                  <a:pt x="119849" y="113372"/>
                </a:lnTo>
                <a:lnTo>
                  <a:pt x="119849" y="97180"/>
                </a:lnTo>
                <a:lnTo>
                  <a:pt x="119849" y="59931"/>
                </a:lnTo>
                <a:lnTo>
                  <a:pt x="106895" y="59931"/>
                </a:lnTo>
                <a:lnTo>
                  <a:pt x="106895" y="69646"/>
                </a:lnTo>
                <a:lnTo>
                  <a:pt x="105270" y="74498"/>
                </a:lnTo>
                <a:lnTo>
                  <a:pt x="105270" y="79362"/>
                </a:lnTo>
                <a:lnTo>
                  <a:pt x="102057" y="85839"/>
                </a:lnTo>
                <a:lnTo>
                  <a:pt x="93941" y="93941"/>
                </a:lnTo>
                <a:lnTo>
                  <a:pt x="90703" y="95554"/>
                </a:lnTo>
                <a:lnTo>
                  <a:pt x="85852" y="95554"/>
                </a:lnTo>
                <a:lnTo>
                  <a:pt x="80987" y="97180"/>
                </a:lnTo>
                <a:lnTo>
                  <a:pt x="50215" y="97180"/>
                </a:lnTo>
                <a:lnTo>
                  <a:pt x="50215" y="27546"/>
                </a:lnTo>
                <a:lnTo>
                  <a:pt x="108521" y="27546"/>
                </a:lnTo>
                <a:lnTo>
                  <a:pt x="116636" y="29159"/>
                </a:lnTo>
                <a:lnTo>
                  <a:pt x="123101" y="29159"/>
                </a:lnTo>
                <a:lnTo>
                  <a:pt x="127965" y="30772"/>
                </a:lnTo>
                <a:lnTo>
                  <a:pt x="131203" y="30772"/>
                </a:lnTo>
                <a:lnTo>
                  <a:pt x="136055" y="32397"/>
                </a:lnTo>
                <a:lnTo>
                  <a:pt x="140919" y="35623"/>
                </a:lnTo>
                <a:lnTo>
                  <a:pt x="144157" y="37236"/>
                </a:lnTo>
                <a:lnTo>
                  <a:pt x="147408" y="40500"/>
                </a:lnTo>
                <a:lnTo>
                  <a:pt x="152247" y="43738"/>
                </a:lnTo>
                <a:lnTo>
                  <a:pt x="161988" y="53428"/>
                </a:lnTo>
                <a:lnTo>
                  <a:pt x="163601" y="58305"/>
                </a:lnTo>
                <a:lnTo>
                  <a:pt x="166827" y="63157"/>
                </a:lnTo>
                <a:lnTo>
                  <a:pt x="168452" y="69646"/>
                </a:lnTo>
                <a:lnTo>
                  <a:pt x="181406" y="66395"/>
                </a:lnTo>
                <a:lnTo>
                  <a:pt x="167703" y="27546"/>
                </a:lnTo>
                <a:lnTo>
                  <a:pt x="161988" y="11328"/>
                </a:lnTo>
                <a:lnTo>
                  <a:pt x="0" y="11328"/>
                </a:lnTo>
                <a:lnTo>
                  <a:pt x="0" y="22669"/>
                </a:lnTo>
                <a:lnTo>
                  <a:pt x="11353" y="22669"/>
                </a:lnTo>
                <a:lnTo>
                  <a:pt x="14592" y="24282"/>
                </a:lnTo>
                <a:lnTo>
                  <a:pt x="17818" y="24282"/>
                </a:lnTo>
                <a:lnTo>
                  <a:pt x="22682" y="29159"/>
                </a:lnTo>
                <a:lnTo>
                  <a:pt x="22682" y="30772"/>
                </a:lnTo>
                <a:lnTo>
                  <a:pt x="24307" y="34010"/>
                </a:lnTo>
                <a:lnTo>
                  <a:pt x="24307" y="187871"/>
                </a:lnTo>
                <a:lnTo>
                  <a:pt x="22682" y="191109"/>
                </a:lnTo>
                <a:lnTo>
                  <a:pt x="22682" y="192735"/>
                </a:lnTo>
                <a:lnTo>
                  <a:pt x="21056" y="194348"/>
                </a:lnTo>
                <a:lnTo>
                  <a:pt x="19443" y="197586"/>
                </a:lnTo>
                <a:lnTo>
                  <a:pt x="17818" y="199212"/>
                </a:lnTo>
                <a:lnTo>
                  <a:pt x="0" y="199212"/>
                </a:lnTo>
                <a:lnTo>
                  <a:pt x="0" y="210553"/>
                </a:lnTo>
                <a:lnTo>
                  <a:pt x="168452" y="210553"/>
                </a:lnTo>
                <a:lnTo>
                  <a:pt x="173990" y="194348"/>
                </a:lnTo>
                <a:lnTo>
                  <a:pt x="189509" y="149009"/>
                </a:lnTo>
                <a:close/>
              </a:path>
              <a:path w="657860" h="275589">
                <a:moveTo>
                  <a:pt x="304507" y="187871"/>
                </a:moveTo>
                <a:lnTo>
                  <a:pt x="296418" y="192735"/>
                </a:lnTo>
                <a:lnTo>
                  <a:pt x="288302" y="194348"/>
                </a:lnTo>
                <a:lnTo>
                  <a:pt x="280225" y="197586"/>
                </a:lnTo>
                <a:lnTo>
                  <a:pt x="270484" y="197586"/>
                </a:lnTo>
                <a:lnTo>
                  <a:pt x="267258" y="195973"/>
                </a:lnTo>
                <a:lnTo>
                  <a:pt x="265645" y="195973"/>
                </a:lnTo>
                <a:lnTo>
                  <a:pt x="262394" y="194348"/>
                </a:lnTo>
                <a:lnTo>
                  <a:pt x="260781" y="194348"/>
                </a:lnTo>
                <a:lnTo>
                  <a:pt x="257530" y="192735"/>
                </a:lnTo>
                <a:lnTo>
                  <a:pt x="255905" y="189496"/>
                </a:lnTo>
                <a:lnTo>
                  <a:pt x="255905" y="181394"/>
                </a:lnTo>
                <a:lnTo>
                  <a:pt x="254292" y="176542"/>
                </a:lnTo>
                <a:lnTo>
                  <a:pt x="254292" y="85839"/>
                </a:lnTo>
                <a:lnTo>
                  <a:pt x="296418" y="85839"/>
                </a:lnTo>
                <a:lnTo>
                  <a:pt x="296418" y="72885"/>
                </a:lnTo>
                <a:lnTo>
                  <a:pt x="254292" y="72885"/>
                </a:lnTo>
                <a:lnTo>
                  <a:pt x="254292" y="24282"/>
                </a:lnTo>
                <a:lnTo>
                  <a:pt x="244576" y="24282"/>
                </a:lnTo>
                <a:lnTo>
                  <a:pt x="242951" y="34010"/>
                </a:lnTo>
                <a:lnTo>
                  <a:pt x="241338" y="40500"/>
                </a:lnTo>
                <a:lnTo>
                  <a:pt x="236486" y="53428"/>
                </a:lnTo>
                <a:lnTo>
                  <a:pt x="233248" y="56692"/>
                </a:lnTo>
                <a:lnTo>
                  <a:pt x="229997" y="61544"/>
                </a:lnTo>
                <a:lnTo>
                  <a:pt x="223532" y="68033"/>
                </a:lnTo>
                <a:lnTo>
                  <a:pt x="220294" y="69646"/>
                </a:lnTo>
                <a:lnTo>
                  <a:pt x="215430" y="72885"/>
                </a:lnTo>
                <a:lnTo>
                  <a:pt x="205714" y="76123"/>
                </a:lnTo>
                <a:lnTo>
                  <a:pt x="205714" y="85839"/>
                </a:lnTo>
                <a:lnTo>
                  <a:pt x="229997" y="85839"/>
                </a:lnTo>
                <a:lnTo>
                  <a:pt x="229997" y="181394"/>
                </a:lnTo>
                <a:lnTo>
                  <a:pt x="231622" y="187871"/>
                </a:lnTo>
                <a:lnTo>
                  <a:pt x="231622" y="194348"/>
                </a:lnTo>
                <a:lnTo>
                  <a:pt x="234861" y="200825"/>
                </a:lnTo>
                <a:lnTo>
                  <a:pt x="238112" y="202450"/>
                </a:lnTo>
                <a:lnTo>
                  <a:pt x="241338" y="205689"/>
                </a:lnTo>
                <a:lnTo>
                  <a:pt x="246202" y="208927"/>
                </a:lnTo>
                <a:lnTo>
                  <a:pt x="260781" y="213791"/>
                </a:lnTo>
                <a:lnTo>
                  <a:pt x="265645" y="213791"/>
                </a:lnTo>
                <a:lnTo>
                  <a:pt x="285064" y="210553"/>
                </a:lnTo>
                <a:lnTo>
                  <a:pt x="294792" y="207314"/>
                </a:lnTo>
                <a:lnTo>
                  <a:pt x="304507" y="202450"/>
                </a:lnTo>
                <a:lnTo>
                  <a:pt x="304507" y="187871"/>
                </a:lnTo>
                <a:close/>
              </a:path>
              <a:path w="657860" h="275589">
                <a:moveTo>
                  <a:pt x="492404" y="199212"/>
                </a:moveTo>
                <a:lnTo>
                  <a:pt x="485914" y="199212"/>
                </a:lnTo>
                <a:lnTo>
                  <a:pt x="481050" y="197586"/>
                </a:lnTo>
                <a:lnTo>
                  <a:pt x="472960" y="197586"/>
                </a:lnTo>
                <a:lnTo>
                  <a:pt x="469722" y="194348"/>
                </a:lnTo>
                <a:lnTo>
                  <a:pt x="469722" y="187871"/>
                </a:lnTo>
                <a:lnTo>
                  <a:pt x="468096" y="183019"/>
                </a:lnTo>
                <a:lnTo>
                  <a:pt x="468096" y="110134"/>
                </a:lnTo>
                <a:lnTo>
                  <a:pt x="464845" y="93941"/>
                </a:lnTo>
                <a:lnTo>
                  <a:pt x="432473" y="71272"/>
                </a:lnTo>
                <a:lnTo>
                  <a:pt x="422744" y="69646"/>
                </a:lnTo>
                <a:lnTo>
                  <a:pt x="416280" y="69646"/>
                </a:lnTo>
                <a:lnTo>
                  <a:pt x="409790" y="71272"/>
                </a:lnTo>
                <a:lnTo>
                  <a:pt x="401701" y="74498"/>
                </a:lnTo>
                <a:lnTo>
                  <a:pt x="395211" y="76123"/>
                </a:lnTo>
                <a:lnTo>
                  <a:pt x="388721" y="79362"/>
                </a:lnTo>
                <a:lnTo>
                  <a:pt x="380631" y="84213"/>
                </a:lnTo>
                <a:lnTo>
                  <a:pt x="374142" y="89077"/>
                </a:lnTo>
                <a:lnTo>
                  <a:pt x="366052" y="95554"/>
                </a:lnTo>
                <a:lnTo>
                  <a:pt x="366052" y="0"/>
                </a:lnTo>
                <a:lnTo>
                  <a:pt x="354723" y="0"/>
                </a:lnTo>
                <a:lnTo>
                  <a:pt x="349859" y="1625"/>
                </a:lnTo>
                <a:lnTo>
                  <a:pt x="344995" y="4851"/>
                </a:lnTo>
                <a:lnTo>
                  <a:pt x="340144" y="6477"/>
                </a:lnTo>
                <a:lnTo>
                  <a:pt x="336905" y="8089"/>
                </a:lnTo>
                <a:lnTo>
                  <a:pt x="333654" y="8089"/>
                </a:lnTo>
                <a:lnTo>
                  <a:pt x="323951" y="11328"/>
                </a:lnTo>
                <a:lnTo>
                  <a:pt x="317461" y="11328"/>
                </a:lnTo>
                <a:lnTo>
                  <a:pt x="317461" y="24282"/>
                </a:lnTo>
                <a:lnTo>
                  <a:pt x="341769" y="24282"/>
                </a:lnTo>
                <a:lnTo>
                  <a:pt x="341769" y="184632"/>
                </a:lnTo>
                <a:lnTo>
                  <a:pt x="340144" y="189496"/>
                </a:lnTo>
                <a:lnTo>
                  <a:pt x="340144" y="194348"/>
                </a:lnTo>
                <a:lnTo>
                  <a:pt x="336905" y="197586"/>
                </a:lnTo>
                <a:lnTo>
                  <a:pt x="330415" y="197586"/>
                </a:lnTo>
                <a:lnTo>
                  <a:pt x="325577" y="199212"/>
                </a:lnTo>
                <a:lnTo>
                  <a:pt x="317461" y="199212"/>
                </a:lnTo>
                <a:lnTo>
                  <a:pt x="317461" y="210553"/>
                </a:lnTo>
                <a:lnTo>
                  <a:pt x="390347" y="210553"/>
                </a:lnTo>
                <a:lnTo>
                  <a:pt x="390347" y="199212"/>
                </a:lnTo>
                <a:lnTo>
                  <a:pt x="379006" y="199212"/>
                </a:lnTo>
                <a:lnTo>
                  <a:pt x="375767" y="197586"/>
                </a:lnTo>
                <a:lnTo>
                  <a:pt x="369303" y="197586"/>
                </a:lnTo>
                <a:lnTo>
                  <a:pt x="367677" y="195973"/>
                </a:lnTo>
                <a:lnTo>
                  <a:pt x="366052" y="195973"/>
                </a:lnTo>
                <a:lnTo>
                  <a:pt x="366052" y="111747"/>
                </a:lnTo>
                <a:lnTo>
                  <a:pt x="385495" y="97180"/>
                </a:lnTo>
                <a:lnTo>
                  <a:pt x="388734" y="95554"/>
                </a:lnTo>
                <a:lnTo>
                  <a:pt x="391972" y="93941"/>
                </a:lnTo>
                <a:lnTo>
                  <a:pt x="398449" y="92316"/>
                </a:lnTo>
                <a:lnTo>
                  <a:pt x="404926" y="89077"/>
                </a:lnTo>
                <a:lnTo>
                  <a:pt x="411403" y="87452"/>
                </a:lnTo>
                <a:lnTo>
                  <a:pt x="421119" y="87452"/>
                </a:lnTo>
                <a:lnTo>
                  <a:pt x="425983" y="89077"/>
                </a:lnTo>
                <a:lnTo>
                  <a:pt x="429234" y="92316"/>
                </a:lnTo>
                <a:lnTo>
                  <a:pt x="432473" y="93941"/>
                </a:lnTo>
                <a:lnTo>
                  <a:pt x="435698" y="97180"/>
                </a:lnTo>
                <a:lnTo>
                  <a:pt x="437324" y="100418"/>
                </a:lnTo>
                <a:lnTo>
                  <a:pt x="440563" y="103657"/>
                </a:lnTo>
                <a:lnTo>
                  <a:pt x="442188" y="106895"/>
                </a:lnTo>
                <a:lnTo>
                  <a:pt x="442188" y="110134"/>
                </a:lnTo>
                <a:lnTo>
                  <a:pt x="443801" y="114985"/>
                </a:lnTo>
                <a:lnTo>
                  <a:pt x="443801" y="186258"/>
                </a:lnTo>
                <a:lnTo>
                  <a:pt x="442188" y="191109"/>
                </a:lnTo>
                <a:lnTo>
                  <a:pt x="442188" y="194348"/>
                </a:lnTo>
                <a:lnTo>
                  <a:pt x="438937" y="197586"/>
                </a:lnTo>
                <a:lnTo>
                  <a:pt x="432473" y="197586"/>
                </a:lnTo>
                <a:lnTo>
                  <a:pt x="429234" y="199212"/>
                </a:lnTo>
                <a:lnTo>
                  <a:pt x="419493" y="199212"/>
                </a:lnTo>
                <a:lnTo>
                  <a:pt x="419493" y="210553"/>
                </a:lnTo>
                <a:lnTo>
                  <a:pt x="492404" y="210553"/>
                </a:lnTo>
                <a:lnTo>
                  <a:pt x="492404" y="199212"/>
                </a:lnTo>
                <a:close/>
              </a:path>
              <a:path w="657860" h="275589">
                <a:moveTo>
                  <a:pt x="657593" y="72885"/>
                </a:moveTo>
                <a:lnTo>
                  <a:pt x="600913" y="72885"/>
                </a:lnTo>
                <a:lnTo>
                  <a:pt x="600913" y="84213"/>
                </a:lnTo>
                <a:lnTo>
                  <a:pt x="615480" y="84213"/>
                </a:lnTo>
                <a:lnTo>
                  <a:pt x="618731" y="85839"/>
                </a:lnTo>
                <a:lnTo>
                  <a:pt x="620344" y="85839"/>
                </a:lnTo>
                <a:lnTo>
                  <a:pt x="621969" y="87452"/>
                </a:lnTo>
                <a:lnTo>
                  <a:pt x="621969" y="93941"/>
                </a:lnTo>
                <a:lnTo>
                  <a:pt x="617105" y="103657"/>
                </a:lnTo>
                <a:lnTo>
                  <a:pt x="615480" y="110134"/>
                </a:lnTo>
                <a:lnTo>
                  <a:pt x="584708" y="181394"/>
                </a:lnTo>
                <a:lnTo>
                  <a:pt x="552335" y="105270"/>
                </a:lnTo>
                <a:lnTo>
                  <a:pt x="547471" y="95554"/>
                </a:lnTo>
                <a:lnTo>
                  <a:pt x="547471" y="90690"/>
                </a:lnTo>
                <a:lnTo>
                  <a:pt x="549084" y="89077"/>
                </a:lnTo>
                <a:lnTo>
                  <a:pt x="549084" y="87452"/>
                </a:lnTo>
                <a:lnTo>
                  <a:pt x="550710" y="85839"/>
                </a:lnTo>
                <a:lnTo>
                  <a:pt x="553935" y="85839"/>
                </a:lnTo>
                <a:lnTo>
                  <a:pt x="555548" y="84213"/>
                </a:lnTo>
                <a:lnTo>
                  <a:pt x="568515" y="84213"/>
                </a:lnTo>
                <a:lnTo>
                  <a:pt x="568515" y="72885"/>
                </a:lnTo>
                <a:lnTo>
                  <a:pt x="497243" y="72885"/>
                </a:lnTo>
                <a:lnTo>
                  <a:pt x="498868" y="84213"/>
                </a:lnTo>
                <a:lnTo>
                  <a:pt x="506984" y="84213"/>
                </a:lnTo>
                <a:lnTo>
                  <a:pt x="508584" y="85839"/>
                </a:lnTo>
                <a:lnTo>
                  <a:pt x="511822" y="85839"/>
                </a:lnTo>
                <a:lnTo>
                  <a:pt x="518312" y="92316"/>
                </a:lnTo>
                <a:lnTo>
                  <a:pt x="519938" y="95554"/>
                </a:lnTo>
                <a:lnTo>
                  <a:pt x="523151" y="100418"/>
                </a:lnTo>
                <a:lnTo>
                  <a:pt x="524776" y="105270"/>
                </a:lnTo>
                <a:lnTo>
                  <a:pt x="573379" y="212166"/>
                </a:lnTo>
                <a:lnTo>
                  <a:pt x="566915" y="225120"/>
                </a:lnTo>
                <a:lnTo>
                  <a:pt x="565289" y="229984"/>
                </a:lnTo>
                <a:lnTo>
                  <a:pt x="562038" y="234835"/>
                </a:lnTo>
                <a:lnTo>
                  <a:pt x="560425" y="239699"/>
                </a:lnTo>
                <a:lnTo>
                  <a:pt x="557174" y="244563"/>
                </a:lnTo>
                <a:lnTo>
                  <a:pt x="555548" y="247802"/>
                </a:lnTo>
                <a:lnTo>
                  <a:pt x="552335" y="251040"/>
                </a:lnTo>
                <a:lnTo>
                  <a:pt x="550710" y="254279"/>
                </a:lnTo>
                <a:lnTo>
                  <a:pt x="544220" y="257517"/>
                </a:lnTo>
                <a:lnTo>
                  <a:pt x="542594" y="257517"/>
                </a:lnTo>
                <a:lnTo>
                  <a:pt x="539356" y="259130"/>
                </a:lnTo>
                <a:lnTo>
                  <a:pt x="534517" y="259130"/>
                </a:lnTo>
                <a:lnTo>
                  <a:pt x="532892" y="257517"/>
                </a:lnTo>
                <a:lnTo>
                  <a:pt x="528027" y="257517"/>
                </a:lnTo>
                <a:lnTo>
                  <a:pt x="524776" y="255892"/>
                </a:lnTo>
                <a:lnTo>
                  <a:pt x="523151" y="252653"/>
                </a:lnTo>
                <a:lnTo>
                  <a:pt x="516686" y="249415"/>
                </a:lnTo>
                <a:lnTo>
                  <a:pt x="515073" y="246176"/>
                </a:lnTo>
                <a:lnTo>
                  <a:pt x="513448" y="244563"/>
                </a:lnTo>
                <a:lnTo>
                  <a:pt x="510197" y="244563"/>
                </a:lnTo>
                <a:lnTo>
                  <a:pt x="508584" y="242938"/>
                </a:lnTo>
                <a:lnTo>
                  <a:pt x="503732" y="242938"/>
                </a:lnTo>
                <a:lnTo>
                  <a:pt x="497243" y="249415"/>
                </a:lnTo>
                <a:lnTo>
                  <a:pt x="497243" y="251040"/>
                </a:lnTo>
                <a:lnTo>
                  <a:pt x="495630" y="254279"/>
                </a:lnTo>
                <a:lnTo>
                  <a:pt x="495630" y="259130"/>
                </a:lnTo>
                <a:lnTo>
                  <a:pt x="497243" y="262382"/>
                </a:lnTo>
                <a:lnTo>
                  <a:pt x="500494" y="265620"/>
                </a:lnTo>
                <a:lnTo>
                  <a:pt x="502119" y="268859"/>
                </a:lnTo>
                <a:lnTo>
                  <a:pt x="506984" y="270471"/>
                </a:lnTo>
                <a:lnTo>
                  <a:pt x="513448" y="273710"/>
                </a:lnTo>
                <a:lnTo>
                  <a:pt x="519938" y="275336"/>
                </a:lnTo>
                <a:lnTo>
                  <a:pt x="531266" y="275336"/>
                </a:lnTo>
                <a:lnTo>
                  <a:pt x="537730" y="273710"/>
                </a:lnTo>
                <a:lnTo>
                  <a:pt x="544220" y="270471"/>
                </a:lnTo>
                <a:lnTo>
                  <a:pt x="549084" y="268859"/>
                </a:lnTo>
                <a:lnTo>
                  <a:pt x="558800" y="262382"/>
                </a:lnTo>
                <a:lnTo>
                  <a:pt x="562038" y="259130"/>
                </a:lnTo>
                <a:lnTo>
                  <a:pt x="563664" y="257517"/>
                </a:lnTo>
                <a:lnTo>
                  <a:pt x="570128" y="247802"/>
                </a:lnTo>
                <a:lnTo>
                  <a:pt x="579869" y="228358"/>
                </a:lnTo>
                <a:lnTo>
                  <a:pt x="599897" y="181394"/>
                </a:lnTo>
                <a:lnTo>
                  <a:pt x="631685" y="106895"/>
                </a:lnTo>
                <a:lnTo>
                  <a:pt x="633310" y="100418"/>
                </a:lnTo>
                <a:lnTo>
                  <a:pt x="636549" y="95554"/>
                </a:lnTo>
                <a:lnTo>
                  <a:pt x="638175" y="92316"/>
                </a:lnTo>
                <a:lnTo>
                  <a:pt x="639787" y="90690"/>
                </a:lnTo>
                <a:lnTo>
                  <a:pt x="639787" y="89077"/>
                </a:lnTo>
                <a:lnTo>
                  <a:pt x="643013" y="85839"/>
                </a:lnTo>
                <a:lnTo>
                  <a:pt x="646264" y="85839"/>
                </a:lnTo>
                <a:lnTo>
                  <a:pt x="647877" y="84213"/>
                </a:lnTo>
                <a:lnTo>
                  <a:pt x="657593" y="84213"/>
                </a:lnTo>
                <a:lnTo>
                  <a:pt x="657593" y="72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7" name="object 27"/>
          <p:cNvSpPr/>
          <p:nvPr/>
        </p:nvSpPr>
        <p:spPr>
          <a:xfrm>
            <a:off x="3281609" y="6888641"/>
            <a:ext cx="1924152" cy="2084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8" name="object 28"/>
          <p:cNvSpPr/>
          <p:nvPr/>
        </p:nvSpPr>
        <p:spPr>
          <a:xfrm>
            <a:off x="6339072" y="6787106"/>
            <a:ext cx="1220298" cy="2351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9" name="object 29"/>
          <p:cNvSpPr/>
          <p:nvPr/>
        </p:nvSpPr>
        <p:spPr>
          <a:xfrm>
            <a:off x="4509119" y="5616609"/>
            <a:ext cx="222796" cy="226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0" name="object 30"/>
          <p:cNvSpPr/>
          <p:nvPr/>
        </p:nvSpPr>
        <p:spPr>
          <a:xfrm>
            <a:off x="6021854" y="6270437"/>
            <a:ext cx="154891" cy="1549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31" name="object 31"/>
          <p:cNvGrpSpPr/>
          <p:nvPr/>
        </p:nvGrpSpPr>
        <p:grpSpPr>
          <a:xfrm>
            <a:off x="6317512" y="6236591"/>
            <a:ext cx="1257999" cy="276606"/>
            <a:chOff x="5743192" y="5565719"/>
            <a:chExt cx="1143635" cy="251460"/>
          </a:xfrm>
        </p:grpSpPr>
        <p:sp>
          <p:nvSpPr>
            <p:cNvPr id="32" name="object 32"/>
            <p:cNvSpPr/>
            <p:nvPr/>
          </p:nvSpPr>
          <p:spPr>
            <a:xfrm>
              <a:off x="5743192" y="5565719"/>
              <a:ext cx="191277" cy="20569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4968" y="5568953"/>
              <a:ext cx="205696" cy="19923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953845" y="5672622"/>
              <a:ext cx="102059" cy="1441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7922" y="5565719"/>
              <a:ext cx="202316" cy="20569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681104" y="5568953"/>
              <a:ext cx="205696" cy="19923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318151" y="5669388"/>
              <a:ext cx="103861" cy="1441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58097" y="4455056"/>
            <a:ext cx="2525078" cy="582549"/>
            <a:chOff x="961906" y="3946142"/>
            <a:chExt cx="2295525" cy="529590"/>
          </a:xfrm>
        </p:grpSpPr>
        <p:sp>
          <p:nvSpPr>
            <p:cNvPr id="39" name="object 39"/>
            <p:cNvSpPr/>
            <p:nvPr/>
          </p:nvSpPr>
          <p:spPr>
            <a:xfrm>
              <a:off x="961906" y="4224696"/>
              <a:ext cx="2295133" cy="25104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94840" y="3946144"/>
              <a:ext cx="87630" cy="241300"/>
            </a:xfrm>
            <a:custGeom>
              <a:avLst/>
              <a:gdLst/>
              <a:ahLst/>
              <a:cxnLst/>
              <a:rect l="l" t="t" r="r" b="b"/>
              <a:pathLst>
                <a:path w="87630" h="241300">
                  <a:moveTo>
                    <a:pt x="22694" y="0"/>
                  </a:moveTo>
                  <a:lnTo>
                    <a:pt x="0" y="0"/>
                  </a:lnTo>
                  <a:lnTo>
                    <a:pt x="0" y="241211"/>
                  </a:lnTo>
                  <a:lnTo>
                    <a:pt x="22694" y="241211"/>
                  </a:lnTo>
                  <a:lnTo>
                    <a:pt x="22694" y="0"/>
                  </a:lnTo>
                  <a:close/>
                </a:path>
                <a:path w="87630" h="241300">
                  <a:moveTo>
                    <a:pt x="87464" y="0"/>
                  </a:moveTo>
                  <a:lnTo>
                    <a:pt x="64795" y="0"/>
                  </a:lnTo>
                  <a:lnTo>
                    <a:pt x="64795" y="241211"/>
                  </a:lnTo>
                  <a:lnTo>
                    <a:pt x="87464" y="241211"/>
                  </a:lnTo>
                  <a:lnTo>
                    <a:pt x="87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375541" y="4455056"/>
            <a:ext cx="3107627" cy="582549"/>
            <a:chOff x="3977764" y="3946142"/>
            <a:chExt cx="2825115" cy="529590"/>
          </a:xfrm>
        </p:grpSpPr>
        <p:sp>
          <p:nvSpPr>
            <p:cNvPr id="42" name="object 42"/>
            <p:cNvSpPr/>
            <p:nvPr/>
          </p:nvSpPr>
          <p:spPr>
            <a:xfrm>
              <a:off x="3977764" y="4227930"/>
              <a:ext cx="205696" cy="19920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196527" y="4224696"/>
              <a:ext cx="2606011" cy="25104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451652" y="3946144"/>
              <a:ext cx="87630" cy="241300"/>
            </a:xfrm>
            <a:custGeom>
              <a:avLst/>
              <a:gdLst/>
              <a:ahLst/>
              <a:cxnLst/>
              <a:rect l="l" t="t" r="r" b="b"/>
              <a:pathLst>
                <a:path w="87629" h="241300">
                  <a:moveTo>
                    <a:pt x="22758" y="0"/>
                  </a:moveTo>
                  <a:lnTo>
                    <a:pt x="0" y="0"/>
                  </a:lnTo>
                  <a:lnTo>
                    <a:pt x="0" y="241211"/>
                  </a:lnTo>
                  <a:lnTo>
                    <a:pt x="22758" y="241211"/>
                  </a:lnTo>
                  <a:lnTo>
                    <a:pt x="22758" y="0"/>
                  </a:lnTo>
                  <a:close/>
                </a:path>
                <a:path w="87629" h="241300">
                  <a:moveTo>
                    <a:pt x="87414" y="0"/>
                  </a:moveTo>
                  <a:lnTo>
                    <a:pt x="64884" y="0"/>
                  </a:lnTo>
                  <a:lnTo>
                    <a:pt x="64884" y="241211"/>
                  </a:lnTo>
                  <a:lnTo>
                    <a:pt x="87414" y="241211"/>
                  </a:lnTo>
                  <a:lnTo>
                    <a:pt x="87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7840903" y="4383661"/>
            <a:ext cx="1491298" cy="358331"/>
            <a:chOff x="7128093" y="3881237"/>
            <a:chExt cx="1355725" cy="325755"/>
          </a:xfrm>
        </p:grpSpPr>
        <p:sp>
          <p:nvSpPr>
            <p:cNvPr id="46" name="object 46"/>
            <p:cNvSpPr/>
            <p:nvPr/>
          </p:nvSpPr>
          <p:spPr>
            <a:xfrm>
              <a:off x="7128093" y="3881237"/>
              <a:ext cx="1355612" cy="32562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012384" y="3900668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29">
                  <a:moveTo>
                    <a:pt x="51829" y="0"/>
                  </a:moveTo>
                  <a:lnTo>
                    <a:pt x="0" y="0"/>
                  </a:lnTo>
                  <a:lnTo>
                    <a:pt x="0" y="11336"/>
                  </a:lnTo>
                  <a:lnTo>
                    <a:pt x="51829" y="11336"/>
                  </a:lnTo>
                  <a:lnTo>
                    <a:pt x="51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295170" y="5037612"/>
            <a:ext cx="572072" cy="235395"/>
            <a:chOff x="7541063" y="4475738"/>
            <a:chExt cx="520065" cy="213995"/>
          </a:xfrm>
        </p:grpSpPr>
        <p:sp>
          <p:nvSpPr>
            <p:cNvPr id="49" name="object 49"/>
            <p:cNvSpPr/>
            <p:nvPr/>
          </p:nvSpPr>
          <p:spPr>
            <a:xfrm>
              <a:off x="7541063" y="4487057"/>
              <a:ext cx="205696" cy="19923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777625" y="4483823"/>
              <a:ext cx="191051" cy="20569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8052" y="4475738"/>
              <a:ext cx="72996" cy="21054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2" name="object 52"/>
          <p:cNvSpPr/>
          <p:nvPr/>
        </p:nvSpPr>
        <p:spPr>
          <a:xfrm>
            <a:off x="2018410" y="4161074"/>
            <a:ext cx="222721" cy="2262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3" name="object 53"/>
          <p:cNvSpPr/>
          <p:nvPr/>
        </p:nvSpPr>
        <p:spPr>
          <a:xfrm>
            <a:off x="5930902" y="4161074"/>
            <a:ext cx="222796" cy="2262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4" name="object 54"/>
          <p:cNvSpPr/>
          <p:nvPr/>
        </p:nvSpPr>
        <p:spPr>
          <a:xfrm>
            <a:off x="3748291" y="4775720"/>
            <a:ext cx="155139" cy="1549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55" name="object 55"/>
          <p:cNvGrpSpPr/>
          <p:nvPr/>
        </p:nvGrpSpPr>
        <p:grpSpPr>
          <a:xfrm>
            <a:off x="7760607" y="4864779"/>
            <a:ext cx="1627505" cy="143193"/>
            <a:chOff x="7055097" y="4318617"/>
            <a:chExt cx="1479550" cy="130175"/>
          </a:xfrm>
        </p:grpSpPr>
        <p:sp>
          <p:nvSpPr>
            <p:cNvPr id="56" name="object 56"/>
            <p:cNvSpPr/>
            <p:nvPr/>
          </p:nvSpPr>
          <p:spPr>
            <a:xfrm>
              <a:off x="7055097" y="4370452"/>
              <a:ext cx="1446530" cy="22860"/>
            </a:xfrm>
            <a:custGeom>
              <a:avLst/>
              <a:gdLst/>
              <a:ahLst/>
              <a:cxnLst/>
              <a:rect l="l" t="t" r="r" b="b"/>
              <a:pathLst>
                <a:path w="1446529" h="22860">
                  <a:moveTo>
                    <a:pt x="1446407" y="0"/>
                  </a:moveTo>
                  <a:lnTo>
                    <a:pt x="0" y="0"/>
                  </a:lnTo>
                  <a:lnTo>
                    <a:pt x="0" y="22683"/>
                  </a:lnTo>
                  <a:lnTo>
                    <a:pt x="1446407" y="22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341318" y="4318617"/>
              <a:ext cx="193080" cy="12958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</p:spTree>
    <p:extLst>
      <p:ext uri="{BB962C8B-B14F-4D97-AF65-F5344CB8AC3E}">
        <p14:creationId xmlns:p14="http://schemas.microsoft.com/office/powerpoint/2010/main" val="1782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4731" y="609600"/>
            <a:ext cx="7599045" cy="208978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353695" rIns="0" bIns="0" rtlCol="0">
            <a:spAutoFit/>
          </a:bodyPr>
          <a:lstStyle/>
          <a:p>
            <a:pPr marL="580390" marR="342900" indent="-233679">
              <a:lnSpc>
                <a:spcPct val="100000"/>
              </a:lnSpc>
              <a:spcBef>
                <a:spcPts val="2785"/>
              </a:spcBef>
              <a:tabLst>
                <a:tab pos="6718934" algn="l"/>
              </a:tabLst>
            </a:pPr>
            <a:r>
              <a:rPr sz="4400" spc="-5" dirty="0">
                <a:solidFill>
                  <a:srgbClr val="000000"/>
                </a:solidFill>
              </a:rPr>
              <a:t>A</a:t>
            </a:r>
            <a:r>
              <a:rPr sz="4400" dirty="0">
                <a:solidFill>
                  <a:srgbClr val="000000"/>
                </a:solidFill>
              </a:rPr>
              <a:t>ce</a:t>
            </a:r>
            <a:r>
              <a:rPr sz="4400" spc="-5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o</a:t>
            </a:r>
            <a:r>
              <a:rPr sz="4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A</a:t>
            </a:r>
            <a:r>
              <a:rPr sz="4400" dirty="0">
                <a:solidFill>
                  <a:srgbClr val="000000"/>
                </a:solidFill>
              </a:rPr>
              <a:t>ce</a:t>
            </a:r>
            <a:r>
              <a:rPr sz="4400" spc="-5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ic</a:t>
            </a:r>
            <a:r>
              <a:rPr sz="4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0000"/>
                </a:solidFill>
              </a:rPr>
              <a:t>Es</a:t>
            </a:r>
            <a:r>
              <a:rPr sz="4400" spc="-5" dirty="0">
                <a:solidFill>
                  <a:srgbClr val="000000"/>
                </a:solidFill>
              </a:rPr>
              <a:t>t</a:t>
            </a:r>
            <a:r>
              <a:rPr sz="4400" dirty="0">
                <a:solidFill>
                  <a:srgbClr val="000000"/>
                </a:solidFill>
              </a:rPr>
              <a:t>er</a:t>
            </a:r>
            <a:r>
              <a:rPr sz="4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(AA</a:t>
            </a:r>
            <a:r>
              <a:rPr sz="4400" dirty="0">
                <a:solidFill>
                  <a:srgbClr val="000000"/>
                </a:solidFill>
              </a:rPr>
              <a:t>E)</a:t>
            </a:r>
            <a:r>
              <a:rPr sz="44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4400" spc="5" dirty="0">
                <a:solidFill>
                  <a:srgbClr val="000000"/>
                </a:solidFill>
              </a:rPr>
              <a:t>o</a:t>
            </a:r>
            <a:r>
              <a:rPr sz="4400" dirty="0">
                <a:solidFill>
                  <a:srgbClr val="000000"/>
                </a:solidFill>
              </a:rPr>
              <a:t>r </a:t>
            </a:r>
            <a:r>
              <a:rPr sz="4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0000"/>
                </a:solidFill>
              </a:rPr>
              <a:t>Ethyl Aceto Acetate</a:t>
            </a:r>
            <a:r>
              <a:rPr sz="4400" spc="-13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(EAA)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7211" y="3851148"/>
            <a:ext cx="6012180" cy="1620520"/>
            <a:chOff x="2077211" y="3851148"/>
            <a:chExt cx="6012180" cy="1620520"/>
          </a:xfrm>
        </p:grpSpPr>
        <p:sp>
          <p:nvSpPr>
            <p:cNvPr id="4" name="object 4"/>
            <p:cNvSpPr/>
            <p:nvPr/>
          </p:nvSpPr>
          <p:spPr>
            <a:xfrm>
              <a:off x="2077212" y="3851160"/>
              <a:ext cx="6012180" cy="1620520"/>
            </a:xfrm>
            <a:custGeom>
              <a:avLst/>
              <a:gdLst/>
              <a:ahLst/>
              <a:cxnLst/>
              <a:rect l="l" t="t" r="r" b="b"/>
              <a:pathLst>
                <a:path w="6012180" h="1620520">
                  <a:moveTo>
                    <a:pt x="6012180" y="0"/>
                  </a:moveTo>
                  <a:lnTo>
                    <a:pt x="0" y="0"/>
                  </a:lnTo>
                  <a:lnTo>
                    <a:pt x="0" y="35039"/>
                  </a:lnTo>
                  <a:lnTo>
                    <a:pt x="0" y="1619999"/>
                  </a:lnTo>
                  <a:lnTo>
                    <a:pt x="6012180" y="1619999"/>
                  </a:lnTo>
                  <a:lnTo>
                    <a:pt x="6012180" y="35039"/>
                  </a:lnTo>
                  <a:lnTo>
                    <a:pt x="6012180" y="0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5980" y="4873749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816" y="0"/>
                  </a:lnTo>
                </a:path>
              </a:pathLst>
            </a:custGeom>
            <a:ln w="3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3139" y="6729472"/>
            <a:ext cx="917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06/02/2019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9272" y="672947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4574" y="4567520"/>
            <a:ext cx="991869" cy="599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3750" spc="160" dirty="0">
                <a:latin typeface="Arial"/>
                <a:cs typeface="Arial"/>
              </a:rPr>
              <a:t>CH</a:t>
            </a:r>
            <a:r>
              <a:rPr sz="3750" spc="240" baseline="-26666" dirty="0">
                <a:latin typeface="Arial"/>
                <a:cs typeface="Arial"/>
              </a:rPr>
              <a:t>2</a:t>
            </a:r>
            <a:endParaRPr sz="3750" baseline="-26666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5348" y="4846324"/>
            <a:ext cx="2499360" cy="52069"/>
          </a:xfrm>
          <a:custGeom>
            <a:avLst/>
            <a:gdLst/>
            <a:ahLst/>
            <a:cxnLst/>
            <a:rect l="l" t="t" r="r" b="b"/>
            <a:pathLst>
              <a:path w="2499360" h="52070">
                <a:moveTo>
                  <a:pt x="0" y="51812"/>
                </a:moveTo>
                <a:lnTo>
                  <a:pt x="493763" y="51812"/>
                </a:lnTo>
              </a:path>
              <a:path w="2499360" h="52070">
                <a:moveTo>
                  <a:pt x="2132062" y="0"/>
                </a:moveTo>
                <a:lnTo>
                  <a:pt x="2499354" y="0"/>
                </a:lnTo>
              </a:path>
            </a:pathLst>
          </a:custGeom>
          <a:ln w="4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5297" y="3635328"/>
            <a:ext cx="2467610" cy="150685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30"/>
              </a:spcBef>
            </a:pPr>
            <a:r>
              <a:rPr sz="3750" spc="245" dirty="0">
                <a:latin typeface="Arial"/>
                <a:cs typeface="Arial"/>
              </a:rPr>
              <a:t>O</a:t>
            </a:r>
            <a:endParaRPr sz="375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1330"/>
              </a:spcBef>
              <a:tabLst>
                <a:tab pos="885825" algn="l"/>
              </a:tabLst>
            </a:pPr>
            <a:r>
              <a:rPr sz="3750" spc="229" dirty="0">
                <a:latin typeface="Arial"/>
                <a:cs typeface="Arial"/>
              </a:rPr>
              <a:t>C</a:t>
            </a:r>
            <a:r>
              <a:rPr sz="3750" spc="229" dirty="0">
                <a:latin typeface="Times New Roman"/>
                <a:cs typeface="Times New Roman"/>
              </a:rPr>
              <a:t>	</a:t>
            </a:r>
            <a:r>
              <a:rPr sz="3750" spc="180" dirty="0">
                <a:latin typeface="Arial"/>
                <a:cs typeface="Arial"/>
              </a:rPr>
              <a:t>OC</a:t>
            </a:r>
            <a:r>
              <a:rPr sz="3750" spc="270" baseline="-26666" dirty="0">
                <a:latin typeface="Arial"/>
                <a:cs typeface="Arial"/>
              </a:rPr>
              <a:t>2</a:t>
            </a:r>
            <a:r>
              <a:rPr sz="3750" spc="180" dirty="0">
                <a:latin typeface="Arial"/>
                <a:cs typeface="Arial"/>
              </a:rPr>
              <a:t>H</a:t>
            </a:r>
            <a:r>
              <a:rPr sz="3750" spc="270" baseline="-26666" dirty="0">
                <a:latin typeface="Arial"/>
                <a:cs typeface="Arial"/>
              </a:rPr>
              <a:t>5</a:t>
            </a:r>
            <a:endParaRPr sz="3750" baseline="-26666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39386" y="4340350"/>
            <a:ext cx="105410" cy="311150"/>
          </a:xfrm>
          <a:custGeom>
            <a:avLst/>
            <a:gdLst/>
            <a:ahLst/>
            <a:cxnLst/>
            <a:rect l="l" t="t" r="r" b="b"/>
            <a:pathLst>
              <a:path w="105410" h="311150">
                <a:moveTo>
                  <a:pt x="0" y="0"/>
                </a:moveTo>
                <a:lnTo>
                  <a:pt x="0" y="310903"/>
                </a:lnTo>
              </a:path>
              <a:path w="105410" h="311150">
                <a:moveTo>
                  <a:pt x="105150" y="0"/>
                </a:moveTo>
                <a:lnTo>
                  <a:pt x="105150" y="310903"/>
                </a:lnTo>
              </a:path>
            </a:pathLst>
          </a:custGeom>
          <a:ln w="4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29582" y="3755725"/>
            <a:ext cx="431800" cy="1457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45720">
              <a:lnSpc>
                <a:spcPct val="125299"/>
              </a:lnSpc>
              <a:spcBef>
                <a:spcPts val="95"/>
              </a:spcBef>
            </a:pPr>
            <a:r>
              <a:rPr sz="3750" spc="245" dirty="0">
                <a:latin typeface="Arial"/>
                <a:cs typeface="Arial"/>
              </a:rPr>
              <a:t>O  </a:t>
            </a:r>
            <a:r>
              <a:rPr sz="3750" spc="229" dirty="0">
                <a:latin typeface="Arial"/>
                <a:cs typeface="Arial"/>
              </a:rPr>
              <a:t>C</a:t>
            </a:r>
            <a:endParaRPr sz="37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42488" y="4436360"/>
            <a:ext cx="629920" cy="506095"/>
          </a:xfrm>
          <a:custGeom>
            <a:avLst/>
            <a:gdLst/>
            <a:ahLst/>
            <a:cxnLst/>
            <a:rect l="l" t="t" r="r" b="b"/>
            <a:pathLst>
              <a:path w="629920" h="506095">
                <a:moveTo>
                  <a:pt x="525783" y="0"/>
                </a:moveTo>
                <a:lnTo>
                  <a:pt x="525783" y="310903"/>
                </a:lnTo>
              </a:path>
              <a:path w="629920" h="506095">
                <a:moveTo>
                  <a:pt x="629403" y="0"/>
                </a:moveTo>
                <a:lnTo>
                  <a:pt x="629403" y="310903"/>
                </a:lnTo>
              </a:path>
              <a:path w="629920" h="506095">
                <a:moveTo>
                  <a:pt x="0" y="505973"/>
                </a:moveTo>
                <a:lnTo>
                  <a:pt x="394720" y="505973"/>
                </a:lnTo>
              </a:path>
            </a:pathLst>
          </a:custGeom>
          <a:ln w="4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46297" y="4639148"/>
            <a:ext cx="1000760" cy="599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3750" spc="185" dirty="0">
                <a:latin typeface="Arial"/>
                <a:cs typeface="Arial"/>
              </a:rPr>
              <a:t>H</a:t>
            </a:r>
            <a:r>
              <a:rPr sz="3750" spc="277" baseline="-27777" dirty="0">
                <a:latin typeface="Arial"/>
                <a:cs typeface="Arial"/>
              </a:rPr>
              <a:t>3</a:t>
            </a:r>
            <a:r>
              <a:rPr sz="3750" spc="185" dirty="0">
                <a:latin typeface="Arial"/>
                <a:cs typeface="Arial"/>
              </a:rPr>
              <a:t>C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455" y="466343"/>
            <a:ext cx="8966200" cy="828040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603250">
              <a:lnSpc>
                <a:spcPct val="100000"/>
              </a:lnSpc>
              <a:spcBef>
                <a:spcPts val="1035"/>
              </a:spcBef>
              <a:tabLst>
                <a:tab pos="4303395" algn="l"/>
              </a:tabLst>
            </a:pPr>
            <a:r>
              <a:rPr sz="3200" b="1" dirty="0">
                <a:latin typeface="Times New Roman"/>
                <a:cs typeface="Times New Roman"/>
              </a:rPr>
              <a:t>Preparation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AAE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b="1" dirty="0">
                <a:latin typeface="Times New Roman"/>
                <a:cs typeface="Times New Roman"/>
              </a:rPr>
              <a:t>(Claisen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Condensation)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459483"/>
            <a:ext cx="855472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621665" algn="l"/>
                <a:tab pos="62230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Ethyl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acetate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on refluxion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sodium ethoxide gives</a:t>
            </a:r>
            <a:r>
              <a:rPr sz="2600" spc="-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aceto  acetic</a:t>
            </a:r>
            <a:r>
              <a:rPr sz="26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ester.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2339339"/>
            <a:ext cx="9144000" cy="1295400"/>
            <a:chOff x="457200" y="2339339"/>
            <a:chExt cx="9144000" cy="1295400"/>
          </a:xfrm>
        </p:grpSpPr>
        <p:sp>
          <p:nvSpPr>
            <p:cNvPr id="5" name="object 5"/>
            <p:cNvSpPr/>
            <p:nvPr/>
          </p:nvSpPr>
          <p:spPr>
            <a:xfrm>
              <a:off x="457200" y="2339339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9143999" y="1295399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295399"/>
                  </a:lnTo>
                  <a:lnTo>
                    <a:pt x="9143999" y="1295399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7363" y="3069325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4443" y="2886458"/>
            <a:ext cx="4933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latin typeface="Arial"/>
                <a:cs typeface="Arial"/>
              </a:rPr>
              <a:t>H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374" y="3072726"/>
            <a:ext cx="11176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-30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1019" y="3051391"/>
            <a:ext cx="40005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87655" algn="l"/>
              </a:tabLst>
            </a:pPr>
            <a:r>
              <a:rPr sz="1450" spc="-30" dirty="0">
                <a:latin typeface="Arial"/>
                <a:cs typeface="Arial"/>
              </a:rPr>
              <a:t>2</a:t>
            </a:r>
            <a:r>
              <a:rPr sz="1450" spc="-30" dirty="0">
                <a:latin typeface="Times New Roman"/>
                <a:cs typeface="Times New Roman"/>
              </a:rPr>
              <a:t>	</a:t>
            </a:r>
            <a:r>
              <a:rPr sz="1450" spc="-30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5983" y="305257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>
                <a:moveTo>
                  <a:pt x="0" y="0"/>
                </a:moveTo>
                <a:lnTo>
                  <a:pt x="169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6527" y="2339948"/>
            <a:ext cx="1132205" cy="8915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5"/>
              </a:spcBef>
            </a:pPr>
            <a:r>
              <a:rPr sz="2200" spc="-80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770"/>
              </a:spcBef>
              <a:tabLst>
                <a:tab pos="427990" algn="l"/>
              </a:tabLst>
            </a:pPr>
            <a:r>
              <a:rPr sz="2200" spc="-75" dirty="0">
                <a:latin typeface="Arial"/>
                <a:cs typeface="Arial"/>
              </a:rPr>
              <a:t>C</a:t>
            </a:r>
            <a:r>
              <a:rPr sz="2200" spc="-75" dirty="0">
                <a:latin typeface="Times New Roman"/>
                <a:cs typeface="Times New Roman"/>
              </a:rPr>
              <a:t>	</a:t>
            </a:r>
            <a:r>
              <a:rPr sz="2200" spc="-70" dirty="0">
                <a:latin typeface="Arial"/>
                <a:cs typeface="Arial"/>
              </a:rPr>
              <a:t>OC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8155" y="2756918"/>
            <a:ext cx="2406650" cy="281940"/>
          </a:xfrm>
          <a:custGeom>
            <a:avLst/>
            <a:gdLst/>
            <a:ahLst/>
            <a:cxnLst/>
            <a:rect l="l" t="t" r="r" b="b"/>
            <a:pathLst>
              <a:path w="2406650" h="281939">
                <a:moveTo>
                  <a:pt x="0" y="0"/>
                </a:moveTo>
                <a:lnTo>
                  <a:pt x="0" y="181349"/>
                </a:lnTo>
              </a:path>
              <a:path w="2406650" h="281939">
                <a:moveTo>
                  <a:pt x="53340" y="0"/>
                </a:moveTo>
                <a:lnTo>
                  <a:pt x="53340" y="181349"/>
                </a:lnTo>
              </a:path>
              <a:path w="2406650" h="281939">
                <a:moveTo>
                  <a:pt x="2217422" y="281932"/>
                </a:moveTo>
                <a:lnTo>
                  <a:pt x="2406392" y="2819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2654" y="2855978"/>
            <a:ext cx="4933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latin typeface="Arial"/>
                <a:cs typeface="Arial"/>
              </a:rPr>
              <a:t>H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8585" y="3042247"/>
            <a:ext cx="11176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-30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9230" y="3022435"/>
            <a:ext cx="40005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87655" algn="l"/>
              </a:tabLst>
            </a:pPr>
            <a:r>
              <a:rPr sz="1450" spc="-30" dirty="0">
                <a:latin typeface="Arial"/>
                <a:cs typeface="Arial"/>
              </a:rPr>
              <a:t>2</a:t>
            </a:r>
            <a:r>
              <a:rPr sz="1450" spc="-30" dirty="0">
                <a:latin typeface="Times New Roman"/>
                <a:cs typeface="Times New Roman"/>
              </a:rPr>
              <a:t>	</a:t>
            </a:r>
            <a:r>
              <a:rPr sz="1450" spc="-30" dirty="0"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54188" y="302208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34738" y="2309468"/>
            <a:ext cx="1132205" cy="8915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5"/>
              </a:spcBef>
            </a:pPr>
            <a:r>
              <a:rPr sz="2200" spc="-80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770"/>
              </a:spcBef>
              <a:tabLst>
                <a:tab pos="426084" algn="l"/>
              </a:tabLst>
            </a:pPr>
            <a:r>
              <a:rPr sz="2200" spc="-75" dirty="0">
                <a:latin typeface="Arial"/>
                <a:cs typeface="Arial"/>
              </a:rPr>
              <a:t>C</a:t>
            </a:r>
            <a:r>
              <a:rPr sz="2200" spc="-75" dirty="0">
                <a:latin typeface="Times New Roman"/>
                <a:cs typeface="Times New Roman"/>
              </a:rPr>
              <a:t>	</a:t>
            </a:r>
            <a:r>
              <a:rPr sz="2200" spc="-60" dirty="0">
                <a:latin typeface="Arial"/>
                <a:cs typeface="Arial"/>
              </a:rPr>
              <a:t>OC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05094" y="2725159"/>
            <a:ext cx="2648585" cy="354965"/>
            <a:chOff x="3705094" y="2725159"/>
            <a:chExt cx="2648585" cy="354965"/>
          </a:xfrm>
        </p:grpSpPr>
        <p:sp>
          <p:nvSpPr>
            <p:cNvPr id="19" name="object 19"/>
            <p:cNvSpPr/>
            <p:nvPr/>
          </p:nvSpPr>
          <p:spPr>
            <a:xfrm>
              <a:off x="3706364" y="2726429"/>
              <a:ext cx="2515235" cy="295910"/>
            </a:xfrm>
            <a:custGeom>
              <a:avLst/>
              <a:gdLst/>
              <a:ahLst/>
              <a:cxnLst/>
              <a:rect l="l" t="t" r="r" b="b"/>
              <a:pathLst>
                <a:path w="2515235" h="295910">
                  <a:moveTo>
                    <a:pt x="0" y="0"/>
                  </a:moveTo>
                  <a:lnTo>
                    <a:pt x="0" y="181364"/>
                  </a:lnTo>
                </a:path>
                <a:path w="2515235" h="295910">
                  <a:moveTo>
                    <a:pt x="53339" y="0"/>
                  </a:moveTo>
                  <a:lnTo>
                    <a:pt x="53339" y="181364"/>
                  </a:lnTo>
                </a:path>
                <a:path w="2515235" h="295910">
                  <a:moveTo>
                    <a:pt x="1292360" y="295653"/>
                  </a:moveTo>
                  <a:lnTo>
                    <a:pt x="2514607" y="2956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9827" y="2964547"/>
              <a:ext cx="133353" cy="1150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34411" y="2800656"/>
            <a:ext cx="245110" cy="527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250" spc="-75" dirty="0">
                <a:latin typeface="Arial"/>
                <a:cs typeface="Arial"/>
              </a:rPr>
              <a:t>+</a:t>
            </a:r>
            <a:endParaRPr sz="3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99225" y="2709085"/>
            <a:ext cx="121158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800" dirty="0">
                <a:latin typeface="Arial"/>
                <a:cs typeface="Arial"/>
              </a:rPr>
              <a:t>i)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</a:t>
            </a:r>
            <a:r>
              <a:rPr sz="1800" spc="-37" baseline="-23148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H</a:t>
            </a:r>
            <a:r>
              <a:rPr sz="1800" spc="-37" baseline="-23148" dirty="0">
                <a:latin typeface="Arial"/>
                <a:cs typeface="Arial"/>
              </a:rPr>
              <a:t>5</a:t>
            </a:r>
            <a:r>
              <a:rPr sz="1800" spc="-25" dirty="0">
                <a:latin typeface="Arial"/>
                <a:cs typeface="Arial"/>
              </a:rPr>
              <a:t>ONa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6759" y="3173154"/>
            <a:ext cx="9588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200" spc="-2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2933" y="3030649"/>
            <a:ext cx="82105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800" spc="5" dirty="0">
                <a:latin typeface="Arial"/>
                <a:cs typeface="Arial"/>
              </a:rPr>
              <a:t>ii) </a:t>
            </a:r>
            <a:r>
              <a:rPr sz="1800" spc="-40" dirty="0">
                <a:latin typeface="Arial"/>
                <a:cs typeface="Arial"/>
              </a:rPr>
              <a:t>H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22" baseline="23148" dirty="0">
                <a:latin typeface="Arial"/>
                <a:cs typeface="Arial"/>
              </a:rPr>
              <a:t>+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29016" y="293826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78416" y="2753870"/>
            <a:ext cx="5422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latin typeface="Arial"/>
                <a:cs typeface="Arial"/>
              </a:rPr>
              <a:t>CH</a:t>
            </a:r>
            <a:r>
              <a:rPr sz="2175" spc="-112" baseline="-26819" dirty="0">
                <a:latin typeface="Arial"/>
                <a:cs typeface="Arial"/>
              </a:rPr>
              <a:t>2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56934" y="2921498"/>
            <a:ext cx="1280160" cy="31115"/>
          </a:xfrm>
          <a:custGeom>
            <a:avLst/>
            <a:gdLst/>
            <a:ahLst/>
            <a:cxnLst/>
            <a:rect l="l" t="t" r="r" b="b"/>
            <a:pathLst>
              <a:path w="1280159" h="31114">
                <a:moveTo>
                  <a:pt x="0" y="30489"/>
                </a:moveTo>
                <a:lnTo>
                  <a:pt x="252980" y="30489"/>
                </a:lnTo>
              </a:path>
              <a:path w="1280159" h="31114">
                <a:moveTo>
                  <a:pt x="1092704" y="0"/>
                </a:moveTo>
                <a:lnTo>
                  <a:pt x="1280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04780" y="2207360"/>
            <a:ext cx="1289050" cy="89408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80"/>
              </a:spcBef>
            </a:pPr>
            <a:r>
              <a:rPr sz="2200" spc="-80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780"/>
              </a:spcBef>
              <a:tabLst>
                <a:tab pos="465455" algn="l"/>
              </a:tabLst>
            </a:pPr>
            <a:r>
              <a:rPr sz="2200" spc="-75" dirty="0">
                <a:latin typeface="Arial"/>
                <a:cs typeface="Arial"/>
              </a:rPr>
              <a:t>C</a:t>
            </a:r>
            <a:r>
              <a:rPr sz="2200" spc="-75" dirty="0">
                <a:latin typeface="Times New Roman"/>
                <a:cs typeface="Times New Roman"/>
              </a:rPr>
              <a:t>	</a:t>
            </a:r>
            <a:r>
              <a:rPr sz="2200" spc="-70" dirty="0">
                <a:latin typeface="Arial"/>
                <a:cs typeface="Arial"/>
              </a:rPr>
              <a:t>OC</a:t>
            </a:r>
            <a:r>
              <a:rPr sz="2175" spc="-104" baseline="-26819" dirty="0">
                <a:latin typeface="Arial"/>
                <a:cs typeface="Arial"/>
              </a:rPr>
              <a:t>2</a:t>
            </a:r>
            <a:r>
              <a:rPr sz="2200" spc="-70" dirty="0">
                <a:latin typeface="Arial"/>
                <a:cs typeface="Arial"/>
              </a:rPr>
              <a:t>H</a:t>
            </a:r>
            <a:r>
              <a:rPr sz="2175" spc="-104" baseline="-26819" dirty="0">
                <a:latin typeface="Arial"/>
                <a:cs typeface="Arial"/>
              </a:rPr>
              <a:t>5</a:t>
            </a:r>
            <a:endParaRPr sz="2175" baseline="-26819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01815" y="2625845"/>
            <a:ext cx="53340" cy="181610"/>
          </a:xfrm>
          <a:custGeom>
            <a:avLst/>
            <a:gdLst/>
            <a:ahLst/>
            <a:cxnLst/>
            <a:rect l="l" t="t" r="r" b="b"/>
            <a:pathLst>
              <a:path w="53340" h="181610">
                <a:moveTo>
                  <a:pt x="0" y="0"/>
                </a:moveTo>
                <a:lnTo>
                  <a:pt x="0" y="181364"/>
                </a:lnTo>
              </a:path>
              <a:path w="53340" h="181610">
                <a:moveTo>
                  <a:pt x="53339" y="0"/>
                </a:moveTo>
                <a:lnTo>
                  <a:pt x="53339" y="1813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69477" y="2278987"/>
            <a:ext cx="2279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22860">
              <a:lnSpc>
                <a:spcPct val="125000"/>
              </a:lnSpc>
              <a:spcBef>
                <a:spcPts val="100"/>
              </a:spcBef>
            </a:pPr>
            <a:r>
              <a:rPr sz="2200" spc="-55" dirty="0">
                <a:latin typeface="Arial"/>
                <a:cs typeface="Arial"/>
              </a:rPr>
              <a:t>O 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72889" y="2682235"/>
            <a:ext cx="321945" cy="295910"/>
          </a:xfrm>
          <a:custGeom>
            <a:avLst/>
            <a:gdLst/>
            <a:ahLst/>
            <a:cxnLst/>
            <a:rect l="l" t="t" r="r" b="b"/>
            <a:pathLst>
              <a:path w="321945" h="295910">
                <a:moveTo>
                  <a:pt x="268217" y="0"/>
                </a:moveTo>
                <a:lnTo>
                  <a:pt x="268217" y="181349"/>
                </a:lnTo>
              </a:path>
              <a:path w="321945" h="295910">
                <a:moveTo>
                  <a:pt x="321556" y="0"/>
                </a:moveTo>
                <a:lnTo>
                  <a:pt x="321556" y="181349"/>
                </a:lnTo>
              </a:path>
              <a:path w="321945" h="295910">
                <a:moveTo>
                  <a:pt x="0" y="295653"/>
                </a:moveTo>
                <a:lnTo>
                  <a:pt x="201163" y="2956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74533" y="2795018"/>
            <a:ext cx="4933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75" dirty="0">
                <a:latin typeface="Arial"/>
                <a:cs typeface="Arial"/>
              </a:rPr>
              <a:t>H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60464" y="2982811"/>
            <a:ext cx="11176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50" spc="-30" dirty="0"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85658" y="3240961"/>
            <a:ext cx="1767839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00" spc="-25" dirty="0">
                <a:latin typeface="Arial"/>
                <a:cs typeface="Arial"/>
              </a:rPr>
              <a:t>aceto </a:t>
            </a:r>
            <a:r>
              <a:rPr sz="1800" spc="-15" dirty="0">
                <a:latin typeface="Arial"/>
                <a:cs typeface="Arial"/>
              </a:rPr>
              <a:t>acetic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ester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6149" y="3324781"/>
            <a:ext cx="128841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00" spc="-20" dirty="0">
                <a:latin typeface="Arial"/>
                <a:cs typeface="Arial"/>
              </a:rPr>
              <a:t>ethyl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acetate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94575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939" y="3757674"/>
            <a:ext cx="7945120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621665" algn="l"/>
                <a:tab pos="62230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This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base catalyzed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condensation of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ester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containing</a:t>
            </a:r>
            <a:r>
              <a:rPr sz="2600" spc="-1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α-  hydrogen atom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is called Claisen</a:t>
            </a:r>
            <a:r>
              <a:rPr sz="2600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condensation.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solidFill>
                  <a:srgbClr val="FF00FF"/>
                </a:solidFill>
                <a:latin typeface="Times New Roman"/>
                <a:cs typeface="Times New Roman"/>
              </a:rPr>
              <a:t>Mechanism: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It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involves following</a:t>
            </a:r>
            <a:r>
              <a:rPr sz="2600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steps.</a:t>
            </a:r>
            <a:endParaRPr sz="2600">
              <a:latin typeface="Times New Roman"/>
              <a:cs typeface="Times New Roman"/>
            </a:endParaRPr>
          </a:p>
          <a:p>
            <a:pPr marL="621665" marR="270510" indent="-609600">
              <a:lnSpc>
                <a:spcPct val="100000"/>
              </a:lnSpc>
              <a:spcBef>
                <a:spcPts val="625"/>
              </a:spcBef>
              <a:tabLst>
                <a:tab pos="621665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a.	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a) Base abstract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α- H atom from ethyl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acetate to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form  carbanion.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7200" y="5865876"/>
            <a:ext cx="9144000" cy="1449705"/>
            <a:chOff x="457200" y="5865876"/>
            <a:chExt cx="9144000" cy="1449705"/>
          </a:xfrm>
        </p:grpSpPr>
        <p:sp>
          <p:nvSpPr>
            <p:cNvPr id="39" name="object 39"/>
            <p:cNvSpPr/>
            <p:nvPr/>
          </p:nvSpPr>
          <p:spPr>
            <a:xfrm>
              <a:off x="457200" y="5865876"/>
              <a:ext cx="9144000" cy="1449705"/>
            </a:xfrm>
            <a:custGeom>
              <a:avLst/>
              <a:gdLst/>
              <a:ahLst/>
              <a:cxnLst/>
              <a:rect l="l" t="t" r="r" b="b"/>
              <a:pathLst>
                <a:path w="9144000" h="1449704">
                  <a:moveTo>
                    <a:pt x="9143999" y="1449323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449323"/>
                  </a:lnTo>
                  <a:lnTo>
                    <a:pt x="9143999" y="1449323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28679" y="6217928"/>
              <a:ext cx="1031875" cy="384175"/>
            </a:xfrm>
            <a:custGeom>
              <a:avLst/>
              <a:gdLst/>
              <a:ahLst/>
              <a:cxnLst/>
              <a:rect l="l" t="t" r="r" b="b"/>
              <a:pathLst>
                <a:path w="1031875" h="384175">
                  <a:moveTo>
                    <a:pt x="711706" y="384047"/>
                  </a:moveTo>
                  <a:lnTo>
                    <a:pt x="917448" y="384047"/>
                  </a:lnTo>
                </a:path>
                <a:path w="1031875" h="384175">
                  <a:moveTo>
                    <a:pt x="973832" y="0"/>
                  </a:moveTo>
                  <a:lnTo>
                    <a:pt x="973832" y="222500"/>
                  </a:lnTo>
                </a:path>
                <a:path w="1031875" h="384175">
                  <a:moveTo>
                    <a:pt x="1031739" y="0"/>
                  </a:moveTo>
                  <a:lnTo>
                    <a:pt x="1031739" y="222500"/>
                  </a:lnTo>
                </a:path>
                <a:path w="1031875" h="384175">
                  <a:moveTo>
                    <a:pt x="0" y="364235"/>
                  </a:moveTo>
                  <a:lnTo>
                    <a:pt x="169153" y="3642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1424" y="6374917"/>
            <a:ext cx="91821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700" spc="-260" dirty="0">
                <a:latin typeface="Arial"/>
                <a:cs typeface="Arial"/>
              </a:rPr>
              <a:t>C</a:t>
            </a:r>
            <a:r>
              <a:rPr sz="2700" spc="-390" baseline="-27777" dirty="0">
                <a:latin typeface="Arial"/>
                <a:cs typeface="Arial"/>
              </a:rPr>
              <a:t>2</a:t>
            </a:r>
            <a:r>
              <a:rPr sz="2700" spc="-260" dirty="0">
                <a:latin typeface="Arial"/>
                <a:cs typeface="Arial"/>
              </a:rPr>
              <a:t>H</a:t>
            </a:r>
            <a:r>
              <a:rPr sz="2700" spc="-390" baseline="-27777" dirty="0">
                <a:latin typeface="Arial"/>
                <a:cs typeface="Arial"/>
              </a:rPr>
              <a:t>5</a:t>
            </a:r>
            <a:r>
              <a:rPr sz="2700" spc="-260" dirty="0">
                <a:latin typeface="Arial"/>
                <a:cs typeface="Arial"/>
              </a:rPr>
              <a:t>O</a:t>
            </a:r>
            <a:endParaRPr sz="2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45592" y="5827801"/>
            <a:ext cx="3344545" cy="1430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9770">
              <a:lnSpc>
                <a:spcPts val="3065"/>
              </a:lnSpc>
              <a:spcBef>
                <a:spcPts val="105"/>
              </a:spcBef>
              <a:tabLst>
                <a:tab pos="2471420" algn="l"/>
              </a:tabLst>
            </a:pPr>
            <a:r>
              <a:rPr sz="2700" spc="-160" dirty="0">
                <a:latin typeface="Arial"/>
                <a:cs typeface="Arial"/>
              </a:rPr>
              <a:t>O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700">
              <a:latin typeface="Times New Roman"/>
              <a:cs typeface="Times New Roman"/>
            </a:endParaRPr>
          </a:p>
          <a:p>
            <a:pPr marL="25400">
              <a:lnSpc>
                <a:spcPts val="3754"/>
              </a:lnSpc>
              <a:tabLst>
                <a:tab pos="389255" algn="l"/>
                <a:tab pos="854075" algn="l"/>
                <a:tab pos="1249045" algn="l"/>
                <a:tab pos="1992630" algn="l"/>
                <a:tab pos="2431415" algn="l"/>
              </a:tabLst>
            </a:pPr>
            <a:r>
              <a:rPr sz="4050" spc="-195" baseline="39094" dirty="0">
                <a:latin typeface="Arial"/>
                <a:cs typeface="Arial"/>
              </a:rPr>
              <a:t>-</a:t>
            </a:r>
            <a:r>
              <a:rPr sz="4050" spc="-195" baseline="39094" dirty="0">
                <a:latin typeface="Times New Roman"/>
                <a:cs typeface="Times New Roman"/>
              </a:rPr>
              <a:t>	</a:t>
            </a:r>
            <a:r>
              <a:rPr sz="6000" spc="-487" baseline="-11111" dirty="0">
                <a:latin typeface="Arial"/>
                <a:cs typeface="Arial"/>
              </a:rPr>
              <a:t>+</a:t>
            </a:r>
            <a:r>
              <a:rPr sz="6000" spc="-487" baseline="-11111" dirty="0">
                <a:latin typeface="Times New Roman"/>
                <a:cs typeface="Times New Roman"/>
              </a:rPr>
              <a:t>	</a:t>
            </a:r>
            <a:r>
              <a:rPr sz="2700" spc="-285" dirty="0">
                <a:latin typeface="Arial"/>
                <a:cs typeface="Arial"/>
              </a:rPr>
              <a:t>H</a:t>
            </a:r>
            <a:r>
              <a:rPr sz="2700" spc="-285" dirty="0">
                <a:latin typeface="Times New Roman"/>
                <a:cs typeface="Times New Roman"/>
              </a:rPr>
              <a:t>	</a:t>
            </a:r>
            <a:r>
              <a:rPr sz="4050" spc="-427" baseline="-3086" dirty="0">
                <a:latin typeface="Arial"/>
                <a:cs typeface="Arial"/>
              </a:rPr>
              <a:t>H</a:t>
            </a:r>
            <a:r>
              <a:rPr sz="4050" spc="-52" baseline="-3086" dirty="0">
                <a:latin typeface="Arial"/>
                <a:cs typeface="Arial"/>
              </a:rPr>
              <a:t> </a:t>
            </a:r>
            <a:r>
              <a:rPr sz="4050" spc="-427" baseline="-3086" dirty="0">
                <a:latin typeface="Arial"/>
                <a:cs typeface="Arial"/>
              </a:rPr>
              <a:t>C</a:t>
            </a:r>
            <a:r>
              <a:rPr sz="4050" spc="-427" baseline="-3086" dirty="0">
                <a:latin typeface="Times New Roman"/>
                <a:cs typeface="Times New Roman"/>
              </a:rPr>
              <a:t>	</a:t>
            </a:r>
            <a:r>
              <a:rPr sz="2700" spc="-285" dirty="0">
                <a:latin typeface="Arial"/>
                <a:cs typeface="Arial"/>
              </a:rPr>
              <a:t>C</a:t>
            </a:r>
            <a:r>
              <a:rPr sz="2700" spc="-285" dirty="0">
                <a:latin typeface="Times New Roman"/>
                <a:cs typeface="Times New Roman"/>
              </a:rPr>
              <a:t>	</a:t>
            </a:r>
            <a:r>
              <a:rPr sz="2700" spc="-295" dirty="0">
                <a:latin typeface="Arial"/>
                <a:cs typeface="Arial"/>
              </a:rPr>
              <a:t>OC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-285" dirty="0">
                <a:latin typeface="Arial"/>
                <a:cs typeface="Arial"/>
              </a:rPr>
              <a:t>H</a:t>
            </a:r>
            <a:endParaRPr sz="2700">
              <a:latin typeface="Arial"/>
              <a:cs typeface="Arial"/>
            </a:endParaRPr>
          </a:p>
          <a:p>
            <a:pPr marL="1451610">
              <a:lnSpc>
                <a:spcPts val="1290"/>
              </a:lnSpc>
              <a:tabLst>
                <a:tab pos="2872105" algn="l"/>
                <a:tab pos="3184525" algn="l"/>
              </a:tabLst>
            </a:pPr>
            <a:r>
              <a:rPr sz="2700" spc="-217" baseline="-4629" dirty="0">
                <a:latin typeface="Arial"/>
                <a:cs typeface="Arial"/>
              </a:rPr>
              <a:t>2</a:t>
            </a:r>
            <a:r>
              <a:rPr sz="2700" spc="-217" baseline="-4629" dirty="0">
                <a:latin typeface="Times New Roman"/>
                <a:cs typeface="Times New Roman"/>
              </a:rPr>
              <a:t>	</a:t>
            </a:r>
            <a:r>
              <a:rPr sz="1800" spc="-145" dirty="0">
                <a:latin typeface="Arial"/>
                <a:cs typeface="Arial"/>
              </a:rPr>
              <a:t>2</a:t>
            </a:r>
            <a:r>
              <a:rPr sz="1800" spc="-145" dirty="0">
                <a:latin typeface="Times New Roman"/>
                <a:cs typeface="Times New Roman"/>
              </a:rPr>
              <a:t>	</a:t>
            </a:r>
            <a:r>
              <a:rPr sz="1800" spc="-14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419860">
              <a:lnSpc>
                <a:spcPct val="100000"/>
              </a:lnSpc>
              <a:spcBef>
                <a:spcPts val="235"/>
              </a:spcBef>
            </a:pPr>
            <a:r>
              <a:rPr sz="2250" spc="-145" dirty="0">
                <a:latin typeface="Arial"/>
                <a:cs typeface="Arial"/>
              </a:rPr>
              <a:t>ethyl</a:t>
            </a:r>
            <a:r>
              <a:rPr sz="2250" spc="-60" dirty="0">
                <a:latin typeface="Arial"/>
                <a:cs typeface="Arial"/>
              </a:rPr>
              <a:t> </a:t>
            </a:r>
            <a:r>
              <a:rPr sz="2250" spc="-160" dirty="0">
                <a:latin typeface="Arial"/>
                <a:cs typeface="Arial"/>
              </a:rPr>
              <a:t>acetate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331023" y="5938075"/>
            <a:ext cx="5362575" cy="666115"/>
            <a:chOff x="1331023" y="5938075"/>
            <a:chExt cx="5362575" cy="666115"/>
          </a:xfrm>
        </p:grpSpPr>
        <p:sp>
          <p:nvSpPr>
            <p:cNvPr id="44" name="object 44"/>
            <p:cNvSpPr/>
            <p:nvPr/>
          </p:nvSpPr>
          <p:spPr>
            <a:xfrm>
              <a:off x="1331976" y="5939028"/>
              <a:ext cx="762000" cy="399415"/>
            </a:xfrm>
            <a:custGeom>
              <a:avLst/>
              <a:gdLst/>
              <a:ahLst/>
              <a:cxnLst/>
              <a:rect l="l" t="t" r="r" b="b"/>
              <a:pathLst>
                <a:path w="762000" h="399414">
                  <a:moveTo>
                    <a:pt x="761999" y="358139"/>
                  </a:moveTo>
                  <a:lnTo>
                    <a:pt x="754794" y="308834"/>
                  </a:lnTo>
                  <a:lnTo>
                    <a:pt x="741821" y="261761"/>
                  </a:lnTo>
                  <a:lnTo>
                    <a:pt x="723471" y="217312"/>
                  </a:lnTo>
                  <a:lnTo>
                    <a:pt x="700136" y="175880"/>
                  </a:lnTo>
                  <a:lnTo>
                    <a:pt x="672209" y="137856"/>
                  </a:lnTo>
                  <a:lnTo>
                    <a:pt x="640079" y="103631"/>
                  </a:lnTo>
                  <a:lnTo>
                    <a:pt x="604140" y="73598"/>
                  </a:lnTo>
                  <a:lnTo>
                    <a:pt x="564783" y="48147"/>
                  </a:lnTo>
                  <a:lnTo>
                    <a:pt x="522398" y="27670"/>
                  </a:lnTo>
                  <a:lnTo>
                    <a:pt x="477378" y="12558"/>
                  </a:lnTo>
                  <a:lnTo>
                    <a:pt x="430115" y="3204"/>
                  </a:lnTo>
                  <a:lnTo>
                    <a:pt x="380999" y="0"/>
                  </a:lnTo>
                  <a:lnTo>
                    <a:pt x="333229" y="3049"/>
                  </a:lnTo>
                  <a:lnTo>
                    <a:pt x="287223" y="11950"/>
                  </a:lnTo>
                  <a:lnTo>
                    <a:pt x="243340" y="26333"/>
                  </a:lnTo>
                  <a:lnTo>
                    <a:pt x="201937" y="45826"/>
                  </a:lnTo>
                  <a:lnTo>
                    <a:pt x="163373" y="70060"/>
                  </a:lnTo>
                  <a:lnTo>
                    <a:pt x="128006" y="98665"/>
                  </a:lnTo>
                  <a:lnTo>
                    <a:pt x="96193" y="131269"/>
                  </a:lnTo>
                  <a:lnTo>
                    <a:pt x="68292" y="167502"/>
                  </a:lnTo>
                  <a:lnTo>
                    <a:pt x="44661" y="206994"/>
                  </a:lnTo>
                  <a:lnTo>
                    <a:pt x="25658" y="249375"/>
                  </a:lnTo>
                  <a:lnTo>
                    <a:pt x="11642" y="294274"/>
                  </a:lnTo>
                  <a:lnTo>
                    <a:pt x="2970" y="341320"/>
                  </a:lnTo>
                  <a:lnTo>
                    <a:pt x="0" y="390143"/>
                  </a:lnTo>
                  <a:lnTo>
                    <a:pt x="0" y="396239"/>
                  </a:lnTo>
                  <a:lnTo>
                    <a:pt x="0" y="3992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42922" y="6291834"/>
              <a:ext cx="89915" cy="126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8108" y="6208776"/>
              <a:ext cx="368935" cy="370840"/>
            </a:xfrm>
            <a:custGeom>
              <a:avLst/>
              <a:gdLst/>
              <a:ahLst/>
              <a:cxnLst/>
              <a:rect l="l" t="t" r="r" b="b"/>
              <a:pathLst>
                <a:path w="368935" h="370840">
                  <a:moveTo>
                    <a:pt x="368807" y="210311"/>
                  </a:moveTo>
                  <a:lnTo>
                    <a:pt x="351571" y="150812"/>
                  </a:lnTo>
                  <a:lnTo>
                    <a:pt x="327942" y="99567"/>
                  </a:lnTo>
                  <a:lnTo>
                    <a:pt x="298894" y="57721"/>
                  </a:lnTo>
                  <a:lnTo>
                    <a:pt x="265401" y="26415"/>
                  </a:lnTo>
                  <a:lnTo>
                    <a:pt x="228437" y="6794"/>
                  </a:lnTo>
                  <a:lnTo>
                    <a:pt x="188975" y="0"/>
                  </a:lnTo>
                  <a:lnTo>
                    <a:pt x="155201" y="5042"/>
                  </a:lnTo>
                  <a:lnTo>
                    <a:pt x="93923" y="42671"/>
                  </a:lnTo>
                  <a:lnTo>
                    <a:pt x="67524" y="73453"/>
                  </a:lnTo>
                  <a:lnTo>
                    <a:pt x="44687" y="111007"/>
                  </a:lnTo>
                  <a:lnTo>
                    <a:pt x="25964" y="154431"/>
                  </a:lnTo>
                  <a:lnTo>
                    <a:pt x="11907" y="202823"/>
                  </a:lnTo>
                  <a:lnTo>
                    <a:pt x="3068" y="255279"/>
                  </a:lnTo>
                  <a:lnTo>
                    <a:pt x="0" y="310895"/>
                  </a:lnTo>
                  <a:lnTo>
                    <a:pt x="285" y="325754"/>
                  </a:lnTo>
                  <a:lnTo>
                    <a:pt x="1142" y="340613"/>
                  </a:lnTo>
                  <a:lnTo>
                    <a:pt x="2571" y="355472"/>
                  </a:lnTo>
                  <a:lnTo>
                    <a:pt x="4571" y="370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13481" y="6396990"/>
              <a:ext cx="85343" cy="1341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9751" y="6217928"/>
              <a:ext cx="262255" cy="384175"/>
            </a:xfrm>
            <a:custGeom>
              <a:avLst/>
              <a:gdLst/>
              <a:ahLst/>
              <a:cxnLst/>
              <a:rect l="l" t="t" r="r" b="b"/>
              <a:pathLst>
                <a:path w="262254" h="384175">
                  <a:moveTo>
                    <a:pt x="0" y="384047"/>
                  </a:moveTo>
                  <a:lnTo>
                    <a:pt x="205741" y="384047"/>
                  </a:lnTo>
                </a:path>
                <a:path w="262254" h="384175">
                  <a:moveTo>
                    <a:pt x="262140" y="0"/>
                  </a:moveTo>
                  <a:lnTo>
                    <a:pt x="262140" y="222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605013" y="5827801"/>
            <a:ext cx="514984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501650" algn="l"/>
              </a:tabLst>
            </a:pPr>
            <a:r>
              <a:rPr sz="2700" spc="-160" dirty="0">
                <a:latin typeface="Arial"/>
                <a:cs typeface="Arial"/>
              </a:rPr>
              <a:t>O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672677" y="6217927"/>
            <a:ext cx="2078355" cy="467995"/>
            <a:chOff x="4672677" y="6217927"/>
            <a:chExt cx="2078355" cy="467995"/>
          </a:xfrm>
        </p:grpSpPr>
        <p:sp>
          <p:nvSpPr>
            <p:cNvPr id="51" name="object 51"/>
            <p:cNvSpPr/>
            <p:nvPr/>
          </p:nvSpPr>
          <p:spPr>
            <a:xfrm>
              <a:off x="4674108" y="6217927"/>
              <a:ext cx="2075814" cy="401320"/>
            </a:xfrm>
            <a:custGeom>
              <a:avLst/>
              <a:gdLst/>
              <a:ahLst/>
              <a:cxnLst/>
              <a:rect l="l" t="t" r="r" b="b"/>
              <a:pathLst>
                <a:path w="2075815" h="401320">
                  <a:moveTo>
                    <a:pt x="2075689" y="0"/>
                  </a:moveTo>
                  <a:lnTo>
                    <a:pt x="2075689" y="222500"/>
                  </a:lnTo>
                </a:path>
                <a:path w="2075815" h="401320">
                  <a:moveTo>
                    <a:pt x="0" y="400804"/>
                  </a:moveTo>
                  <a:lnTo>
                    <a:pt x="829057" y="3977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01822" y="6545769"/>
              <a:ext cx="145941" cy="1398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140193" y="6024998"/>
            <a:ext cx="12700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150" b="1" spc="-155" dirty="0">
                <a:latin typeface="Arial"/>
                <a:cs typeface="Arial"/>
              </a:rPr>
              <a:t>-</a:t>
            </a:r>
            <a:endParaRPr sz="31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64011" y="6205842"/>
            <a:ext cx="152400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6000" spc="-487" baseline="-9722" dirty="0">
                <a:latin typeface="Arial"/>
                <a:cs typeface="Arial"/>
              </a:rPr>
              <a:t>+</a:t>
            </a:r>
            <a:r>
              <a:rPr sz="6000" spc="-254" baseline="-9722" dirty="0">
                <a:latin typeface="Arial"/>
                <a:cs typeface="Arial"/>
              </a:rPr>
              <a:t> </a:t>
            </a:r>
            <a:r>
              <a:rPr sz="2700" spc="-250" dirty="0">
                <a:latin typeface="Arial"/>
                <a:cs typeface="Arial"/>
              </a:rPr>
              <a:t>C</a:t>
            </a:r>
            <a:r>
              <a:rPr sz="2700" spc="-375" baseline="-27777" dirty="0">
                <a:latin typeface="Arial"/>
                <a:cs typeface="Arial"/>
              </a:rPr>
              <a:t>2</a:t>
            </a:r>
            <a:r>
              <a:rPr sz="2700" spc="-250" dirty="0">
                <a:latin typeface="Arial"/>
                <a:cs typeface="Arial"/>
              </a:rPr>
              <a:t>H</a:t>
            </a:r>
            <a:r>
              <a:rPr sz="2700" spc="-375" baseline="-27777" dirty="0">
                <a:latin typeface="Arial"/>
                <a:cs typeface="Arial"/>
              </a:rPr>
              <a:t>5</a:t>
            </a:r>
            <a:r>
              <a:rPr sz="2700" spc="-250" dirty="0"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58761" y="6283176"/>
            <a:ext cx="2108200" cy="9226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10"/>
              </a:spcBef>
              <a:tabLst>
                <a:tab pos="768985" algn="l"/>
                <a:tab pos="1207770" algn="l"/>
              </a:tabLst>
            </a:pPr>
            <a:r>
              <a:rPr sz="4050" spc="-427" baseline="-3086" dirty="0">
                <a:latin typeface="Arial"/>
                <a:cs typeface="Arial"/>
              </a:rPr>
              <a:t>H</a:t>
            </a:r>
            <a:r>
              <a:rPr sz="2700" spc="-427" baseline="-30864" dirty="0">
                <a:latin typeface="Arial"/>
                <a:cs typeface="Arial"/>
              </a:rPr>
              <a:t>2</a:t>
            </a:r>
            <a:r>
              <a:rPr sz="4050" spc="-427" baseline="-3086" dirty="0">
                <a:latin typeface="Arial"/>
                <a:cs typeface="Arial"/>
              </a:rPr>
              <a:t>C</a:t>
            </a:r>
            <a:r>
              <a:rPr sz="4050" spc="-427" baseline="-3086" dirty="0">
                <a:latin typeface="Times New Roman"/>
                <a:cs typeface="Times New Roman"/>
              </a:rPr>
              <a:t>	</a:t>
            </a:r>
            <a:r>
              <a:rPr sz="2700" spc="-285" dirty="0">
                <a:latin typeface="Arial"/>
                <a:cs typeface="Arial"/>
              </a:rPr>
              <a:t>C</a:t>
            </a:r>
            <a:r>
              <a:rPr sz="2700" spc="-285" dirty="0">
                <a:latin typeface="Times New Roman"/>
                <a:cs typeface="Times New Roman"/>
              </a:rPr>
              <a:t>	</a:t>
            </a:r>
            <a:r>
              <a:rPr sz="2700" spc="-250" dirty="0">
                <a:latin typeface="Arial"/>
                <a:cs typeface="Arial"/>
              </a:rPr>
              <a:t>OC</a:t>
            </a:r>
            <a:r>
              <a:rPr sz="2700" spc="-375" baseline="-26234" dirty="0">
                <a:latin typeface="Arial"/>
                <a:cs typeface="Arial"/>
              </a:rPr>
              <a:t>2</a:t>
            </a:r>
            <a:r>
              <a:rPr sz="2700" spc="-250" dirty="0">
                <a:latin typeface="Arial"/>
                <a:cs typeface="Arial"/>
              </a:rPr>
              <a:t>H</a:t>
            </a:r>
            <a:r>
              <a:rPr sz="2700" spc="-375" baseline="-26234" dirty="0">
                <a:latin typeface="Arial"/>
                <a:cs typeface="Arial"/>
              </a:rPr>
              <a:t>5</a:t>
            </a:r>
            <a:endParaRPr sz="2700" baseline="-26234">
              <a:latin typeface="Arial"/>
              <a:cs typeface="Arial"/>
            </a:endParaRPr>
          </a:p>
          <a:p>
            <a:pPr marL="414020">
              <a:lnSpc>
                <a:spcPct val="100000"/>
              </a:lnSpc>
              <a:spcBef>
                <a:spcPts val="509"/>
              </a:spcBef>
            </a:pPr>
            <a:r>
              <a:rPr sz="2250" spc="-170" dirty="0">
                <a:latin typeface="Arial"/>
                <a:cs typeface="Arial"/>
              </a:rPr>
              <a:t>carbanion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765" y="667003"/>
            <a:ext cx="82016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95"/>
              </a:spcBef>
              <a:tabLst>
                <a:tab pos="622300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b.	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This carbanion attacks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carbonyl carbon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another  ethyl acetate molecule to form</a:t>
            </a:r>
            <a:r>
              <a:rPr sz="2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anion.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6" y="1799844"/>
            <a:ext cx="8533130" cy="1943100"/>
          </a:xfrm>
          <a:custGeom>
            <a:avLst/>
            <a:gdLst/>
            <a:ahLst/>
            <a:cxnLst/>
            <a:rect l="l" t="t" r="r" b="b"/>
            <a:pathLst>
              <a:path w="8533130" h="1943100">
                <a:moveTo>
                  <a:pt x="8532875" y="1943099"/>
                </a:moveTo>
                <a:lnTo>
                  <a:pt x="8532875" y="0"/>
                </a:lnTo>
                <a:lnTo>
                  <a:pt x="0" y="0"/>
                </a:lnTo>
                <a:lnTo>
                  <a:pt x="0" y="1943099"/>
                </a:lnTo>
                <a:lnTo>
                  <a:pt x="8532875" y="1943099"/>
                </a:lnTo>
                <a:close/>
              </a:path>
            </a:pathLst>
          </a:custGeom>
          <a:solidFill>
            <a:srgbClr val="65F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1699" y="2481967"/>
            <a:ext cx="26543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3800" spc="-235" dirty="0">
                <a:latin typeface="Arial"/>
                <a:cs typeface="Arial"/>
              </a:rPr>
              <a:t>+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9596" y="2732527"/>
            <a:ext cx="5808345" cy="66040"/>
          </a:xfrm>
          <a:custGeom>
            <a:avLst/>
            <a:gdLst/>
            <a:ahLst/>
            <a:cxnLst/>
            <a:rect l="l" t="t" r="r" b="b"/>
            <a:pathLst>
              <a:path w="5808345" h="66039">
                <a:moveTo>
                  <a:pt x="5548879" y="0"/>
                </a:moveTo>
                <a:lnTo>
                  <a:pt x="5807964" y="0"/>
                </a:lnTo>
              </a:path>
              <a:path w="5808345" h="66039">
                <a:moveTo>
                  <a:pt x="0" y="65534"/>
                </a:moveTo>
                <a:lnTo>
                  <a:pt x="205738" y="655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7051" y="2588927"/>
            <a:ext cx="5207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195" dirty="0">
                <a:latin typeface="Arial"/>
                <a:cs typeface="Arial"/>
              </a:rPr>
              <a:t>H</a:t>
            </a:r>
            <a:r>
              <a:rPr sz="2550" spc="-95" dirty="0">
                <a:latin typeface="Arial"/>
                <a:cs typeface="Arial"/>
              </a:rPr>
              <a:t> </a:t>
            </a:r>
            <a:r>
              <a:rPr sz="2550" spc="-195" dirty="0">
                <a:latin typeface="Arial"/>
                <a:cs typeface="Arial"/>
              </a:rPr>
              <a:t>C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6695" y="2804776"/>
            <a:ext cx="12065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-100" dirty="0"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5523" y="3181762"/>
            <a:ext cx="77216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204" dirty="0">
                <a:latin typeface="Arial"/>
                <a:cs typeface="Arial"/>
              </a:rPr>
              <a:t>OC</a:t>
            </a:r>
            <a:r>
              <a:rPr sz="2550" spc="110" dirty="0">
                <a:latin typeface="Arial"/>
                <a:cs typeface="Arial"/>
              </a:rPr>
              <a:t> </a:t>
            </a:r>
            <a:r>
              <a:rPr sz="2550" spc="-195" dirty="0">
                <a:latin typeface="Arial"/>
                <a:cs typeface="Arial"/>
              </a:rPr>
              <a:t>H</a:t>
            </a:r>
            <a:endParaRPr sz="2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4436" y="3393039"/>
            <a:ext cx="43116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10515" algn="l"/>
              </a:tabLst>
            </a:pPr>
            <a:r>
              <a:rPr sz="1700" spc="-100" dirty="0">
                <a:latin typeface="Arial"/>
                <a:cs typeface="Arial"/>
              </a:rPr>
              <a:t>2</a:t>
            </a:r>
            <a:r>
              <a:rPr sz="1700" spc="-100" dirty="0">
                <a:latin typeface="Times New Roman"/>
                <a:cs typeface="Times New Roman"/>
              </a:rPr>
              <a:t>	</a:t>
            </a:r>
            <a:r>
              <a:rPr sz="1700" spc="-100" dirty="0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0194" y="2436876"/>
            <a:ext cx="58419" cy="798830"/>
          </a:xfrm>
          <a:custGeom>
            <a:avLst/>
            <a:gdLst/>
            <a:ahLst/>
            <a:cxnLst/>
            <a:rect l="l" t="t" r="r" b="b"/>
            <a:pathLst>
              <a:path w="58419" h="798830">
                <a:moveTo>
                  <a:pt x="41159" y="505967"/>
                </a:moveTo>
                <a:lnTo>
                  <a:pt x="41159" y="798583"/>
                </a:lnTo>
              </a:path>
              <a:path w="58419" h="798830">
                <a:moveTo>
                  <a:pt x="0" y="0"/>
                </a:moveTo>
                <a:lnTo>
                  <a:pt x="0" y="210316"/>
                </a:lnTo>
              </a:path>
              <a:path w="58419" h="798830">
                <a:moveTo>
                  <a:pt x="57917" y="0"/>
                </a:moveTo>
                <a:lnTo>
                  <a:pt x="57917" y="2103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39719" y="2581306"/>
            <a:ext cx="37338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2550" spc="-262" baseline="-27777" dirty="0">
                <a:latin typeface="Arial"/>
                <a:cs typeface="Arial"/>
              </a:rPr>
              <a:t>2</a:t>
            </a:r>
            <a:r>
              <a:rPr sz="2550" spc="-175" dirty="0">
                <a:latin typeface="Arial"/>
                <a:cs typeface="Arial"/>
              </a:rPr>
              <a:t>C</a:t>
            </a:r>
            <a:endParaRPr sz="2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3527" y="2561495"/>
            <a:ext cx="77406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200" dirty="0">
                <a:latin typeface="Arial"/>
                <a:cs typeface="Arial"/>
              </a:rPr>
              <a:t>OC</a:t>
            </a:r>
            <a:r>
              <a:rPr sz="2550" spc="110" dirty="0">
                <a:latin typeface="Arial"/>
                <a:cs typeface="Arial"/>
              </a:rPr>
              <a:t> </a:t>
            </a:r>
            <a:r>
              <a:rPr sz="2550" spc="-195" dirty="0">
                <a:latin typeface="Arial"/>
                <a:cs typeface="Arial"/>
              </a:rPr>
              <a:t>H</a:t>
            </a:r>
            <a:endParaRPr sz="2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2439" y="2774296"/>
            <a:ext cx="43307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11785" algn="l"/>
              </a:tabLst>
            </a:pPr>
            <a:r>
              <a:rPr sz="1700" spc="-100" dirty="0">
                <a:latin typeface="Arial"/>
                <a:cs typeface="Arial"/>
              </a:rPr>
              <a:t>2</a:t>
            </a:r>
            <a:r>
              <a:rPr sz="1700" spc="-100" dirty="0">
                <a:latin typeface="Times New Roman"/>
                <a:cs typeface="Times New Roman"/>
              </a:rPr>
              <a:t>	</a:t>
            </a:r>
            <a:r>
              <a:rPr sz="1700" spc="-100" dirty="0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28640" y="2773684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4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13331" y="1955360"/>
            <a:ext cx="2106930" cy="10287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90"/>
              </a:spcBef>
              <a:tabLst>
                <a:tab pos="1868170" algn="l"/>
              </a:tabLst>
            </a:pPr>
            <a:r>
              <a:rPr sz="2550" spc="-210" dirty="0">
                <a:latin typeface="Arial"/>
                <a:cs typeface="Arial"/>
              </a:rPr>
              <a:t>O</a:t>
            </a:r>
            <a:r>
              <a:rPr sz="2550" spc="-210" dirty="0">
                <a:latin typeface="Times New Roman"/>
                <a:cs typeface="Times New Roman"/>
              </a:rPr>
              <a:t>	</a:t>
            </a:r>
            <a:r>
              <a:rPr sz="3825" spc="-315" baseline="1089" dirty="0">
                <a:latin typeface="Arial"/>
                <a:cs typeface="Arial"/>
              </a:rPr>
              <a:t>O</a:t>
            </a:r>
            <a:endParaRPr sz="3825" baseline="1089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885"/>
              </a:spcBef>
            </a:pPr>
            <a:r>
              <a:rPr sz="2550" spc="-195" dirty="0">
                <a:latin typeface="Arial"/>
                <a:cs typeface="Arial"/>
              </a:rPr>
              <a:t>C</a:t>
            </a:r>
            <a:endParaRPr sz="2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0146" y="2430774"/>
            <a:ext cx="58419" cy="210820"/>
          </a:xfrm>
          <a:custGeom>
            <a:avLst/>
            <a:gdLst/>
            <a:ahLst/>
            <a:cxnLst/>
            <a:rect l="l" t="t" r="r" b="b"/>
            <a:pathLst>
              <a:path w="58420" h="210819">
                <a:moveTo>
                  <a:pt x="0" y="0"/>
                </a:moveTo>
                <a:lnTo>
                  <a:pt x="0" y="210316"/>
                </a:lnTo>
              </a:path>
              <a:path w="58420" h="210819">
                <a:moveTo>
                  <a:pt x="57917" y="0"/>
                </a:moveTo>
                <a:lnTo>
                  <a:pt x="57917" y="2103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40074" y="2298885"/>
            <a:ext cx="101346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3825" spc="-292" baseline="-39215" dirty="0">
                <a:latin typeface="Arial"/>
                <a:cs typeface="Arial"/>
              </a:rPr>
              <a:t>H </a:t>
            </a:r>
            <a:r>
              <a:rPr sz="2950" b="1" spc="-100" dirty="0">
                <a:latin typeface="Arial"/>
                <a:cs typeface="Arial"/>
              </a:rPr>
              <a:t>-</a:t>
            </a:r>
            <a:r>
              <a:rPr sz="295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825" spc="-292" baseline="-35947" dirty="0">
                <a:latin typeface="Arial"/>
                <a:cs typeface="Arial"/>
              </a:rPr>
              <a:t>C</a:t>
            </a:r>
            <a:endParaRPr sz="3825" baseline="-3594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2571" y="3011557"/>
            <a:ext cx="107251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00" spc="-105" dirty="0">
                <a:latin typeface="Arial"/>
                <a:cs typeface="Arial"/>
              </a:rPr>
              <a:t>carbanion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71650" y="2016823"/>
            <a:ext cx="4925060" cy="914400"/>
            <a:chOff x="1771650" y="2016823"/>
            <a:chExt cx="4925060" cy="914400"/>
          </a:xfrm>
        </p:grpSpPr>
        <p:sp>
          <p:nvSpPr>
            <p:cNvPr id="20" name="object 20"/>
            <p:cNvSpPr/>
            <p:nvPr/>
          </p:nvSpPr>
          <p:spPr>
            <a:xfrm>
              <a:off x="1818131" y="2017775"/>
              <a:ext cx="1207135" cy="577850"/>
            </a:xfrm>
            <a:custGeom>
              <a:avLst/>
              <a:gdLst/>
              <a:ahLst/>
              <a:cxnLst/>
              <a:rect l="l" t="t" r="r" b="b"/>
              <a:pathLst>
                <a:path w="1207135" h="577850">
                  <a:moveTo>
                    <a:pt x="1207007" y="495299"/>
                  </a:moveTo>
                  <a:lnTo>
                    <a:pt x="1195364" y="447837"/>
                  </a:lnTo>
                  <a:lnTo>
                    <a:pt x="1180349" y="402051"/>
                  </a:lnTo>
                  <a:lnTo>
                    <a:pt x="1162120" y="358069"/>
                  </a:lnTo>
                  <a:lnTo>
                    <a:pt x="1140834" y="316015"/>
                  </a:lnTo>
                  <a:lnTo>
                    <a:pt x="1116647" y="276015"/>
                  </a:lnTo>
                  <a:lnTo>
                    <a:pt x="1089716" y="238195"/>
                  </a:lnTo>
                  <a:lnTo>
                    <a:pt x="1060198" y="202679"/>
                  </a:lnTo>
                  <a:lnTo>
                    <a:pt x="1028250" y="169594"/>
                  </a:lnTo>
                  <a:lnTo>
                    <a:pt x="994028" y="139064"/>
                  </a:lnTo>
                  <a:lnTo>
                    <a:pt x="957690" y="111216"/>
                  </a:lnTo>
                  <a:lnTo>
                    <a:pt x="919392" y="86174"/>
                  </a:lnTo>
                  <a:lnTo>
                    <a:pt x="879291" y="64064"/>
                  </a:lnTo>
                  <a:lnTo>
                    <a:pt x="837544" y="45011"/>
                  </a:lnTo>
                  <a:lnTo>
                    <a:pt x="794307" y="29142"/>
                  </a:lnTo>
                  <a:lnTo>
                    <a:pt x="749737" y="16580"/>
                  </a:lnTo>
                  <a:lnTo>
                    <a:pt x="703991" y="7452"/>
                  </a:lnTo>
                  <a:lnTo>
                    <a:pt x="657227" y="1884"/>
                  </a:lnTo>
                  <a:lnTo>
                    <a:pt x="609599" y="0"/>
                  </a:lnTo>
                  <a:lnTo>
                    <a:pt x="562028" y="1863"/>
                  </a:lnTo>
                  <a:lnTo>
                    <a:pt x="515419" y="7367"/>
                  </a:lnTo>
                  <a:lnTo>
                    <a:pt x="469912" y="16376"/>
                  </a:lnTo>
                  <a:lnTo>
                    <a:pt x="425647" y="28760"/>
                  </a:lnTo>
                  <a:lnTo>
                    <a:pt x="382762" y="44386"/>
                  </a:lnTo>
                  <a:lnTo>
                    <a:pt x="341397" y="63121"/>
                  </a:lnTo>
                  <a:lnTo>
                    <a:pt x="301692" y="84831"/>
                  </a:lnTo>
                  <a:lnTo>
                    <a:pt x="263786" y="109386"/>
                  </a:lnTo>
                  <a:lnTo>
                    <a:pt x="227818" y="136652"/>
                  </a:lnTo>
                  <a:lnTo>
                    <a:pt x="193928" y="166496"/>
                  </a:lnTo>
                  <a:lnTo>
                    <a:pt x="162256" y="198787"/>
                  </a:lnTo>
                  <a:lnTo>
                    <a:pt x="132941" y="233391"/>
                  </a:lnTo>
                  <a:lnTo>
                    <a:pt x="106122" y="270176"/>
                  </a:lnTo>
                  <a:lnTo>
                    <a:pt x="81939" y="309009"/>
                  </a:lnTo>
                  <a:lnTo>
                    <a:pt x="60531" y="349757"/>
                  </a:lnTo>
                  <a:lnTo>
                    <a:pt x="42038" y="392289"/>
                  </a:lnTo>
                  <a:lnTo>
                    <a:pt x="26598" y="436472"/>
                  </a:lnTo>
                  <a:lnTo>
                    <a:pt x="14353" y="482172"/>
                  </a:lnTo>
                  <a:lnTo>
                    <a:pt x="5440" y="529257"/>
                  </a:lnTo>
                  <a:lnTo>
                    <a:pt x="0" y="5775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1650" y="2591561"/>
              <a:ext cx="88391" cy="1173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4616" y="2682248"/>
              <a:ext cx="1830705" cy="247015"/>
            </a:xfrm>
            <a:custGeom>
              <a:avLst/>
              <a:gdLst/>
              <a:ahLst/>
              <a:cxnLst/>
              <a:rect l="l" t="t" r="r" b="b"/>
              <a:pathLst>
                <a:path w="1830704" h="247014">
                  <a:moveTo>
                    <a:pt x="0" y="82283"/>
                  </a:moveTo>
                  <a:lnTo>
                    <a:pt x="897630" y="82283"/>
                  </a:lnTo>
                </a:path>
                <a:path w="1830704" h="247014">
                  <a:moveTo>
                    <a:pt x="745223" y="0"/>
                  </a:moveTo>
                  <a:lnTo>
                    <a:pt x="897630" y="82283"/>
                  </a:lnTo>
                </a:path>
                <a:path w="1830704" h="247014">
                  <a:moveTo>
                    <a:pt x="873243" y="166107"/>
                  </a:moveTo>
                  <a:lnTo>
                    <a:pt x="16757" y="163056"/>
                  </a:lnTo>
                </a:path>
                <a:path w="1830704" h="247014">
                  <a:moveTo>
                    <a:pt x="169151" y="246881"/>
                  </a:moveTo>
                  <a:lnTo>
                    <a:pt x="16757" y="163056"/>
                  </a:lnTo>
                </a:path>
                <a:path w="1830704" h="247014">
                  <a:moveTo>
                    <a:pt x="1624581" y="85334"/>
                  </a:moveTo>
                  <a:lnTo>
                    <a:pt x="1830320" y="85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46645" y="2559971"/>
            <a:ext cx="52260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195" dirty="0">
                <a:latin typeface="Arial"/>
                <a:cs typeface="Arial"/>
              </a:rPr>
              <a:t>H</a:t>
            </a:r>
            <a:r>
              <a:rPr sz="2550" spc="-85" dirty="0">
                <a:latin typeface="Arial"/>
                <a:cs typeface="Arial"/>
              </a:rPr>
              <a:t> </a:t>
            </a:r>
            <a:r>
              <a:rPr sz="2550" spc="-195" dirty="0">
                <a:latin typeface="Arial"/>
                <a:cs typeface="Arial"/>
              </a:rPr>
              <a:t>C</a:t>
            </a:r>
            <a:endParaRPr sz="2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6289" y="2774296"/>
            <a:ext cx="12065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spc="-100" dirty="0"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7309" y="2540159"/>
            <a:ext cx="22225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195" dirty="0">
                <a:latin typeface="Arial"/>
                <a:cs typeface="Arial"/>
              </a:rPr>
              <a:t>C</a:t>
            </a:r>
            <a:endParaRPr sz="2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5118" y="3151282"/>
            <a:ext cx="77216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200" dirty="0">
                <a:latin typeface="Arial"/>
                <a:cs typeface="Arial"/>
              </a:rPr>
              <a:t>OC</a:t>
            </a:r>
            <a:r>
              <a:rPr sz="2550" spc="95" dirty="0">
                <a:latin typeface="Arial"/>
                <a:cs typeface="Arial"/>
              </a:rPr>
              <a:t> </a:t>
            </a:r>
            <a:r>
              <a:rPr sz="2550" spc="-195" dirty="0">
                <a:latin typeface="Arial"/>
                <a:cs typeface="Arial"/>
              </a:rPr>
              <a:t>H</a:t>
            </a:r>
            <a:endParaRPr sz="2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14030" y="3364083"/>
            <a:ext cx="43307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11785" algn="l"/>
              </a:tabLst>
            </a:pPr>
            <a:r>
              <a:rPr sz="1700" spc="-100" dirty="0">
                <a:latin typeface="Arial"/>
                <a:cs typeface="Arial"/>
              </a:rPr>
              <a:t>2</a:t>
            </a:r>
            <a:r>
              <a:rPr sz="1700" spc="-100" dirty="0">
                <a:latin typeface="Times New Roman"/>
                <a:cs typeface="Times New Roman"/>
              </a:rPr>
              <a:t>	</a:t>
            </a:r>
            <a:r>
              <a:rPr sz="1700" spc="-100" dirty="0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90942" y="2913890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5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62925" y="2040287"/>
            <a:ext cx="22542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550" spc="-210" dirty="0">
                <a:latin typeface="Arial"/>
                <a:cs typeface="Arial"/>
              </a:rPr>
              <a:t>O</a:t>
            </a:r>
            <a:endParaRPr sz="25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80284" y="2353051"/>
            <a:ext cx="1544320" cy="361315"/>
          </a:xfrm>
          <a:custGeom>
            <a:avLst/>
            <a:gdLst/>
            <a:ahLst/>
            <a:cxnLst/>
            <a:rect l="l" t="t" r="r" b="b"/>
            <a:pathLst>
              <a:path w="1544320" h="361314">
                <a:moveTo>
                  <a:pt x="0" y="54871"/>
                </a:moveTo>
                <a:lnTo>
                  <a:pt x="0" y="263662"/>
                </a:lnTo>
              </a:path>
              <a:path w="1544320" h="361314">
                <a:moveTo>
                  <a:pt x="940304" y="361201"/>
                </a:moveTo>
                <a:lnTo>
                  <a:pt x="1146043" y="361201"/>
                </a:lnTo>
              </a:path>
              <a:path w="1544320" h="361314">
                <a:moveTo>
                  <a:pt x="1360925" y="342910"/>
                </a:moveTo>
                <a:lnTo>
                  <a:pt x="1543806" y="342910"/>
                </a:lnTo>
              </a:path>
              <a:path w="1544320" h="361314">
                <a:moveTo>
                  <a:pt x="1200903" y="0"/>
                </a:moveTo>
                <a:lnTo>
                  <a:pt x="1200903" y="210316"/>
                </a:lnTo>
              </a:path>
              <a:path w="1544320" h="361314">
                <a:moveTo>
                  <a:pt x="1258820" y="0"/>
                </a:moveTo>
                <a:lnTo>
                  <a:pt x="1258820" y="2103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28025" y="1768533"/>
            <a:ext cx="2436495" cy="11315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  <a:tabLst>
                <a:tab pos="1066165" algn="l"/>
              </a:tabLst>
            </a:pPr>
            <a:r>
              <a:rPr sz="2950" b="1" spc="-100" dirty="0">
                <a:latin typeface="Arial"/>
                <a:cs typeface="Arial"/>
              </a:rPr>
              <a:t>-</a:t>
            </a:r>
            <a:r>
              <a:rPr sz="2950" spc="-100" dirty="0">
                <a:latin typeface="Times New Roman"/>
                <a:cs typeface="Times New Roman"/>
              </a:rPr>
              <a:t>	</a:t>
            </a:r>
            <a:r>
              <a:rPr sz="3825" spc="-315" baseline="-28322" dirty="0">
                <a:latin typeface="Arial"/>
                <a:cs typeface="Arial"/>
              </a:rPr>
              <a:t>O</a:t>
            </a:r>
            <a:endParaRPr sz="3825" baseline="-28322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  <a:spcBef>
                <a:spcPts val="2090"/>
              </a:spcBef>
              <a:tabLst>
                <a:tab pos="1089025" algn="l"/>
                <a:tab pos="1527810" algn="l"/>
              </a:tabLst>
            </a:pPr>
            <a:r>
              <a:rPr sz="3825" spc="-322" baseline="-3267" dirty="0">
                <a:latin typeface="Arial"/>
                <a:cs typeface="Arial"/>
              </a:rPr>
              <a:t>H</a:t>
            </a:r>
            <a:r>
              <a:rPr sz="2550" spc="-322" baseline="-31045" dirty="0">
                <a:latin typeface="Arial"/>
                <a:cs typeface="Arial"/>
              </a:rPr>
              <a:t>2</a:t>
            </a:r>
            <a:r>
              <a:rPr sz="3825" spc="-322" baseline="-3267" dirty="0">
                <a:latin typeface="Arial"/>
                <a:cs typeface="Arial"/>
              </a:rPr>
              <a:t>C</a:t>
            </a:r>
            <a:r>
              <a:rPr sz="3825" spc="-322" baseline="-3267" dirty="0">
                <a:latin typeface="Times New Roman"/>
                <a:cs typeface="Times New Roman"/>
              </a:rPr>
              <a:t>	</a:t>
            </a:r>
            <a:r>
              <a:rPr sz="2550" spc="-195" dirty="0">
                <a:latin typeface="Arial"/>
                <a:cs typeface="Arial"/>
              </a:rPr>
              <a:t>C</a:t>
            </a:r>
            <a:r>
              <a:rPr sz="2550" spc="-195" dirty="0">
                <a:latin typeface="Times New Roman"/>
                <a:cs typeface="Times New Roman"/>
              </a:rPr>
              <a:t>	</a:t>
            </a:r>
            <a:r>
              <a:rPr sz="2550" spc="-165" dirty="0">
                <a:latin typeface="Arial"/>
                <a:cs typeface="Arial"/>
              </a:rPr>
              <a:t>OC</a:t>
            </a:r>
            <a:r>
              <a:rPr sz="2550" spc="-247" baseline="-26143" dirty="0">
                <a:latin typeface="Arial"/>
                <a:cs typeface="Arial"/>
              </a:rPr>
              <a:t>2</a:t>
            </a:r>
            <a:r>
              <a:rPr sz="2550" spc="-165" dirty="0">
                <a:latin typeface="Arial"/>
                <a:cs typeface="Arial"/>
              </a:rPr>
              <a:t>H</a:t>
            </a:r>
            <a:r>
              <a:rPr sz="2550" spc="-247" baseline="-26143" dirty="0">
                <a:latin typeface="Arial"/>
                <a:cs typeface="Arial"/>
              </a:rPr>
              <a:t>5</a:t>
            </a:r>
            <a:endParaRPr sz="2550" baseline="-2614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92795" y="3197485"/>
            <a:ext cx="60452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00" spc="-130" dirty="0">
                <a:latin typeface="Arial"/>
                <a:cs typeface="Arial"/>
              </a:rPr>
              <a:t>an</a:t>
            </a:r>
            <a:r>
              <a:rPr sz="2100" spc="-15" dirty="0">
                <a:latin typeface="Arial"/>
                <a:cs typeface="Arial"/>
              </a:rPr>
              <a:t>i</a:t>
            </a:r>
            <a:r>
              <a:rPr sz="2100" spc="-120" dirty="0">
                <a:latin typeface="Arial"/>
                <a:cs typeface="Arial"/>
              </a:rPr>
              <a:t>o</a:t>
            </a:r>
            <a:r>
              <a:rPr sz="2100" spc="-114" dirty="0"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5839" y="6759064"/>
            <a:ext cx="8045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7945755" algn="l"/>
              </a:tabLst>
            </a:pPr>
            <a:r>
              <a:rPr sz="1400" spc="-5" dirty="0">
                <a:latin typeface="Arial"/>
                <a:cs typeface="Arial"/>
              </a:rPr>
              <a:t>06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02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01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39" y="4166106"/>
            <a:ext cx="891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c.	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This anion looses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ethoxide ion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to form ethyl aceto</a:t>
            </a:r>
            <a:r>
              <a:rPr sz="2800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acetate.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45236" y="4966715"/>
            <a:ext cx="8388350" cy="2124710"/>
            <a:chOff x="745236" y="4966715"/>
            <a:chExt cx="8388350" cy="2124710"/>
          </a:xfrm>
        </p:grpSpPr>
        <p:sp>
          <p:nvSpPr>
            <p:cNvPr id="36" name="object 36"/>
            <p:cNvSpPr/>
            <p:nvPr/>
          </p:nvSpPr>
          <p:spPr>
            <a:xfrm>
              <a:off x="745236" y="4966715"/>
              <a:ext cx="8388350" cy="2124710"/>
            </a:xfrm>
            <a:custGeom>
              <a:avLst/>
              <a:gdLst/>
              <a:ahLst/>
              <a:cxnLst/>
              <a:rect l="l" t="t" r="r" b="b"/>
              <a:pathLst>
                <a:path w="8388350" h="2124709">
                  <a:moveTo>
                    <a:pt x="8388095" y="2124455"/>
                  </a:moveTo>
                  <a:lnTo>
                    <a:pt x="8388095" y="0"/>
                  </a:lnTo>
                  <a:lnTo>
                    <a:pt x="0" y="0"/>
                  </a:lnTo>
                  <a:lnTo>
                    <a:pt x="0" y="2124455"/>
                  </a:lnTo>
                  <a:lnTo>
                    <a:pt x="8388095" y="2124455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6171" y="6003051"/>
              <a:ext cx="696595" cy="40005"/>
            </a:xfrm>
            <a:custGeom>
              <a:avLst/>
              <a:gdLst/>
              <a:ahLst/>
              <a:cxnLst/>
              <a:rect l="l" t="t" r="r" b="b"/>
              <a:pathLst>
                <a:path w="696594" h="40004">
                  <a:moveTo>
                    <a:pt x="422141" y="0"/>
                  </a:moveTo>
                  <a:lnTo>
                    <a:pt x="696470" y="0"/>
                  </a:lnTo>
                </a:path>
                <a:path w="696594" h="40004">
                  <a:moveTo>
                    <a:pt x="0" y="39628"/>
                  </a:moveTo>
                  <a:lnTo>
                    <a:pt x="217934" y="39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74699" y="5811400"/>
            <a:ext cx="61404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800" spc="-250" dirty="0">
                <a:latin typeface="Arial"/>
                <a:cs typeface="Arial"/>
              </a:rPr>
              <a:t>H</a:t>
            </a:r>
            <a:r>
              <a:rPr sz="2775" spc="-375" baseline="-28528" dirty="0">
                <a:latin typeface="Arial"/>
                <a:cs typeface="Arial"/>
              </a:rPr>
              <a:t>3</a:t>
            </a:r>
            <a:r>
              <a:rPr sz="2800" spc="-250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97153" y="5791588"/>
            <a:ext cx="232410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800" spc="-295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56513" y="6469768"/>
            <a:ext cx="963294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800" spc="-245" dirty="0">
                <a:latin typeface="Arial"/>
                <a:cs typeface="Arial"/>
              </a:rPr>
              <a:t>OC</a:t>
            </a:r>
            <a:r>
              <a:rPr sz="2775" spc="-367" baseline="-27027" dirty="0">
                <a:latin typeface="Arial"/>
                <a:cs typeface="Arial"/>
              </a:rPr>
              <a:t>2</a:t>
            </a:r>
            <a:r>
              <a:rPr sz="2800" spc="-245" dirty="0">
                <a:latin typeface="Arial"/>
                <a:cs typeface="Arial"/>
              </a:rPr>
              <a:t>H</a:t>
            </a:r>
            <a:r>
              <a:rPr sz="2775" spc="-367" baseline="-27027" dirty="0">
                <a:latin typeface="Arial"/>
                <a:cs typeface="Arial"/>
              </a:rPr>
              <a:t>5</a:t>
            </a:r>
            <a:endParaRPr sz="2775" baseline="-27027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96209" y="6204215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1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69719" y="5235329"/>
            <a:ext cx="249554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800" spc="-315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82497" y="5582435"/>
            <a:ext cx="1640205" cy="401320"/>
          </a:xfrm>
          <a:custGeom>
            <a:avLst/>
            <a:gdLst/>
            <a:ahLst/>
            <a:cxnLst/>
            <a:rect l="l" t="t" r="r" b="b"/>
            <a:pathLst>
              <a:path w="1640204" h="401320">
                <a:moveTo>
                  <a:pt x="0" y="59426"/>
                </a:moveTo>
                <a:lnTo>
                  <a:pt x="0" y="292602"/>
                </a:lnTo>
              </a:path>
              <a:path w="1640204" h="401320">
                <a:moveTo>
                  <a:pt x="998222" y="400802"/>
                </a:moveTo>
                <a:lnTo>
                  <a:pt x="1216155" y="400802"/>
                </a:lnTo>
              </a:path>
              <a:path w="1640204" h="401320">
                <a:moveTo>
                  <a:pt x="1444748" y="379477"/>
                </a:moveTo>
                <a:lnTo>
                  <a:pt x="1639827" y="379477"/>
                </a:lnTo>
              </a:path>
              <a:path w="1640204" h="401320">
                <a:moveTo>
                  <a:pt x="1275588" y="0"/>
                </a:moveTo>
                <a:lnTo>
                  <a:pt x="1275588" y="233159"/>
                </a:lnTo>
              </a:path>
              <a:path w="1640204" h="401320">
                <a:moveTo>
                  <a:pt x="1336541" y="0"/>
                </a:moveTo>
                <a:lnTo>
                  <a:pt x="1336541" y="2331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34819" y="4933219"/>
            <a:ext cx="2580640" cy="1253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140460" algn="l"/>
              </a:tabLst>
            </a:pPr>
            <a:r>
              <a:rPr sz="3300" b="1" spc="-170" dirty="0">
                <a:latin typeface="Arial"/>
                <a:cs typeface="Arial"/>
              </a:rPr>
              <a:t>-</a:t>
            </a:r>
            <a:r>
              <a:rPr sz="3300" spc="-170" dirty="0">
                <a:latin typeface="Times New Roman"/>
                <a:cs typeface="Times New Roman"/>
              </a:rPr>
              <a:t>	</a:t>
            </a:r>
            <a:r>
              <a:rPr sz="4200" spc="-472" baseline="-28769" dirty="0">
                <a:latin typeface="Arial"/>
                <a:cs typeface="Arial"/>
              </a:rPr>
              <a:t>O</a:t>
            </a:r>
            <a:endParaRPr sz="4200" baseline="-28769">
              <a:latin typeface="Arial"/>
              <a:cs typeface="Arial"/>
            </a:endParaRPr>
          </a:p>
          <a:p>
            <a:pPr marL="369570">
              <a:lnSpc>
                <a:spcPct val="100000"/>
              </a:lnSpc>
              <a:spcBef>
                <a:spcPts val="2345"/>
              </a:spcBef>
              <a:tabLst>
                <a:tab pos="1167765" algn="l"/>
                <a:tab pos="1630045" algn="l"/>
              </a:tabLst>
            </a:pPr>
            <a:r>
              <a:rPr sz="4200" spc="-375" baseline="-2976" dirty="0">
                <a:latin typeface="Arial"/>
                <a:cs typeface="Arial"/>
              </a:rPr>
              <a:t>H</a:t>
            </a:r>
            <a:r>
              <a:rPr sz="2775" spc="-375" baseline="-31531" dirty="0">
                <a:latin typeface="Arial"/>
                <a:cs typeface="Arial"/>
              </a:rPr>
              <a:t>2</a:t>
            </a:r>
            <a:r>
              <a:rPr sz="4200" spc="-375" baseline="-2976" dirty="0">
                <a:latin typeface="Arial"/>
                <a:cs typeface="Arial"/>
              </a:rPr>
              <a:t>C</a:t>
            </a:r>
            <a:r>
              <a:rPr sz="4200" spc="-375" baseline="-2976" dirty="0">
                <a:latin typeface="Times New Roman"/>
                <a:cs typeface="Times New Roman"/>
              </a:rPr>
              <a:t>	</a:t>
            </a:r>
            <a:r>
              <a:rPr sz="2800" spc="-295" dirty="0">
                <a:latin typeface="Arial"/>
                <a:cs typeface="Arial"/>
              </a:rPr>
              <a:t>C</a:t>
            </a:r>
            <a:r>
              <a:rPr sz="2800" spc="-295" dirty="0">
                <a:latin typeface="Times New Roman"/>
                <a:cs typeface="Times New Roman"/>
              </a:rPr>
              <a:t>	</a:t>
            </a:r>
            <a:r>
              <a:rPr sz="2800" spc="-245" dirty="0">
                <a:latin typeface="Arial"/>
                <a:cs typeface="Arial"/>
              </a:rPr>
              <a:t>OC</a:t>
            </a:r>
            <a:r>
              <a:rPr sz="2775" spc="-367" baseline="-27027" dirty="0">
                <a:latin typeface="Arial"/>
                <a:cs typeface="Arial"/>
              </a:rPr>
              <a:t>2</a:t>
            </a:r>
            <a:r>
              <a:rPr sz="2800" spc="-245" dirty="0">
                <a:latin typeface="Arial"/>
                <a:cs typeface="Arial"/>
              </a:rPr>
              <a:t>H</a:t>
            </a:r>
            <a:r>
              <a:rPr sz="2775" spc="-367" baseline="-27027" dirty="0">
                <a:latin typeface="Arial"/>
                <a:cs typeface="Arial"/>
              </a:rPr>
              <a:t>5</a:t>
            </a:r>
            <a:endParaRPr sz="2775" baseline="-2702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63591" y="6520423"/>
            <a:ext cx="638810" cy="38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350" spc="-195" dirty="0">
                <a:latin typeface="Arial"/>
                <a:cs typeface="Arial"/>
              </a:rPr>
              <a:t>a</a:t>
            </a:r>
            <a:r>
              <a:rPr sz="2350" spc="-210" dirty="0">
                <a:latin typeface="Arial"/>
                <a:cs typeface="Arial"/>
              </a:rPr>
              <a:t>n</a:t>
            </a:r>
            <a:r>
              <a:rPr sz="2350" spc="-35" dirty="0">
                <a:latin typeface="Arial"/>
                <a:cs typeface="Arial"/>
              </a:rPr>
              <a:t>i</a:t>
            </a:r>
            <a:r>
              <a:rPr sz="2350" spc="-210" dirty="0">
                <a:latin typeface="Arial"/>
                <a:cs typeface="Arial"/>
              </a:rPr>
              <a:t>o</a:t>
            </a:r>
            <a:r>
              <a:rPr sz="2350" spc="-200" dirty="0">
                <a:latin typeface="Arial"/>
                <a:cs typeface="Arial"/>
              </a:rPr>
              <a:t>n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35595" y="5212651"/>
            <a:ext cx="6353175" cy="1509395"/>
            <a:chOff x="1335595" y="5212651"/>
            <a:chExt cx="6353175" cy="1509395"/>
          </a:xfrm>
        </p:grpSpPr>
        <p:sp>
          <p:nvSpPr>
            <p:cNvPr id="47" name="object 47"/>
            <p:cNvSpPr/>
            <p:nvPr/>
          </p:nvSpPr>
          <p:spPr>
            <a:xfrm>
              <a:off x="4463801" y="5850659"/>
              <a:ext cx="951230" cy="276225"/>
            </a:xfrm>
            <a:custGeom>
              <a:avLst/>
              <a:gdLst/>
              <a:ahLst/>
              <a:cxnLst/>
              <a:rect l="l" t="t" r="r" b="b"/>
              <a:pathLst>
                <a:path w="951229" h="276225">
                  <a:moveTo>
                    <a:pt x="0" y="92965"/>
                  </a:moveTo>
                  <a:lnTo>
                    <a:pt x="950967" y="92965"/>
                  </a:lnTo>
                </a:path>
                <a:path w="951229" h="276225">
                  <a:moveTo>
                    <a:pt x="789430" y="0"/>
                  </a:moveTo>
                  <a:lnTo>
                    <a:pt x="950967" y="92965"/>
                  </a:lnTo>
                </a:path>
                <a:path w="951229" h="276225">
                  <a:moveTo>
                    <a:pt x="925062" y="185930"/>
                  </a:moveTo>
                  <a:lnTo>
                    <a:pt x="16764" y="182876"/>
                  </a:lnTo>
                </a:path>
                <a:path w="951229" h="276225">
                  <a:moveTo>
                    <a:pt x="178301" y="275841"/>
                  </a:moveTo>
                  <a:lnTo>
                    <a:pt x="16764" y="1828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5563" y="5213603"/>
              <a:ext cx="219710" cy="527685"/>
            </a:xfrm>
            <a:custGeom>
              <a:avLst/>
              <a:gdLst/>
              <a:ahLst/>
              <a:cxnLst/>
              <a:rect l="l" t="t" r="r" b="b"/>
              <a:pathLst>
                <a:path w="219710" h="527685">
                  <a:moveTo>
                    <a:pt x="0" y="527303"/>
                  </a:moveTo>
                  <a:lnTo>
                    <a:pt x="46184" y="513579"/>
                  </a:lnTo>
                  <a:lnTo>
                    <a:pt x="88296" y="492371"/>
                  </a:lnTo>
                  <a:lnTo>
                    <a:pt x="125694" y="464483"/>
                  </a:lnTo>
                  <a:lnTo>
                    <a:pt x="157733" y="430720"/>
                  </a:lnTo>
                  <a:lnTo>
                    <a:pt x="183772" y="391885"/>
                  </a:lnTo>
                  <a:lnTo>
                    <a:pt x="203168" y="348781"/>
                  </a:lnTo>
                  <a:lnTo>
                    <a:pt x="215276" y="302213"/>
                  </a:lnTo>
                  <a:lnTo>
                    <a:pt x="219455" y="252983"/>
                  </a:lnTo>
                  <a:lnTo>
                    <a:pt x="214502" y="199848"/>
                  </a:lnTo>
                  <a:lnTo>
                    <a:pt x="200151" y="149464"/>
                  </a:lnTo>
                  <a:lnTo>
                    <a:pt x="177164" y="103060"/>
                  </a:lnTo>
                  <a:lnTo>
                    <a:pt x="146303" y="61863"/>
                  </a:lnTo>
                  <a:lnTo>
                    <a:pt x="108330" y="27100"/>
                  </a:lnTo>
                  <a:lnTo>
                    <a:pt x="640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36597" y="5679185"/>
              <a:ext cx="118871" cy="109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36548" y="632612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4">
                  <a:moveTo>
                    <a:pt x="330707" y="4571"/>
                  </a:moveTo>
                  <a:lnTo>
                    <a:pt x="316968" y="2571"/>
                  </a:lnTo>
                  <a:lnTo>
                    <a:pt x="303085" y="1142"/>
                  </a:lnTo>
                  <a:lnTo>
                    <a:pt x="288917" y="285"/>
                  </a:lnTo>
                  <a:lnTo>
                    <a:pt x="274319" y="0"/>
                  </a:lnTo>
                  <a:lnTo>
                    <a:pt x="219214" y="3527"/>
                  </a:lnTo>
                  <a:lnTo>
                    <a:pt x="167806" y="13644"/>
                  </a:lnTo>
                  <a:lnTo>
                    <a:pt x="121220" y="29655"/>
                  </a:lnTo>
                  <a:lnTo>
                    <a:pt x="80581" y="50863"/>
                  </a:lnTo>
                  <a:lnTo>
                    <a:pt x="47014" y="76572"/>
                  </a:lnTo>
                  <a:lnTo>
                    <a:pt x="21645" y="106084"/>
                  </a:lnTo>
                  <a:lnTo>
                    <a:pt x="0" y="173735"/>
                  </a:lnTo>
                  <a:lnTo>
                    <a:pt x="7266" y="213030"/>
                  </a:lnTo>
                  <a:lnTo>
                    <a:pt x="28139" y="249619"/>
                  </a:lnTo>
                  <a:lnTo>
                    <a:pt x="61228" y="282256"/>
                  </a:lnTo>
                  <a:lnTo>
                    <a:pt x="105143" y="309701"/>
                  </a:lnTo>
                  <a:lnTo>
                    <a:pt x="158495" y="3307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66850" y="6611873"/>
              <a:ext cx="94487" cy="109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64452" y="5922283"/>
              <a:ext cx="1022985" cy="18415"/>
            </a:xfrm>
            <a:custGeom>
              <a:avLst/>
              <a:gdLst/>
              <a:ahLst/>
              <a:cxnLst/>
              <a:rect l="l" t="t" r="r" b="b"/>
              <a:pathLst>
                <a:path w="1022984" h="18414">
                  <a:moveTo>
                    <a:pt x="768095" y="0"/>
                  </a:moveTo>
                  <a:lnTo>
                    <a:pt x="1022594" y="0"/>
                  </a:lnTo>
                </a:path>
                <a:path w="1022984" h="18414">
                  <a:moveTo>
                    <a:pt x="0" y="18287"/>
                  </a:moveTo>
                  <a:lnTo>
                    <a:pt x="289560" y="182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143236" y="5668145"/>
            <a:ext cx="963294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800" spc="-245" dirty="0">
                <a:latin typeface="Arial"/>
                <a:cs typeface="Arial"/>
              </a:rPr>
              <a:t>OC</a:t>
            </a:r>
            <a:r>
              <a:rPr sz="2775" spc="-367" baseline="-27027" dirty="0">
                <a:latin typeface="Arial"/>
                <a:cs typeface="Arial"/>
              </a:rPr>
              <a:t>2</a:t>
            </a:r>
            <a:r>
              <a:rPr sz="2800" spc="-245" dirty="0">
                <a:latin typeface="Arial"/>
                <a:cs typeface="Arial"/>
              </a:rPr>
              <a:t>H</a:t>
            </a:r>
            <a:r>
              <a:rPr sz="2775" spc="-367" baseline="-27027" dirty="0">
                <a:latin typeface="Arial"/>
                <a:cs typeface="Arial"/>
              </a:rPr>
              <a:t>5</a:t>
            </a:r>
            <a:endParaRPr sz="2775" baseline="-27027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915654" y="5902469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8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20989" y="4970903"/>
            <a:ext cx="1028700" cy="11747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R="41910" algn="r">
              <a:lnSpc>
                <a:spcPct val="100000"/>
              </a:lnSpc>
              <a:spcBef>
                <a:spcPts val="1260"/>
              </a:spcBef>
            </a:pPr>
            <a:r>
              <a:rPr sz="2800" spc="-315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160"/>
              </a:spcBef>
              <a:tabLst>
                <a:tab pos="770255" algn="l"/>
              </a:tabLst>
            </a:pPr>
            <a:r>
              <a:rPr sz="2800" spc="-260" dirty="0">
                <a:latin typeface="Arial"/>
                <a:cs typeface="Arial"/>
              </a:rPr>
              <a:t>CH</a:t>
            </a:r>
            <a:r>
              <a:rPr sz="2775" spc="-390" baseline="-27027" dirty="0">
                <a:latin typeface="Arial"/>
                <a:cs typeface="Arial"/>
              </a:rPr>
              <a:t>2</a:t>
            </a:r>
            <a:r>
              <a:rPr sz="2775" spc="-390" baseline="-27027" dirty="0">
                <a:latin typeface="Times New Roman"/>
                <a:cs typeface="Times New Roman"/>
              </a:rPr>
              <a:t>	</a:t>
            </a:r>
            <a:r>
              <a:rPr sz="4200" spc="-442" baseline="2976" dirty="0">
                <a:latin typeface="Arial"/>
                <a:cs typeface="Arial"/>
              </a:rPr>
              <a:t>C</a:t>
            </a:r>
            <a:endParaRPr sz="4200" baseline="2976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746493" y="5521465"/>
            <a:ext cx="60960" cy="233679"/>
          </a:xfrm>
          <a:custGeom>
            <a:avLst/>
            <a:gdLst/>
            <a:ahLst/>
            <a:cxnLst/>
            <a:rect l="l" t="t" r="r" b="b"/>
            <a:pathLst>
              <a:path w="60959" h="233679">
                <a:moveTo>
                  <a:pt x="0" y="0"/>
                </a:moveTo>
                <a:lnTo>
                  <a:pt x="0" y="233176"/>
                </a:lnTo>
              </a:path>
              <a:path w="60959" h="233679">
                <a:moveTo>
                  <a:pt x="60952" y="0"/>
                </a:moveTo>
                <a:lnTo>
                  <a:pt x="60952" y="2331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448041" y="5077583"/>
            <a:ext cx="260350" cy="110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5080" indent="-27940">
              <a:lnSpc>
                <a:spcPct val="126400"/>
              </a:lnSpc>
              <a:spcBef>
                <a:spcPts val="95"/>
              </a:spcBef>
            </a:pPr>
            <a:r>
              <a:rPr sz="2800" spc="-215" dirty="0">
                <a:latin typeface="Arial"/>
                <a:cs typeface="Arial"/>
              </a:rPr>
              <a:t>O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222496" y="5593105"/>
            <a:ext cx="368935" cy="381000"/>
          </a:xfrm>
          <a:custGeom>
            <a:avLst/>
            <a:gdLst/>
            <a:ahLst/>
            <a:cxnLst/>
            <a:rect l="l" t="t" r="r" b="b"/>
            <a:pathLst>
              <a:path w="368934" h="381000">
                <a:moveTo>
                  <a:pt x="307843" y="0"/>
                </a:moveTo>
                <a:lnTo>
                  <a:pt x="307843" y="233159"/>
                </a:lnTo>
              </a:path>
              <a:path w="368934" h="381000">
                <a:moveTo>
                  <a:pt x="368795" y="0"/>
                </a:moveTo>
                <a:lnTo>
                  <a:pt x="368795" y="233159"/>
                </a:lnTo>
              </a:path>
              <a:path w="368934" h="381000">
                <a:moveTo>
                  <a:pt x="0" y="380987"/>
                </a:moveTo>
                <a:lnTo>
                  <a:pt x="231645" y="3809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627113" y="5742820"/>
            <a:ext cx="61404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800" spc="-250" dirty="0">
                <a:latin typeface="Arial"/>
                <a:cs typeface="Arial"/>
              </a:rPr>
              <a:t>H</a:t>
            </a:r>
            <a:r>
              <a:rPr sz="2775" spc="-375" baseline="-28528" dirty="0">
                <a:latin typeface="Arial"/>
                <a:cs typeface="Arial"/>
              </a:rPr>
              <a:t>3</a:t>
            </a:r>
            <a:r>
              <a:rPr sz="2800" spc="-250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80404" y="6259819"/>
            <a:ext cx="2174875" cy="38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350" spc="-145" dirty="0">
                <a:latin typeface="Arial"/>
                <a:cs typeface="Arial"/>
              </a:rPr>
              <a:t>ethyl </a:t>
            </a:r>
            <a:r>
              <a:rPr sz="2350" spc="-170" dirty="0">
                <a:latin typeface="Arial"/>
                <a:cs typeface="Arial"/>
              </a:rPr>
              <a:t>aceto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spc="-160" dirty="0">
                <a:latin typeface="Arial"/>
                <a:cs typeface="Arial"/>
              </a:rPr>
              <a:t>acetate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8003" y="457200"/>
            <a:ext cx="6096000" cy="800100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1524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Keto-Enol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Tatuomerism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422907"/>
            <a:ext cx="8963025" cy="248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55344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Ethyl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aceto acetate exists as an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equilibrium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mixture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of two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functional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forms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keto and enol. These two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forms are  constantly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interconvert into </a:t>
            </a:r>
            <a:r>
              <a:rPr sz="2600" spc="5" dirty="0">
                <a:solidFill>
                  <a:srgbClr val="0000FF"/>
                </a:solidFill>
                <a:latin typeface="Times New Roman"/>
                <a:cs typeface="Times New Roman"/>
              </a:rPr>
              <a:t>one</a:t>
            </a:r>
            <a:r>
              <a:rPr sz="2600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another.</a:t>
            </a:r>
            <a:endParaRPr sz="2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25"/>
              </a:spcBef>
              <a:buClr>
                <a:srgbClr val="FF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This phenomenon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which two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structural isomers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spontaneously  interconvert and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exist in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dynamic equilibrium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is called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 tatuomerism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886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87" y="1548384"/>
                </a:moveTo>
                <a:lnTo>
                  <a:pt x="0" y="1548384"/>
                </a:lnTo>
                <a:lnTo>
                  <a:pt x="0" y="3429000"/>
                </a:lnTo>
                <a:lnTo>
                  <a:pt x="9143987" y="3429000"/>
                </a:lnTo>
                <a:lnTo>
                  <a:pt x="9143987" y="1548384"/>
                </a:lnTo>
                <a:close/>
              </a:path>
              <a:path w="9144000" h="3429000">
                <a:moveTo>
                  <a:pt x="9143987" y="0"/>
                </a:moveTo>
                <a:lnTo>
                  <a:pt x="0" y="0"/>
                </a:lnTo>
                <a:lnTo>
                  <a:pt x="0" y="71628"/>
                </a:lnTo>
                <a:lnTo>
                  <a:pt x="9143987" y="71628"/>
                </a:lnTo>
                <a:lnTo>
                  <a:pt x="9143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6729472"/>
            <a:ext cx="917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06/02/2019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9272" y="672947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39" y="5604761"/>
            <a:ext cx="841438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tatuomer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which containing carbonyl group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is called</a:t>
            </a:r>
            <a:r>
              <a:rPr sz="2600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keto  form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while other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tatuomer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which containing hydroxyl group 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attached to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double bonded carbon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is called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enol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form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sz="2600" spc="5" dirty="0">
                <a:solidFill>
                  <a:srgbClr val="0000FF"/>
                </a:solidFill>
                <a:latin typeface="Times New Roman"/>
                <a:cs typeface="Times New Roman"/>
              </a:rPr>
              <a:t>The 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tatuomerism is called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keto-enol</a:t>
            </a:r>
            <a:r>
              <a:rPr sz="2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tatuomerism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" y="3957827"/>
            <a:ext cx="9144000" cy="1477010"/>
            <a:chOff x="457200" y="3957827"/>
            <a:chExt cx="9144000" cy="1477010"/>
          </a:xfrm>
        </p:grpSpPr>
        <p:sp>
          <p:nvSpPr>
            <p:cNvPr id="9" name="object 9"/>
            <p:cNvSpPr/>
            <p:nvPr/>
          </p:nvSpPr>
          <p:spPr>
            <a:xfrm>
              <a:off x="457200" y="3957827"/>
              <a:ext cx="9144000" cy="1477010"/>
            </a:xfrm>
            <a:custGeom>
              <a:avLst/>
              <a:gdLst/>
              <a:ahLst/>
              <a:cxnLst/>
              <a:rect l="l" t="t" r="r" b="b"/>
              <a:pathLst>
                <a:path w="9144000" h="1477010">
                  <a:moveTo>
                    <a:pt x="9143999" y="1476755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1476755"/>
                  </a:lnTo>
                  <a:lnTo>
                    <a:pt x="9143999" y="1476755"/>
                  </a:lnTo>
                  <a:close/>
                </a:path>
              </a:pathLst>
            </a:custGeom>
            <a:solidFill>
              <a:srgbClr val="65FF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3613" y="4332745"/>
              <a:ext cx="3523615" cy="594360"/>
            </a:xfrm>
            <a:custGeom>
              <a:avLst/>
              <a:gdLst/>
              <a:ahLst/>
              <a:cxnLst/>
              <a:rect l="l" t="t" r="r" b="b"/>
              <a:pathLst>
                <a:path w="3523615" h="594360">
                  <a:moveTo>
                    <a:pt x="3320791" y="371848"/>
                  </a:moveTo>
                  <a:lnTo>
                    <a:pt x="3523478" y="371848"/>
                  </a:lnTo>
                </a:path>
                <a:path w="3523615" h="594360">
                  <a:moveTo>
                    <a:pt x="2331720" y="0"/>
                  </a:moveTo>
                  <a:lnTo>
                    <a:pt x="2331720" y="237736"/>
                  </a:lnTo>
                </a:path>
                <a:path w="3523615" h="594360">
                  <a:moveTo>
                    <a:pt x="1953763" y="387092"/>
                  </a:moveTo>
                  <a:lnTo>
                    <a:pt x="2211314" y="387092"/>
                  </a:lnTo>
                </a:path>
                <a:path w="3523615" h="594360">
                  <a:moveTo>
                    <a:pt x="0" y="408424"/>
                  </a:moveTo>
                  <a:lnTo>
                    <a:pt x="1060704" y="408424"/>
                  </a:lnTo>
                </a:path>
                <a:path w="3523615" h="594360">
                  <a:moveTo>
                    <a:pt x="880862" y="313940"/>
                  </a:moveTo>
                  <a:lnTo>
                    <a:pt x="1060704" y="408424"/>
                  </a:lnTo>
                </a:path>
                <a:path w="3523615" h="594360">
                  <a:moveTo>
                    <a:pt x="1033272" y="502909"/>
                  </a:moveTo>
                  <a:lnTo>
                    <a:pt x="19807" y="499872"/>
                  </a:lnTo>
                </a:path>
                <a:path w="3523615" h="594360">
                  <a:moveTo>
                    <a:pt x="201168" y="594357"/>
                  </a:moveTo>
                  <a:lnTo>
                    <a:pt x="19807" y="49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62749" y="3789729"/>
            <a:ext cx="3816985" cy="160909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913765">
              <a:lnSpc>
                <a:spcPct val="100000"/>
              </a:lnSpc>
              <a:spcBef>
                <a:spcPts val="1135"/>
              </a:spcBef>
            </a:pPr>
            <a:r>
              <a:rPr sz="2850" spc="-55" dirty="0">
                <a:latin typeface="Arial"/>
                <a:cs typeface="Arial"/>
              </a:rPr>
              <a:t>OH</a:t>
            </a:r>
            <a:endParaRPr sz="285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1045"/>
              </a:spcBef>
              <a:tabLst>
                <a:tab pos="944244" algn="l"/>
                <a:tab pos="1515745" algn="l"/>
                <a:tab pos="2247265" algn="l"/>
              </a:tabLst>
            </a:pPr>
            <a:r>
              <a:rPr sz="2850" spc="-140" dirty="0">
                <a:latin typeface="Arial"/>
                <a:cs typeface="Arial"/>
              </a:rPr>
              <a:t>H</a:t>
            </a:r>
            <a:r>
              <a:rPr sz="2850" spc="-209" baseline="-27777" dirty="0">
                <a:latin typeface="Arial"/>
                <a:cs typeface="Arial"/>
              </a:rPr>
              <a:t>3</a:t>
            </a:r>
            <a:r>
              <a:rPr sz="2850" spc="-140" dirty="0">
                <a:latin typeface="Arial"/>
                <a:cs typeface="Arial"/>
              </a:rPr>
              <a:t>C</a:t>
            </a:r>
            <a:r>
              <a:rPr sz="2850" spc="-140" dirty="0">
                <a:latin typeface="Times New Roman"/>
                <a:cs typeface="Times New Roman"/>
              </a:rPr>
              <a:t>	</a:t>
            </a:r>
            <a:r>
              <a:rPr sz="4275" spc="-270" baseline="2923" dirty="0">
                <a:latin typeface="Arial"/>
                <a:cs typeface="Arial"/>
              </a:rPr>
              <a:t>C</a:t>
            </a:r>
            <a:r>
              <a:rPr sz="4275" strike="dblStrike" spc="-270" baseline="2923" dirty="0">
                <a:latin typeface="Arial"/>
                <a:cs typeface="Arial"/>
              </a:rPr>
              <a:t>	</a:t>
            </a:r>
            <a:r>
              <a:rPr sz="4275" strike="dblStrike" spc="-104" baseline="2923" dirty="0">
                <a:latin typeface="Arial"/>
                <a:cs typeface="Arial"/>
              </a:rPr>
              <a:t>C</a:t>
            </a:r>
            <a:r>
              <a:rPr sz="4275" strike="noStrike" spc="-104" baseline="2923" dirty="0">
                <a:latin typeface="Arial"/>
                <a:cs typeface="Arial"/>
              </a:rPr>
              <a:t>H</a:t>
            </a:r>
            <a:r>
              <a:rPr sz="4275" strike="noStrike" spc="-104" baseline="2923" dirty="0">
                <a:latin typeface="Times New Roman"/>
                <a:cs typeface="Times New Roman"/>
              </a:rPr>
              <a:t>	</a:t>
            </a:r>
            <a:r>
              <a:rPr sz="2850" strike="noStrike" spc="-100" dirty="0">
                <a:latin typeface="Arial"/>
                <a:cs typeface="Arial"/>
              </a:rPr>
              <a:t>COOC</a:t>
            </a:r>
            <a:r>
              <a:rPr sz="2850" strike="noStrike" spc="-150" baseline="-26315" dirty="0">
                <a:latin typeface="Arial"/>
                <a:cs typeface="Arial"/>
              </a:rPr>
              <a:t>2</a:t>
            </a:r>
            <a:r>
              <a:rPr sz="2850" strike="noStrike" spc="-100" dirty="0">
                <a:latin typeface="Arial"/>
                <a:cs typeface="Arial"/>
              </a:rPr>
              <a:t>H</a:t>
            </a:r>
            <a:r>
              <a:rPr sz="2850" strike="noStrike" spc="-150" baseline="-26315" dirty="0">
                <a:latin typeface="Arial"/>
                <a:cs typeface="Arial"/>
              </a:rPr>
              <a:t>5</a:t>
            </a:r>
            <a:endParaRPr sz="2850" baseline="-26315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65"/>
              </a:spcBef>
            </a:pPr>
            <a:r>
              <a:rPr sz="2400" spc="-75" dirty="0">
                <a:latin typeface="Arial"/>
                <a:cs typeface="Arial"/>
              </a:rPr>
              <a:t>aceto </a:t>
            </a:r>
            <a:r>
              <a:rPr sz="2400" spc="-60" dirty="0">
                <a:latin typeface="Arial"/>
                <a:cs typeface="Arial"/>
              </a:rPr>
              <a:t>acetic </a:t>
            </a:r>
            <a:r>
              <a:rPr sz="2400" spc="-80" dirty="0">
                <a:latin typeface="Arial"/>
                <a:cs typeface="Arial"/>
              </a:rPr>
              <a:t>ester </a:t>
            </a:r>
            <a:r>
              <a:rPr sz="2400" spc="-75" dirty="0">
                <a:latin typeface="Arial"/>
                <a:cs typeface="Arial"/>
              </a:rPr>
              <a:t>(enol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7168" y="4722890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07031" y="4484365"/>
            <a:ext cx="68643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850" spc="-95" dirty="0">
                <a:latin typeface="Arial"/>
                <a:cs typeface="Arial"/>
              </a:rPr>
              <a:t>CH</a:t>
            </a:r>
            <a:r>
              <a:rPr sz="2850" spc="-142" baseline="-27777" dirty="0">
                <a:latin typeface="Arial"/>
                <a:cs typeface="Arial"/>
              </a:rPr>
              <a:t>2</a:t>
            </a:r>
            <a:endParaRPr sz="2850" baseline="-27777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9151" y="4741171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36086" y="4463029"/>
            <a:ext cx="1595120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850" spc="-100" dirty="0">
                <a:latin typeface="Arial"/>
                <a:cs typeface="Arial"/>
              </a:rPr>
              <a:t>COOC</a:t>
            </a:r>
            <a:r>
              <a:rPr sz="2850" spc="-150" baseline="-27777" dirty="0">
                <a:latin typeface="Arial"/>
                <a:cs typeface="Arial"/>
              </a:rPr>
              <a:t>2</a:t>
            </a:r>
            <a:r>
              <a:rPr sz="2850" spc="-100" dirty="0">
                <a:latin typeface="Arial"/>
                <a:cs typeface="Arial"/>
              </a:rPr>
              <a:t>H</a:t>
            </a:r>
            <a:r>
              <a:rPr sz="2850" spc="-150" baseline="-27777" dirty="0">
                <a:latin typeface="Arial"/>
                <a:cs typeface="Arial"/>
              </a:rPr>
              <a:t>5</a:t>
            </a:r>
            <a:endParaRPr sz="2850" baseline="-2777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6157" y="3862881"/>
            <a:ext cx="29210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30480">
              <a:lnSpc>
                <a:spcPct val="126299"/>
              </a:lnSpc>
              <a:spcBef>
                <a:spcPts val="95"/>
              </a:spcBef>
            </a:pPr>
            <a:r>
              <a:rPr sz="2850" spc="-75" dirty="0">
                <a:latin typeface="Arial"/>
                <a:cs typeface="Arial"/>
              </a:rPr>
              <a:t>O </a:t>
            </a:r>
            <a:r>
              <a:rPr sz="2850" spc="-40" dirty="0">
                <a:latin typeface="Times New Roman"/>
                <a:cs typeface="Times New Roman"/>
              </a:rPr>
              <a:t> </a:t>
            </a:r>
            <a:r>
              <a:rPr sz="2850" spc="-105" dirty="0">
                <a:latin typeface="Arial"/>
                <a:cs typeface="Arial"/>
              </a:rPr>
              <a:t>C</a:t>
            </a:r>
            <a:endParaRPr sz="28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2811" y="4387602"/>
            <a:ext cx="386080" cy="393700"/>
          </a:xfrm>
          <a:custGeom>
            <a:avLst/>
            <a:gdLst/>
            <a:ahLst/>
            <a:cxnLst/>
            <a:rect l="l" t="t" r="r" b="b"/>
            <a:pathLst>
              <a:path w="386080" h="393700">
                <a:moveTo>
                  <a:pt x="316997" y="0"/>
                </a:moveTo>
                <a:lnTo>
                  <a:pt x="316997" y="237752"/>
                </a:lnTo>
              </a:path>
              <a:path w="386080" h="393700">
                <a:moveTo>
                  <a:pt x="385577" y="0"/>
                </a:moveTo>
                <a:lnTo>
                  <a:pt x="385577" y="237752"/>
                </a:lnTo>
              </a:path>
              <a:path w="386080" h="393700">
                <a:moveTo>
                  <a:pt x="0" y="393196"/>
                </a:moveTo>
                <a:lnTo>
                  <a:pt x="243841" y="3931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2760" y="4545325"/>
            <a:ext cx="66865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850" spc="-140" dirty="0">
                <a:latin typeface="Arial"/>
                <a:cs typeface="Arial"/>
              </a:rPr>
              <a:t>H</a:t>
            </a:r>
            <a:r>
              <a:rPr sz="2850" spc="-209" baseline="-27777" dirty="0">
                <a:latin typeface="Arial"/>
                <a:cs typeface="Arial"/>
              </a:rPr>
              <a:t>3</a:t>
            </a:r>
            <a:r>
              <a:rPr sz="2850" spc="-140" dirty="0">
                <a:latin typeface="Arial"/>
                <a:cs typeface="Arial"/>
              </a:rPr>
              <a:t>C</a:t>
            </a:r>
            <a:endParaRPr sz="2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844" y="5046763"/>
            <a:ext cx="3749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Arial"/>
                <a:cs typeface="Arial"/>
              </a:rPr>
              <a:t>aceto </a:t>
            </a:r>
            <a:r>
              <a:rPr sz="2400" spc="-60" dirty="0">
                <a:latin typeface="Arial"/>
                <a:cs typeface="Arial"/>
              </a:rPr>
              <a:t>acetic </a:t>
            </a:r>
            <a:r>
              <a:rPr sz="2400" spc="-80" dirty="0">
                <a:latin typeface="Arial"/>
                <a:cs typeface="Arial"/>
              </a:rPr>
              <a:t>ester </a:t>
            </a:r>
            <a:r>
              <a:rPr sz="2400" spc="-65" dirty="0">
                <a:latin typeface="Arial"/>
                <a:cs typeface="Arial"/>
              </a:rPr>
              <a:t>(keto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dbarc">
  <a:themeElements>
    <a:clrScheme name="shadbarc.ppt 8">
      <a:dk1>
        <a:srgbClr val="000000"/>
      </a:dk1>
      <a:lt1>
        <a:srgbClr val="FDE8CC"/>
      </a:lt1>
      <a:dk2>
        <a:srgbClr val="000000"/>
      </a:dk2>
      <a:lt2>
        <a:srgbClr val="676767"/>
      </a:lt2>
      <a:accent1>
        <a:srgbClr val="FDEECF"/>
      </a:accent1>
      <a:accent2>
        <a:srgbClr val="BC3700"/>
      </a:accent2>
      <a:accent3>
        <a:srgbClr val="FEF2E2"/>
      </a:accent3>
      <a:accent4>
        <a:srgbClr val="000000"/>
      </a:accent4>
      <a:accent5>
        <a:srgbClr val="FEF5E4"/>
      </a:accent5>
      <a:accent6>
        <a:srgbClr val="AA3100"/>
      </a:accent6>
      <a:hlink>
        <a:srgbClr val="000099"/>
      </a:hlink>
      <a:folHlink>
        <a:srgbClr val="919191"/>
      </a:folHlink>
    </a:clrScheme>
    <a:fontScheme name="shadbarc.pp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Helvetica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shadbar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bar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barc.ppt 8">
        <a:dk1>
          <a:srgbClr val="000000"/>
        </a:dk1>
        <a:lt1>
          <a:srgbClr val="FDE8CC"/>
        </a:lt1>
        <a:dk2>
          <a:srgbClr val="000000"/>
        </a:dk2>
        <a:lt2>
          <a:srgbClr val="676767"/>
        </a:lt2>
        <a:accent1>
          <a:srgbClr val="FDEECF"/>
        </a:accent1>
        <a:accent2>
          <a:srgbClr val="BC3700"/>
        </a:accent2>
        <a:accent3>
          <a:srgbClr val="FEF2E2"/>
        </a:accent3>
        <a:accent4>
          <a:srgbClr val="000000"/>
        </a:accent4>
        <a:accent5>
          <a:srgbClr val="FEF5E4"/>
        </a:accent5>
        <a:accent6>
          <a:srgbClr val="AA3100"/>
        </a:accent6>
        <a:hlink>
          <a:srgbClr val="000099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1919</Words>
  <Application>Microsoft Office PowerPoint</Application>
  <PresentationFormat>Custom</PresentationFormat>
  <Paragraphs>632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ＭＳ Ｐゴシック</vt:lpstr>
      <vt:lpstr>Arial</vt:lpstr>
      <vt:lpstr>Arial Black</vt:lpstr>
      <vt:lpstr>Calibri</vt:lpstr>
      <vt:lpstr>Calibri Light</vt:lpstr>
      <vt:lpstr>Helvetica</vt:lpstr>
      <vt:lpstr>Monotype Sorts</vt:lpstr>
      <vt:lpstr>Symbol</vt:lpstr>
      <vt:lpstr>Times</vt:lpstr>
      <vt:lpstr>Times New Roman</vt:lpstr>
      <vt:lpstr>Verdana</vt:lpstr>
      <vt:lpstr>Wingdings</vt:lpstr>
      <vt:lpstr>ヒラギノ角ゴ Pro W3</vt:lpstr>
      <vt:lpstr>Office Theme</vt:lpstr>
      <vt:lpstr>shadbarc</vt:lpstr>
      <vt:lpstr>CS ChemDraw Drawing</vt:lpstr>
      <vt:lpstr>PowerPoint Presentation</vt:lpstr>
      <vt:lpstr>Organic Synthesis Via Enolate</vt:lpstr>
      <vt:lpstr>ENOLATES</vt:lpstr>
      <vt:lpstr>Acidity of α-hydrogen</vt:lpstr>
      <vt:lpstr>Ethyl acetoacetate  (CH3COOCH2COOC2H5)</vt:lpstr>
      <vt:lpstr>Aceto Acetic Ester (AAE) or  Ethyl Aceto Acetate (EAA)</vt:lpstr>
      <vt:lpstr>PowerPoint Presentation</vt:lpstr>
      <vt:lpstr>PowerPoint Presentation</vt:lpstr>
      <vt:lpstr>Keto-Enol Tatuomerism</vt:lpstr>
      <vt:lpstr>PowerPoint Presentation</vt:lpstr>
      <vt:lpstr>PowerPoint Presentation</vt:lpstr>
      <vt:lpstr>B. Acid Catalyzed Keto-Enol Tatuomerism</vt:lpstr>
      <vt:lpstr>In EAA, there is comparatively more percentage of  keto form.</vt:lpstr>
      <vt:lpstr>Reactions of EAA :  1. Salt formation</vt:lpstr>
      <vt:lpstr>PowerPoint Presentation</vt:lpstr>
      <vt:lpstr>Acid Hydrolysis</vt:lpstr>
      <vt:lpstr>Synthesis of alkylacetic acids</vt:lpstr>
      <vt:lpstr>Synthetic Applications of EAA</vt:lpstr>
      <vt:lpstr>2. Synthesis of Mono-carboxylic acid: - Higher carboxylic acids  prepared by alkyllating EAA followed by hydrolysis.</vt:lpstr>
      <vt:lpstr>3. Synthesis of Dicarboxylic Acid: -</vt:lpstr>
      <vt:lpstr>4. Synthesis of unsaturated acid:-</vt:lpstr>
      <vt:lpstr>5. Synthesis of ketone: -</vt:lpstr>
      <vt:lpstr>6. Synthesis of 1, 3-diketone: -</vt:lpstr>
      <vt:lpstr>7. Synthesis of 4-methyl uracil: -</vt:lpstr>
      <vt:lpstr>PowerPoint Presentation</vt:lpstr>
      <vt:lpstr>Synthesis of higher normal diacids  (Synthesis of Adepic acid)</vt:lpstr>
      <vt:lpstr>Synthesis of antipyrine</vt:lpstr>
      <vt:lpstr>Synthesis of 4-methyl uracil</vt:lpstr>
      <vt:lpstr>Enamines  (and imines, Schiff bases)</vt:lpstr>
      <vt:lpstr>Formation of Enamines</vt:lpstr>
      <vt:lpstr>Formation of Enamines</vt:lpstr>
      <vt:lpstr>Enamines – Alkylation at a position.</vt:lpstr>
      <vt:lpstr>Compare mechanisms of acid catalyzed aldol and enamine</vt:lpstr>
      <vt:lpstr>Enamines - Alkylation</vt:lpstr>
      <vt:lpstr>Enamines – Acylation at a position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Chemistry [Compatibility Mode]</dc:title>
  <dc:creator>Shivaji College Bars</dc:creator>
  <cp:lastModifiedBy>user</cp:lastModifiedBy>
  <cp:revision>11</cp:revision>
  <dcterms:created xsi:type="dcterms:W3CDTF">2020-07-26T04:16:29Z</dcterms:created>
  <dcterms:modified xsi:type="dcterms:W3CDTF">2020-07-27T18:03:18Z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2019-02-06T00:00:00Z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2020-07-26T00:00:00Z</vt:filetime>
  </property>
</Properties>
</file>