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256" r:id="rId2"/>
    <p:sldId id="257" r:id="rId3"/>
    <p:sldId id="258" r:id="rId4"/>
    <p:sldId id="259" r:id="rId5"/>
    <p:sldId id="260" r:id="rId6"/>
    <p:sldId id="261" r:id="rId7"/>
    <p:sldId id="262" r:id="rId8"/>
    <p:sldId id="266" r:id="rId9"/>
    <p:sldId id="267" r:id="rId10"/>
    <p:sldId id="268" r:id="rId11"/>
    <p:sldId id="269" r:id="rId12"/>
    <p:sldId id="263" r:id="rId13"/>
    <p:sldId id="264" r:id="rId14"/>
    <p:sldId id="265"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992FD6-5009-49DB-BE21-6D17C8C1D8BB}" type="datetimeFigureOut">
              <a:rPr lang="en-IN" smtClean="0"/>
              <a:t>28-08-2019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D1C328-3266-459A-AAFA-CFD5D87DC780}" type="slidenum">
              <a:rPr lang="en-IN" smtClean="0"/>
              <a:t>‹#›</a:t>
            </a:fld>
            <a:endParaRPr lang="en-IN"/>
          </a:p>
        </p:txBody>
      </p:sp>
    </p:spTree>
    <p:extLst>
      <p:ext uri="{BB962C8B-B14F-4D97-AF65-F5344CB8AC3E}">
        <p14:creationId xmlns:p14="http://schemas.microsoft.com/office/powerpoint/2010/main" val="1714356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IN"/>
              <a:t>21-08-2019</a:t>
            </a:r>
          </a:p>
        </p:txBody>
      </p:sp>
      <p:sp>
        <p:nvSpPr>
          <p:cNvPr id="5" name="Footer Placeholder 4"/>
          <p:cNvSpPr>
            <a:spLocks noGrp="1"/>
          </p:cNvSpPr>
          <p:nvPr>
            <p:ph type="ftr" sz="quarter" idx="11"/>
          </p:nvPr>
        </p:nvSpPr>
        <p:spPr/>
        <p:txBody>
          <a:bodyPr/>
          <a:lstStyle/>
          <a:p>
            <a:r>
              <a:rPr lang="en-IN"/>
              <a:t>Dayanad Science College, Latur</a:t>
            </a:r>
          </a:p>
        </p:txBody>
      </p:sp>
      <p:sp>
        <p:nvSpPr>
          <p:cNvPr id="6" name="Slide Number Placeholder 5"/>
          <p:cNvSpPr>
            <a:spLocks noGrp="1"/>
          </p:cNvSpPr>
          <p:nvPr>
            <p:ph type="sldNum" sz="quarter" idx="12"/>
          </p:nvPr>
        </p:nvSpPr>
        <p:spPr/>
        <p:txBody>
          <a:bodyPr/>
          <a:lstStyle/>
          <a:p>
            <a:fld id="{FA9CC762-E87D-4FAC-8E89-D1B81927B59C}"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6943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IN"/>
              <a:t>21-08-2019</a:t>
            </a:r>
          </a:p>
        </p:txBody>
      </p:sp>
      <p:sp>
        <p:nvSpPr>
          <p:cNvPr id="5" name="Footer Placeholder 4"/>
          <p:cNvSpPr>
            <a:spLocks noGrp="1"/>
          </p:cNvSpPr>
          <p:nvPr>
            <p:ph type="ftr" sz="quarter" idx="11"/>
          </p:nvPr>
        </p:nvSpPr>
        <p:spPr/>
        <p:txBody>
          <a:bodyPr/>
          <a:lstStyle/>
          <a:p>
            <a:r>
              <a:rPr lang="en-IN"/>
              <a:t>Dayanad Science College, Latur</a:t>
            </a:r>
          </a:p>
        </p:txBody>
      </p:sp>
      <p:sp>
        <p:nvSpPr>
          <p:cNvPr id="6" name="Slide Number Placeholder 5"/>
          <p:cNvSpPr>
            <a:spLocks noGrp="1"/>
          </p:cNvSpPr>
          <p:nvPr>
            <p:ph type="sldNum" sz="quarter" idx="12"/>
          </p:nvPr>
        </p:nvSpPr>
        <p:spPr/>
        <p:txBody>
          <a:bodyPr/>
          <a:lstStyle/>
          <a:p>
            <a:fld id="{FA9CC762-E87D-4FAC-8E89-D1B81927B59C}" type="slidenum">
              <a:rPr lang="en-IN" smtClean="0"/>
              <a:t>‹#›</a:t>
            </a:fld>
            <a:endParaRPr lang="en-IN"/>
          </a:p>
        </p:txBody>
      </p:sp>
    </p:spTree>
    <p:extLst>
      <p:ext uri="{BB962C8B-B14F-4D97-AF65-F5344CB8AC3E}">
        <p14:creationId xmlns:p14="http://schemas.microsoft.com/office/powerpoint/2010/main" val="1340658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IN"/>
              <a:t>21-08-2019</a:t>
            </a:r>
          </a:p>
        </p:txBody>
      </p:sp>
      <p:sp>
        <p:nvSpPr>
          <p:cNvPr id="5" name="Footer Placeholder 4"/>
          <p:cNvSpPr>
            <a:spLocks noGrp="1"/>
          </p:cNvSpPr>
          <p:nvPr>
            <p:ph type="ftr" sz="quarter" idx="11"/>
          </p:nvPr>
        </p:nvSpPr>
        <p:spPr/>
        <p:txBody>
          <a:bodyPr/>
          <a:lstStyle/>
          <a:p>
            <a:r>
              <a:rPr lang="en-IN"/>
              <a:t>Dayanad Science College, Latur</a:t>
            </a:r>
          </a:p>
        </p:txBody>
      </p:sp>
      <p:sp>
        <p:nvSpPr>
          <p:cNvPr id="6" name="Slide Number Placeholder 5"/>
          <p:cNvSpPr>
            <a:spLocks noGrp="1"/>
          </p:cNvSpPr>
          <p:nvPr>
            <p:ph type="sldNum" sz="quarter" idx="12"/>
          </p:nvPr>
        </p:nvSpPr>
        <p:spPr/>
        <p:txBody>
          <a:bodyPr/>
          <a:lstStyle/>
          <a:p>
            <a:fld id="{FA9CC762-E87D-4FAC-8E89-D1B81927B59C}"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098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IN"/>
              <a:t>21-08-2019</a:t>
            </a:r>
          </a:p>
        </p:txBody>
      </p:sp>
      <p:sp>
        <p:nvSpPr>
          <p:cNvPr id="6" name="Footer Placeholder 5"/>
          <p:cNvSpPr>
            <a:spLocks noGrp="1"/>
          </p:cNvSpPr>
          <p:nvPr>
            <p:ph type="ftr" sz="quarter" idx="11"/>
          </p:nvPr>
        </p:nvSpPr>
        <p:spPr/>
        <p:txBody>
          <a:bodyPr/>
          <a:lstStyle/>
          <a:p>
            <a:r>
              <a:rPr lang="en-IN"/>
              <a:t>Dayanad Science College, Latur</a:t>
            </a:r>
          </a:p>
        </p:txBody>
      </p:sp>
      <p:sp>
        <p:nvSpPr>
          <p:cNvPr id="7" name="Slide Number Placeholder 6"/>
          <p:cNvSpPr>
            <a:spLocks noGrp="1"/>
          </p:cNvSpPr>
          <p:nvPr>
            <p:ph type="sldNum" sz="quarter" idx="12"/>
          </p:nvPr>
        </p:nvSpPr>
        <p:spPr/>
        <p:txBody>
          <a:bodyPr/>
          <a:lstStyle/>
          <a:p>
            <a:fld id="{FA9CC762-E87D-4FAC-8E89-D1B81927B59C}" type="slidenum">
              <a:rPr lang="en-IN" smtClean="0"/>
              <a:t>‹#›</a:t>
            </a:fld>
            <a:endParaRPr lang="en-IN"/>
          </a:p>
        </p:txBody>
      </p:sp>
    </p:spTree>
    <p:extLst>
      <p:ext uri="{BB962C8B-B14F-4D97-AF65-F5344CB8AC3E}">
        <p14:creationId xmlns:p14="http://schemas.microsoft.com/office/powerpoint/2010/main" val="290190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IN"/>
              <a:t>21-08-2019</a:t>
            </a:r>
          </a:p>
        </p:txBody>
      </p:sp>
      <p:sp>
        <p:nvSpPr>
          <p:cNvPr id="8" name="Footer Placeholder 7"/>
          <p:cNvSpPr>
            <a:spLocks noGrp="1"/>
          </p:cNvSpPr>
          <p:nvPr>
            <p:ph type="ftr" sz="quarter" idx="11"/>
          </p:nvPr>
        </p:nvSpPr>
        <p:spPr/>
        <p:txBody>
          <a:bodyPr/>
          <a:lstStyle/>
          <a:p>
            <a:r>
              <a:rPr lang="en-IN"/>
              <a:t>Dayanad Science College, Latur</a:t>
            </a:r>
          </a:p>
        </p:txBody>
      </p:sp>
      <p:sp>
        <p:nvSpPr>
          <p:cNvPr id="9" name="Slide Number Placeholder 8"/>
          <p:cNvSpPr>
            <a:spLocks noGrp="1"/>
          </p:cNvSpPr>
          <p:nvPr>
            <p:ph type="sldNum" sz="quarter" idx="12"/>
          </p:nvPr>
        </p:nvSpPr>
        <p:spPr/>
        <p:txBody>
          <a:bodyPr/>
          <a:lstStyle/>
          <a:p>
            <a:fld id="{FA9CC762-E87D-4FAC-8E89-D1B81927B59C}" type="slidenum">
              <a:rPr lang="en-IN" smtClean="0"/>
              <a:t>‹#›</a:t>
            </a:fld>
            <a:endParaRPr lang="en-IN"/>
          </a:p>
        </p:txBody>
      </p:sp>
    </p:spTree>
    <p:extLst>
      <p:ext uri="{BB962C8B-B14F-4D97-AF65-F5344CB8AC3E}">
        <p14:creationId xmlns:p14="http://schemas.microsoft.com/office/powerpoint/2010/main" val="3207820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IN"/>
              <a:t>21-08-2019</a:t>
            </a:r>
          </a:p>
        </p:txBody>
      </p:sp>
      <p:sp>
        <p:nvSpPr>
          <p:cNvPr id="4" name="Footer Placeholder 3"/>
          <p:cNvSpPr>
            <a:spLocks noGrp="1"/>
          </p:cNvSpPr>
          <p:nvPr>
            <p:ph type="ftr" sz="quarter" idx="11"/>
          </p:nvPr>
        </p:nvSpPr>
        <p:spPr/>
        <p:txBody>
          <a:bodyPr/>
          <a:lstStyle/>
          <a:p>
            <a:r>
              <a:rPr lang="en-IN"/>
              <a:t>Dayanad Science College, Latur</a:t>
            </a:r>
          </a:p>
        </p:txBody>
      </p:sp>
      <p:sp>
        <p:nvSpPr>
          <p:cNvPr id="5" name="Slide Number Placeholder 4"/>
          <p:cNvSpPr>
            <a:spLocks noGrp="1"/>
          </p:cNvSpPr>
          <p:nvPr>
            <p:ph type="sldNum" sz="quarter" idx="12"/>
          </p:nvPr>
        </p:nvSpPr>
        <p:spPr/>
        <p:txBody>
          <a:bodyPr/>
          <a:lstStyle/>
          <a:p>
            <a:fld id="{FA9CC762-E87D-4FAC-8E89-D1B81927B59C}" type="slidenum">
              <a:rPr lang="en-IN" smtClean="0"/>
              <a:t>‹#›</a:t>
            </a:fld>
            <a:endParaRPr lang="en-IN"/>
          </a:p>
        </p:txBody>
      </p:sp>
    </p:spTree>
    <p:extLst>
      <p:ext uri="{BB962C8B-B14F-4D97-AF65-F5344CB8AC3E}">
        <p14:creationId xmlns:p14="http://schemas.microsoft.com/office/powerpoint/2010/main" val="2229358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IN"/>
              <a:t>21-08-2019</a:t>
            </a:r>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IN"/>
              <a:t>Dayanad Science College, Latur</a:t>
            </a:r>
          </a:p>
        </p:txBody>
      </p:sp>
      <p:sp>
        <p:nvSpPr>
          <p:cNvPr id="9" name="Slide Number Placeholder 8"/>
          <p:cNvSpPr>
            <a:spLocks noGrp="1"/>
          </p:cNvSpPr>
          <p:nvPr>
            <p:ph type="sldNum" sz="quarter" idx="12"/>
          </p:nvPr>
        </p:nvSpPr>
        <p:spPr/>
        <p:txBody>
          <a:bodyPr/>
          <a:lstStyle/>
          <a:p>
            <a:fld id="{FA9CC762-E87D-4FAC-8E89-D1B81927B59C}" type="slidenum">
              <a:rPr lang="en-IN" smtClean="0"/>
              <a:t>‹#›</a:t>
            </a:fld>
            <a:endParaRPr lang="en-IN"/>
          </a:p>
        </p:txBody>
      </p:sp>
    </p:spTree>
    <p:extLst>
      <p:ext uri="{BB962C8B-B14F-4D97-AF65-F5344CB8AC3E}">
        <p14:creationId xmlns:p14="http://schemas.microsoft.com/office/powerpoint/2010/main" val="4077760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r>
              <a:rPr lang="en-IN"/>
              <a:t>21-08-2019</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IN"/>
              <a:t>Dayanad Science College, Latur</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A9CC762-E87D-4FAC-8E89-D1B81927B59C}" type="slidenum">
              <a:rPr lang="en-IN" smtClean="0"/>
              <a:t>‹#›</a:t>
            </a:fld>
            <a:endParaRPr lang="en-IN"/>
          </a:p>
        </p:txBody>
      </p:sp>
    </p:spTree>
    <p:extLst>
      <p:ext uri="{BB962C8B-B14F-4D97-AF65-F5344CB8AC3E}">
        <p14:creationId xmlns:p14="http://schemas.microsoft.com/office/powerpoint/2010/main" val="2073227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IN"/>
              <a:t>21-08-2019</a:t>
            </a:r>
          </a:p>
        </p:txBody>
      </p:sp>
      <p:sp>
        <p:nvSpPr>
          <p:cNvPr id="6" name="Footer Placeholder 5"/>
          <p:cNvSpPr>
            <a:spLocks noGrp="1"/>
          </p:cNvSpPr>
          <p:nvPr>
            <p:ph type="ftr" sz="quarter" idx="11"/>
          </p:nvPr>
        </p:nvSpPr>
        <p:spPr/>
        <p:txBody>
          <a:bodyPr/>
          <a:lstStyle/>
          <a:p>
            <a:r>
              <a:rPr lang="en-IN"/>
              <a:t>Dayanad Science College, Latur</a:t>
            </a:r>
          </a:p>
        </p:txBody>
      </p:sp>
      <p:sp>
        <p:nvSpPr>
          <p:cNvPr id="7" name="Slide Number Placeholder 6"/>
          <p:cNvSpPr>
            <a:spLocks noGrp="1"/>
          </p:cNvSpPr>
          <p:nvPr>
            <p:ph type="sldNum" sz="quarter" idx="12"/>
          </p:nvPr>
        </p:nvSpPr>
        <p:spPr/>
        <p:txBody>
          <a:bodyPr/>
          <a:lstStyle/>
          <a:p>
            <a:fld id="{FA9CC762-E87D-4FAC-8E89-D1B81927B59C}" type="slidenum">
              <a:rPr lang="en-IN" smtClean="0"/>
              <a:t>‹#›</a:t>
            </a:fld>
            <a:endParaRPr lang="en-IN"/>
          </a:p>
        </p:txBody>
      </p:sp>
    </p:spTree>
    <p:extLst>
      <p:ext uri="{BB962C8B-B14F-4D97-AF65-F5344CB8AC3E}">
        <p14:creationId xmlns:p14="http://schemas.microsoft.com/office/powerpoint/2010/main" val="3741006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IN"/>
              <a:t>21-08-2019</a:t>
            </a:r>
          </a:p>
        </p:txBody>
      </p:sp>
      <p:sp>
        <p:nvSpPr>
          <p:cNvPr id="5" name="Footer Placeholder 4"/>
          <p:cNvSpPr>
            <a:spLocks noGrp="1"/>
          </p:cNvSpPr>
          <p:nvPr>
            <p:ph type="ftr" sz="quarter" idx="11"/>
          </p:nvPr>
        </p:nvSpPr>
        <p:spPr/>
        <p:txBody>
          <a:bodyPr/>
          <a:lstStyle/>
          <a:p>
            <a:r>
              <a:rPr lang="en-IN"/>
              <a:t>Dayanad Science College, Latur</a:t>
            </a:r>
          </a:p>
        </p:txBody>
      </p:sp>
      <p:sp>
        <p:nvSpPr>
          <p:cNvPr id="6" name="Slide Number Placeholder 5"/>
          <p:cNvSpPr>
            <a:spLocks noGrp="1"/>
          </p:cNvSpPr>
          <p:nvPr>
            <p:ph type="sldNum" sz="quarter" idx="12"/>
          </p:nvPr>
        </p:nvSpPr>
        <p:spPr/>
        <p:txBody>
          <a:bodyPr/>
          <a:lstStyle/>
          <a:p>
            <a:fld id="{FA9CC762-E87D-4FAC-8E89-D1B81927B59C}" type="slidenum">
              <a:rPr lang="en-IN" smtClean="0"/>
              <a:t>‹#›</a:t>
            </a:fld>
            <a:endParaRPr lang="en-IN"/>
          </a:p>
        </p:txBody>
      </p:sp>
    </p:spTree>
    <p:extLst>
      <p:ext uri="{BB962C8B-B14F-4D97-AF65-F5344CB8AC3E}">
        <p14:creationId xmlns:p14="http://schemas.microsoft.com/office/powerpoint/2010/main" val="3084674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IN"/>
              <a:t>21-08-2019</a:t>
            </a:r>
          </a:p>
        </p:txBody>
      </p:sp>
      <p:sp>
        <p:nvSpPr>
          <p:cNvPr id="5" name="Footer Placeholder 4"/>
          <p:cNvSpPr>
            <a:spLocks noGrp="1"/>
          </p:cNvSpPr>
          <p:nvPr>
            <p:ph type="ftr" sz="quarter" idx="11"/>
          </p:nvPr>
        </p:nvSpPr>
        <p:spPr/>
        <p:txBody>
          <a:bodyPr/>
          <a:lstStyle/>
          <a:p>
            <a:r>
              <a:rPr lang="en-IN"/>
              <a:t>Dayanad Science College, Latur</a:t>
            </a:r>
          </a:p>
        </p:txBody>
      </p:sp>
      <p:sp>
        <p:nvSpPr>
          <p:cNvPr id="6" name="Slide Number Placeholder 5"/>
          <p:cNvSpPr>
            <a:spLocks noGrp="1"/>
          </p:cNvSpPr>
          <p:nvPr>
            <p:ph type="sldNum" sz="quarter" idx="12"/>
          </p:nvPr>
        </p:nvSpPr>
        <p:spPr/>
        <p:txBody>
          <a:bodyPr/>
          <a:lstStyle/>
          <a:p>
            <a:fld id="{FA9CC762-E87D-4FAC-8E89-D1B81927B59C}" type="slidenum">
              <a:rPr lang="en-IN" smtClean="0"/>
              <a:t>‹#›</a:t>
            </a:fld>
            <a:endParaRPr lang="en-IN"/>
          </a:p>
        </p:txBody>
      </p:sp>
    </p:spTree>
    <p:extLst>
      <p:ext uri="{BB962C8B-B14F-4D97-AF65-F5344CB8AC3E}">
        <p14:creationId xmlns:p14="http://schemas.microsoft.com/office/powerpoint/2010/main" val="3510795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r>
              <a:rPr lang="en-IN"/>
              <a:t>21-08-2019</a:t>
            </a: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IN"/>
              <a:t>Dayanad Science College, Latur</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A9CC762-E87D-4FAC-8E89-D1B81927B59C}" type="slidenum">
              <a:rPr lang="en-IN" smtClean="0"/>
              <a:t>‹#›</a:t>
            </a:fld>
            <a:endParaRPr lang="en-IN"/>
          </a:p>
        </p:txBody>
      </p:sp>
    </p:spTree>
    <p:extLst>
      <p:ext uri="{BB962C8B-B14F-4D97-AF65-F5344CB8AC3E}">
        <p14:creationId xmlns:p14="http://schemas.microsoft.com/office/powerpoint/2010/main" val="35156589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8D926-6653-4341-A698-1A81212EB30D}"/>
              </a:ext>
            </a:extLst>
          </p:cNvPr>
          <p:cNvSpPr>
            <a:spLocks noGrp="1"/>
          </p:cNvSpPr>
          <p:nvPr>
            <p:ph type="ctrTitle"/>
          </p:nvPr>
        </p:nvSpPr>
        <p:spPr/>
        <p:txBody>
          <a:bodyPr/>
          <a:lstStyle/>
          <a:p>
            <a:r>
              <a:rPr lang="en-US" b="1" dirty="0"/>
              <a:t>Unit 03</a:t>
            </a:r>
            <a:br>
              <a:rPr lang="en-IN" dirty="0"/>
            </a:br>
            <a:endParaRPr lang="en-IN" dirty="0"/>
          </a:p>
        </p:txBody>
      </p:sp>
      <p:sp>
        <p:nvSpPr>
          <p:cNvPr id="3" name="Subtitle 2">
            <a:extLst>
              <a:ext uri="{FF2B5EF4-FFF2-40B4-BE49-F238E27FC236}">
                <a16:creationId xmlns:a16="http://schemas.microsoft.com/office/drawing/2014/main" id="{19C214F7-CF91-4161-A089-4631940374CC}"/>
              </a:ext>
            </a:extLst>
          </p:cNvPr>
          <p:cNvSpPr>
            <a:spLocks noGrp="1"/>
          </p:cNvSpPr>
          <p:nvPr>
            <p:ph type="subTitle" idx="1"/>
          </p:nvPr>
        </p:nvSpPr>
        <p:spPr/>
        <p:txBody>
          <a:bodyPr>
            <a:normAutofit/>
          </a:bodyPr>
          <a:lstStyle/>
          <a:p>
            <a:r>
              <a:rPr lang="en-US" sz="4800" b="1" dirty="0"/>
              <a:t>Working with forms</a:t>
            </a:r>
            <a:endParaRPr lang="en-IN" sz="4800" dirty="0"/>
          </a:p>
        </p:txBody>
      </p:sp>
      <p:sp>
        <p:nvSpPr>
          <p:cNvPr id="4" name="Footer Placeholder 3">
            <a:extLst>
              <a:ext uri="{FF2B5EF4-FFF2-40B4-BE49-F238E27FC236}">
                <a16:creationId xmlns:a16="http://schemas.microsoft.com/office/drawing/2014/main" id="{47CA38E3-5BBC-4C96-9A42-D1F7CCC645E1}"/>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1DB91F00-C777-4358-8B8B-DEB0B6120DC2}"/>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A4A093D7-F115-485A-9203-2B467F95A8EF}"/>
              </a:ext>
            </a:extLst>
          </p:cNvPr>
          <p:cNvSpPr>
            <a:spLocks noGrp="1"/>
          </p:cNvSpPr>
          <p:nvPr>
            <p:ph type="sldNum" sz="quarter" idx="12"/>
          </p:nvPr>
        </p:nvSpPr>
        <p:spPr/>
        <p:txBody>
          <a:bodyPr/>
          <a:lstStyle/>
          <a:p>
            <a:fld id="{FA9CC762-E87D-4FAC-8E89-D1B81927B59C}" type="slidenum">
              <a:rPr lang="en-IN" smtClean="0"/>
              <a:t>1</a:t>
            </a:fld>
            <a:endParaRPr lang="en-IN"/>
          </a:p>
        </p:txBody>
      </p:sp>
    </p:spTree>
    <p:extLst>
      <p:ext uri="{BB962C8B-B14F-4D97-AF65-F5344CB8AC3E}">
        <p14:creationId xmlns:p14="http://schemas.microsoft.com/office/powerpoint/2010/main" val="1881153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B10BC-CDC5-41F6-94FD-D7D97ECB8DD1}"/>
              </a:ext>
            </a:extLst>
          </p:cNvPr>
          <p:cNvSpPr>
            <a:spLocks noGrp="1"/>
          </p:cNvSpPr>
          <p:nvPr>
            <p:ph type="title"/>
          </p:nvPr>
        </p:nvSpPr>
        <p:spPr/>
        <p:txBody>
          <a:bodyPr/>
          <a:lstStyle/>
          <a:p>
            <a:r>
              <a:rPr lang="en-US" dirty="0"/>
              <a:t>Content </a:t>
            </a:r>
            <a:endParaRPr lang="en-IN" dirty="0"/>
          </a:p>
        </p:txBody>
      </p:sp>
      <p:sp>
        <p:nvSpPr>
          <p:cNvPr id="3" name="Content Placeholder 2">
            <a:extLst>
              <a:ext uri="{FF2B5EF4-FFF2-40B4-BE49-F238E27FC236}">
                <a16:creationId xmlns:a16="http://schemas.microsoft.com/office/drawing/2014/main" id="{42CED25D-F8A1-43DF-BB05-D709D9D012A8}"/>
              </a:ext>
            </a:extLst>
          </p:cNvPr>
          <p:cNvSpPr>
            <a:spLocks noGrp="1"/>
          </p:cNvSpPr>
          <p:nvPr>
            <p:ph idx="1"/>
          </p:nvPr>
        </p:nvSpPr>
        <p:spPr>
          <a:xfrm>
            <a:off x="1097280" y="1845734"/>
            <a:ext cx="10058400" cy="4023360"/>
          </a:xfrm>
        </p:spPr>
        <p:txBody>
          <a:bodyPr/>
          <a:lstStyle/>
          <a:p>
            <a:pPr marL="457200" indent="-457200">
              <a:buFont typeface="+mj-lt"/>
              <a:buAutoNum type="arabicPeriod"/>
            </a:pPr>
            <a:r>
              <a:rPr lang="en-US" dirty="0">
                <a:solidFill>
                  <a:srgbClr val="FF0000"/>
                </a:solidFill>
              </a:rPr>
              <a:t>Appearance of forms</a:t>
            </a:r>
          </a:p>
          <a:p>
            <a:pPr marL="457200" indent="-457200">
              <a:buFont typeface="+mj-lt"/>
              <a:buAutoNum type="arabicPeriod"/>
            </a:pPr>
            <a:r>
              <a:rPr lang="en-US" dirty="0">
                <a:solidFill>
                  <a:srgbClr val="FF0000"/>
                </a:solidFill>
              </a:rPr>
              <a:t>Form properties</a:t>
            </a:r>
          </a:p>
          <a:p>
            <a:pPr marL="457200" indent="-457200">
              <a:buFont typeface="+mj-lt"/>
              <a:buAutoNum type="arabicPeriod"/>
            </a:pPr>
            <a:r>
              <a:rPr lang="en-US" dirty="0">
                <a:solidFill>
                  <a:srgbClr val="FF0000"/>
                </a:solidFill>
              </a:rPr>
              <a:t>Designing menu structure</a:t>
            </a:r>
          </a:p>
          <a:p>
            <a:pPr marL="457200" indent="-457200">
              <a:buFont typeface="+mj-lt"/>
              <a:buAutoNum type="arabicPeriod"/>
            </a:pPr>
            <a:r>
              <a:rPr lang="en-US" dirty="0">
                <a:solidFill>
                  <a:srgbClr val="FF0000"/>
                </a:solidFill>
              </a:rPr>
              <a:t>Building dynamic forms at run time</a:t>
            </a:r>
          </a:p>
          <a:p>
            <a:pPr marL="457200" indent="-457200">
              <a:buFont typeface="+mj-lt"/>
              <a:buAutoNum type="arabicPeriod"/>
            </a:pPr>
            <a:r>
              <a:rPr lang="en-US" dirty="0">
                <a:solidFill>
                  <a:srgbClr val="FF0000"/>
                </a:solidFill>
              </a:rPr>
              <a:t>Introduction to MDI forms. </a:t>
            </a:r>
            <a:endParaRPr lang="en-IN" dirty="0">
              <a:solidFill>
                <a:srgbClr val="FF0000"/>
              </a:solidFill>
            </a:endParaRPr>
          </a:p>
          <a:p>
            <a:pPr marL="457200" indent="-457200">
              <a:buFont typeface="+mj-lt"/>
              <a:buAutoNum type="arabicPeriod"/>
            </a:pPr>
            <a:endParaRPr lang="en-IN" dirty="0">
              <a:solidFill>
                <a:srgbClr val="FF0000"/>
              </a:solidFill>
            </a:endParaRPr>
          </a:p>
        </p:txBody>
      </p:sp>
      <p:sp>
        <p:nvSpPr>
          <p:cNvPr id="4" name="Footer Placeholder 3">
            <a:extLst>
              <a:ext uri="{FF2B5EF4-FFF2-40B4-BE49-F238E27FC236}">
                <a16:creationId xmlns:a16="http://schemas.microsoft.com/office/drawing/2014/main" id="{7F530A7B-B95D-47E3-99AE-EB46A9BF035E}"/>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64D8A96A-B3E8-4C4F-BD3B-A8E55787DB09}"/>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28B2F89E-9E6A-4A44-90D2-C20BDE545DE4}"/>
              </a:ext>
            </a:extLst>
          </p:cNvPr>
          <p:cNvSpPr>
            <a:spLocks noGrp="1"/>
          </p:cNvSpPr>
          <p:nvPr>
            <p:ph type="sldNum" sz="quarter" idx="12"/>
          </p:nvPr>
        </p:nvSpPr>
        <p:spPr/>
        <p:txBody>
          <a:bodyPr/>
          <a:lstStyle/>
          <a:p>
            <a:fld id="{FA9CC762-E87D-4FAC-8E89-D1B81927B59C}" type="slidenum">
              <a:rPr lang="en-IN" smtClean="0"/>
              <a:t>2</a:t>
            </a:fld>
            <a:endParaRPr lang="en-IN"/>
          </a:p>
        </p:txBody>
      </p:sp>
    </p:spTree>
    <p:extLst>
      <p:ext uri="{BB962C8B-B14F-4D97-AF65-F5344CB8AC3E}">
        <p14:creationId xmlns:p14="http://schemas.microsoft.com/office/powerpoint/2010/main" val="4284778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B413C-18A3-4A40-916D-3F9E327E141C}"/>
              </a:ext>
            </a:extLst>
          </p:cNvPr>
          <p:cNvSpPr>
            <a:spLocks noGrp="1"/>
          </p:cNvSpPr>
          <p:nvPr>
            <p:ph type="title"/>
          </p:nvPr>
        </p:nvSpPr>
        <p:spPr>
          <a:xfrm>
            <a:off x="749423" y="-549278"/>
            <a:ext cx="10515600" cy="1325563"/>
          </a:xfrm>
        </p:spPr>
        <p:txBody>
          <a:bodyPr/>
          <a:lstStyle/>
          <a:p>
            <a:r>
              <a:rPr lang="en-US" dirty="0"/>
              <a:t>Introduction to Form</a:t>
            </a:r>
            <a:endParaRPr lang="en-IN" dirty="0"/>
          </a:p>
        </p:txBody>
      </p:sp>
      <p:sp>
        <p:nvSpPr>
          <p:cNvPr id="3" name="Content Placeholder 2">
            <a:extLst>
              <a:ext uri="{FF2B5EF4-FFF2-40B4-BE49-F238E27FC236}">
                <a16:creationId xmlns:a16="http://schemas.microsoft.com/office/drawing/2014/main" id="{7B2D5996-A8BA-4D47-9CC0-F6908649C3E3}"/>
              </a:ext>
            </a:extLst>
          </p:cNvPr>
          <p:cNvSpPr>
            <a:spLocks noGrp="1"/>
          </p:cNvSpPr>
          <p:nvPr>
            <p:ph idx="1"/>
          </p:nvPr>
        </p:nvSpPr>
        <p:spPr>
          <a:xfrm>
            <a:off x="838200" y="785165"/>
            <a:ext cx="11164410" cy="5526857"/>
          </a:xfrm>
        </p:spPr>
        <p:txBody>
          <a:bodyPr>
            <a:normAutofit lnSpcReduction="10000"/>
          </a:bodyPr>
          <a:lstStyle/>
          <a:p>
            <a:pPr algn="just">
              <a:lnSpc>
                <a:spcPct val="150000"/>
              </a:lnSpc>
            </a:pPr>
            <a:r>
              <a:rPr lang="en-US" dirty="0"/>
              <a:t>In Visual Basic, the </a:t>
            </a:r>
            <a:r>
              <a:rPr lang="en-US" i="1" dirty="0"/>
              <a:t>form </a:t>
            </a:r>
            <a:r>
              <a:rPr lang="en-US" dirty="0"/>
              <a:t>is the container for all the controls that make up the user interface. When a Visual Basic application is executing, each window it displays on the desktop is a form. </a:t>
            </a:r>
            <a:endParaRPr lang="en-IN" dirty="0"/>
          </a:p>
          <a:p>
            <a:pPr algn="just">
              <a:lnSpc>
                <a:spcPct val="150000"/>
              </a:lnSpc>
            </a:pPr>
            <a:r>
              <a:rPr lang="en-US" dirty="0"/>
              <a:t>The form is the top-level object in a Visual Basic application, and every application starts with the form. Forms have built-in functionality that is always available without any programming effort on your part. You can move a form around, resize it, and even cover it with other forms. You do this with the mouse, or with the keyboard through the Control menu.  </a:t>
            </a:r>
            <a:endParaRPr lang="en-IN" dirty="0"/>
          </a:p>
          <a:p>
            <a:pPr algn="just">
              <a:lnSpc>
                <a:spcPct val="150000"/>
              </a:lnSpc>
            </a:pPr>
            <a:r>
              <a:rPr lang="en-US" dirty="0"/>
              <a:t>The forms that constitute the visible interface of your application are called </a:t>
            </a:r>
            <a:r>
              <a:rPr lang="en-US" b="1" i="1" dirty="0"/>
              <a:t>Windows forms</a:t>
            </a:r>
            <a:r>
              <a:rPr lang="en-US" i="1" dirty="0"/>
              <a:t>; </a:t>
            </a:r>
            <a:r>
              <a:rPr lang="en-US" dirty="0"/>
              <a:t>this term includes both the regular forms and dialog boxes, which are simple forms you use for very specific actions, such as to prompt the user for a specific piece of data or to display critical information. </a:t>
            </a:r>
            <a:endParaRPr lang="en-IN" dirty="0"/>
          </a:p>
          <a:p>
            <a:pPr algn="just">
              <a:lnSpc>
                <a:spcPct val="150000"/>
              </a:lnSpc>
            </a:pPr>
            <a:r>
              <a:rPr lang="en-US" dirty="0"/>
              <a:t>A </a:t>
            </a:r>
            <a:r>
              <a:rPr lang="en-US" b="1" i="1" dirty="0"/>
              <a:t>dialog box</a:t>
            </a:r>
            <a:r>
              <a:rPr lang="en-US" i="1" dirty="0"/>
              <a:t> </a:t>
            </a:r>
            <a:r>
              <a:rPr lang="en-US" dirty="0"/>
              <a:t>is a form with a small number of controls, no menus, and usually an OK and a Cancel button to close it. </a:t>
            </a:r>
            <a:endParaRPr lang="en-IN" dirty="0"/>
          </a:p>
          <a:p>
            <a:pPr algn="just">
              <a:lnSpc>
                <a:spcPct val="150000"/>
              </a:lnSpc>
            </a:pPr>
            <a:endParaRPr lang="en-IN" dirty="0"/>
          </a:p>
        </p:txBody>
      </p:sp>
      <p:sp>
        <p:nvSpPr>
          <p:cNvPr id="4" name="Footer Placeholder 3">
            <a:extLst>
              <a:ext uri="{FF2B5EF4-FFF2-40B4-BE49-F238E27FC236}">
                <a16:creationId xmlns:a16="http://schemas.microsoft.com/office/drawing/2014/main" id="{8DABEED9-C33D-4895-88C6-36FC6BB7E71D}"/>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EA6BFC45-798B-4F9C-AAB5-83A4710BFADD}"/>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29F8BE87-0152-44A1-B1C1-3A4203935F68}"/>
              </a:ext>
            </a:extLst>
          </p:cNvPr>
          <p:cNvSpPr>
            <a:spLocks noGrp="1"/>
          </p:cNvSpPr>
          <p:nvPr>
            <p:ph type="sldNum" sz="quarter" idx="12"/>
          </p:nvPr>
        </p:nvSpPr>
        <p:spPr/>
        <p:txBody>
          <a:bodyPr/>
          <a:lstStyle/>
          <a:p>
            <a:fld id="{FA9CC762-E87D-4FAC-8E89-D1B81927B59C}" type="slidenum">
              <a:rPr lang="en-IN" smtClean="0"/>
              <a:t>3</a:t>
            </a:fld>
            <a:endParaRPr lang="en-IN"/>
          </a:p>
        </p:txBody>
      </p:sp>
    </p:spTree>
    <p:extLst>
      <p:ext uri="{BB962C8B-B14F-4D97-AF65-F5344CB8AC3E}">
        <p14:creationId xmlns:p14="http://schemas.microsoft.com/office/powerpoint/2010/main" val="1780446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55572-6CAF-4AE4-B0C5-01E50F8D4A9D}"/>
              </a:ext>
            </a:extLst>
          </p:cNvPr>
          <p:cNvSpPr>
            <a:spLocks noGrp="1"/>
          </p:cNvSpPr>
          <p:nvPr>
            <p:ph type="title"/>
          </p:nvPr>
        </p:nvSpPr>
        <p:spPr/>
        <p:txBody>
          <a:bodyPr/>
          <a:lstStyle/>
          <a:p>
            <a:r>
              <a:rPr lang="en-US" b="1" dirty="0"/>
              <a:t>Appearance of forms</a:t>
            </a:r>
            <a:endParaRPr lang="en-IN" b="1" dirty="0"/>
          </a:p>
        </p:txBody>
      </p:sp>
      <p:sp>
        <p:nvSpPr>
          <p:cNvPr id="3" name="Content Placeholder 2">
            <a:extLst>
              <a:ext uri="{FF2B5EF4-FFF2-40B4-BE49-F238E27FC236}">
                <a16:creationId xmlns:a16="http://schemas.microsoft.com/office/drawing/2014/main" id="{33023649-6201-4E9F-8866-C981FFCD2C2A}"/>
              </a:ext>
            </a:extLst>
          </p:cNvPr>
          <p:cNvSpPr>
            <a:spLocks noGrp="1"/>
          </p:cNvSpPr>
          <p:nvPr>
            <p:ph idx="1"/>
          </p:nvPr>
        </p:nvSpPr>
        <p:spPr>
          <a:xfrm>
            <a:off x="386898" y="1825625"/>
            <a:ext cx="5206034" cy="4351338"/>
          </a:xfrm>
        </p:spPr>
        <p:txBody>
          <a:bodyPr>
            <a:normAutofit lnSpcReduction="10000"/>
          </a:bodyPr>
          <a:lstStyle/>
          <a:p>
            <a:pPr>
              <a:lnSpc>
                <a:spcPct val="200000"/>
              </a:lnSpc>
            </a:pPr>
            <a:r>
              <a:rPr lang="en-US" dirty="0"/>
              <a:t>Applications are made up of one or more forms, and the forms are what users see. You should create your forms carefully, make them functional, and keep them simple and spontaneous. The main characteristic of a form is the title bar on which the form’s caption is displayed (see Figure). </a:t>
            </a:r>
            <a:endParaRPr lang="en-IN" dirty="0"/>
          </a:p>
          <a:p>
            <a:endParaRPr lang="en-IN" dirty="0"/>
          </a:p>
        </p:txBody>
      </p:sp>
      <p:pic>
        <p:nvPicPr>
          <p:cNvPr id="1026" name="Picture 2">
            <a:extLst>
              <a:ext uri="{FF2B5EF4-FFF2-40B4-BE49-F238E27FC236}">
                <a16:creationId xmlns:a16="http://schemas.microsoft.com/office/drawing/2014/main" id="{20CE7FDE-EC49-44C5-B719-C43B91061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2932" y="1760969"/>
            <a:ext cx="621217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096A7259-0649-42A6-A760-00AA6162D715}"/>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8C9E127D-3104-4902-BB91-A38545BD757F}"/>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97192673-56C3-4D42-B3C2-08983D3364B9}"/>
              </a:ext>
            </a:extLst>
          </p:cNvPr>
          <p:cNvSpPr>
            <a:spLocks noGrp="1"/>
          </p:cNvSpPr>
          <p:nvPr>
            <p:ph type="sldNum" sz="quarter" idx="12"/>
          </p:nvPr>
        </p:nvSpPr>
        <p:spPr/>
        <p:txBody>
          <a:bodyPr/>
          <a:lstStyle/>
          <a:p>
            <a:fld id="{FA9CC762-E87D-4FAC-8E89-D1B81927B59C}" type="slidenum">
              <a:rPr lang="en-IN" smtClean="0"/>
              <a:t>4</a:t>
            </a:fld>
            <a:endParaRPr lang="en-IN"/>
          </a:p>
        </p:txBody>
      </p:sp>
    </p:spTree>
    <p:extLst>
      <p:ext uri="{BB962C8B-B14F-4D97-AF65-F5344CB8AC3E}">
        <p14:creationId xmlns:p14="http://schemas.microsoft.com/office/powerpoint/2010/main" val="3448649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25DEB-8A5B-4AC8-BC1D-63944C2775EE}"/>
              </a:ext>
            </a:extLst>
          </p:cNvPr>
          <p:cNvSpPr>
            <a:spLocks noGrp="1"/>
          </p:cNvSpPr>
          <p:nvPr>
            <p:ph type="title"/>
          </p:nvPr>
        </p:nvSpPr>
        <p:spPr/>
        <p:txBody>
          <a:bodyPr/>
          <a:lstStyle/>
          <a:p>
            <a:r>
              <a:rPr lang="en-US" b="1" dirty="0"/>
              <a:t>Appearance of forms</a:t>
            </a:r>
            <a:endParaRPr lang="en-IN" dirty="0"/>
          </a:p>
        </p:txBody>
      </p:sp>
      <p:sp>
        <p:nvSpPr>
          <p:cNvPr id="3" name="Content Placeholder 2">
            <a:extLst>
              <a:ext uri="{FF2B5EF4-FFF2-40B4-BE49-F238E27FC236}">
                <a16:creationId xmlns:a16="http://schemas.microsoft.com/office/drawing/2014/main" id="{8A6E831F-B88F-4790-8A48-7A00ABBBCF13}"/>
              </a:ext>
            </a:extLst>
          </p:cNvPr>
          <p:cNvSpPr>
            <a:spLocks noGrp="1"/>
          </p:cNvSpPr>
          <p:nvPr>
            <p:ph idx="1"/>
          </p:nvPr>
        </p:nvSpPr>
        <p:spPr/>
        <p:txBody>
          <a:bodyPr>
            <a:normAutofit fontScale="92500" lnSpcReduction="10000"/>
          </a:bodyPr>
          <a:lstStyle/>
          <a:p>
            <a:r>
              <a:rPr lang="en-US" dirty="0"/>
              <a:t>Title bar opens the Control menu, which contains the commands shown in Table</a:t>
            </a:r>
          </a:p>
          <a:p>
            <a:pPr marL="0" indent="0">
              <a:buNone/>
            </a:pPr>
            <a:r>
              <a:rPr lang="en-US" b="1" dirty="0"/>
              <a:t>Table  </a:t>
            </a:r>
            <a:r>
              <a:rPr lang="en-US" dirty="0"/>
              <a:t>Commands of the Control Menu </a:t>
            </a:r>
            <a:endParaRPr lang="en-IN" dirty="0"/>
          </a:p>
          <a:p>
            <a:pPr marL="0" indent="0">
              <a:buNone/>
            </a:pPr>
            <a:r>
              <a:rPr lang="en-US" b="1" dirty="0"/>
              <a:t>Command  	Effect </a:t>
            </a:r>
            <a:endParaRPr lang="en-IN" dirty="0"/>
          </a:p>
          <a:p>
            <a:pPr marL="0" indent="0">
              <a:buNone/>
            </a:pPr>
            <a:r>
              <a:rPr lang="en-US" dirty="0"/>
              <a:t>Restore	Restores a maximized form to the size it was before it was 		    	              maximized; available only if the form has been maximized </a:t>
            </a:r>
            <a:endParaRPr lang="en-IN" dirty="0"/>
          </a:p>
          <a:p>
            <a:pPr marL="0" indent="0">
              <a:buNone/>
            </a:pPr>
            <a:r>
              <a:rPr lang="en-US" dirty="0"/>
              <a:t>Move   		Lets the user move the form around with the mouse </a:t>
            </a:r>
            <a:endParaRPr lang="en-IN" dirty="0"/>
          </a:p>
          <a:p>
            <a:pPr marL="0" indent="0">
              <a:buNone/>
            </a:pPr>
            <a:r>
              <a:rPr lang="en-US" dirty="0"/>
              <a:t>Size   		Lets the user resize the form with the mouse </a:t>
            </a:r>
            <a:endParaRPr lang="en-IN" dirty="0"/>
          </a:p>
          <a:p>
            <a:pPr marL="0" indent="0">
              <a:buNone/>
            </a:pPr>
            <a:r>
              <a:rPr lang="en-US" dirty="0"/>
              <a:t>Minimize  	Minimizes the form </a:t>
            </a:r>
            <a:endParaRPr lang="en-IN" dirty="0"/>
          </a:p>
          <a:p>
            <a:pPr marL="0" indent="0">
              <a:buNone/>
            </a:pPr>
            <a:r>
              <a:rPr lang="en-US" dirty="0"/>
              <a:t>Maximize  	Maximizes the form </a:t>
            </a:r>
            <a:endParaRPr lang="en-IN" dirty="0"/>
          </a:p>
          <a:p>
            <a:pPr marL="0" indent="0">
              <a:buNone/>
            </a:pPr>
            <a:r>
              <a:rPr lang="en-US" dirty="0"/>
              <a:t>Close   		Closes the current form </a:t>
            </a:r>
            <a:endParaRPr lang="en-IN" dirty="0"/>
          </a:p>
          <a:p>
            <a:endParaRPr lang="en-IN" dirty="0"/>
          </a:p>
        </p:txBody>
      </p:sp>
      <p:sp>
        <p:nvSpPr>
          <p:cNvPr id="4" name="Footer Placeholder 3">
            <a:extLst>
              <a:ext uri="{FF2B5EF4-FFF2-40B4-BE49-F238E27FC236}">
                <a16:creationId xmlns:a16="http://schemas.microsoft.com/office/drawing/2014/main" id="{96BB641F-C46B-4897-A4F4-CA36D51C03F7}"/>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37D9F753-09A2-4057-B0B7-01A4C9A73C2D}"/>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9E1DD510-9115-4877-907D-11FFF6D60B5A}"/>
              </a:ext>
            </a:extLst>
          </p:cNvPr>
          <p:cNvSpPr>
            <a:spLocks noGrp="1"/>
          </p:cNvSpPr>
          <p:nvPr>
            <p:ph type="sldNum" sz="quarter" idx="12"/>
          </p:nvPr>
        </p:nvSpPr>
        <p:spPr/>
        <p:txBody>
          <a:bodyPr/>
          <a:lstStyle/>
          <a:p>
            <a:fld id="{FA9CC762-E87D-4FAC-8E89-D1B81927B59C}" type="slidenum">
              <a:rPr lang="en-IN" smtClean="0"/>
              <a:t>5</a:t>
            </a:fld>
            <a:endParaRPr lang="en-IN"/>
          </a:p>
        </p:txBody>
      </p:sp>
    </p:spTree>
    <p:extLst>
      <p:ext uri="{BB962C8B-B14F-4D97-AF65-F5344CB8AC3E}">
        <p14:creationId xmlns:p14="http://schemas.microsoft.com/office/powerpoint/2010/main" val="215640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A0CF9-EEB0-4FD3-811A-64A3C8A0B3C4}"/>
              </a:ext>
            </a:extLst>
          </p:cNvPr>
          <p:cNvSpPr>
            <a:spLocks noGrp="1"/>
          </p:cNvSpPr>
          <p:nvPr>
            <p:ph type="title"/>
          </p:nvPr>
        </p:nvSpPr>
        <p:spPr/>
        <p:txBody>
          <a:bodyPr/>
          <a:lstStyle/>
          <a:p>
            <a:r>
              <a:rPr lang="en-US" b="1" dirty="0"/>
              <a:t>Forms Properties</a:t>
            </a:r>
            <a:endParaRPr lang="en-IN" dirty="0"/>
          </a:p>
        </p:txBody>
      </p:sp>
      <p:sp>
        <p:nvSpPr>
          <p:cNvPr id="3" name="Content Placeholder 2">
            <a:extLst>
              <a:ext uri="{FF2B5EF4-FFF2-40B4-BE49-F238E27FC236}">
                <a16:creationId xmlns:a16="http://schemas.microsoft.com/office/drawing/2014/main" id="{3E3F0134-CEE1-41CE-89EF-78B232CE0E2A}"/>
              </a:ext>
            </a:extLst>
          </p:cNvPr>
          <p:cNvSpPr>
            <a:spLocks noGrp="1"/>
          </p:cNvSpPr>
          <p:nvPr>
            <p:ph idx="1"/>
          </p:nvPr>
        </p:nvSpPr>
        <p:spPr/>
        <p:txBody>
          <a:bodyPr>
            <a:normAutofit/>
          </a:bodyPr>
          <a:lstStyle/>
          <a:p>
            <a:r>
              <a:rPr lang="en-US" dirty="0"/>
              <a:t>Some important properties of form are as follows.  </a:t>
            </a:r>
            <a:endParaRPr lang="en-IN" dirty="0"/>
          </a:p>
          <a:p>
            <a:r>
              <a:rPr lang="en-US" b="1" dirty="0"/>
              <a:t>Name: </a:t>
            </a:r>
            <a:endParaRPr lang="en-IN" dirty="0"/>
          </a:p>
          <a:p>
            <a:r>
              <a:rPr lang="en-US" dirty="0"/>
              <a:t>Name used to identify form. It is the name by which the form is referred to in your code. Visual Basic by default names the forms Form1, Form2, Form3, etc. three letter prefix for form names is </a:t>
            </a:r>
            <a:r>
              <a:rPr lang="en-US" b="1" i="1" dirty="0" err="1"/>
              <a:t>frm</a:t>
            </a:r>
            <a:r>
              <a:rPr lang="en-US" b="1" i="1" dirty="0"/>
              <a:t> </a:t>
            </a:r>
            <a:endParaRPr lang="en-IN" dirty="0"/>
          </a:p>
          <a:p>
            <a:r>
              <a:rPr lang="en-US" b="1" dirty="0"/>
              <a:t>Appearance: </a:t>
            </a:r>
            <a:endParaRPr lang="en-IN" dirty="0"/>
          </a:p>
          <a:p>
            <a:r>
              <a:rPr lang="en-US" dirty="0"/>
              <a:t>Return or set whether or not an object is painted at run time with 3D effects. There are two values of this property 0-Flat &amp; 1- 3D. the default vale is 3D. </a:t>
            </a:r>
            <a:endParaRPr lang="en-IN" dirty="0"/>
          </a:p>
          <a:p>
            <a:r>
              <a:rPr lang="en-US" b="1" dirty="0" err="1"/>
              <a:t>BackColor</a:t>
            </a:r>
            <a:r>
              <a:rPr lang="en-US" b="1" dirty="0"/>
              <a:t>: </a:t>
            </a:r>
            <a:endParaRPr lang="en-IN" dirty="0"/>
          </a:p>
          <a:p>
            <a:r>
              <a:rPr lang="en-US" dirty="0"/>
              <a:t>This property is used to sets the form background color. </a:t>
            </a:r>
            <a:endParaRPr lang="en-IN" dirty="0"/>
          </a:p>
        </p:txBody>
      </p:sp>
      <p:sp>
        <p:nvSpPr>
          <p:cNvPr id="4" name="Footer Placeholder 3">
            <a:extLst>
              <a:ext uri="{FF2B5EF4-FFF2-40B4-BE49-F238E27FC236}">
                <a16:creationId xmlns:a16="http://schemas.microsoft.com/office/drawing/2014/main" id="{8F073F90-1D86-45D7-AE65-1E8085342D64}"/>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DC6B9A5F-88A8-457D-B369-9E66A7567E68}"/>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52EA80C3-865B-4855-A873-62A80B6196B2}"/>
              </a:ext>
            </a:extLst>
          </p:cNvPr>
          <p:cNvSpPr>
            <a:spLocks noGrp="1"/>
          </p:cNvSpPr>
          <p:nvPr>
            <p:ph type="sldNum" sz="quarter" idx="12"/>
          </p:nvPr>
        </p:nvSpPr>
        <p:spPr/>
        <p:txBody>
          <a:bodyPr/>
          <a:lstStyle/>
          <a:p>
            <a:fld id="{FA9CC762-E87D-4FAC-8E89-D1B81927B59C}" type="slidenum">
              <a:rPr lang="en-IN" smtClean="0"/>
              <a:t>6</a:t>
            </a:fld>
            <a:endParaRPr lang="en-IN"/>
          </a:p>
        </p:txBody>
      </p:sp>
    </p:spTree>
    <p:extLst>
      <p:ext uri="{BB962C8B-B14F-4D97-AF65-F5344CB8AC3E}">
        <p14:creationId xmlns:p14="http://schemas.microsoft.com/office/powerpoint/2010/main" val="750529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37E86-F9C7-498A-B53D-2F19F9452957}"/>
              </a:ext>
            </a:extLst>
          </p:cNvPr>
          <p:cNvSpPr>
            <a:spLocks noGrp="1"/>
          </p:cNvSpPr>
          <p:nvPr>
            <p:ph type="title"/>
          </p:nvPr>
        </p:nvSpPr>
        <p:spPr/>
        <p:txBody>
          <a:bodyPr/>
          <a:lstStyle/>
          <a:p>
            <a:r>
              <a:rPr lang="en-US" b="1" dirty="0" err="1"/>
              <a:t>BorderStyle</a:t>
            </a:r>
            <a:r>
              <a:rPr lang="en-US" b="1" dirty="0"/>
              <a:t> </a:t>
            </a:r>
            <a:br>
              <a:rPr lang="en-IN" dirty="0"/>
            </a:br>
            <a:endParaRPr lang="en-IN" dirty="0"/>
          </a:p>
        </p:txBody>
      </p:sp>
      <p:sp>
        <p:nvSpPr>
          <p:cNvPr id="3" name="Content Placeholder 2">
            <a:extLst>
              <a:ext uri="{FF2B5EF4-FFF2-40B4-BE49-F238E27FC236}">
                <a16:creationId xmlns:a16="http://schemas.microsoft.com/office/drawing/2014/main" id="{893228E3-2920-4550-BAE8-31B4E3725677}"/>
              </a:ext>
            </a:extLst>
          </p:cNvPr>
          <p:cNvSpPr>
            <a:spLocks noGrp="1"/>
          </p:cNvSpPr>
          <p:nvPr>
            <p:ph idx="1"/>
          </p:nvPr>
        </p:nvSpPr>
        <p:spPr/>
        <p:txBody>
          <a:bodyPr>
            <a:normAutofit fontScale="92500" lnSpcReduction="10000"/>
          </a:bodyPr>
          <a:lstStyle/>
          <a:p>
            <a:r>
              <a:rPr lang="en-US" dirty="0"/>
              <a:t>The </a:t>
            </a:r>
            <a:r>
              <a:rPr lang="en-US" dirty="0" err="1"/>
              <a:t>BorderStyle</a:t>
            </a:r>
            <a:r>
              <a:rPr lang="en-US" dirty="0"/>
              <a:t> property determines the style of the form’s border and the appearance of the form; it takes one of the values shown in Table</a:t>
            </a:r>
          </a:p>
          <a:p>
            <a:r>
              <a:rPr lang="en-US" b="1" dirty="0"/>
              <a:t>Value    	Effect </a:t>
            </a:r>
            <a:endParaRPr lang="en-IN" dirty="0"/>
          </a:p>
          <a:p>
            <a:pPr marL="0" indent="0">
              <a:buNone/>
            </a:pPr>
            <a:r>
              <a:rPr lang="en-US" sz="1800" dirty="0"/>
              <a:t>None</a:t>
            </a:r>
            <a:r>
              <a:rPr lang="en-US" sz="1700" dirty="0"/>
              <a:t>   		Borderless window that can’t be resized; this setting should be avoided. </a:t>
            </a:r>
            <a:endParaRPr lang="en-IN" sz="1700" dirty="0"/>
          </a:p>
          <a:p>
            <a:pPr marL="0" indent="0">
              <a:buNone/>
            </a:pPr>
            <a:r>
              <a:rPr lang="en-US" sz="1700" dirty="0"/>
              <a:t>Sizable (default)	Resizable window that’s used for displaying regular forms. </a:t>
            </a:r>
            <a:endParaRPr lang="en-IN" sz="1700" dirty="0"/>
          </a:p>
          <a:p>
            <a:pPr marL="0" indent="0">
              <a:buNone/>
            </a:pPr>
            <a:r>
              <a:rPr lang="en-US" sz="1700" dirty="0" err="1"/>
              <a:t>FixedDialog</a:t>
            </a:r>
            <a:r>
              <a:rPr lang="en-US" sz="1700" dirty="0"/>
              <a:t>	A fixed window, used to create dialog boxes. </a:t>
            </a:r>
            <a:endParaRPr lang="en-IN" sz="1700" dirty="0"/>
          </a:p>
          <a:p>
            <a:pPr marL="0" indent="0">
              <a:buNone/>
            </a:pPr>
            <a:r>
              <a:rPr lang="en-US" sz="1700" dirty="0" err="1"/>
              <a:t>FixedSingle</a:t>
            </a:r>
            <a:r>
              <a:rPr lang="en-US" sz="1700" dirty="0"/>
              <a:t>	A fixed window with a single line border. </a:t>
            </a:r>
            <a:endParaRPr lang="en-IN" sz="1700" dirty="0"/>
          </a:p>
          <a:p>
            <a:pPr marL="0" indent="0">
              <a:buNone/>
            </a:pPr>
            <a:r>
              <a:rPr lang="en-US" sz="1700" dirty="0" err="1"/>
              <a:t>FixedToolWindow</a:t>
            </a:r>
            <a:r>
              <a:rPr lang="en-US" sz="1700" dirty="0"/>
              <a:t>	 A fixed window with a Close button only. It looks like the toolbar  </a:t>
            </a:r>
            <a:endParaRPr lang="en-IN" sz="1700" dirty="0"/>
          </a:p>
          <a:p>
            <a:pPr marL="0" indent="0">
              <a:buNone/>
            </a:pPr>
            <a:r>
              <a:rPr lang="en-US" sz="1700" dirty="0"/>
              <a:t>	                    displayed by the drawing and imaging applications. </a:t>
            </a:r>
            <a:endParaRPr lang="en-IN" sz="1700" dirty="0"/>
          </a:p>
          <a:p>
            <a:pPr marL="0" indent="0">
              <a:buNone/>
            </a:pPr>
            <a:r>
              <a:rPr lang="en-US" sz="1700" dirty="0" err="1"/>
              <a:t>SizableToolWindow</a:t>
            </a:r>
            <a:r>
              <a:rPr lang="en-US" sz="1700" dirty="0"/>
              <a:t>   Same as the </a:t>
            </a:r>
            <a:r>
              <a:rPr lang="en-US" sz="1700" dirty="0" err="1"/>
              <a:t>FixedToolWindow</a:t>
            </a:r>
            <a:r>
              <a:rPr lang="en-US" sz="1700" dirty="0"/>
              <a:t> but resizable. In addition, its  </a:t>
            </a:r>
            <a:endParaRPr lang="en-IN" sz="1700" dirty="0"/>
          </a:p>
          <a:p>
            <a:pPr marL="0" indent="0">
              <a:buNone/>
            </a:pPr>
            <a:r>
              <a:rPr lang="en-US" sz="1700" dirty="0"/>
              <a:t>	                   caption font is smaller than the usual. </a:t>
            </a:r>
            <a:endParaRPr lang="en-IN" sz="1700" dirty="0"/>
          </a:p>
          <a:p>
            <a:pPr marL="0" indent="0">
              <a:buNone/>
            </a:pPr>
            <a:endParaRPr lang="en-IN" dirty="0"/>
          </a:p>
        </p:txBody>
      </p:sp>
      <p:sp>
        <p:nvSpPr>
          <p:cNvPr id="4" name="Footer Placeholder 3">
            <a:extLst>
              <a:ext uri="{FF2B5EF4-FFF2-40B4-BE49-F238E27FC236}">
                <a16:creationId xmlns:a16="http://schemas.microsoft.com/office/drawing/2014/main" id="{809A122F-5AC0-451A-ABCD-3DDAD5F06972}"/>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9C08796C-3F74-45D3-8AE6-AC4188A43123}"/>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D80D66C7-9015-4D00-B284-7348FA26B2A1}"/>
              </a:ext>
            </a:extLst>
          </p:cNvPr>
          <p:cNvSpPr>
            <a:spLocks noGrp="1"/>
          </p:cNvSpPr>
          <p:nvPr>
            <p:ph type="sldNum" sz="quarter" idx="12"/>
          </p:nvPr>
        </p:nvSpPr>
        <p:spPr/>
        <p:txBody>
          <a:bodyPr/>
          <a:lstStyle/>
          <a:p>
            <a:fld id="{FA9CC762-E87D-4FAC-8E89-D1B81927B59C}" type="slidenum">
              <a:rPr lang="en-IN" smtClean="0"/>
              <a:t>7</a:t>
            </a:fld>
            <a:endParaRPr lang="en-IN"/>
          </a:p>
        </p:txBody>
      </p:sp>
    </p:spTree>
    <p:extLst>
      <p:ext uri="{BB962C8B-B14F-4D97-AF65-F5344CB8AC3E}">
        <p14:creationId xmlns:p14="http://schemas.microsoft.com/office/powerpoint/2010/main" val="3963156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E8C63-8770-4E0A-9C64-0A38F60A902B}"/>
              </a:ext>
            </a:extLst>
          </p:cNvPr>
          <p:cNvSpPr>
            <a:spLocks noGrp="1"/>
          </p:cNvSpPr>
          <p:nvPr>
            <p:ph type="title"/>
          </p:nvPr>
        </p:nvSpPr>
        <p:spPr>
          <a:xfrm>
            <a:off x="1097280" y="-778715"/>
            <a:ext cx="10058400" cy="1450757"/>
          </a:xfrm>
        </p:spPr>
        <p:txBody>
          <a:bodyPr/>
          <a:lstStyle/>
          <a:p>
            <a:r>
              <a:rPr lang="en-US" b="1" dirty="0"/>
              <a:t>Forms Properties</a:t>
            </a:r>
            <a:endParaRPr lang="en-IN" dirty="0"/>
          </a:p>
        </p:txBody>
      </p:sp>
      <p:sp>
        <p:nvSpPr>
          <p:cNvPr id="3" name="Content Placeholder 2">
            <a:extLst>
              <a:ext uri="{FF2B5EF4-FFF2-40B4-BE49-F238E27FC236}">
                <a16:creationId xmlns:a16="http://schemas.microsoft.com/office/drawing/2014/main" id="{A572E6C1-66BA-4FF1-9E68-409631C7A98E}"/>
              </a:ext>
            </a:extLst>
          </p:cNvPr>
          <p:cNvSpPr>
            <a:spLocks noGrp="1"/>
          </p:cNvSpPr>
          <p:nvPr>
            <p:ph idx="1"/>
          </p:nvPr>
        </p:nvSpPr>
        <p:spPr>
          <a:xfrm>
            <a:off x="1097280" y="878889"/>
            <a:ext cx="10058400" cy="4990205"/>
          </a:xfrm>
        </p:spPr>
        <p:txBody>
          <a:bodyPr>
            <a:normAutofit fontScale="92500" lnSpcReduction="10000"/>
          </a:bodyPr>
          <a:lstStyle/>
          <a:p>
            <a:r>
              <a:rPr lang="en-US" b="1" dirty="0"/>
              <a:t>Caption: </a:t>
            </a:r>
            <a:endParaRPr lang="en-IN" dirty="0"/>
          </a:p>
          <a:p>
            <a:r>
              <a:rPr lang="en-US" dirty="0"/>
              <a:t>It is the text that appears in the title bar of form. A caption can be changed at runtime. The caption must be informative and meaningful. </a:t>
            </a:r>
            <a:endParaRPr lang="en-IN" dirty="0"/>
          </a:p>
          <a:p>
            <a:r>
              <a:rPr lang="en-US" b="1" dirty="0" err="1"/>
              <a:t>ControlBox</a:t>
            </a:r>
            <a:r>
              <a:rPr lang="en-US" b="1" dirty="0"/>
              <a:t>: </a:t>
            </a:r>
            <a:endParaRPr lang="en-IN" dirty="0"/>
          </a:p>
          <a:p>
            <a:r>
              <a:rPr lang="en-US" dirty="0"/>
              <a:t>This property is also True by default. Set it to False to hide the icon and disable the Control menu. Although the Control menu is rarely used, Windows applications don’t disable it. When the </a:t>
            </a:r>
            <a:r>
              <a:rPr lang="en-US" dirty="0" err="1"/>
              <a:t>ControlBox</a:t>
            </a:r>
            <a:r>
              <a:rPr lang="en-US" dirty="0"/>
              <a:t> property is False, the three buttons on the title bar are also disabled.  </a:t>
            </a:r>
            <a:endParaRPr lang="en-IN" dirty="0"/>
          </a:p>
          <a:p>
            <a:r>
              <a:rPr lang="en-US" b="1" dirty="0"/>
              <a:t>Enabled: </a:t>
            </a:r>
            <a:endParaRPr lang="en-IN" dirty="0"/>
          </a:p>
          <a:p>
            <a:r>
              <a:rPr lang="en-US" dirty="0"/>
              <a:t>If True, allows the form to respond to mouse and keyboard events; if False, disables form. Default value is true. </a:t>
            </a:r>
            <a:endParaRPr lang="en-IN" dirty="0"/>
          </a:p>
          <a:p>
            <a:r>
              <a:rPr lang="en-US" b="1" dirty="0"/>
              <a:t>Font: </a:t>
            </a:r>
            <a:endParaRPr lang="en-IN" dirty="0"/>
          </a:p>
          <a:p>
            <a:r>
              <a:rPr lang="en-US" dirty="0"/>
              <a:t>This property is used to sets font type, style, size. </a:t>
            </a:r>
            <a:endParaRPr lang="en-IN" dirty="0"/>
          </a:p>
          <a:p>
            <a:r>
              <a:rPr lang="en-US" b="1" dirty="0" err="1"/>
              <a:t>ForeColor</a:t>
            </a:r>
            <a:r>
              <a:rPr lang="en-US" b="1" dirty="0"/>
              <a:t>: </a:t>
            </a:r>
            <a:endParaRPr lang="en-IN" dirty="0"/>
          </a:p>
          <a:p>
            <a:r>
              <a:rPr lang="en-US" dirty="0"/>
              <a:t>This property is used to sets color of text or graphics. </a:t>
            </a:r>
            <a:endParaRPr lang="en-IN" dirty="0"/>
          </a:p>
          <a:p>
            <a:endParaRPr lang="en-IN" dirty="0"/>
          </a:p>
        </p:txBody>
      </p:sp>
      <p:sp>
        <p:nvSpPr>
          <p:cNvPr id="4" name="Footer Placeholder 3">
            <a:extLst>
              <a:ext uri="{FF2B5EF4-FFF2-40B4-BE49-F238E27FC236}">
                <a16:creationId xmlns:a16="http://schemas.microsoft.com/office/drawing/2014/main" id="{EEDD7829-0681-4931-9A56-EA6F52B13E77}"/>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C225571B-8CCA-4541-A7AC-44DB7EB309D0}"/>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755DE119-BAB4-4DDF-8365-93EF9C43B3E1}"/>
              </a:ext>
            </a:extLst>
          </p:cNvPr>
          <p:cNvSpPr>
            <a:spLocks noGrp="1"/>
          </p:cNvSpPr>
          <p:nvPr>
            <p:ph type="sldNum" sz="quarter" idx="12"/>
          </p:nvPr>
        </p:nvSpPr>
        <p:spPr/>
        <p:txBody>
          <a:bodyPr/>
          <a:lstStyle/>
          <a:p>
            <a:fld id="{FA9CC762-E87D-4FAC-8E89-D1B81927B59C}" type="slidenum">
              <a:rPr lang="en-IN" smtClean="0"/>
              <a:t>8</a:t>
            </a:fld>
            <a:endParaRPr lang="en-IN"/>
          </a:p>
        </p:txBody>
      </p:sp>
    </p:spTree>
    <p:extLst>
      <p:ext uri="{BB962C8B-B14F-4D97-AF65-F5344CB8AC3E}">
        <p14:creationId xmlns:p14="http://schemas.microsoft.com/office/powerpoint/2010/main" val="2261455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6B22-194C-433B-92DB-5E1F56B64177}"/>
              </a:ext>
            </a:extLst>
          </p:cNvPr>
          <p:cNvSpPr>
            <a:spLocks noGrp="1"/>
          </p:cNvSpPr>
          <p:nvPr>
            <p:ph type="title"/>
          </p:nvPr>
        </p:nvSpPr>
        <p:spPr>
          <a:xfrm>
            <a:off x="1097280" y="-459122"/>
            <a:ext cx="10058400" cy="1450757"/>
          </a:xfrm>
        </p:spPr>
        <p:txBody>
          <a:bodyPr/>
          <a:lstStyle/>
          <a:p>
            <a:r>
              <a:rPr lang="en-US" b="1" dirty="0"/>
              <a:t>Forms Properties</a:t>
            </a:r>
            <a:endParaRPr lang="en-IN" dirty="0"/>
          </a:p>
        </p:txBody>
      </p:sp>
      <p:sp>
        <p:nvSpPr>
          <p:cNvPr id="3" name="Content Placeholder 2">
            <a:extLst>
              <a:ext uri="{FF2B5EF4-FFF2-40B4-BE49-F238E27FC236}">
                <a16:creationId xmlns:a16="http://schemas.microsoft.com/office/drawing/2014/main" id="{6AB9600B-0D93-47B0-9BEE-32F48F2BB55D}"/>
              </a:ext>
            </a:extLst>
          </p:cNvPr>
          <p:cNvSpPr>
            <a:spLocks noGrp="1"/>
          </p:cNvSpPr>
          <p:nvPr>
            <p:ph idx="1"/>
          </p:nvPr>
        </p:nvSpPr>
        <p:spPr>
          <a:xfrm>
            <a:off x="1097280" y="1074198"/>
            <a:ext cx="10058400" cy="4794896"/>
          </a:xfrm>
        </p:spPr>
        <p:txBody>
          <a:bodyPr>
            <a:normAutofit lnSpcReduction="10000"/>
          </a:bodyPr>
          <a:lstStyle/>
          <a:p>
            <a:pPr marL="0" indent="0">
              <a:buNone/>
            </a:pPr>
            <a:r>
              <a:rPr lang="en-US" b="1" dirty="0"/>
              <a:t>Height: </a:t>
            </a:r>
            <a:endParaRPr lang="en-IN" dirty="0"/>
          </a:p>
          <a:p>
            <a:pPr marL="0" indent="0">
              <a:buNone/>
            </a:pPr>
            <a:r>
              <a:rPr lang="en-US" dirty="0"/>
              <a:t>This property is used to sets the height of the form. </a:t>
            </a:r>
            <a:endParaRPr lang="en-IN" dirty="0"/>
          </a:p>
          <a:p>
            <a:pPr marL="0" indent="0">
              <a:buNone/>
            </a:pPr>
            <a:r>
              <a:rPr lang="en-US" b="1" dirty="0"/>
              <a:t>Left: </a:t>
            </a:r>
            <a:endParaRPr lang="en-IN" dirty="0"/>
          </a:p>
          <a:p>
            <a:pPr marL="0" indent="0">
              <a:buNone/>
            </a:pPr>
            <a:r>
              <a:rPr lang="en-US" dirty="0"/>
              <a:t>This property is used to sets the distance from left side of computer screen to left side of form. </a:t>
            </a:r>
            <a:endParaRPr lang="en-IN" dirty="0"/>
          </a:p>
          <a:p>
            <a:pPr marL="0" indent="0">
              <a:buNone/>
            </a:pPr>
            <a:r>
              <a:rPr lang="en-US" b="1" dirty="0"/>
              <a:t>Min Button, Max Button: </a:t>
            </a:r>
            <a:endParaRPr lang="en-IN" dirty="0"/>
          </a:p>
          <a:p>
            <a:pPr marL="0" indent="0">
              <a:buNone/>
            </a:pPr>
            <a:r>
              <a:rPr lang="en-US" dirty="0"/>
              <a:t>These two properties are True by default. Set them to False to hide the corresponding buttons on the title bar. </a:t>
            </a:r>
            <a:endParaRPr lang="en-IN" dirty="0"/>
          </a:p>
          <a:p>
            <a:pPr marL="0" indent="0">
              <a:buNone/>
            </a:pPr>
            <a:r>
              <a:rPr lang="en-US" b="1" dirty="0"/>
              <a:t>Movable: </a:t>
            </a:r>
            <a:endParaRPr lang="en-IN" dirty="0"/>
          </a:p>
          <a:p>
            <a:pPr marL="0" indent="0">
              <a:buNone/>
            </a:pPr>
            <a:r>
              <a:rPr lang="en-US" dirty="0"/>
              <a:t>The default value is true. If set to false, the form cannot be moved by the user during the runtime. </a:t>
            </a:r>
            <a:endParaRPr lang="en-IN" dirty="0"/>
          </a:p>
          <a:p>
            <a:pPr marL="0" indent="0">
              <a:buNone/>
            </a:pPr>
            <a:r>
              <a:rPr lang="en-US" b="1" dirty="0"/>
              <a:t>Picture:</a:t>
            </a:r>
            <a:r>
              <a:rPr lang="en-US" dirty="0"/>
              <a:t>  </a:t>
            </a:r>
            <a:endParaRPr lang="en-IN" dirty="0"/>
          </a:p>
          <a:p>
            <a:pPr marL="0" indent="0">
              <a:buNone/>
            </a:pPr>
            <a:r>
              <a:rPr lang="en-US" dirty="0"/>
              <a:t>This property is used to places a bitmap picture in the form. </a:t>
            </a:r>
            <a:endParaRPr lang="en-IN" dirty="0"/>
          </a:p>
          <a:p>
            <a:pPr marL="0" indent="0">
              <a:buNone/>
            </a:pPr>
            <a:endParaRPr lang="en-IN" dirty="0"/>
          </a:p>
        </p:txBody>
      </p:sp>
      <p:sp>
        <p:nvSpPr>
          <p:cNvPr id="4" name="Footer Placeholder 3">
            <a:extLst>
              <a:ext uri="{FF2B5EF4-FFF2-40B4-BE49-F238E27FC236}">
                <a16:creationId xmlns:a16="http://schemas.microsoft.com/office/drawing/2014/main" id="{B9453275-E2F5-4CA5-86C8-8678994BA1B4}"/>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B6A14F3A-010B-43A5-A376-C9DCAB3D3878}"/>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F9B80524-0B32-45FE-8564-8E2A473E6EE8}"/>
              </a:ext>
            </a:extLst>
          </p:cNvPr>
          <p:cNvSpPr>
            <a:spLocks noGrp="1"/>
          </p:cNvSpPr>
          <p:nvPr>
            <p:ph type="sldNum" sz="quarter" idx="12"/>
          </p:nvPr>
        </p:nvSpPr>
        <p:spPr/>
        <p:txBody>
          <a:bodyPr/>
          <a:lstStyle/>
          <a:p>
            <a:fld id="{FA9CC762-E87D-4FAC-8E89-D1B81927B59C}" type="slidenum">
              <a:rPr lang="en-IN" smtClean="0"/>
              <a:t>9</a:t>
            </a:fld>
            <a:endParaRPr lang="en-IN"/>
          </a:p>
        </p:txBody>
      </p:sp>
    </p:spTree>
    <p:extLst>
      <p:ext uri="{BB962C8B-B14F-4D97-AF65-F5344CB8AC3E}">
        <p14:creationId xmlns:p14="http://schemas.microsoft.com/office/powerpoint/2010/main" val="3114713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21F2-F343-4CDD-9BB3-69DE2DF1AB36}"/>
              </a:ext>
            </a:extLst>
          </p:cNvPr>
          <p:cNvSpPr>
            <a:spLocks noGrp="1"/>
          </p:cNvSpPr>
          <p:nvPr>
            <p:ph type="title"/>
          </p:nvPr>
        </p:nvSpPr>
        <p:spPr>
          <a:xfrm>
            <a:off x="1097280" y="-627798"/>
            <a:ext cx="10058400" cy="1450757"/>
          </a:xfrm>
        </p:spPr>
        <p:txBody>
          <a:bodyPr/>
          <a:lstStyle/>
          <a:p>
            <a:r>
              <a:rPr lang="en-US" b="1" dirty="0"/>
              <a:t>Forms Properties</a:t>
            </a:r>
            <a:endParaRPr lang="en-IN" dirty="0"/>
          </a:p>
        </p:txBody>
      </p:sp>
      <p:sp>
        <p:nvSpPr>
          <p:cNvPr id="3" name="Content Placeholder 2">
            <a:extLst>
              <a:ext uri="{FF2B5EF4-FFF2-40B4-BE49-F238E27FC236}">
                <a16:creationId xmlns:a16="http://schemas.microsoft.com/office/drawing/2014/main" id="{92028C46-4018-41C7-BAF8-F77C648B992B}"/>
              </a:ext>
            </a:extLst>
          </p:cNvPr>
          <p:cNvSpPr>
            <a:spLocks noGrp="1"/>
          </p:cNvSpPr>
          <p:nvPr>
            <p:ph idx="1"/>
          </p:nvPr>
        </p:nvSpPr>
        <p:spPr>
          <a:xfrm>
            <a:off x="1097280" y="754602"/>
            <a:ext cx="10058400" cy="5114492"/>
          </a:xfrm>
        </p:spPr>
        <p:txBody>
          <a:bodyPr>
            <a:normAutofit fontScale="92500" lnSpcReduction="20000"/>
          </a:bodyPr>
          <a:lstStyle/>
          <a:p>
            <a:pPr marL="0" indent="0">
              <a:lnSpc>
                <a:spcPct val="120000"/>
              </a:lnSpc>
              <a:buNone/>
            </a:pPr>
            <a:r>
              <a:rPr lang="en-US" b="1" dirty="0" err="1"/>
              <a:t>StartUpPosition</a:t>
            </a:r>
            <a:r>
              <a:rPr lang="en-US" b="1" dirty="0"/>
              <a:t>: </a:t>
            </a:r>
            <a:endParaRPr lang="en-IN" dirty="0"/>
          </a:p>
          <a:p>
            <a:pPr marL="0" indent="0">
              <a:lnSpc>
                <a:spcPct val="120000"/>
              </a:lnSpc>
              <a:buNone/>
            </a:pPr>
            <a:r>
              <a:rPr lang="en-US" dirty="0"/>
              <a:t>This property determines the initial position of the form when it’s first displayed; it can have one of the values shown in Table 3.3. </a:t>
            </a:r>
            <a:endParaRPr lang="en-IN" dirty="0"/>
          </a:p>
          <a:p>
            <a:pPr marL="0" indent="0">
              <a:lnSpc>
                <a:spcPct val="120000"/>
              </a:lnSpc>
              <a:buNone/>
            </a:pPr>
            <a:r>
              <a:rPr lang="en-US" b="1" dirty="0"/>
              <a:t>Table 3.3: </a:t>
            </a:r>
            <a:r>
              <a:rPr lang="en-US" dirty="0"/>
              <a:t>The </a:t>
            </a:r>
            <a:r>
              <a:rPr lang="en-US" dirty="0" err="1"/>
              <a:t>FormStartPosition</a:t>
            </a:r>
            <a:r>
              <a:rPr lang="en-US" dirty="0"/>
              <a:t> Enumeration </a:t>
            </a:r>
            <a:endParaRPr lang="en-IN" dirty="0"/>
          </a:p>
          <a:p>
            <a:pPr marL="0" indent="0">
              <a:lnSpc>
                <a:spcPct val="120000"/>
              </a:lnSpc>
              <a:buNone/>
            </a:pPr>
            <a:r>
              <a:rPr lang="en-US" b="1" dirty="0"/>
              <a:t>Value     	            			Effect </a:t>
            </a:r>
            <a:endParaRPr lang="en-IN" dirty="0"/>
          </a:p>
          <a:p>
            <a:pPr marL="0" indent="0">
              <a:lnSpc>
                <a:spcPct val="120000"/>
              </a:lnSpc>
              <a:buNone/>
            </a:pPr>
            <a:r>
              <a:rPr lang="en-US" dirty="0"/>
              <a:t>Manual	              			The location and size of the form will determine its starting   </a:t>
            </a:r>
          </a:p>
          <a:p>
            <a:pPr marL="0" indent="0">
              <a:lnSpc>
                <a:spcPct val="120000"/>
              </a:lnSpc>
              <a:buNone/>
            </a:pPr>
            <a:r>
              <a:rPr lang="en-US" dirty="0"/>
              <a:t>                                          		position. </a:t>
            </a:r>
            <a:r>
              <a:rPr lang="en-US" b="1" dirty="0"/>
              <a:t> </a:t>
            </a:r>
            <a:endParaRPr lang="en-IN" dirty="0"/>
          </a:p>
          <a:p>
            <a:pPr marL="0" indent="0">
              <a:lnSpc>
                <a:spcPct val="120000"/>
              </a:lnSpc>
              <a:buNone/>
            </a:pPr>
            <a:r>
              <a:rPr lang="en-US" dirty="0" err="1"/>
              <a:t>CenterOwner</a:t>
            </a:r>
            <a:r>
              <a:rPr lang="en-US" dirty="0"/>
              <a:t>   			The form is centered in the area of its parent form. </a:t>
            </a:r>
            <a:endParaRPr lang="en-IN" dirty="0"/>
          </a:p>
          <a:p>
            <a:pPr marL="0" indent="0">
              <a:lnSpc>
                <a:spcPct val="120000"/>
              </a:lnSpc>
              <a:buNone/>
            </a:pPr>
            <a:r>
              <a:rPr lang="en-US" dirty="0" err="1"/>
              <a:t>CenterScreen</a:t>
            </a:r>
            <a:r>
              <a:rPr lang="en-US" dirty="0"/>
              <a:t>    			The form is centered on the monitor. </a:t>
            </a:r>
            <a:endParaRPr lang="en-IN" dirty="0"/>
          </a:p>
          <a:p>
            <a:pPr marL="0" indent="0">
              <a:lnSpc>
                <a:spcPct val="120000"/>
              </a:lnSpc>
              <a:buNone/>
            </a:pPr>
            <a:r>
              <a:rPr lang="en-US" sz="2400" dirty="0" err="1"/>
              <a:t>WindowsDefaultBounds</a:t>
            </a:r>
            <a:r>
              <a:rPr lang="en-US" sz="2400" dirty="0"/>
              <a:t> </a:t>
            </a:r>
            <a:r>
              <a:rPr lang="en-US" dirty="0"/>
              <a:t>	The form is positioned at the default location and size  </a:t>
            </a:r>
            <a:endParaRPr lang="en-IN" dirty="0"/>
          </a:p>
          <a:p>
            <a:pPr marL="0" indent="0">
              <a:lnSpc>
                <a:spcPct val="120000"/>
              </a:lnSpc>
              <a:buNone/>
            </a:pPr>
            <a:r>
              <a:rPr lang="en-US" dirty="0"/>
              <a:t>                            			determined by Windows. </a:t>
            </a:r>
            <a:endParaRPr lang="en-IN" dirty="0"/>
          </a:p>
          <a:p>
            <a:pPr marL="0" indent="0">
              <a:lnSpc>
                <a:spcPct val="120000"/>
              </a:lnSpc>
              <a:buNone/>
            </a:pPr>
            <a:endParaRPr lang="en-IN" dirty="0"/>
          </a:p>
        </p:txBody>
      </p:sp>
      <p:sp>
        <p:nvSpPr>
          <p:cNvPr id="4" name="Footer Placeholder 3">
            <a:extLst>
              <a:ext uri="{FF2B5EF4-FFF2-40B4-BE49-F238E27FC236}">
                <a16:creationId xmlns:a16="http://schemas.microsoft.com/office/drawing/2014/main" id="{84922535-5996-456D-B2CB-851E48F4EEB5}"/>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77636D53-0E16-44E6-935E-3C750D6EAEE4}"/>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7A685F0C-7B7F-4A2F-B513-BD2EAB422EA9}"/>
              </a:ext>
            </a:extLst>
          </p:cNvPr>
          <p:cNvSpPr>
            <a:spLocks noGrp="1"/>
          </p:cNvSpPr>
          <p:nvPr>
            <p:ph type="sldNum" sz="quarter" idx="12"/>
          </p:nvPr>
        </p:nvSpPr>
        <p:spPr/>
        <p:txBody>
          <a:bodyPr/>
          <a:lstStyle/>
          <a:p>
            <a:fld id="{FA9CC762-E87D-4FAC-8E89-D1B81927B59C}" type="slidenum">
              <a:rPr lang="en-IN" smtClean="0"/>
              <a:t>10</a:t>
            </a:fld>
            <a:endParaRPr lang="en-IN"/>
          </a:p>
        </p:txBody>
      </p:sp>
    </p:spTree>
    <p:extLst>
      <p:ext uri="{BB962C8B-B14F-4D97-AF65-F5344CB8AC3E}">
        <p14:creationId xmlns:p14="http://schemas.microsoft.com/office/powerpoint/2010/main" val="4269269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A391E-101A-49D0-83EA-141863C43F38}"/>
              </a:ext>
            </a:extLst>
          </p:cNvPr>
          <p:cNvSpPr>
            <a:spLocks noGrp="1"/>
          </p:cNvSpPr>
          <p:nvPr>
            <p:ph type="title"/>
          </p:nvPr>
        </p:nvSpPr>
        <p:spPr/>
        <p:txBody>
          <a:bodyPr/>
          <a:lstStyle/>
          <a:p>
            <a:r>
              <a:rPr lang="en-US" b="1" dirty="0"/>
              <a:t>Forms Properties</a:t>
            </a:r>
            <a:endParaRPr lang="en-IN" dirty="0"/>
          </a:p>
        </p:txBody>
      </p:sp>
      <p:sp>
        <p:nvSpPr>
          <p:cNvPr id="3" name="Content Placeholder 2">
            <a:extLst>
              <a:ext uri="{FF2B5EF4-FFF2-40B4-BE49-F238E27FC236}">
                <a16:creationId xmlns:a16="http://schemas.microsoft.com/office/drawing/2014/main" id="{C6A7FD44-0BA5-4CAF-848A-2596EFA1D3E0}"/>
              </a:ext>
            </a:extLst>
          </p:cNvPr>
          <p:cNvSpPr>
            <a:spLocks noGrp="1"/>
          </p:cNvSpPr>
          <p:nvPr>
            <p:ph idx="1"/>
          </p:nvPr>
        </p:nvSpPr>
        <p:spPr/>
        <p:txBody>
          <a:bodyPr/>
          <a:lstStyle/>
          <a:p>
            <a:pPr marL="0" indent="0">
              <a:buNone/>
            </a:pPr>
            <a:r>
              <a:rPr lang="en-US" b="1" dirty="0"/>
              <a:t>Top: </a:t>
            </a:r>
            <a:endParaRPr lang="en-IN" dirty="0"/>
          </a:p>
          <a:p>
            <a:pPr marL="0" indent="0">
              <a:buNone/>
            </a:pPr>
            <a:r>
              <a:rPr lang="en-US" dirty="0"/>
              <a:t>This property is used to sets the distance from top side of computer screen to top side of form. </a:t>
            </a:r>
            <a:endParaRPr lang="en-IN" dirty="0"/>
          </a:p>
          <a:p>
            <a:pPr marL="0" indent="0">
              <a:buNone/>
            </a:pPr>
            <a:r>
              <a:rPr lang="en-US" b="1" dirty="0"/>
              <a:t>Visible: </a:t>
            </a:r>
            <a:endParaRPr lang="en-IN" dirty="0"/>
          </a:p>
          <a:p>
            <a:pPr marL="0" indent="0">
              <a:buNone/>
            </a:pPr>
            <a:r>
              <a:rPr lang="en-US" dirty="0"/>
              <a:t>This property is used to sets a value that determines whether an form is visible or hidden. Default value is true. </a:t>
            </a:r>
            <a:endParaRPr lang="en-IN" dirty="0"/>
          </a:p>
          <a:p>
            <a:pPr marL="0" indent="0">
              <a:buNone/>
            </a:pPr>
            <a:r>
              <a:rPr lang="en-US" b="1" dirty="0"/>
              <a:t>Width: </a:t>
            </a:r>
            <a:endParaRPr lang="en-IN" dirty="0"/>
          </a:p>
          <a:p>
            <a:pPr marL="0" indent="0">
              <a:buNone/>
            </a:pPr>
            <a:r>
              <a:rPr lang="en-US" dirty="0"/>
              <a:t>This property is used to sets the width of the form. </a:t>
            </a:r>
            <a:endParaRPr lang="en-IN" dirty="0"/>
          </a:p>
          <a:p>
            <a:pPr marL="0" indent="0">
              <a:buNone/>
            </a:pPr>
            <a:endParaRPr lang="en-IN" dirty="0"/>
          </a:p>
        </p:txBody>
      </p:sp>
      <p:sp>
        <p:nvSpPr>
          <p:cNvPr id="4" name="Footer Placeholder 3">
            <a:extLst>
              <a:ext uri="{FF2B5EF4-FFF2-40B4-BE49-F238E27FC236}">
                <a16:creationId xmlns:a16="http://schemas.microsoft.com/office/drawing/2014/main" id="{59FA58C8-51D6-4588-8C91-933D151FA298}"/>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58F82CEE-4EB8-4853-8DCF-FAEFD1510614}"/>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2ABD359A-759F-4863-973C-26AF967635E4}"/>
              </a:ext>
            </a:extLst>
          </p:cNvPr>
          <p:cNvSpPr>
            <a:spLocks noGrp="1"/>
          </p:cNvSpPr>
          <p:nvPr>
            <p:ph type="sldNum" sz="quarter" idx="12"/>
          </p:nvPr>
        </p:nvSpPr>
        <p:spPr/>
        <p:txBody>
          <a:bodyPr/>
          <a:lstStyle/>
          <a:p>
            <a:fld id="{FA9CC762-E87D-4FAC-8E89-D1B81927B59C}" type="slidenum">
              <a:rPr lang="en-IN" smtClean="0"/>
              <a:t>11</a:t>
            </a:fld>
            <a:endParaRPr lang="en-IN"/>
          </a:p>
        </p:txBody>
      </p:sp>
    </p:spTree>
    <p:extLst>
      <p:ext uri="{BB962C8B-B14F-4D97-AF65-F5344CB8AC3E}">
        <p14:creationId xmlns:p14="http://schemas.microsoft.com/office/powerpoint/2010/main" val="51796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A46E6-8F6F-4945-BC39-F42BF267B918}"/>
              </a:ext>
            </a:extLst>
          </p:cNvPr>
          <p:cNvSpPr>
            <a:spLocks noGrp="1"/>
          </p:cNvSpPr>
          <p:nvPr>
            <p:ph type="title"/>
          </p:nvPr>
        </p:nvSpPr>
        <p:spPr/>
        <p:txBody>
          <a:bodyPr/>
          <a:lstStyle/>
          <a:p>
            <a:r>
              <a:rPr lang="en-US" dirty="0"/>
              <a:t>Designing menu structure</a:t>
            </a:r>
            <a:endParaRPr lang="en-IN" dirty="0"/>
          </a:p>
        </p:txBody>
      </p:sp>
      <p:sp>
        <p:nvSpPr>
          <p:cNvPr id="3" name="Content Placeholder 2">
            <a:extLst>
              <a:ext uri="{FF2B5EF4-FFF2-40B4-BE49-F238E27FC236}">
                <a16:creationId xmlns:a16="http://schemas.microsoft.com/office/drawing/2014/main" id="{0DB9449F-2550-4FCA-A1F4-E5354FF46CA6}"/>
              </a:ext>
            </a:extLst>
          </p:cNvPr>
          <p:cNvSpPr>
            <a:spLocks noGrp="1"/>
          </p:cNvSpPr>
          <p:nvPr>
            <p:ph idx="1"/>
          </p:nvPr>
        </p:nvSpPr>
        <p:spPr/>
        <p:txBody>
          <a:bodyPr>
            <a:normAutofit fontScale="92500" lnSpcReduction="10000"/>
          </a:bodyPr>
          <a:lstStyle/>
          <a:p>
            <a:pPr algn="just">
              <a:lnSpc>
                <a:spcPct val="200000"/>
              </a:lnSpc>
            </a:pPr>
            <a:r>
              <a:rPr lang="en-US" dirty="0"/>
              <a:t>Menus are one of the most common and characteristic elements of the Windows user interface. Even in the old days of character-based displays, menus were used to display methodically organized choices and guide the user through an application. Despite the visually rich interfaces of Windows applications and the many alternatives, menus are still the most popular means of organizing a large number of options. Many applications duplicate some or all of their menus in the form of icons on a toolbar, but the menu is a standard fixture of a Form. You can turn the toolbars on and off, but not the menus.  </a:t>
            </a:r>
            <a:endParaRPr lang="en-IN" dirty="0"/>
          </a:p>
          <a:p>
            <a:pPr marL="0" indent="0" algn="just">
              <a:lnSpc>
                <a:spcPct val="200000"/>
              </a:lnSpc>
              <a:buNone/>
            </a:pPr>
            <a:endParaRPr lang="en-IN" dirty="0"/>
          </a:p>
        </p:txBody>
      </p:sp>
      <p:sp>
        <p:nvSpPr>
          <p:cNvPr id="4" name="Footer Placeholder 3">
            <a:extLst>
              <a:ext uri="{FF2B5EF4-FFF2-40B4-BE49-F238E27FC236}">
                <a16:creationId xmlns:a16="http://schemas.microsoft.com/office/drawing/2014/main" id="{B0EBDA84-77B8-435B-86A0-51E6CB491964}"/>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129051D3-1A42-4363-BE56-1B81FA4D159F}"/>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954EA1B3-E423-4AD4-8B6D-CF45E42D622E}"/>
              </a:ext>
            </a:extLst>
          </p:cNvPr>
          <p:cNvSpPr>
            <a:spLocks noGrp="1"/>
          </p:cNvSpPr>
          <p:nvPr>
            <p:ph type="sldNum" sz="quarter" idx="12"/>
          </p:nvPr>
        </p:nvSpPr>
        <p:spPr/>
        <p:txBody>
          <a:bodyPr/>
          <a:lstStyle/>
          <a:p>
            <a:fld id="{FA9CC762-E87D-4FAC-8E89-D1B81927B59C}" type="slidenum">
              <a:rPr lang="en-IN" smtClean="0"/>
              <a:t>12</a:t>
            </a:fld>
            <a:endParaRPr lang="en-IN"/>
          </a:p>
        </p:txBody>
      </p:sp>
    </p:spTree>
    <p:extLst>
      <p:ext uri="{BB962C8B-B14F-4D97-AF65-F5344CB8AC3E}">
        <p14:creationId xmlns:p14="http://schemas.microsoft.com/office/powerpoint/2010/main" val="3658168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40F671-07B4-4730-8479-7E6704AD94F1}"/>
              </a:ext>
            </a:extLst>
          </p:cNvPr>
          <p:cNvSpPr>
            <a:spLocks noGrp="1"/>
          </p:cNvSpPr>
          <p:nvPr>
            <p:ph idx="1"/>
          </p:nvPr>
        </p:nvSpPr>
        <p:spPr>
          <a:xfrm>
            <a:off x="838200" y="257452"/>
            <a:ext cx="5145350" cy="5919511"/>
          </a:xfrm>
        </p:spPr>
        <p:txBody>
          <a:bodyPr>
            <a:normAutofit/>
          </a:bodyPr>
          <a:lstStyle/>
          <a:p>
            <a:pPr marL="0" indent="0">
              <a:buNone/>
            </a:pPr>
            <a:r>
              <a:rPr lang="en-US" b="1" dirty="0"/>
              <a:t>The Menu Editor </a:t>
            </a:r>
            <a:endParaRPr lang="en-IN" dirty="0"/>
          </a:p>
          <a:p>
            <a:pPr marL="0" indent="0">
              <a:buNone/>
            </a:pPr>
            <a:r>
              <a:rPr lang="en-US" dirty="0"/>
              <a:t>Menus can be attached only to Forms, and you design them with the Menu Editor. To see how the Menu Editor works, </a:t>
            </a:r>
            <a:endParaRPr lang="en-IN" dirty="0"/>
          </a:p>
          <a:p>
            <a:r>
              <a:rPr lang="en-US" dirty="0"/>
              <a:t>start a new project, and when Form1 appears in the design window.  </a:t>
            </a:r>
            <a:endParaRPr lang="en-IN" dirty="0"/>
          </a:p>
          <a:p>
            <a:r>
              <a:rPr lang="en-US" dirty="0"/>
              <a:t>Choose Tools Ø Menu Editor to open the Menu Editor, as shown in following Figure. </a:t>
            </a:r>
            <a:endParaRPr lang="en-IN" dirty="0"/>
          </a:p>
          <a:p>
            <a:r>
              <a:rPr lang="en-US" dirty="0"/>
              <a:t>Alternatively, you can click the Menu Editor Button on the toolbar. </a:t>
            </a:r>
            <a:endParaRPr lang="en-IN" dirty="0"/>
          </a:p>
          <a:p>
            <a:pPr marL="0" indent="0">
              <a:buNone/>
            </a:pPr>
            <a:endParaRPr lang="en-IN" dirty="0"/>
          </a:p>
        </p:txBody>
      </p:sp>
      <p:pic>
        <p:nvPicPr>
          <p:cNvPr id="2050" name="Picture 2">
            <a:extLst>
              <a:ext uri="{FF2B5EF4-FFF2-40B4-BE49-F238E27FC236}">
                <a16:creationId xmlns:a16="http://schemas.microsoft.com/office/drawing/2014/main" id="{817CA2D4-0B29-43A9-96A5-67B114E00A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86502"/>
            <a:ext cx="5356194" cy="532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68BDAE7F-07F4-4F78-A1FD-7EFA41F735D4}"/>
              </a:ext>
            </a:extLst>
          </p:cNvPr>
          <p:cNvSpPr>
            <a:spLocks noGrp="1"/>
          </p:cNvSpPr>
          <p:nvPr>
            <p:ph type="ftr" sz="quarter" idx="11"/>
          </p:nvPr>
        </p:nvSpPr>
        <p:spPr/>
        <p:txBody>
          <a:bodyPr/>
          <a:lstStyle/>
          <a:p>
            <a:r>
              <a:rPr lang="en-IN"/>
              <a:t>Dayanad Science College, Latur</a:t>
            </a:r>
          </a:p>
        </p:txBody>
      </p:sp>
      <p:sp>
        <p:nvSpPr>
          <p:cNvPr id="4" name="Date Placeholder 3">
            <a:extLst>
              <a:ext uri="{FF2B5EF4-FFF2-40B4-BE49-F238E27FC236}">
                <a16:creationId xmlns:a16="http://schemas.microsoft.com/office/drawing/2014/main" id="{706FB289-3546-4CBA-8C69-78EF9EAFD938}"/>
              </a:ext>
            </a:extLst>
          </p:cNvPr>
          <p:cNvSpPr>
            <a:spLocks noGrp="1"/>
          </p:cNvSpPr>
          <p:nvPr>
            <p:ph type="dt" sz="half" idx="10"/>
          </p:nvPr>
        </p:nvSpPr>
        <p:spPr/>
        <p:txBody>
          <a:bodyPr/>
          <a:lstStyle/>
          <a:p>
            <a:r>
              <a:rPr lang="en-IN"/>
              <a:t>21-08-2019</a:t>
            </a:r>
          </a:p>
        </p:txBody>
      </p:sp>
      <p:sp>
        <p:nvSpPr>
          <p:cNvPr id="5" name="Slide Number Placeholder 4">
            <a:extLst>
              <a:ext uri="{FF2B5EF4-FFF2-40B4-BE49-F238E27FC236}">
                <a16:creationId xmlns:a16="http://schemas.microsoft.com/office/drawing/2014/main" id="{EAEFBDA8-B8C5-4919-8418-ABFEE3071581}"/>
              </a:ext>
            </a:extLst>
          </p:cNvPr>
          <p:cNvSpPr>
            <a:spLocks noGrp="1"/>
          </p:cNvSpPr>
          <p:nvPr>
            <p:ph type="sldNum" sz="quarter" idx="12"/>
          </p:nvPr>
        </p:nvSpPr>
        <p:spPr/>
        <p:txBody>
          <a:bodyPr/>
          <a:lstStyle/>
          <a:p>
            <a:fld id="{FA9CC762-E87D-4FAC-8E89-D1B81927B59C}" type="slidenum">
              <a:rPr lang="en-IN" smtClean="0"/>
              <a:t>13</a:t>
            </a:fld>
            <a:endParaRPr lang="en-IN"/>
          </a:p>
        </p:txBody>
      </p:sp>
    </p:spTree>
    <p:extLst>
      <p:ext uri="{BB962C8B-B14F-4D97-AF65-F5344CB8AC3E}">
        <p14:creationId xmlns:p14="http://schemas.microsoft.com/office/powerpoint/2010/main" val="378184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89E465-604A-4264-A158-B521E340433F}"/>
              </a:ext>
            </a:extLst>
          </p:cNvPr>
          <p:cNvSpPr>
            <a:spLocks noGrp="1"/>
          </p:cNvSpPr>
          <p:nvPr>
            <p:ph idx="1"/>
          </p:nvPr>
        </p:nvSpPr>
        <p:spPr>
          <a:xfrm>
            <a:off x="838200" y="142043"/>
            <a:ext cx="10515600" cy="6034920"/>
          </a:xfrm>
        </p:spPr>
        <p:txBody>
          <a:bodyPr>
            <a:normAutofit/>
          </a:bodyPr>
          <a:lstStyle/>
          <a:p>
            <a:pPr marL="0" indent="0">
              <a:lnSpc>
                <a:spcPct val="150000"/>
              </a:lnSpc>
              <a:buNone/>
            </a:pPr>
            <a:r>
              <a:rPr lang="en-US" dirty="0"/>
              <a:t>In the Menu Editor window you can specify the structure of your menu by adding one command at a time. Each menu command has two mandatory properties:  </a:t>
            </a:r>
            <a:endParaRPr lang="en-IN" dirty="0"/>
          </a:p>
          <a:p>
            <a:pPr marL="0" indent="0">
              <a:lnSpc>
                <a:spcPct val="150000"/>
              </a:lnSpc>
              <a:buNone/>
            </a:pPr>
            <a:r>
              <a:rPr lang="en-US" dirty="0"/>
              <a:t> </a:t>
            </a:r>
            <a:r>
              <a:rPr lang="en-US" b="1" dirty="0"/>
              <a:t>Caption</a:t>
            </a:r>
            <a:r>
              <a:rPr lang="en-US" dirty="0"/>
              <a:t> This is the string that appears on the application’s menu bar.  </a:t>
            </a:r>
            <a:endParaRPr lang="en-IN" dirty="0"/>
          </a:p>
          <a:p>
            <a:pPr>
              <a:lnSpc>
                <a:spcPct val="150000"/>
              </a:lnSpc>
            </a:pPr>
            <a:r>
              <a:rPr lang="en-US" b="1" dirty="0"/>
              <a:t>Name</a:t>
            </a:r>
            <a:r>
              <a:rPr lang="en-US" dirty="0"/>
              <a:t> This is the name of the menu command. This property doesn’t appear on the screen, but your code uses it to program the menu command.  </a:t>
            </a:r>
            <a:endParaRPr lang="en-IN" dirty="0"/>
          </a:p>
          <a:p>
            <a:pPr marL="0" indent="0">
              <a:lnSpc>
                <a:spcPct val="150000"/>
              </a:lnSpc>
              <a:buNone/>
            </a:pPr>
            <a:r>
              <a:rPr lang="en-US" dirty="0"/>
              <a:t>  The Caption and Name properties of a menu item are analogous to the properties that have the same name as the Command button or Label control. Caption is what the user sees on the Form, and Name is the means of accessing the control from within the code. As far as your code is concerned, each menu command is a separate object, just like a Command button or Label control.  </a:t>
            </a:r>
            <a:endParaRPr lang="en-IN" dirty="0"/>
          </a:p>
          <a:p>
            <a:pPr marL="0" indent="0">
              <a:lnSpc>
                <a:spcPct val="150000"/>
              </a:lnSpc>
              <a:buNone/>
            </a:pPr>
            <a:endParaRPr lang="en-IN" dirty="0"/>
          </a:p>
        </p:txBody>
      </p:sp>
      <p:sp>
        <p:nvSpPr>
          <p:cNvPr id="2" name="Footer Placeholder 1">
            <a:extLst>
              <a:ext uri="{FF2B5EF4-FFF2-40B4-BE49-F238E27FC236}">
                <a16:creationId xmlns:a16="http://schemas.microsoft.com/office/drawing/2014/main" id="{7BA5C6E9-8D61-4D18-B4A6-FBAD05B5886B}"/>
              </a:ext>
            </a:extLst>
          </p:cNvPr>
          <p:cNvSpPr>
            <a:spLocks noGrp="1"/>
          </p:cNvSpPr>
          <p:nvPr>
            <p:ph type="ftr" sz="quarter" idx="11"/>
          </p:nvPr>
        </p:nvSpPr>
        <p:spPr/>
        <p:txBody>
          <a:bodyPr/>
          <a:lstStyle/>
          <a:p>
            <a:r>
              <a:rPr lang="en-IN"/>
              <a:t>Dayanad Science College, Latur</a:t>
            </a:r>
          </a:p>
        </p:txBody>
      </p:sp>
      <p:sp>
        <p:nvSpPr>
          <p:cNvPr id="4" name="Date Placeholder 3">
            <a:extLst>
              <a:ext uri="{FF2B5EF4-FFF2-40B4-BE49-F238E27FC236}">
                <a16:creationId xmlns:a16="http://schemas.microsoft.com/office/drawing/2014/main" id="{9995EDA7-510C-41A5-821F-DB500147653D}"/>
              </a:ext>
            </a:extLst>
          </p:cNvPr>
          <p:cNvSpPr>
            <a:spLocks noGrp="1"/>
          </p:cNvSpPr>
          <p:nvPr>
            <p:ph type="dt" sz="half" idx="10"/>
          </p:nvPr>
        </p:nvSpPr>
        <p:spPr/>
        <p:txBody>
          <a:bodyPr/>
          <a:lstStyle/>
          <a:p>
            <a:r>
              <a:rPr lang="en-IN"/>
              <a:t>21-08-2019</a:t>
            </a:r>
          </a:p>
        </p:txBody>
      </p:sp>
      <p:sp>
        <p:nvSpPr>
          <p:cNvPr id="5" name="Slide Number Placeholder 4">
            <a:extLst>
              <a:ext uri="{FF2B5EF4-FFF2-40B4-BE49-F238E27FC236}">
                <a16:creationId xmlns:a16="http://schemas.microsoft.com/office/drawing/2014/main" id="{BB18089B-7CD4-435E-AD16-CE08FD296F83}"/>
              </a:ext>
            </a:extLst>
          </p:cNvPr>
          <p:cNvSpPr>
            <a:spLocks noGrp="1"/>
          </p:cNvSpPr>
          <p:nvPr>
            <p:ph type="sldNum" sz="quarter" idx="12"/>
          </p:nvPr>
        </p:nvSpPr>
        <p:spPr/>
        <p:txBody>
          <a:bodyPr/>
          <a:lstStyle/>
          <a:p>
            <a:fld id="{FA9CC762-E87D-4FAC-8E89-D1B81927B59C}" type="slidenum">
              <a:rPr lang="en-IN" smtClean="0"/>
              <a:t>14</a:t>
            </a:fld>
            <a:endParaRPr lang="en-IN"/>
          </a:p>
        </p:txBody>
      </p:sp>
    </p:spTree>
    <p:extLst>
      <p:ext uri="{BB962C8B-B14F-4D97-AF65-F5344CB8AC3E}">
        <p14:creationId xmlns:p14="http://schemas.microsoft.com/office/powerpoint/2010/main" val="3405926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C62969-2381-4BFB-B168-1FA74A8E9210}"/>
              </a:ext>
            </a:extLst>
          </p:cNvPr>
          <p:cNvSpPr>
            <a:spLocks noGrp="1"/>
          </p:cNvSpPr>
          <p:nvPr>
            <p:ph idx="1"/>
          </p:nvPr>
        </p:nvSpPr>
        <p:spPr>
          <a:xfrm>
            <a:off x="758302" y="390617"/>
            <a:ext cx="5606988" cy="5963900"/>
          </a:xfrm>
        </p:spPr>
        <p:txBody>
          <a:bodyPr>
            <a:normAutofit/>
          </a:bodyPr>
          <a:lstStyle/>
          <a:p>
            <a:pPr algn="just">
              <a:lnSpc>
                <a:spcPct val="200000"/>
              </a:lnSpc>
            </a:pPr>
            <a:r>
              <a:rPr lang="en-US" dirty="0"/>
              <a:t>To add commands to the Form’s menu bar, enter a caption and a name for each command. As soon as you start typing the command’s caption, it also appears in a new line in the list at the bottom of the Menu Editor window. Let’s create the menu structure shown in above figure. This menu contains two commands, File and Edit. When the user clicks on either one, the submenus are displayed. </a:t>
            </a:r>
            <a:endParaRPr lang="en-IN" dirty="0"/>
          </a:p>
          <a:p>
            <a:pPr algn="just">
              <a:lnSpc>
                <a:spcPct val="200000"/>
              </a:lnSpc>
            </a:pPr>
            <a:endParaRPr lang="en-IN" dirty="0"/>
          </a:p>
        </p:txBody>
      </p:sp>
      <p:pic>
        <p:nvPicPr>
          <p:cNvPr id="3074" name="Picture 2">
            <a:extLst>
              <a:ext uri="{FF2B5EF4-FFF2-40B4-BE49-F238E27FC236}">
                <a16:creationId xmlns:a16="http://schemas.microsoft.com/office/drawing/2014/main" id="{8E229E94-FBC7-425D-9CFF-6AE89BBBE7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6483" y="2401734"/>
            <a:ext cx="5352741" cy="251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2957A238-B740-4D11-AEA2-BCD23539C0B2}"/>
              </a:ext>
            </a:extLst>
          </p:cNvPr>
          <p:cNvSpPr>
            <a:spLocks noGrp="1"/>
          </p:cNvSpPr>
          <p:nvPr>
            <p:ph type="ftr" sz="quarter" idx="11"/>
          </p:nvPr>
        </p:nvSpPr>
        <p:spPr/>
        <p:txBody>
          <a:bodyPr/>
          <a:lstStyle/>
          <a:p>
            <a:r>
              <a:rPr lang="en-IN"/>
              <a:t>Dayanad Science College, Latur</a:t>
            </a:r>
          </a:p>
        </p:txBody>
      </p:sp>
      <p:sp>
        <p:nvSpPr>
          <p:cNvPr id="4" name="Date Placeholder 3">
            <a:extLst>
              <a:ext uri="{FF2B5EF4-FFF2-40B4-BE49-F238E27FC236}">
                <a16:creationId xmlns:a16="http://schemas.microsoft.com/office/drawing/2014/main" id="{4089A007-284B-4A33-8CCE-838DBC78F1FE}"/>
              </a:ext>
            </a:extLst>
          </p:cNvPr>
          <p:cNvSpPr>
            <a:spLocks noGrp="1"/>
          </p:cNvSpPr>
          <p:nvPr>
            <p:ph type="dt" sz="half" idx="10"/>
          </p:nvPr>
        </p:nvSpPr>
        <p:spPr/>
        <p:txBody>
          <a:bodyPr/>
          <a:lstStyle/>
          <a:p>
            <a:r>
              <a:rPr lang="en-IN"/>
              <a:t>21-08-2019</a:t>
            </a:r>
          </a:p>
        </p:txBody>
      </p:sp>
      <p:sp>
        <p:nvSpPr>
          <p:cNvPr id="5" name="Slide Number Placeholder 4">
            <a:extLst>
              <a:ext uri="{FF2B5EF4-FFF2-40B4-BE49-F238E27FC236}">
                <a16:creationId xmlns:a16="http://schemas.microsoft.com/office/drawing/2014/main" id="{7B16EF36-B087-4F23-B527-97A01A26B28C}"/>
              </a:ext>
            </a:extLst>
          </p:cNvPr>
          <p:cNvSpPr>
            <a:spLocks noGrp="1"/>
          </p:cNvSpPr>
          <p:nvPr>
            <p:ph type="sldNum" sz="quarter" idx="12"/>
          </p:nvPr>
        </p:nvSpPr>
        <p:spPr/>
        <p:txBody>
          <a:bodyPr/>
          <a:lstStyle/>
          <a:p>
            <a:fld id="{FA9CC762-E87D-4FAC-8E89-D1B81927B59C}" type="slidenum">
              <a:rPr lang="en-IN" smtClean="0"/>
              <a:t>15</a:t>
            </a:fld>
            <a:endParaRPr lang="en-IN"/>
          </a:p>
        </p:txBody>
      </p:sp>
    </p:spTree>
    <p:extLst>
      <p:ext uri="{BB962C8B-B14F-4D97-AF65-F5344CB8AC3E}">
        <p14:creationId xmlns:p14="http://schemas.microsoft.com/office/powerpoint/2010/main" val="1990601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A682AD-4B39-4864-B955-D730A6C179D8}"/>
              </a:ext>
            </a:extLst>
          </p:cNvPr>
          <p:cNvSpPr>
            <a:spLocks noGrp="1"/>
          </p:cNvSpPr>
          <p:nvPr>
            <p:ph idx="1"/>
          </p:nvPr>
        </p:nvSpPr>
        <p:spPr>
          <a:xfrm>
            <a:off x="1097280" y="630315"/>
            <a:ext cx="10058400" cy="5238779"/>
          </a:xfrm>
        </p:spPr>
        <p:txBody>
          <a:bodyPr/>
          <a:lstStyle/>
          <a:p>
            <a:pPr marL="0" indent="0">
              <a:lnSpc>
                <a:spcPct val="150000"/>
              </a:lnSpc>
              <a:buNone/>
            </a:pPr>
            <a:r>
              <a:rPr lang="en-US" dirty="0"/>
              <a:t>To design the menu, follow these steps:  </a:t>
            </a:r>
            <a:endParaRPr lang="en-IN" dirty="0"/>
          </a:p>
          <a:p>
            <a:pPr marL="0" lvl="0" indent="0">
              <a:lnSpc>
                <a:spcPct val="150000"/>
              </a:lnSpc>
              <a:buNone/>
            </a:pPr>
            <a:r>
              <a:rPr lang="en-US" dirty="0"/>
              <a:t>1. Open a new Form in the Design pane, and choose Tools &gt; Menu Editor to open the Menu Editor window.  </a:t>
            </a:r>
            <a:endParaRPr lang="en-IN" dirty="0"/>
          </a:p>
          <a:p>
            <a:pPr marL="0" lvl="0" indent="0">
              <a:lnSpc>
                <a:spcPct val="150000"/>
              </a:lnSpc>
              <a:buNone/>
            </a:pPr>
            <a:r>
              <a:rPr lang="en-US" dirty="0"/>
              <a:t>2. In the Caption box, type the caption of the first command (</a:t>
            </a:r>
            <a:r>
              <a:rPr lang="en-US" b="1" dirty="0"/>
              <a:t>File</a:t>
            </a:r>
            <a:r>
              <a:rPr lang="en-US" dirty="0"/>
              <a:t>).  </a:t>
            </a:r>
            <a:endParaRPr lang="en-IN" dirty="0"/>
          </a:p>
          <a:p>
            <a:pPr marL="0" lvl="0" indent="0">
              <a:lnSpc>
                <a:spcPct val="150000"/>
              </a:lnSpc>
              <a:buNone/>
            </a:pPr>
            <a:r>
              <a:rPr lang="en-US" dirty="0"/>
              <a:t>3. In the Name box, enter the command’s name (</a:t>
            </a:r>
            <a:r>
              <a:rPr lang="en-US" b="1" dirty="0" err="1"/>
              <a:t>FileMenu</a:t>
            </a:r>
            <a:r>
              <a:rPr lang="en-US" dirty="0"/>
              <a:t>).  </a:t>
            </a:r>
            <a:endParaRPr lang="en-IN" dirty="0"/>
          </a:p>
          <a:p>
            <a:pPr marL="0" lvl="0" indent="0">
              <a:lnSpc>
                <a:spcPct val="150000"/>
              </a:lnSpc>
              <a:buNone/>
            </a:pPr>
            <a:r>
              <a:rPr lang="en-US" dirty="0"/>
              <a:t>4. Press Enter or click Next to enter the next command. Repeat steps 1 through 3 for all the commands listed.  </a:t>
            </a:r>
            <a:endParaRPr lang="en-IN" dirty="0"/>
          </a:p>
          <a:p>
            <a:pPr marL="0" indent="0">
              <a:lnSpc>
                <a:spcPct val="150000"/>
              </a:lnSpc>
              <a:buNone/>
            </a:pPr>
            <a:endParaRPr lang="en-IN" dirty="0"/>
          </a:p>
        </p:txBody>
      </p:sp>
      <p:sp>
        <p:nvSpPr>
          <p:cNvPr id="2" name="Footer Placeholder 1">
            <a:extLst>
              <a:ext uri="{FF2B5EF4-FFF2-40B4-BE49-F238E27FC236}">
                <a16:creationId xmlns:a16="http://schemas.microsoft.com/office/drawing/2014/main" id="{62F3EAC9-8E19-4D44-8072-F4EE0D4D859E}"/>
              </a:ext>
            </a:extLst>
          </p:cNvPr>
          <p:cNvSpPr>
            <a:spLocks noGrp="1"/>
          </p:cNvSpPr>
          <p:nvPr>
            <p:ph type="ftr" sz="quarter" idx="11"/>
          </p:nvPr>
        </p:nvSpPr>
        <p:spPr/>
        <p:txBody>
          <a:bodyPr/>
          <a:lstStyle/>
          <a:p>
            <a:r>
              <a:rPr lang="en-IN"/>
              <a:t>Dayanad Science College, Latur</a:t>
            </a:r>
          </a:p>
        </p:txBody>
      </p:sp>
      <p:sp>
        <p:nvSpPr>
          <p:cNvPr id="4" name="Date Placeholder 3">
            <a:extLst>
              <a:ext uri="{FF2B5EF4-FFF2-40B4-BE49-F238E27FC236}">
                <a16:creationId xmlns:a16="http://schemas.microsoft.com/office/drawing/2014/main" id="{6313AB80-C6D2-42CC-A48A-EC5C93F0DD84}"/>
              </a:ext>
            </a:extLst>
          </p:cNvPr>
          <p:cNvSpPr>
            <a:spLocks noGrp="1"/>
          </p:cNvSpPr>
          <p:nvPr>
            <p:ph type="dt" sz="half" idx="10"/>
          </p:nvPr>
        </p:nvSpPr>
        <p:spPr/>
        <p:txBody>
          <a:bodyPr/>
          <a:lstStyle/>
          <a:p>
            <a:r>
              <a:rPr lang="en-IN"/>
              <a:t>21-08-2019</a:t>
            </a:r>
          </a:p>
        </p:txBody>
      </p:sp>
      <p:sp>
        <p:nvSpPr>
          <p:cNvPr id="5" name="Slide Number Placeholder 4">
            <a:extLst>
              <a:ext uri="{FF2B5EF4-FFF2-40B4-BE49-F238E27FC236}">
                <a16:creationId xmlns:a16="http://schemas.microsoft.com/office/drawing/2014/main" id="{5C042240-11F3-458D-A3CE-F87681E69A1D}"/>
              </a:ext>
            </a:extLst>
          </p:cNvPr>
          <p:cNvSpPr>
            <a:spLocks noGrp="1"/>
          </p:cNvSpPr>
          <p:nvPr>
            <p:ph type="sldNum" sz="quarter" idx="12"/>
          </p:nvPr>
        </p:nvSpPr>
        <p:spPr/>
        <p:txBody>
          <a:bodyPr/>
          <a:lstStyle/>
          <a:p>
            <a:fld id="{FA9CC762-E87D-4FAC-8E89-D1B81927B59C}" type="slidenum">
              <a:rPr lang="en-IN" smtClean="0"/>
              <a:t>16</a:t>
            </a:fld>
            <a:endParaRPr lang="en-IN"/>
          </a:p>
        </p:txBody>
      </p:sp>
    </p:spTree>
    <p:extLst>
      <p:ext uri="{BB962C8B-B14F-4D97-AF65-F5344CB8AC3E}">
        <p14:creationId xmlns:p14="http://schemas.microsoft.com/office/powerpoint/2010/main" val="3548201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525764-9833-43C0-B694-4D124D749E3F}"/>
              </a:ext>
            </a:extLst>
          </p:cNvPr>
          <p:cNvSpPr>
            <a:spLocks noGrp="1"/>
          </p:cNvSpPr>
          <p:nvPr>
            <p:ph idx="1"/>
          </p:nvPr>
        </p:nvSpPr>
        <p:spPr>
          <a:xfrm>
            <a:off x="838200" y="266329"/>
            <a:ext cx="10515600" cy="5795223"/>
          </a:xfrm>
        </p:spPr>
        <p:txBody>
          <a:bodyPr>
            <a:normAutofit fontScale="92500"/>
          </a:bodyPr>
          <a:lstStyle/>
          <a:p>
            <a:pPr marL="0" indent="0" algn="just">
              <a:lnSpc>
                <a:spcPct val="150000"/>
              </a:lnSpc>
              <a:buNone/>
            </a:pPr>
            <a:r>
              <a:rPr lang="en-US" sz="2400" b="1" dirty="0"/>
              <a:t>The Index Field</a:t>
            </a:r>
            <a:r>
              <a:rPr lang="en-US" sz="2400" dirty="0"/>
              <a:t> </a:t>
            </a:r>
            <a:endParaRPr lang="en-IN" sz="2400" dirty="0"/>
          </a:p>
          <a:p>
            <a:pPr algn="just">
              <a:lnSpc>
                <a:spcPct val="150000"/>
              </a:lnSpc>
            </a:pPr>
            <a:r>
              <a:rPr lang="en-US" sz="2400" dirty="0"/>
              <a:t>Use the Index field to create an array of menu commands. All the commands of the array have the same name and a unique index that distinguishes them, just like arrays of controls.</a:t>
            </a:r>
          </a:p>
          <a:p>
            <a:pPr marL="0" indent="0" algn="just">
              <a:lnSpc>
                <a:spcPct val="150000"/>
              </a:lnSpc>
              <a:buNone/>
            </a:pPr>
            <a:r>
              <a:rPr lang="en-US" sz="2400" b="1" dirty="0"/>
              <a:t>The Checked Field</a:t>
            </a:r>
            <a:r>
              <a:rPr lang="en-US" sz="2400" dirty="0"/>
              <a:t> </a:t>
            </a:r>
            <a:endParaRPr lang="en-IN" sz="2400" dirty="0"/>
          </a:p>
          <a:p>
            <a:pPr algn="just">
              <a:lnSpc>
                <a:spcPct val="150000"/>
              </a:lnSpc>
            </a:pPr>
            <a:r>
              <a:rPr lang="en-US" sz="2400" dirty="0"/>
              <a:t>Some menu commands act as toggles, and they are usually checked to indicate that they are on or unchecked to indicate that they are off. To display a checkmark next to a menu command initially, select the command from the list by clicking its name, and then check the Checked box in the Menu Editor window. You can also access this property from within your code to change the checked status of a menu command at runtime.  </a:t>
            </a:r>
            <a:endParaRPr lang="en-IN" sz="2400" dirty="0"/>
          </a:p>
          <a:p>
            <a:pPr algn="just">
              <a:lnSpc>
                <a:spcPct val="150000"/>
              </a:lnSpc>
            </a:pPr>
            <a:endParaRPr lang="en-IN" sz="2400" dirty="0"/>
          </a:p>
        </p:txBody>
      </p:sp>
      <p:sp>
        <p:nvSpPr>
          <p:cNvPr id="2" name="Footer Placeholder 1">
            <a:extLst>
              <a:ext uri="{FF2B5EF4-FFF2-40B4-BE49-F238E27FC236}">
                <a16:creationId xmlns:a16="http://schemas.microsoft.com/office/drawing/2014/main" id="{11AAEF3A-DEE8-44A4-84C4-42F38BCA8253}"/>
              </a:ext>
            </a:extLst>
          </p:cNvPr>
          <p:cNvSpPr>
            <a:spLocks noGrp="1"/>
          </p:cNvSpPr>
          <p:nvPr>
            <p:ph type="ftr" sz="quarter" idx="11"/>
          </p:nvPr>
        </p:nvSpPr>
        <p:spPr/>
        <p:txBody>
          <a:bodyPr/>
          <a:lstStyle/>
          <a:p>
            <a:r>
              <a:rPr lang="en-IN"/>
              <a:t>Dayanad Science College, Latur</a:t>
            </a:r>
          </a:p>
        </p:txBody>
      </p:sp>
      <p:sp>
        <p:nvSpPr>
          <p:cNvPr id="4" name="Date Placeholder 3">
            <a:extLst>
              <a:ext uri="{FF2B5EF4-FFF2-40B4-BE49-F238E27FC236}">
                <a16:creationId xmlns:a16="http://schemas.microsoft.com/office/drawing/2014/main" id="{8C7B648E-48A4-43BA-97FE-C80D3B09A9CE}"/>
              </a:ext>
            </a:extLst>
          </p:cNvPr>
          <p:cNvSpPr>
            <a:spLocks noGrp="1"/>
          </p:cNvSpPr>
          <p:nvPr>
            <p:ph type="dt" sz="half" idx="10"/>
          </p:nvPr>
        </p:nvSpPr>
        <p:spPr/>
        <p:txBody>
          <a:bodyPr/>
          <a:lstStyle/>
          <a:p>
            <a:r>
              <a:rPr lang="en-IN"/>
              <a:t>21-08-2019</a:t>
            </a:r>
          </a:p>
        </p:txBody>
      </p:sp>
      <p:sp>
        <p:nvSpPr>
          <p:cNvPr id="5" name="Slide Number Placeholder 4">
            <a:extLst>
              <a:ext uri="{FF2B5EF4-FFF2-40B4-BE49-F238E27FC236}">
                <a16:creationId xmlns:a16="http://schemas.microsoft.com/office/drawing/2014/main" id="{D2CA912D-6E05-48CE-8676-4D31BAE3DC0E}"/>
              </a:ext>
            </a:extLst>
          </p:cNvPr>
          <p:cNvSpPr>
            <a:spLocks noGrp="1"/>
          </p:cNvSpPr>
          <p:nvPr>
            <p:ph type="sldNum" sz="quarter" idx="12"/>
          </p:nvPr>
        </p:nvSpPr>
        <p:spPr/>
        <p:txBody>
          <a:bodyPr/>
          <a:lstStyle/>
          <a:p>
            <a:fld id="{FA9CC762-E87D-4FAC-8E89-D1B81927B59C}" type="slidenum">
              <a:rPr lang="en-IN" smtClean="0"/>
              <a:t>17</a:t>
            </a:fld>
            <a:endParaRPr lang="en-IN"/>
          </a:p>
        </p:txBody>
      </p:sp>
    </p:spTree>
    <p:extLst>
      <p:ext uri="{BB962C8B-B14F-4D97-AF65-F5344CB8AC3E}">
        <p14:creationId xmlns:p14="http://schemas.microsoft.com/office/powerpoint/2010/main" val="1356065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85FE5-0B3D-4A62-9A8C-D06CBDD01968}"/>
              </a:ext>
            </a:extLst>
          </p:cNvPr>
          <p:cNvSpPr>
            <a:spLocks noGrp="1"/>
          </p:cNvSpPr>
          <p:nvPr>
            <p:ph idx="1"/>
          </p:nvPr>
        </p:nvSpPr>
        <p:spPr>
          <a:xfrm>
            <a:off x="838200" y="754602"/>
            <a:ext cx="10515600" cy="5422361"/>
          </a:xfrm>
        </p:spPr>
        <p:txBody>
          <a:bodyPr>
            <a:normAutofit/>
          </a:bodyPr>
          <a:lstStyle/>
          <a:p>
            <a:pPr algn="just">
              <a:lnSpc>
                <a:spcPct val="150000"/>
              </a:lnSpc>
            </a:pPr>
            <a:r>
              <a:rPr lang="en-US" b="1" dirty="0"/>
              <a:t>The Enabled Field</a:t>
            </a:r>
            <a:r>
              <a:rPr lang="en-US" dirty="0"/>
              <a:t> </a:t>
            </a:r>
            <a:endParaRPr lang="en-IN" dirty="0"/>
          </a:p>
          <a:p>
            <a:pPr algn="just">
              <a:lnSpc>
                <a:spcPct val="200000"/>
              </a:lnSpc>
            </a:pPr>
            <a:r>
              <a:rPr lang="en-US" dirty="0"/>
              <a:t>Some menu commands aren’t always available. The Paste command, for example, has no meaning if the Clipboard is empty. To indicate that a command can’t be used at the time, you set its Enabled property to False. The command then appears grayed in the menu, and although it can be highlighted, it can’t be activated. You can set the initial status of a command by checking or clearing the Enabled box in the Menu Editor window. You can also toggle the status of a menu command from within your code by manipulating its Enabled property, similar to the Checked command. </a:t>
            </a:r>
            <a:endParaRPr lang="en-IN" dirty="0"/>
          </a:p>
          <a:p>
            <a:pPr algn="just">
              <a:lnSpc>
                <a:spcPct val="150000"/>
              </a:lnSpc>
            </a:pPr>
            <a:endParaRPr lang="en-IN" dirty="0"/>
          </a:p>
        </p:txBody>
      </p:sp>
      <p:sp>
        <p:nvSpPr>
          <p:cNvPr id="2" name="Footer Placeholder 1">
            <a:extLst>
              <a:ext uri="{FF2B5EF4-FFF2-40B4-BE49-F238E27FC236}">
                <a16:creationId xmlns:a16="http://schemas.microsoft.com/office/drawing/2014/main" id="{11469BC6-B822-4B0C-AC1C-4815A4E97626}"/>
              </a:ext>
            </a:extLst>
          </p:cNvPr>
          <p:cNvSpPr>
            <a:spLocks noGrp="1"/>
          </p:cNvSpPr>
          <p:nvPr>
            <p:ph type="ftr" sz="quarter" idx="11"/>
          </p:nvPr>
        </p:nvSpPr>
        <p:spPr/>
        <p:txBody>
          <a:bodyPr/>
          <a:lstStyle/>
          <a:p>
            <a:r>
              <a:rPr lang="en-IN"/>
              <a:t>Dayanad Science College, Latur</a:t>
            </a:r>
          </a:p>
        </p:txBody>
      </p:sp>
      <p:sp>
        <p:nvSpPr>
          <p:cNvPr id="4" name="Date Placeholder 3">
            <a:extLst>
              <a:ext uri="{FF2B5EF4-FFF2-40B4-BE49-F238E27FC236}">
                <a16:creationId xmlns:a16="http://schemas.microsoft.com/office/drawing/2014/main" id="{18B54F7D-71FF-45F9-8E47-891DF0727589}"/>
              </a:ext>
            </a:extLst>
          </p:cNvPr>
          <p:cNvSpPr>
            <a:spLocks noGrp="1"/>
          </p:cNvSpPr>
          <p:nvPr>
            <p:ph type="dt" sz="half" idx="10"/>
          </p:nvPr>
        </p:nvSpPr>
        <p:spPr/>
        <p:txBody>
          <a:bodyPr/>
          <a:lstStyle/>
          <a:p>
            <a:r>
              <a:rPr lang="en-IN"/>
              <a:t>21-08-2019</a:t>
            </a:r>
          </a:p>
        </p:txBody>
      </p:sp>
      <p:sp>
        <p:nvSpPr>
          <p:cNvPr id="5" name="Slide Number Placeholder 4">
            <a:extLst>
              <a:ext uri="{FF2B5EF4-FFF2-40B4-BE49-F238E27FC236}">
                <a16:creationId xmlns:a16="http://schemas.microsoft.com/office/drawing/2014/main" id="{2E59746F-F4D2-4CF6-8976-15D94CCE6990}"/>
              </a:ext>
            </a:extLst>
          </p:cNvPr>
          <p:cNvSpPr>
            <a:spLocks noGrp="1"/>
          </p:cNvSpPr>
          <p:nvPr>
            <p:ph type="sldNum" sz="quarter" idx="12"/>
          </p:nvPr>
        </p:nvSpPr>
        <p:spPr/>
        <p:txBody>
          <a:bodyPr/>
          <a:lstStyle/>
          <a:p>
            <a:fld id="{FA9CC762-E87D-4FAC-8E89-D1B81927B59C}" type="slidenum">
              <a:rPr lang="en-IN" smtClean="0"/>
              <a:t>18</a:t>
            </a:fld>
            <a:endParaRPr lang="en-IN"/>
          </a:p>
        </p:txBody>
      </p:sp>
    </p:spTree>
    <p:extLst>
      <p:ext uri="{BB962C8B-B14F-4D97-AF65-F5344CB8AC3E}">
        <p14:creationId xmlns:p14="http://schemas.microsoft.com/office/powerpoint/2010/main" val="2355949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E7EA41-5A79-4AF1-B0EC-54AECA929E59}"/>
              </a:ext>
            </a:extLst>
          </p:cNvPr>
          <p:cNvSpPr>
            <a:spLocks noGrp="1"/>
          </p:cNvSpPr>
          <p:nvPr>
            <p:ph idx="1"/>
          </p:nvPr>
        </p:nvSpPr>
        <p:spPr>
          <a:xfrm>
            <a:off x="838200" y="639192"/>
            <a:ext cx="10515600" cy="5537771"/>
          </a:xfrm>
        </p:spPr>
        <p:txBody>
          <a:bodyPr/>
          <a:lstStyle/>
          <a:p>
            <a:pPr marL="0" indent="0" algn="just">
              <a:lnSpc>
                <a:spcPct val="150000"/>
              </a:lnSpc>
              <a:buNone/>
            </a:pPr>
            <a:r>
              <a:rPr lang="en-US" b="1" dirty="0"/>
              <a:t>The Visible Field</a:t>
            </a:r>
            <a:r>
              <a:rPr lang="en-US" dirty="0"/>
              <a:t> </a:t>
            </a:r>
            <a:endParaRPr lang="en-IN" dirty="0"/>
          </a:p>
          <a:p>
            <a:pPr algn="just">
              <a:lnSpc>
                <a:spcPct val="150000"/>
              </a:lnSpc>
            </a:pPr>
            <a:r>
              <a:rPr lang="en-US" sz="2400" dirty="0"/>
              <a:t>To remove a command temporarily from the menu, set the command’s Visible property to False. The Visible property isn’t used frequently in menu design. In general, you should prefer to disable a command to indicate that it can’t be used (some other action is required to enable it). Making a command invisible frustrates users, who may try to locate the command in another menu.  </a:t>
            </a:r>
            <a:endParaRPr lang="en-IN" sz="2400" dirty="0"/>
          </a:p>
          <a:p>
            <a:pPr algn="just">
              <a:lnSpc>
                <a:spcPct val="150000"/>
              </a:lnSpc>
            </a:pPr>
            <a:endParaRPr lang="en-IN" dirty="0"/>
          </a:p>
        </p:txBody>
      </p:sp>
      <p:sp>
        <p:nvSpPr>
          <p:cNvPr id="2" name="Footer Placeholder 1">
            <a:extLst>
              <a:ext uri="{FF2B5EF4-FFF2-40B4-BE49-F238E27FC236}">
                <a16:creationId xmlns:a16="http://schemas.microsoft.com/office/drawing/2014/main" id="{1FF48898-0F40-4941-9F0B-BCDB64B19A81}"/>
              </a:ext>
            </a:extLst>
          </p:cNvPr>
          <p:cNvSpPr>
            <a:spLocks noGrp="1"/>
          </p:cNvSpPr>
          <p:nvPr>
            <p:ph type="ftr" sz="quarter" idx="11"/>
          </p:nvPr>
        </p:nvSpPr>
        <p:spPr/>
        <p:txBody>
          <a:bodyPr/>
          <a:lstStyle/>
          <a:p>
            <a:r>
              <a:rPr lang="en-IN"/>
              <a:t>Dayanad Science College, Latur</a:t>
            </a:r>
          </a:p>
        </p:txBody>
      </p:sp>
      <p:sp>
        <p:nvSpPr>
          <p:cNvPr id="4" name="Date Placeholder 3">
            <a:extLst>
              <a:ext uri="{FF2B5EF4-FFF2-40B4-BE49-F238E27FC236}">
                <a16:creationId xmlns:a16="http://schemas.microsoft.com/office/drawing/2014/main" id="{AB26789E-E947-4532-8D29-792E9CE9181B}"/>
              </a:ext>
            </a:extLst>
          </p:cNvPr>
          <p:cNvSpPr>
            <a:spLocks noGrp="1"/>
          </p:cNvSpPr>
          <p:nvPr>
            <p:ph type="dt" sz="half" idx="10"/>
          </p:nvPr>
        </p:nvSpPr>
        <p:spPr/>
        <p:txBody>
          <a:bodyPr/>
          <a:lstStyle/>
          <a:p>
            <a:r>
              <a:rPr lang="en-IN"/>
              <a:t>21-08-2019</a:t>
            </a:r>
          </a:p>
        </p:txBody>
      </p:sp>
      <p:sp>
        <p:nvSpPr>
          <p:cNvPr id="5" name="Slide Number Placeholder 4">
            <a:extLst>
              <a:ext uri="{FF2B5EF4-FFF2-40B4-BE49-F238E27FC236}">
                <a16:creationId xmlns:a16="http://schemas.microsoft.com/office/drawing/2014/main" id="{4AC5D494-5856-4CC7-A3F1-871CEC54935D}"/>
              </a:ext>
            </a:extLst>
          </p:cNvPr>
          <p:cNvSpPr>
            <a:spLocks noGrp="1"/>
          </p:cNvSpPr>
          <p:nvPr>
            <p:ph type="sldNum" sz="quarter" idx="12"/>
          </p:nvPr>
        </p:nvSpPr>
        <p:spPr/>
        <p:txBody>
          <a:bodyPr/>
          <a:lstStyle/>
          <a:p>
            <a:fld id="{FA9CC762-E87D-4FAC-8E89-D1B81927B59C}" type="slidenum">
              <a:rPr lang="en-IN" smtClean="0"/>
              <a:t>19</a:t>
            </a:fld>
            <a:endParaRPr lang="en-IN"/>
          </a:p>
        </p:txBody>
      </p:sp>
    </p:spTree>
    <p:extLst>
      <p:ext uri="{BB962C8B-B14F-4D97-AF65-F5344CB8AC3E}">
        <p14:creationId xmlns:p14="http://schemas.microsoft.com/office/powerpoint/2010/main" val="3644682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DCDCA-959C-4D8F-A984-9E44C086FE15}"/>
              </a:ext>
            </a:extLst>
          </p:cNvPr>
          <p:cNvSpPr>
            <a:spLocks noGrp="1"/>
          </p:cNvSpPr>
          <p:nvPr>
            <p:ph type="title"/>
          </p:nvPr>
        </p:nvSpPr>
        <p:spPr>
          <a:xfrm>
            <a:off x="1097280" y="-547899"/>
            <a:ext cx="10058400" cy="1450757"/>
          </a:xfrm>
        </p:spPr>
        <p:txBody>
          <a:bodyPr/>
          <a:lstStyle/>
          <a:p>
            <a:r>
              <a:rPr lang="en-US" dirty="0"/>
              <a:t>Introduction to MDI forms. </a:t>
            </a:r>
            <a:endParaRPr lang="en-IN" dirty="0"/>
          </a:p>
        </p:txBody>
      </p:sp>
      <p:sp>
        <p:nvSpPr>
          <p:cNvPr id="3" name="Content Placeholder 2">
            <a:extLst>
              <a:ext uri="{FF2B5EF4-FFF2-40B4-BE49-F238E27FC236}">
                <a16:creationId xmlns:a16="http://schemas.microsoft.com/office/drawing/2014/main" id="{AD6553F7-C9CA-42FD-9DA2-FF6A587F4CEE}"/>
              </a:ext>
            </a:extLst>
          </p:cNvPr>
          <p:cNvSpPr>
            <a:spLocks noGrp="1"/>
          </p:cNvSpPr>
          <p:nvPr>
            <p:ph idx="1"/>
          </p:nvPr>
        </p:nvSpPr>
        <p:spPr>
          <a:xfrm>
            <a:off x="838200" y="941028"/>
            <a:ext cx="10942468" cy="5468644"/>
          </a:xfrm>
        </p:spPr>
        <p:txBody>
          <a:bodyPr>
            <a:normAutofit fontScale="92500" lnSpcReduction="10000"/>
          </a:bodyPr>
          <a:lstStyle/>
          <a:p>
            <a:pPr algn="just">
              <a:lnSpc>
                <a:spcPct val="160000"/>
              </a:lnSpc>
            </a:pPr>
            <a:r>
              <a:rPr lang="en-US" dirty="0"/>
              <a:t>The Multiple Document Interface (MDI) was designed to simplify the exchange of information among documents, all under the same roof. With an MDI application, you can maintain multiple open windows, but not multiple copies of the application. Data exchange is easier when you can view and compare many documents simultaneously. </a:t>
            </a:r>
            <a:endParaRPr lang="en-IN" dirty="0"/>
          </a:p>
          <a:p>
            <a:pPr algn="just">
              <a:lnSpc>
                <a:spcPct val="160000"/>
              </a:lnSpc>
            </a:pPr>
            <a:r>
              <a:rPr lang="en-US" dirty="0"/>
              <a:t>We used Windows applications that can open multiple documents at the same time and allow the user to switch among them with a mouse-click. Microsoft Word is a typical example, although most people use it in single document mode. Each document is displayed in its own window, and all document windows have the same behavior. </a:t>
            </a:r>
          </a:p>
          <a:p>
            <a:pPr algn="just">
              <a:lnSpc>
                <a:spcPct val="160000"/>
              </a:lnSpc>
            </a:pPr>
            <a:r>
              <a:rPr lang="en-US" dirty="0"/>
              <a:t>The main form, or MDI Form, is not duplicated, but it acts as a container for all other windows, and it’s called the </a:t>
            </a:r>
            <a:r>
              <a:rPr lang="en-US" b="1" i="1" dirty="0"/>
              <a:t>parent window</a:t>
            </a:r>
            <a:r>
              <a:rPr lang="en-US" dirty="0"/>
              <a:t>. The windows in which the individual documents are displayed are called </a:t>
            </a:r>
            <a:r>
              <a:rPr lang="en-US" b="1" i="1" dirty="0"/>
              <a:t>child windows</a:t>
            </a:r>
            <a:r>
              <a:rPr lang="en-US" dirty="0"/>
              <a:t> (or document windows). When you reposition the parent window on the Desktop, its child windows follow. </a:t>
            </a:r>
            <a:endParaRPr lang="en-IN" dirty="0"/>
          </a:p>
          <a:p>
            <a:pPr algn="just">
              <a:lnSpc>
                <a:spcPct val="160000"/>
              </a:lnSpc>
            </a:pPr>
            <a:endParaRPr lang="en-IN" dirty="0"/>
          </a:p>
        </p:txBody>
      </p:sp>
      <p:sp>
        <p:nvSpPr>
          <p:cNvPr id="4" name="Footer Placeholder 3">
            <a:extLst>
              <a:ext uri="{FF2B5EF4-FFF2-40B4-BE49-F238E27FC236}">
                <a16:creationId xmlns:a16="http://schemas.microsoft.com/office/drawing/2014/main" id="{FE7119B7-456B-453C-B757-F9490D749407}"/>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856C41DC-91F9-428D-954A-C5A9F59E8FD8}"/>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61BBB198-B2AC-4636-AF79-4272CAE07EC2}"/>
              </a:ext>
            </a:extLst>
          </p:cNvPr>
          <p:cNvSpPr>
            <a:spLocks noGrp="1"/>
          </p:cNvSpPr>
          <p:nvPr>
            <p:ph type="sldNum" sz="quarter" idx="12"/>
          </p:nvPr>
        </p:nvSpPr>
        <p:spPr/>
        <p:txBody>
          <a:bodyPr/>
          <a:lstStyle/>
          <a:p>
            <a:fld id="{FA9CC762-E87D-4FAC-8E89-D1B81927B59C}" type="slidenum">
              <a:rPr lang="en-IN" smtClean="0"/>
              <a:t>20</a:t>
            </a:fld>
            <a:endParaRPr lang="en-IN"/>
          </a:p>
        </p:txBody>
      </p:sp>
    </p:spTree>
    <p:extLst>
      <p:ext uri="{BB962C8B-B14F-4D97-AF65-F5344CB8AC3E}">
        <p14:creationId xmlns:p14="http://schemas.microsoft.com/office/powerpoint/2010/main" val="3912629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7B010-13B3-450F-B6B9-7D611D8F8B35}"/>
              </a:ext>
            </a:extLst>
          </p:cNvPr>
          <p:cNvSpPr>
            <a:spLocks noGrp="1"/>
          </p:cNvSpPr>
          <p:nvPr>
            <p:ph type="title"/>
          </p:nvPr>
        </p:nvSpPr>
        <p:spPr/>
        <p:txBody>
          <a:bodyPr/>
          <a:lstStyle/>
          <a:p>
            <a:r>
              <a:rPr lang="en-US" dirty="0"/>
              <a:t>Introduction to MDI forms. </a:t>
            </a:r>
            <a:endParaRPr lang="en-IN" dirty="0"/>
          </a:p>
        </p:txBody>
      </p:sp>
      <p:sp>
        <p:nvSpPr>
          <p:cNvPr id="3" name="Content Placeholder 2">
            <a:extLst>
              <a:ext uri="{FF2B5EF4-FFF2-40B4-BE49-F238E27FC236}">
                <a16:creationId xmlns:a16="http://schemas.microsoft.com/office/drawing/2014/main" id="{8DF6889C-C779-40B8-B7D3-CBE71117F3F1}"/>
              </a:ext>
            </a:extLst>
          </p:cNvPr>
          <p:cNvSpPr>
            <a:spLocks noGrp="1"/>
          </p:cNvSpPr>
          <p:nvPr>
            <p:ph idx="1"/>
          </p:nvPr>
        </p:nvSpPr>
        <p:spPr>
          <a:xfrm>
            <a:off x="838200" y="1825624"/>
            <a:ext cx="10515600" cy="4850383"/>
          </a:xfrm>
        </p:spPr>
        <p:txBody>
          <a:bodyPr>
            <a:normAutofit/>
          </a:bodyPr>
          <a:lstStyle/>
          <a:p>
            <a:pPr algn="just">
              <a:lnSpc>
                <a:spcPct val="150000"/>
              </a:lnSpc>
            </a:pPr>
            <a:r>
              <a:rPr lang="en-US" sz="2400" dirty="0"/>
              <a:t>Child windows, however, exist independently of the parent window. You can open and close child windows as you want, and child windows can even have different functions.  </a:t>
            </a:r>
            <a:endParaRPr lang="en-IN" sz="2400" dirty="0"/>
          </a:p>
          <a:p>
            <a:pPr algn="just">
              <a:lnSpc>
                <a:spcPct val="150000"/>
              </a:lnSpc>
            </a:pPr>
            <a:r>
              <a:rPr lang="en-US" sz="2400" dirty="0"/>
              <a:t>MDI applications aren’t very common; not too many applications lend themselves to MDI implementation. Most of them are easier to implement with multiple Forms, but some applications should be implemented with an MDI interface. These are the applications that can open multiple documents of the same type and use a common menu structure that applies to all open documents. </a:t>
            </a:r>
            <a:endParaRPr lang="en-IN" sz="2400" dirty="0"/>
          </a:p>
          <a:p>
            <a:pPr algn="just">
              <a:lnSpc>
                <a:spcPct val="150000"/>
              </a:lnSpc>
            </a:pPr>
            <a:endParaRPr lang="en-IN" sz="2400" dirty="0"/>
          </a:p>
        </p:txBody>
      </p:sp>
      <p:sp>
        <p:nvSpPr>
          <p:cNvPr id="4" name="Footer Placeholder 3">
            <a:extLst>
              <a:ext uri="{FF2B5EF4-FFF2-40B4-BE49-F238E27FC236}">
                <a16:creationId xmlns:a16="http://schemas.microsoft.com/office/drawing/2014/main" id="{7BC9990D-F61D-4B55-B8BC-E9C25E20D6C8}"/>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D3DE97D4-25C3-4B2E-95BD-E67CC61E327D}"/>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5800BB99-0668-4A30-8505-86B9BDA37679}"/>
              </a:ext>
            </a:extLst>
          </p:cNvPr>
          <p:cNvSpPr>
            <a:spLocks noGrp="1"/>
          </p:cNvSpPr>
          <p:nvPr>
            <p:ph type="sldNum" sz="quarter" idx="12"/>
          </p:nvPr>
        </p:nvSpPr>
        <p:spPr/>
        <p:txBody>
          <a:bodyPr/>
          <a:lstStyle/>
          <a:p>
            <a:fld id="{FA9CC762-E87D-4FAC-8E89-D1B81927B59C}" type="slidenum">
              <a:rPr lang="en-IN" smtClean="0"/>
              <a:t>21</a:t>
            </a:fld>
            <a:endParaRPr lang="en-IN"/>
          </a:p>
        </p:txBody>
      </p:sp>
    </p:spTree>
    <p:extLst>
      <p:ext uri="{BB962C8B-B14F-4D97-AF65-F5344CB8AC3E}">
        <p14:creationId xmlns:p14="http://schemas.microsoft.com/office/powerpoint/2010/main" val="2641436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9EBD9-A886-4351-936B-206DA832AD15}"/>
              </a:ext>
            </a:extLst>
          </p:cNvPr>
          <p:cNvSpPr>
            <a:spLocks noGrp="1"/>
          </p:cNvSpPr>
          <p:nvPr>
            <p:ph type="title"/>
          </p:nvPr>
        </p:nvSpPr>
        <p:spPr/>
        <p:txBody>
          <a:bodyPr/>
          <a:lstStyle/>
          <a:p>
            <a:r>
              <a:rPr lang="en-US" dirty="0"/>
              <a:t>Building dynamic forms at run time</a:t>
            </a:r>
            <a:endParaRPr lang="en-IN" dirty="0"/>
          </a:p>
        </p:txBody>
      </p:sp>
      <p:sp>
        <p:nvSpPr>
          <p:cNvPr id="3" name="Content Placeholder 2">
            <a:extLst>
              <a:ext uri="{FF2B5EF4-FFF2-40B4-BE49-F238E27FC236}">
                <a16:creationId xmlns:a16="http://schemas.microsoft.com/office/drawing/2014/main" id="{62A98A3B-BD3A-49C8-A9DF-500257FB7EDC}"/>
              </a:ext>
            </a:extLst>
          </p:cNvPr>
          <p:cNvSpPr>
            <a:spLocks noGrp="1"/>
          </p:cNvSpPr>
          <p:nvPr>
            <p:ph idx="1"/>
          </p:nvPr>
        </p:nvSpPr>
        <p:spPr/>
        <p:txBody>
          <a:bodyPr>
            <a:normAutofit/>
          </a:bodyPr>
          <a:lstStyle/>
          <a:p>
            <a:r>
              <a:rPr lang="en-US" sz="2800" dirty="0"/>
              <a:t>There are situations when you won’t know in advance how many how many instance of a given control may be required on a form.</a:t>
            </a:r>
          </a:p>
          <a:p>
            <a:r>
              <a:rPr lang="en-US" sz="2800" dirty="0"/>
              <a:t>It is possible to design dynamic Forms, which are populated at runtime. </a:t>
            </a:r>
          </a:p>
          <a:p>
            <a:r>
              <a:rPr lang="en-IN" sz="2800" dirty="0"/>
              <a:t>To Design the data entry form, You must place a </a:t>
            </a:r>
            <a:r>
              <a:rPr lang="en-IN" sz="2800" dirty="0">
                <a:solidFill>
                  <a:srgbClr val="FF0000"/>
                </a:solidFill>
              </a:rPr>
              <a:t>label</a:t>
            </a:r>
            <a:r>
              <a:rPr lang="en-IN" sz="2800" dirty="0"/>
              <a:t> and a </a:t>
            </a:r>
            <a:r>
              <a:rPr lang="en-IN" sz="2800" dirty="0" err="1">
                <a:solidFill>
                  <a:srgbClr val="FF0000"/>
                </a:solidFill>
              </a:rPr>
              <a:t>TextBox</a:t>
            </a:r>
            <a:r>
              <a:rPr lang="en-IN" sz="2800" dirty="0"/>
              <a:t> control on the form. Place them near the top of the Form, so that they can be used as guides for aligning the remaining controls. These two controls will remain invisible at all times.</a:t>
            </a:r>
          </a:p>
        </p:txBody>
      </p:sp>
      <p:sp>
        <p:nvSpPr>
          <p:cNvPr id="4" name="Footer Placeholder 3">
            <a:extLst>
              <a:ext uri="{FF2B5EF4-FFF2-40B4-BE49-F238E27FC236}">
                <a16:creationId xmlns:a16="http://schemas.microsoft.com/office/drawing/2014/main" id="{A953320F-871F-4624-A1BC-43AAADFC59D6}"/>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9B7FE19F-A69E-47A3-8BB7-38E92DE46BAE}"/>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901BC8CC-9E4C-4A3C-B139-304EE90C6311}"/>
              </a:ext>
            </a:extLst>
          </p:cNvPr>
          <p:cNvSpPr>
            <a:spLocks noGrp="1"/>
          </p:cNvSpPr>
          <p:nvPr>
            <p:ph type="sldNum" sz="quarter" idx="12"/>
          </p:nvPr>
        </p:nvSpPr>
        <p:spPr/>
        <p:txBody>
          <a:bodyPr/>
          <a:lstStyle/>
          <a:p>
            <a:fld id="{FA9CC762-E87D-4FAC-8E89-D1B81927B59C}" type="slidenum">
              <a:rPr lang="en-IN" smtClean="0"/>
              <a:t>22</a:t>
            </a:fld>
            <a:endParaRPr lang="en-IN"/>
          </a:p>
        </p:txBody>
      </p:sp>
    </p:spTree>
    <p:extLst>
      <p:ext uri="{BB962C8B-B14F-4D97-AF65-F5344CB8AC3E}">
        <p14:creationId xmlns:p14="http://schemas.microsoft.com/office/powerpoint/2010/main" val="3061199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C0B7A-7380-497C-96E4-D161B3E927BD}"/>
              </a:ext>
            </a:extLst>
          </p:cNvPr>
          <p:cNvSpPr>
            <a:spLocks noGrp="1"/>
          </p:cNvSpPr>
          <p:nvPr>
            <p:ph type="title"/>
          </p:nvPr>
        </p:nvSpPr>
        <p:spPr/>
        <p:txBody>
          <a:bodyPr/>
          <a:lstStyle/>
          <a:p>
            <a:r>
              <a:rPr lang="en-US" dirty="0"/>
              <a:t> </a:t>
            </a:r>
            <a:endParaRPr lang="en-IN" dirty="0"/>
          </a:p>
        </p:txBody>
      </p:sp>
      <p:sp>
        <p:nvSpPr>
          <p:cNvPr id="3" name="Content Placeholder 2">
            <a:extLst>
              <a:ext uri="{FF2B5EF4-FFF2-40B4-BE49-F238E27FC236}">
                <a16:creationId xmlns:a16="http://schemas.microsoft.com/office/drawing/2014/main" id="{6559C532-6D98-4968-A772-99D43437185B}"/>
              </a:ext>
            </a:extLst>
          </p:cNvPr>
          <p:cNvSpPr>
            <a:spLocks noGrp="1"/>
          </p:cNvSpPr>
          <p:nvPr>
            <p:ph idx="1"/>
          </p:nvPr>
        </p:nvSpPr>
        <p:spPr>
          <a:xfrm>
            <a:off x="838200" y="286603"/>
            <a:ext cx="10738282" cy="5890360"/>
          </a:xfrm>
        </p:spPr>
        <p:txBody>
          <a:bodyPr>
            <a:normAutofit/>
          </a:bodyPr>
          <a:lstStyle/>
          <a:p>
            <a:pPr marL="514350" indent="-514350">
              <a:buFont typeface="+mj-lt"/>
              <a:buAutoNum type="arabicPeriod"/>
            </a:pPr>
            <a:r>
              <a:rPr lang="en-US" sz="2800" dirty="0"/>
              <a:t>Name the Label control </a:t>
            </a:r>
            <a:r>
              <a:rPr lang="en-US" sz="2800" dirty="0">
                <a:solidFill>
                  <a:srgbClr val="FF0000"/>
                </a:solidFill>
              </a:rPr>
              <a:t>Labels</a:t>
            </a:r>
            <a:r>
              <a:rPr lang="en-US" sz="2800" dirty="0"/>
              <a:t> and set its Index </a:t>
            </a:r>
            <a:r>
              <a:rPr lang="en-US" sz="2800" dirty="0">
                <a:solidFill>
                  <a:srgbClr val="FF0000"/>
                </a:solidFill>
              </a:rPr>
              <a:t>Property to 0</a:t>
            </a:r>
          </a:p>
          <a:p>
            <a:pPr marL="514350" indent="-514350">
              <a:buFont typeface="+mj-lt"/>
              <a:buAutoNum type="arabicPeriod"/>
            </a:pPr>
            <a:r>
              <a:rPr lang="en-US" sz="2800" dirty="0"/>
              <a:t>Set its Alignment </a:t>
            </a:r>
            <a:r>
              <a:rPr lang="en-US" sz="2800" dirty="0">
                <a:solidFill>
                  <a:srgbClr val="FF0000"/>
                </a:solidFill>
              </a:rPr>
              <a:t>Property to 1</a:t>
            </a:r>
            <a:r>
              <a:rPr lang="en-US" sz="2800" dirty="0"/>
              <a:t>(Right Justify)</a:t>
            </a:r>
          </a:p>
          <a:p>
            <a:pPr marL="514350" indent="-514350">
              <a:buFont typeface="+mj-lt"/>
              <a:buAutoNum type="arabicPeriod"/>
            </a:pPr>
            <a:r>
              <a:rPr lang="en-US" sz="2800" dirty="0"/>
              <a:t>Name the </a:t>
            </a:r>
            <a:r>
              <a:rPr lang="en-US" sz="2800" dirty="0" err="1"/>
              <a:t>TextBox</a:t>
            </a:r>
            <a:r>
              <a:rPr lang="en-US" sz="2800" dirty="0"/>
              <a:t> Control </a:t>
            </a:r>
            <a:r>
              <a:rPr lang="en-US" sz="2800" dirty="0" err="1">
                <a:solidFill>
                  <a:srgbClr val="FF0000"/>
                </a:solidFill>
              </a:rPr>
              <a:t>TextBoxes</a:t>
            </a:r>
            <a:r>
              <a:rPr lang="en-US" sz="2800" dirty="0">
                <a:solidFill>
                  <a:srgbClr val="FF0000"/>
                </a:solidFill>
              </a:rPr>
              <a:t> </a:t>
            </a:r>
            <a:r>
              <a:rPr lang="en-US" sz="2800" dirty="0"/>
              <a:t>and set its </a:t>
            </a:r>
            <a:r>
              <a:rPr lang="en-US" sz="2800" dirty="0">
                <a:solidFill>
                  <a:srgbClr val="FF0000"/>
                </a:solidFill>
              </a:rPr>
              <a:t>Index to 0</a:t>
            </a:r>
          </a:p>
          <a:p>
            <a:pPr marL="514350" indent="-514350">
              <a:buFont typeface="+mj-lt"/>
              <a:buAutoNum type="arabicPeriod"/>
            </a:pPr>
            <a:r>
              <a:rPr lang="en-US" sz="2800" dirty="0"/>
              <a:t>Then Select both controls with the mouse and set their Visible property to False</a:t>
            </a:r>
          </a:p>
          <a:p>
            <a:pPr marL="514350" indent="-514350">
              <a:buFont typeface="+mj-lt"/>
              <a:buAutoNum type="arabicPeriod"/>
            </a:pPr>
            <a:r>
              <a:rPr lang="en-IN" sz="2800" dirty="0"/>
              <a:t>Add a Command button on Form and change the Name Property </a:t>
            </a:r>
            <a:r>
              <a:rPr lang="en-IN" sz="2800" dirty="0">
                <a:solidFill>
                  <a:srgbClr val="FF0000"/>
                </a:solidFill>
              </a:rPr>
              <a:t>Fill this Form</a:t>
            </a:r>
          </a:p>
        </p:txBody>
      </p:sp>
      <p:pic>
        <p:nvPicPr>
          <p:cNvPr id="4" name="Picture 3">
            <a:extLst>
              <a:ext uri="{FF2B5EF4-FFF2-40B4-BE49-F238E27FC236}">
                <a16:creationId xmlns:a16="http://schemas.microsoft.com/office/drawing/2014/main" id="{688DFBE3-49B4-4CA5-AF3B-1F502FC4732F}"/>
              </a:ext>
            </a:extLst>
          </p:cNvPr>
          <p:cNvPicPr>
            <a:picLocks noChangeAspect="1"/>
          </p:cNvPicPr>
          <p:nvPr/>
        </p:nvPicPr>
        <p:blipFill rotWithShape="1">
          <a:blip r:embed="rId2"/>
          <a:srcRect l="6262" t="15656" r="60898" b="38417"/>
          <a:stretch/>
        </p:blipFill>
        <p:spPr>
          <a:xfrm>
            <a:off x="7457244" y="3158555"/>
            <a:ext cx="4003829" cy="3018408"/>
          </a:xfrm>
          <a:prstGeom prst="rect">
            <a:avLst/>
          </a:prstGeom>
        </p:spPr>
      </p:pic>
      <p:sp>
        <p:nvSpPr>
          <p:cNvPr id="5" name="Footer Placeholder 4">
            <a:extLst>
              <a:ext uri="{FF2B5EF4-FFF2-40B4-BE49-F238E27FC236}">
                <a16:creationId xmlns:a16="http://schemas.microsoft.com/office/drawing/2014/main" id="{525ACBBC-9319-4592-B3CD-ECEC5C7A1132}"/>
              </a:ext>
            </a:extLst>
          </p:cNvPr>
          <p:cNvSpPr>
            <a:spLocks noGrp="1"/>
          </p:cNvSpPr>
          <p:nvPr>
            <p:ph type="ftr" sz="quarter" idx="11"/>
          </p:nvPr>
        </p:nvSpPr>
        <p:spPr/>
        <p:txBody>
          <a:bodyPr/>
          <a:lstStyle/>
          <a:p>
            <a:r>
              <a:rPr lang="en-IN"/>
              <a:t>Dayanad Science College, Latur</a:t>
            </a:r>
          </a:p>
        </p:txBody>
      </p:sp>
      <p:sp>
        <p:nvSpPr>
          <p:cNvPr id="6" name="Date Placeholder 5">
            <a:extLst>
              <a:ext uri="{FF2B5EF4-FFF2-40B4-BE49-F238E27FC236}">
                <a16:creationId xmlns:a16="http://schemas.microsoft.com/office/drawing/2014/main" id="{1A5381C1-BF31-4A4A-BBDB-7ECF6BC97100}"/>
              </a:ext>
            </a:extLst>
          </p:cNvPr>
          <p:cNvSpPr>
            <a:spLocks noGrp="1"/>
          </p:cNvSpPr>
          <p:nvPr>
            <p:ph type="dt" sz="half" idx="10"/>
          </p:nvPr>
        </p:nvSpPr>
        <p:spPr/>
        <p:txBody>
          <a:bodyPr/>
          <a:lstStyle/>
          <a:p>
            <a:r>
              <a:rPr lang="en-IN"/>
              <a:t>21-08-2019</a:t>
            </a:r>
          </a:p>
        </p:txBody>
      </p:sp>
      <p:sp>
        <p:nvSpPr>
          <p:cNvPr id="7" name="Slide Number Placeholder 6">
            <a:extLst>
              <a:ext uri="{FF2B5EF4-FFF2-40B4-BE49-F238E27FC236}">
                <a16:creationId xmlns:a16="http://schemas.microsoft.com/office/drawing/2014/main" id="{E758C064-D187-40D9-9D1C-D396B5E37396}"/>
              </a:ext>
            </a:extLst>
          </p:cNvPr>
          <p:cNvSpPr>
            <a:spLocks noGrp="1"/>
          </p:cNvSpPr>
          <p:nvPr>
            <p:ph type="sldNum" sz="quarter" idx="12"/>
          </p:nvPr>
        </p:nvSpPr>
        <p:spPr/>
        <p:txBody>
          <a:bodyPr/>
          <a:lstStyle/>
          <a:p>
            <a:fld id="{FA9CC762-E87D-4FAC-8E89-D1B81927B59C}" type="slidenum">
              <a:rPr lang="en-IN" smtClean="0"/>
              <a:t>23</a:t>
            </a:fld>
            <a:endParaRPr lang="en-IN"/>
          </a:p>
        </p:txBody>
      </p:sp>
    </p:spTree>
    <p:extLst>
      <p:ext uri="{BB962C8B-B14F-4D97-AF65-F5344CB8AC3E}">
        <p14:creationId xmlns:p14="http://schemas.microsoft.com/office/powerpoint/2010/main" val="3929337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186CAD-4B40-4A3B-8BC6-34D4F062F75C}"/>
              </a:ext>
            </a:extLst>
          </p:cNvPr>
          <p:cNvSpPr>
            <a:spLocks noGrp="1"/>
          </p:cNvSpPr>
          <p:nvPr>
            <p:ph idx="1"/>
          </p:nvPr>
        </p:nvSpPr>
        <p:spPr>
          <a:xfrm>
            <a:off x="838200" y="133164"/>
            <a:ext cx="4080029" cy="5655077"/>
          </a:xfrm>
        </p:spPr>
        <p:style>
          <a:lnRef idx="2">
            <a:schemeClr val="accent4"/>
          </a:lnRef>
          <a:fillRef idx="1">
            <a:schemeClr val="lt1"/>
          </a:fillRef>
          <a:effectRef idx="0">
            <a:schemeClr val="accent4"/>
          </a:effectRef>
          <a:fontRef idx="minor">
            <a:schemeClr val="dk1"/>
          </a:fontRef>
        </p:style>
        <p:txBody>
          <a:bodyPr>
            <a:normAutofit lnSpcReduction="10000"/>
          </a:bodyPr>
          <a:lstStyle/>
          <a:p>
            <a:pPr marL="0" indent="0">
              <a:buNone/>
            </a:pPr>
            <a:r>
              <a:rPr lang="en-IN" sz="2400" dirty="0"/>
              <a:t>Private Sub Command1_Click()</a:t>
            </a:r>
          </a:p>
          <a:p>
            <a:pPr marL="0" indent="0">
              <a:buNone/>
            </a:pPr>
            <a:r>
              <a:rPr lang="en-IN" sz="2400" dirty="0"/>
              <a:t>Dim Captions(10) As String</a:t>
            </a:r>
          </a:p>
          <a:p>
            <a:pPr marL="0" indent="0">
              <a:buNone/>
            </a:pPr>
            <a:r>
              <a:rPr lang="en-IN" sz="2400" dirty="0"/>
              <a:t>Dim Sizes(10) As Integer</a:t>
            </a:r>
          </a:p>
          <a:p>
            <a:pPr marL="0" indent="0">
              <a:buNone/>
            </a:pPr>
            <a:r>
              <a:rPr lang="en-IN" sz="2400" dirty="0"/>
              <a:t>Captions(1) = "Last Name"</a:t>
            </a:r>
          </a:p>
          <a:p>
            <a:pPr marL="0" indent="0">
              <a:buNone/>
            </a:pPr>
            <a:r>
              <a:rPr lang="en-IN" sz="2400" dirty="0"/>
              <a:t>Captions(2) = "First Name"</a:t>
            </a:r>
          </a:p>
          <a:p>
            <a:pPr marL="0" indent="0">
              <a:buNone/>
            </a:pPr>
            <a:r>
              <a:rPr lang="en-IN" sz="2400" dirty="0"/>
              <a:t>Captions(3) = "Address"</a:t>
            </a:r>
          </a:p>
          <a:p>
            <a:pPr marL="0" indent="0">
              <a:buNone/>
            </a:pPr>
            <a:r>
              <a:rPr lang="en-IN" sz="2400" dirty="0"/>
              <a:t>Captions(4) = "City"</a:t>
            </a:r>
          </a:p>
          <a:p>
            <a:pPr marL="0" indent="0">
              <a:buNone/>
            </a:pPr>
            <a:endParaRPr lang="en-IN" sz="2400" dirty="0"/>
          </a:p>
          <a:p>
            <a:pPr marL="0" indent="0">
              <a:buNone/>
            </a:pPr>
            <a:r>
              <a:rPr lang="en-IN" sz="2400" dirty="0"/>
              <a:t>Sizes(1) = 20</a:t>
            </a:r>
          </a:p>
          <a:p>
            <a:pPr marL="0" indent="0">
              <a:buNone/>
            </a:pPr>
            <a:r>
              <a:rPr lang="en-IN" sz="2400" dirty="0"/>
              <a:t>Sizes(2) = 30</a:t>
            </a:r>
          </a:p>
          <a:p>
            <a:pPr marL="0" indent="0">
              <a:buNone/>
            </a:pPr>
            <a:r>
              <a:rPr lang="en-IN" sz="2400" dirty="0"/>
              <a:t>Sizes(3) = 40</a:t>
            </a:r>
          </a:p>
          <a:p>
            <a:pPr marL="0" indent="0">
              <a:buNone/>
            </a:pPr>
            <a:r>
              <a:rPr lang="en-IN" sz="2400" dirty="0"/>
              <a:t>Sizes(4) = 15</a:t>
            </a:r>
          </a:p>
          <a:p>
            <a:pPr marL="0" indent="0">
              <a:buNone/>
            </a:pPr>
            <a:endParaRPr lang="en-IN" sz="2400" dirty="0"/>
          </a:p>
          <a:p>
            <a:pPr marL="0" indent="0">
              <a:buNone/>
            </a:pPr>
            <a:endParaRPr lang="en-IN" sz="2400" dirty="0"/>
          </a:p>
        </p:txBody>
      </p:sp>
      <p:sp>
        <p:nvSpPr>
          <p:cNvPr id="4" name="TextBox 3">
            <a:extLst>
              <a:ext uri="{FF2B5EF4-FFF2-40B4-BE49-F238E27FC236}">
                <a16:creationId xmlns:a16="http://schemas.microsoft.com/office/drawing/2014/main" id="{E8939CA6-735E-4474-8029-A903B628A21F}"/>
              </a:ext>
            </a:extLst>
          </p:cNvPr>
          <p:cNvSpPr txBox="1"/>
          <p:nvPr/>
        </p:nvSpPr>
        <p:spPr>
          <a:xfrm>
            <a:off x="6096000" y="-35509"/>
            <a:ext cx="5365072" cy="741741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IN" sz="2800" dirty="0"/>
              <a:t>For </a:t>
            </a:r>
            <a:r>
              <a:rPr lang="en-IN" sz="2800" dirty="0" err="1"/>
              <a:t>i</a:t>
            </a:r>
            <a:r>
              <a:rPr lang="en-IN" sz="2800" dirty="0"/>
              <a:t> = 1 To 4</a:t>
            </a:r>
          </a:p>
          <a:p>
            <a:r>
              <a:rPr lang="en-IN" sz="2800" dirty="0"/>
              <a:t>Load Labels(</a:t>
            </a:r>
            <a:r>
              <a:rPr lang="en-IN" sz="2800" dirty="0" err="1"/>
              <a:t>i</a:t>
            </a:r>
            <a:r>
              <a:rPr lang="en-IN" sz="2800" dirty="0"/>
              <a:t>)</a:t>
            </a:r>
          </a:p>
          <a:p>
            <a:r>
              <a:rPr lang="en-IN" sz="2800" dirty="0"/>
              <a:t>Load </a:t>
            </a:r>
            <a:r>
              <a:rPr lang="en-IN" sz="2800" dirty="0" err="1"/>
              <a:t>TextBoxes</a:t>
            </a:r>
            <a:r>
              <a:rPr lang="en-IN" sz="2800" dirty="0"/>
              <a:t>(</a:t>
            </a:r>
            <a:r>
              <a:rPr lang="en-IN" sz="2800" dirty="0" err="1"/>
              <a:t>i</a:t>
            </a:r>
            <a:r>
              <a:rPr lang="en-IN" sz="2800" dirty="0"/>
              <a:t>)</a:t>
            </a:r>
          </a:p>
          <a:p>
            <a:r>
              <a:rPr lang="en-IN" sz="2800" dirty="0"/>
              <a:t>Labels(</a:t>
            </a:r>
            <a:r>
              <a:rPr lang="en-IN" sz="2800" dirty="0" err="1"/>
              <a:t>i</a:t>
            </a:r>
            <a:r>
              <a:rPr lang="en-IN" sz="2800" dirty="0"/>
              <a:t>).Top = Labels(</a:t>
            </a:r>
            <a:r>
              <a:rPr lang="en-IN" sz="2800" dirty="0" err="1"/>
              <a:t>i</a:t>
            </a:r>
            <a:r>
              <a:rPr lang="en-IN" sz="2800" dirty="0"/>
              <a:t> - 1).Top + 1.5 * Labels(0).Height</a:t>
            </a:r>
          </a:p>
          <a:p>
            <a:r>
              <a:rPr lang="en-IN" sz="2800" dirty="0"/>
              <a:t>Labels(</a:t>
            </a:r>
            <a:r>
              <a:rPr lang="en-IN" sz="2800" dirty="0" err="1"/>
              <a:t>i</a:t>
            </a:r>
            <a:r>
              <a:rPr lang="en-IN" sz="2800" dirty="0"/>
              <a:t>).Left = Labels(o).Left</a:t>
            </a:r>
          </a:p>
          <a:p>
            <a:r>
              <a:rPr lang="en-IN" sz="2800" dirty="0" err="1"/>
              <a:t>TextBoxes</a:t>
            </a:r>
            <a:r>
              <a:rPr lang="en-IN" sz="2800" dirty="0"/>
              <a:t>(</a:t>
            </a:r>
            <a:r>
              <a:rPr lang="en-IN" sz="2800" dirty="0" err="1"/>
              <a:t>i</a:t>
            </a:r>
            <a:r>
              <a:rPr lang="en-IN" sz="2800" dirty="0"/>
              <a:t>).Top = </a:t>
            </a:r>
            <a:r>
              <a:rPr lang="en-IN" sz="2800" dirty="0" err="1"/>
              <a:t>TextBoxes</a:t>
            </a:r>
            <a:r>
              <a:rPr lang="en-IN" sz="2800" dirty="0"/>
              <a:t>(</a:t>
            </a:r>
            <a:r>
              <a:rPr lang="en-IN" sz="2800" dirty="0" err="1"/>
              <a:t>i</a:t>
            </a:r>
            <a:r>
              <a:rPr lang="en-IN" sz="2800" dirty="0"/>
              <a:t> - 1).Top + 1.5 * </a:t>
            </a:r>
            <a:r>
              <a:rPr lang="en-IN" sz="2800" dirty="0" err="1"/>
              <a:t>TextBoxes</a:t>
            </a:r>
            <a:r>
              <a:rPr lang="en-IN" sz="2800" dirty="0"/>
              <a:t>(</a:t>
            </a:r>
            <a:r>
              <a:rPr lang="en-IN" sz="2800" dirty="0" err="1"/>
              <a:t>i</a:t>
            </a:r>
            <a:r>
              <a:rPr lang="en-IN" sz="2800" dirty="0"/>
              <a:t>).Height</a:t>
            </a:r>
          </a:p>
          <a:p>
            <a:r>
              <a:rPr lang="en-IN" sz="2800" dirty="0" err="1"/>
              <a:t>TextBoxes</a:t>
            </a:r>
            <a:r>
              <a:rPr lang="en-IN" sz="2800" dirty="0"/>
              <a:t>(</a:t>
            </a:r>
            <a:r>
              <a:rPr lang="en-IN" sz="2800" dirty="0" err="1"/>
              <a:t>i</a:t>
            </a:r>
            <a:r>
              <a:rPr lang="en-IN" sz="2800" dirty="0"/>
              <a:t>).Left = </a:t>
            </a:r>
            <a:r>
              <a:rPr lang="en-IN" sz="2800" dirty="0" err="1"/>
              <a:t>TextBoxes</a:t>
            </a:r>
            <a:r>
              <a:rPr lang="en-IN" sz="2800" dirty="0"/>
              <a:t>(0).Left</a:t>
            </a:r>
          </a:p>
          <a:p>
            <a:r>
              <a:rPr lang="en-IN" sz="2800" dirty="0" err="1"/>
              <a:t>TextBoxes</a:t>
            </a:r>
            <a:r>
              <a:rPr lang="en-IN" sz="2800" dirty="0"/>
              <a:t>(</a:t>
            </a:r>
            <a:r>
              <a:rPr lang="en-IN" sz="2800" dirty="0" err="1"/>
              <a:t>i</a:t>
            </a:r>
            <a:r>
              <a:rPr lang="en-IN" sz="2800" dirty="0"/>
              <a:t>).Width = Sizes(</a:t>
            </a:r>
            <a:r>
              <a:rPr lang="en-IN" sz="2800" dirty="0" err="1"/>
              <a:t>i</a:t>
            </a:r>
            <a:r>
              <a:rPr lang="en-IN" sz="2800" dirty="0"/>
              <a:t>) * </a:t>
            </a:r>
            <a:r>
              <a:rPr lang="en-IN" sz="2800" dirty="0" err="1"/>
              <a:t>TextWidth</a:t>
            </a:r>
            <a:r>
              <a:rPr lang="en-IN" sz="2800" dirty="0"/>
              <a:t>("A")</a:t>
            </a:r>
          </a:p>
          <a:p>
            <a:r>
              <a:rPr lang="en-IN" sz="2800" dirty="0"/>
              <a:t>Labels(</a:t>
            </a:r>
            <a:r>
              <a:rPr lang="en-IN" sz="2800" dirty="0" err="1"/>
              <a:t>i</a:t>
            </a:r>
            <a:r>
              <a:rPr lang="en-IN" sz="2800" dirty="0"/>
              <a:t>).Caption = Captions(</a:t>
            </a:r>
            <a:r>
              <a:rPr lang="en-IN" sz="2800" dirty="0" err="1"/>
              <a:t>i</a:t>
            </a:r>
            <a:r>
              <a:rPr lang="en-IN" sz="2800" dirty="0"/>
              <a:t>)</a:t>
            </a:r>
          </a:p>
          <a:p>
            <a:r>
              <a:rPr lang="en-IN" sz="2800" dirty="0"/>
              <a:t>Labels(</a:t>
            </a:r>
            <a:r>
              <a:rPr lang="en-IN" sz="2800" dirty="0" err="1"/>
              <a:t>i</a:t>
            </a:r>
            <a:r>
              <a:rPr lang="en-IN" sz="2800" dirty="0"/>
              <a:t>).Visible = True</a:t>
            </a:r>
          </a:p>
          <a:p>
            <a:r>
              <a:rPr lang="en-IN" sz="2800" dirty="0" err="1"/>
              <a:t>TextBoxes</a:t>
            </a:r>
            <a:r>
              <a:rPr lang="en-IN" sz="2800" dirty="0"/>
              <a:t>(</a:t>
            </a:r>
            <a:r>
              <a:rPr lang="en-IN" sz="2800" dirty="0" err="1"/>
              <a:t>i</a:t>
            </a:r>
            <a:r>
              <a:rPr lang="en-IN" sz="2800" dirty="0"/>
              <a:t>).Visible = True</a:t>
            </a:r>
          </a:p>
          <a:p>
            <a:r>
              <a:rPr lang="en-IN" sz="2800" dirty="0"/>
              <a:t>Next</a:t>
            </a:r>
          </a:p>
          <a:p>
            <a:r>
              <a:rPr lang="en-IN" sz="2800" dirty="0"/>
              <a:t>End Sub</a:t>
            </a:r>
          </a:p>
          <a:p>
            <a:endParaRPr lang="en-IN" sz="2800" dirty="0"/>
          </a:p>
        </p:txBody>
      </p:sp>
      <p:sp>
        <p:nvSpPr>
          <p:cNvPr id="2" name="Footer Placeholder 1">
            <a:extLst>
              <a:ext uri="{FF2B5EF4-FFF2-40B4-BE49-F238E27FC236}">
                <a16:creationId xmlns:a16="http://schemas.microsoft.com/office/drawing/2014/main" id="{71FCCD61-0548-4C65-9D97-DB9883FCF8CE}"/>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E220673C-9564-450B-B535-AA8374FB42ED}"/>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20CBFF4A-0377-4608-B526-1B6A39149746}"/>
              </a:ext>
            </a:extLst>
          </p:cNvPr>
          <p:cNvSpPr>
            <a:spLocks noGrp="1"/>
          </p:cNvSpPr>
          <p:nvPr>
            <p:ph type="sldNum" sz="quarter" idx="12"/>
          </p:nvPr>
        </p:nvSpPr>
        <p:spPr/>
        <p:txBody>
          <a:bodyPr/>
          <a:lstStyle/>
          <a:p>
            <a:fld id="{FA9CC762-E87D-4FAC-8E89-D1B81927B59C}" type="slidenum">
              <a:rPr lang="en-IN" smtClean="0"/>
              <a:t>24</a:t>
            </a:fld>
            <a:endParaRPr lang="en-IN"/>
          </a:p>
        </p:txBody>
      </p:sp>
    </p:spTree>
    <p:extLst>
      <p:ext uri="{BB962C8B-B14F-4D97-AF65-F5344CB8AC3E}">
        <p14:creationId xmlns:p14="http://schemas.microsoft.com/office/powerpoint/2010/main" val="1105136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D3B2D-E2E6-41CB-BC98-20BBA4C8477C}"/>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8023A523-B639-48AE-9F19-1B936C3D265F}"/>
              </a:ext>
            </a:extLst>
          </p:cNvPr>
          <p:cNvPicPr>
            <a:picLocks noGrp="1" noChangeAspect="1"/>
          </p:cNvPicPr>
          <p:nvPr>
            <p:ph idx="1"/>
          </p:nvPr>
        </p:nvPicPr>
        <p:blipFill rotWithShape="1">
          <a:blip r:embed="rId2"/>
          <a:srcRect l="1608" t="2521" r="66258" b="54226"/>
          <a:stretch/>
        </p:blipFill>
        <p:spPr>
          <a:xfrm>
            <a:off x="1802167" y="365125"/>
            <a:ext cx="7350711" cy="5565543"/>
          </a:xfrm>
          <a:prstGeom prst="rect">
            <a:avLst/>
          </a:prstGeom>
        </p:spPr>
      </p:pic>
      <p:sp>
        <p:nvSpPr>
          <p:cNvPr id="3" name="Footer Placeholder 2">
            <a:extLst>
              <a:ext uri="{FF2B5EF4-FFF2-40B4-BE49-F238E27FC236}">
                <a16:creationId xmlns:a16="http://schemas.microsoft.com/office/drawing/2014/main" id="{A5B042D9-26A1-4428-A428-A48E34275FEE}"/>
              </a:ext>
            </a:extLst>
          </p:cNvPr>
          <p:cNvSpPr>
            <a:spLocks noGrp="1"/>
          </p:cNvSpPr>
          <p:nvPr>
            <p:ph type="ftr" sz="quarter" idx="11"/>
          </p:nvPr>
        </p:nvSpPr>
        <p:spPr/>
        <p:txBody>
          <a:bodyPr/>
          <a:lstStyle/>
          <a:p>
            <a:r>
              <a:rPr lang="en-IN"/>
              <a:t>Dayanad Science College, Latur</a:t>
            </a:r>
          </a:p>
        </p:txBody>
      </p:sp>
      <p:sp>
        <p:nvSpPr>
          <p:cNvPr id="5" name="Date Placeholder 4">
            <a:extLst>
              <a:ext uri="{FF2B5EF4-FFF2-40B4-BE49-F238E27FC236}">
                <a16:creationId xmlns:a16="http://schemas.microsoft.com/office/drawing/2014/main" id="{63D166DC-DEC8-482A-8D5A-7B9952310C5A}"/>
              </a:ext>
            </a:extLst>
          </p:cNvPr>
          <p:cNvSpPr>
            <a:spLocks noGrp="1"/>
          </p:cNvSpPr>
          <p:nvPr>
            <p:ph type="dt" sz="half" idx="10"/>
          </p:nvPr>
        </p:nvSpPr>
        <p:spPr/>
        <p:txBody>
          <a:bodyPr/>
          <a:lstStyle/>
          <a:p>
            <a:r>
              <a:rPr lang="en-IN"/>
              <a:t>21-08-2019</a:t>
            </a:r>
          </a:p>
        </p:txBody>
      </p:sp>
      <p:sp>
        <p:nvSpPr>
          <p:cNvPr id="6" name="Slide Number Placeholder 5">
            <a:extLst>
              <a:ext uri="{FF2B5EF4-FFF2-40B4-BE49-F238E27FC236}">
                <a16:creationId xmlns:a16="http://schemas.microsoft.com/office/drawing/2014/main" id="{D852FD51-0843-447C-A0F5-5438CB923333}"/>
              </a:ext>
            </a:extLst>
          </p:cNvPr>
          <p:cNvSpPr>
            <a:spLocks noGrp="1"/>
          </p:cNvSpPr>
          <p:nvPr>
            <p:ph type="sldNum" sz="quarter" idx="12"/>
          </p:nvPr>
        </p:nvSpPr>
        <p:spPr/>
        <p:txBody>
          <a:bodyPr/>
          <a:lstStyle/>
          <a:p>
            <a:fld id="{FA9CC762-E87D-4FAC-8E89-D1B81927B59C}" type="slidenum">
              <a:rPr lang="en-IN" smtClean="0"/>
              <a:t>25</a:t>
            </a:fld>
            <a:endParaRPr lang="en-IN"/>
          </a:p>
        </p:txBody>
      </p:sp>
    </p:spTree>
    <p:extLst>
      <p:ext uri="{BB962C8B-B14F-4D97-AF65-F5344CB8AC3E}">
        <p14:creationId xmlns:p14="http://schemas.microsoft.com/office/powerpoint/2010/main" val="1567560968"/>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2355</Words>
  <Application>Microsoft Office PowerPoint</Application>
  <PresentationFormat>Widescreen</PresentationFormat>
  <Paragraphs>226</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Calibri Light</vt:lpstr>
      <vt:lpstr>Retrospect</vt:lpstr>
      <vt:lpstr>Unit 03 </vt:lpstr>
      <vt:lpstr>Content </vt:lpstr>
      <vt:lpstr>Introduction to Form</vt:lpstr>
      <vt:lpstr>Appearance of forms</vt:lpstr>
      <vt:lpstr>Appearance of forms</vt:lpstr>
      <vt:lpstr>Forms Properties</vt:lpstr>
      <vt:lpstr>BorderStyle  </vt:lpstr>
      <vt:lpstr>Forms Properties</vt:lpstr>
      <vt:lpstr>Forms Properties</vt:lpstr>
      <vt:lpstr>Forms Properties</vt:lpstr>
      <vt:lpstr>Forms Properties</vt:lpstr>
      <vt:lpstr>Designing menu structure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Introduction to MDI forms. </vt:lpstr>
      <vt:lpstr>Introduction to MDI forms. </vt:lpstr>
      <vt:lpstr>Building dynamic forms at run time</vt:lpstr>
      <vt:lpstr>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03</dc:title>
  <dc:creator>vijay mali</dc:creator>
  <cp:lastModifiedBy>vijay mali</cp:lastModifiedBy>
  <cp:revision>22</cp:revision>
  <dcterms:created xsi:type="dcterms:W3CDTF">2019-08-24T05:07:12Z</dcterms:created>
  <dcterms:modified xsi:type="dcterms:W3CDTF">2019-08-28T09:45:46Z</dcterms:modified>
</cp:coreProperties>
</file>