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95" r:id="rId3"/>
    <p:sldId id="257" r:id="rId4"/>
    <p:sldId id="258" r:id="rId5"/>
    <p:sldId id="298" r:id="rId6"/>
    <p:sldId id="259" r:id="rId7"/>
    <p:sldId id="260" r:id="rId8"/>
    <p:sldId id="261" r:id="rId9"/>
    <p:sldId id="319"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9" r:id="rId44"/>
    <p:sldId id="300" r:id="rId45"/>
    <p:sldId id="301" r:id="rId46"/>
    <p:sldId id="302" r:id="rId47"/>
    <p:sldId id="303" r:id="rId48"/>
    <p:sldId id="304" r:id="rId49"/>
    <p:sldId id="305" r:id="rId50"/>
    <p:sldId id="306" r:id="rId51"/>
    <p:sldId id="307" r:id="rId52"/>
    <p:sldId id="308" r:id="rId53"/>
    <p:sldId id="331" r:id="rId54"/>
    <p:sldId id="332" r:id="rId55"/>
    <p:sldId id="309" r:id="rId56"/>
    <p:sldId id="310" r:id="rId57"/>
    <p:sldId id="311" r:id="rId58"/>
    <p:sldId id="312" r:id="rId59"/>
    <p:sldId id="333" r:id="rId60"/>
    <p:sldId id="334" r:id="rId61"/>
    <p:sldId id="335" r:id="rId62"/>
    <p:sldId id="313" r:id="rId63"/>
    <p:sldId id="321" r:id="rId64"/>
    <p:sldId id="322" r:id="rId65"/>
    <p:sldId id="323" r:id="rId66"/>
    <p:sldId id="320" r:id="rId67"/>
    <p:sldId id="318" r:id="rId68"/>
    <p:sldId id="325" r:id="rId69"/>
    <p:sldId id="324" r:id="rId70"/>
    <p:sldId id="326" r:id="rId71"/>
    <p:sldId id="327" r:id="rId72"/>
    <p:sldId id="328" r:id="rId7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3" d="100"/>
          <a:sy n="83" d="100"/>
        </p:scale>
        <p:origin x="614"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11417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60127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3890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4419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230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5317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7756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5007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8669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7448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17406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8199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71064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63686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9538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6785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8/4/2025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408321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ecomputernotes.com/java/data-type-variable-and-array/explain-data-types-in-jav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4C53E-FACD-4CBD-AEB8-69E20D940ABE}"/>
              </a:ext>
            </a:extLst>
          </p:cNvPr>
          <p:cNvSpPr>
            <a:spLocks noGrp="1"/>
          </p:cNvSpPr>
          <p:nvPr>
            <p:ph type="ctrTitle"/>
          </p:nvPr>
        </p:nvSpPr>
        <p:spPr/>
        <p:txBody>
          <a:bodyPr/>
          <a:lstStyle/>
          <a:p>
            <a:r>
              <a:rPr lang="en-IN" sz="8000" dirty="0"/>
              <a:t>Chapter 2</a:t>
            </a:r>
          </a:p>
        </p:txBody>
      </p:sp>
      <p:sp>
        <p:nvSpPr>
          <p:cNvPr id="3" name="Subtitle 2">
            <a:extLst>
              <a:ext uri="{FF2B5EF4-FFF2-40B4-BE49-F238E27FC236}">
                <a16:creationId xmlns:a16="http://schemas.microsoft.com/office/drawing/2014/main" id="{8BFBB294-3797-4E08-ACDB-94436DCE4590}"/>
              </a:ext>
            </a:extLst>
          </p:cNvPr>
          <p:cNvSpPr>
            <a:spLocks noGrp="1"/>
          </p:cNvSpPr>
          <p:nvPr>
            <p:ph type="subTitle" idx="1"/>
          </p:nvPr>
        </p:nvSpPr>
        <p:spPr/>
        <p:txBody>
          <a:bodyPr>
            <a:normAutofit/>
          </a:bodyPr>
          <a:lstStyle/>
          <a:p>
            <a:r>
              <a:rPr lang="en-IN" sz="2800" dirty="0"/>
              <a:t>Visual Basic Languages</a:t>
            </a:r>
          </a:p>
        </p:txBody>
      </p:sp>
    </p:spTree>
    <p:extLst>
      <p:ext uri="{BB962C8B-B14F-4D97-AF65-F5344CB8AC3E}">
        <p14:creationId xmlns:p14="http://schemas.microsoft.com/office/powerpoint/2010/main" val="2212412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B6C1D-591F-4F8C-B1E2-8F2EABD52FD0}"/>
              </a:ext>
            </a:extLst>
          </p:cNvPr>
          <p:cNvSpPr>
            <a:spLocks noGrp="1"/>
          </p:cNvSpPr>
          <p:nvPr>
            <p:ph type="title"/>
          </p:nvPr>
        </p:nvSpPr>
        <p:spPr/>
        <p:txBody>
          <a:bodyPr/>
          <a:lstStyle/>
          <a:p>
            <a:r>
              <a:rPr lang="en-US" dirty="0"/>
              <a:t>Content</a:t>
            </a:r>
            <a:endParaRPr lang="en-IN" dirty="0"/>
          </a:p>
        </p:txBody>
      </p:sp>
      <p:sp>
        <p:nvSpPr>
          <p:cNvPr id="3" name="Content Placeholder 2">
            <a:extLst>
              <a:ext uri="{FF2B5EF4-FFF2-40B4-BE49-F238E27FC236}">
                <a16:creationId xmlns:a16="http://schemas.microsoft.com/office/drawing/2014/main" id="{A7582760-A8B3-4A0B-A8DD-8B4D744C1D32}"/>
              </a:ext>
            </a:extLst>
          </p:cNvPr>
          <p:cNvSpPr>
            <a:spLocks noGrp="1"/>
          </p:cNvSpPr>
          <p:nvPr>
            <p:ph idx="1"/>
          </p:nvPr>
        </p:nvSpPr>
        <p:spPr/>
        <p:txBody>
          <a:bodyPr/>
          <a:lstStyle/>
          <a:p>
            <a:pPr algn="l"/>
            <a:r>
              <a:rPr lang="en-US" sz="1800" b="0" i="0" u="none" strike="noStrike" baseline="0" dirty="0">
                <a:latin typeface="Times New Roman" panose="02020603050405020304" pitchFamily="18" charset="0"/>
              </a:rPr>
              <a:t>Variable</a:t>
            </a:r>
          </a:p>
          <a:p>
            <a:pPr algn="l"/>
            <a:r>
              <a:rPr lang="en-US" sz="1800" b="0" i="0" u="none" strike="noStrike" baseline="0" dirty="0">
                <a:latin typeface="Times New Roman" panose="02020603050405020304" pitchFamily="18" charset="0"/>
              </a:rPr>
              <a:t>Constants</a:t>
            </a:r>
            <a:endParaRPr lang="en-US" dirty="0">
              <a:latin typeface="Times New Roman" panose="02020603050405020304" pitchFamily="18" charset="0"/>
            </a:endParaRPr>
          </a:p>
          <a:p>
            <a:pPr algn="l"/>
            <a:r>
              <a:rPr lang="en-US" sz="1800" b="0" i="0" u="none" strike="noStrike" baseline="0" dirty="0">
                <a:latin typeface="Times New Roman" panose="02020603050405020304" pitchFamily="18" charset="0"/>
              </a:rPr>
              <a:t>Operators </a:t>
            </a:r>
          </a:p>
          <a:p>
            <a:pPr algn="l"/>
            <a:r>
              <a:rPr lang="en-US" dirty="0">
                <a:latin typeface="Times New Roman" panose="02020603050405020304" pitchFamily="18" charset="0"/>
              </a:rPr>
              <a:t>D</a:t>
            </a:r>
            <a:r>
              <a:rPr lang="en-US" sz="1800" b="0" i="0" u="none" strike="noStrike" baseline="0" dirty="0">
                <a:latin typeface="Times New Roman" panose="02020603050405020304" pitchFamily="18" charset="0"/>
              </a:rPr>
              <a:t>ata types</a:t>
            </a:r>
          </a:p>
          <a:p>
            <a:pPr algn="l"/>
            <a:r>
              <a:rPr lang="en-US" sz="1800" b="0" i="0" u="none" strike="noStrike" baseline="0" dirty="0">
                <a:latin typeface="Times New Roman" panose="02020603050405020304" pitchFamily="18" charset="0"/>
              </a:rPr>
              <a:t>Arrays</a:t>
            </a:r>
          </a:p>
          <a:p>
            <a:pPr algn="l"/>
            <a:r>
              <a:rPr lang="en-US" sz="1800" b="0" i="0" u="none" strike="noStrike" baseline="0" dirty="0">
                <a:latin typeface="Times New Roman" panose="02020603050405020304" pitchFamily="18" charset="0"/>
              </a:rPr>
              <a:t>Collections</a:t>
            </a:r>
          </a:p>
          <a:p>
            <a:pPr algn="l"/>
            <a:r>
              <a:rPr lang="en-US" sz="1800" b="0" i="0" u="none" strike="noStrike" baseline="0" dirty="0">
                <a:latin typeface="Times New Roman" panose="02020603050405020304" pitchFamily="18" charset="0"/>
              </a:rPr>
              <a:t>Procedures </a:t>
            </a:r>
          </a:p>
          <a:p>
            <a:pPr algn="l"/>
            <a:r>
              <a:rPr lang="en-US" sz="1800" b="0" i="0" u="none" strike="noStrike" baseline="0" dirty="0">
                <a:latin typeface="Times New Roman" panose="02020603050405020304" pitchFamily="18" charset="0"/>
              </a:rPr>
              <a:t>Control flow &amp; loop</a:t>
            </a:r>
          </a:p>
          <a:p>
            <a:pPr algn="l"/>
            <a:r>
              <a:rPr lang="en-IN" sz="1800" b="0" i="0" u="none" strike="noStrike" baseline="0" dirty="0">
                <a:latin typeface="Times New Roman" panose="02020603050405020304" pitchFamily="18" charset="0"/>
              </a:rPr>
              <a:t>Statements.</a:t>
            </a:r>
            <a:endParaRPr lang="en-IN" dirty="0"/>
          </a:p>
        </p:txBody>
      </p:sp>
    </p:spTree>
    <p:extLst>
      <p:ext uri="{BB962C8B-B14F-4D97-AF65-F5344CB8AC3E}">
        <p14:creationId xmlns:p14="http://schemas.microsoft.com/office/powerpoint/2010/main" val="902208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6145AE-D99E-4B11-A7FF-22239ED306C6}"/>
              </a:ext>
            </a:extLst>
          </p:cNvPr>
          <p:cNvSpPr>
            <a:spLocks noGrp="1"/>
          </p:cNvSpPr>
          <p:nvPr>
            <p:ph type="title"/>
          </p:nvPr>
        </p:nvSpPr>
        <p:spPr>
          <a:xfrm>
            <a:off x="677334" y="325514"/>
            <a:ext cx="8596668" cy="1320800"/>
          </a:xfrm>
        </p:spPr>
        <p:txBody>
          <a:bodyPr/>
          <a:lstStyle/>
          <a:p>
            <a:r>
              <a:rPr lang="en-US" dirty="0"/>
              <a:t>Variables</a:t>
            </a:r>
            <a:endParaRPr lang="en-IN" dirty="0"/>
          </a:p>
        </p:txBody>
      </p:sp>
      <p:sp>
        <p:nvSpPr>
          <p:cNvPr id="3" name="Content Placeholder 2">
            <a:extLst>
              <a:ext uri="{FF2B5EF4-FFF2-40B4-BE49-F238E27FC236}">
                <a16:creationId xmlns:a16="http://schemas.microsoft.com/office/drawing/2014/main" id="{8F72D85F-F24F-4128-AB37-B923FB45661A}"/>
              </a:ext>
            </a:extLst>
          </p:cNvPr>
          <p:cNvSpPr>
            <a:spLocks noGrp="1"/>
          </p:cNvSpPr>
          <p:nvPr>
            <p:ph idx="1"/>
          </p:nvPr>
        </p:nvSpPr>
        <p:spPr>
          <a:xfrm>
            <a:off x="298175" y="1065320"/>
            <a:ext cx="10614990" cy="5467165"/>
          </a:xfrm>
        </p:spPr>
        <p:txBody>
          <a:bodyPr>
            <a:noAutofit/>
          </a:bodyPr>
          <a:lstStyle/>
          <a:p>
            <a:r>
              <a:rPr lang="en-US" sz="2000" dirty="0"/>
              <a:t>The named memory Location is called Variable. Variables are used to store values or data In Visual Basic; you use variables to temporarily store values during the execution of an application. Variables have a name and a data type. You can think of a variable as a placeholder in memory for an unknown value.</a:t>
            </a:r>
            <a:endParaRPr lang="en-IN" sz="2000" dirty="0"/>
          </a:p>
          <a:p>
            <a:pPr marL="0" indent="0">
              <a:buNone/>
            </a:pPr>
            <a:r>
              <a:rPr lang="en-US" sz="2000" b="1" dirty="0"/>
              <a:t>Declaring Variables</a:t>
            </a:r>
            <a:r>
              <a:rPr lang="en-US" sz="2000" dirty="0"/>
              <a:t> </a:t>
            </a:r>
            <a:endParaRPr lang="en-IN" sz="2000" dirty="0"/>
          </a:p>
          <a:p>
            <a:r>
              <a:rPr lang="en-US" sz="2000" dirty="0"/>
              <a:t>To declare a variable is to tell the program about it in advance. You declare a variable with the Dim statement, supplying a name for the variable: </a:t>
            </a:r>
            <a:endParaRPr lang="en-IN" sz="2000" dirty="0"/>
          </a:p>
          <a:p>
            <a:pPr marL="0" indent="0">
              <a:buNone/>
            </a:pPr>
            <a:r>
              <a:rPr lang="en-US" sz="2000" b="1" dirty="0"/>
              <a:t>Syntax:  Dim variable name [As type] </a:t>
            </a:r>
            <a:endParaRPr lang="en-IN" sz="2000" b="1" dirty="0"/>
          </a:p>
          <a:p>
            <a:pPr marL="0" indent="0">
              <a:buNone/>
            </a:pPr>
            <a:r>
              <a:rPr lang="en-US" sz="2000" dirty="0"/>
              <a:t>In this syntax, </a:t>
            </a:r>
            <a:endParaRPr lang="en-IN" sz="2000" dirty="0"/>
          </a:p>
          <a:p>
            <a:pPr lvl="0"/>
            <a:r>
              <a:rPr lang="en-US" sz="2000" b="1" dirty="0"/>
              <a:t>Dim</a:t>
            </a:r>
            <a:r>
              <a:rPr lang="en-US" sz="2000" dirty="0"/>
              <a:t> is the keyword that tells Visual Basic that you want to declare a variable.  </a:t>
            </a:r>
            <a:endParaRPr lang="en-IN" sz="2000" dirty="0"/>
          </a:p>
          <a:p>
            <a:pPr lvl="0"/>
            <a:r>
              <a:rPr lang="en-US" sz="2000" b="1" dirty="0"/>
              <a:t>Variable Name</a:t>
            </a:r>
            <a:r>
              <a:rPr lang="en-US" sz="2000" dirty="0"/>
              <a:t> is the name of the variable.  </a:t>
            </a:r>
            <a:endParaRPr lang="en-IN" sz="2000" dirty="0"/>
          </a:p>
          <a:p>
            <a:pPr lvl="0"/>
            <a:r>
              <a:rPr lang="en-US" sz="2000" b="1" dirty="0"/>
              <a:t>As</a:t>
            </a:r>
            <a:r>
              <a:rPr lang="en-US" sz="2000" dirty="0"/>
              <a:t> is the keyword that tells Visual Basic that you're defining the data type for the variable.  </a:t>
            </a:r>
            <a:endParaRPr lang="en-IN" sz="2000" dirty="0"/>
          </a:p>
          <a:p>
            <a:pPr lvl="0"/>
            <a:r>
              <a:rPr lang="en-US" sz="2000" b="1" dirty="0"/>
              <a:t>Type</a:t>
            </a:r>
            <a:r>
              <a:rPr lang="en-US" sz="2000" dirty="0"/>
              <a:t> is the data type of the variable.  </a:t>
            </a:r>
            <a:endParaRPr lang="en-IN" sz="2000" dirty="0"/>
          </a:p>
          <a:p>
            <a:endParaRPr lang="en-IN" sz="2000" dirty="0"/>
          </a:p>
        </p:txBody>
      </p:sp>
    </p:spTree>
    <p:extLst>
      <p:ext uri="{BB962C8B-B14F-4D97-AF65-F5344CB8AC3E}">
        <p14:creationId xmlns:p14="http://schemas.microsoft.com/office/powerpoint/2010/main" val="1380597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407C7-4507-47B4-989C-517F89C1A905}"/>
              </a:ext>
            </a:extLst>
          </p:cNvPr>
          <p:cNvSpPr>
            <a:spLocks noGrp="1"/>
          </p:cNvSpPr>
          <p:nvPr>
            <p:ph type="title"/>
          </p:nvPr>
        </p:nvSpPr>
        <p:spPr>
          <a:xfrm>
            <a:off x="677334" y="139082"/>
            <a:ext cx="8596668" cy="535619"/>
          </a:xfrm>
        </p:spPr>
        <p:txBody>
          <a:bodyPr>
            <a:normAutofit fontScale="90000"/>
          </a:bodyPr>
          <a:lstStyle/>
          <a:p>
            <a:r>
              <a:rPr lang="en-US" dirty="0"/>
              <a:t>Rules Of Defining Variable</a:t>
            </a:r>
            <a:endParaRPr lang="en-IN" dirty="0"/>
          </a:p>
        </p:txBody>
      </p:sp>
      <p:sp>
        <p:nvSpPr>
          <p:cNvPr id="3" name="Content Placeholder 2">
            <a:extLst>
              <a:ext uri="{FF2B5EF4-FFF2-40B4-BE49-F238E27FC236}">
                <a16:creationId xmlns:a16="http://schemas.microsoft.com/office/drawing/2014/main" id="{245E41A1-F8F6-49F1-9DC5-5877CC3FDC1D}"/>
              </a:ext>
            </a:extLst>
          </p:cNvPr>
          <p:cNvSpPr>
            <a:spLocks noGrp="1"/>
          </p:cNvSpPr>
          <p:nvPr>
            <p:ph idx="1"/>
          </p:nvPr>
        </p:nvSpPr>
        <p:spPr>
          <a:xfrm>
            <a:off x="230819" y="456238"/>
            <a:ext cx="11825057" cy="5744817"/>
          </a:xfrm>
        </p:spPr>
        <p:txBody>
          <a:bodyPr>
            <a:noAutofit/>
          </a:bodyPr>
          <a:lstStyle/>
          <a:p>
            <a:pPr lvl="0">
              <a:lnSpc>
                <a:spcPct val="150000"/>
              </a:lnSpc>
            </a:pPr>
            <a:r>
              <a:rPr lang="en-US" sz="2000" dirty="0"/>
              <a:t>Variables declared with the </a:t>
            </a:r>
            <a:r>
              <a:rPr lang="en-US" sz="2000" b="1" dirty="0">
                <a:solidFill>
                  <a:srgbClr val="FF0000"/>
                </a:solidFill>
              </a:rPr>
              <a:t>Dim</a:t>
            </a:r>
            <a:r>
              <a:rPr lang="en-US" sz="2000" dirty="0"/>
              <a:t> statement within a </a:t>
            </a:r>
            <a:r>
              <a:rPr lang="en-US" sz="2000" b="1" dirty="0">
                <a:solidFill>
                  <a:srgbClr val="FF0000"/>
                </a:solidFill>
              </a:rPr>
              <a:t>procedure exist</a:t>
            </a:r>
            <a:r>
              <a:rPr lang="en-US" sz="2000" dirty="0"/>
              <a:t> only as long as the procedure is executing. When the procedure </a:t>
            </a:r>
            <a:r>
              <a:rPr lang="en-US" sz="2000" dirty="0">
                <a:solidFill>
                  <a:srgbClr val="FF0000"/>
                </a:solidFill>
              </a:rPr>
              <a:t>finishes</a:t>
            </a:r>
            <a:r>
              <a:rPr lang="en-US" sz="2000" dirty="0"/>
              <a:t>, the value of the variable </a:t>
            </a:r>
            <a:r>
              <a:rPr lang="en-US" sz="2000" dirty="0">
                <a:solidFill>
                  <a:srgbClr val="FF0000"/>
                </a:solidFill>
              </a:rPr>
              <a:t>disappears</a:t>
            </a:r>
            <a:r>
              <a:rPr lang="en-US" sz="2000" dirty="0"/>
              <a:t>. </a:t>
            </a:r>
            <a:endParaRPr lang="en-IN" sz="2000" dirty="0"/>
          </a:p>
          <a:p>
            <a:pPr lvl="0">
              <a:lnSpc>
                <a:spcPct val="150000"/>
              </a:lnSpc>
            </a:pPr>
            <a:r>
              <a:rPr lang="en-US" sz="2000" dirty="0"/>
              <a:t>In addition, the value of a variable in a procedure is </a:t>
            </a:r>
            <a:r>
              <a:rPr lang="en-US" sz="2000" b="1" i="1" dirty="0">
                <a:solidFill>
                  <a:srgbClr val="FF0000"/>
                </a:solidFill>
              </a:rPr>
              <a:t>local</a:t>
            </a:r>
            <a:r>
              <a:rPr lang="en-US" sz="2000" dirty="0"/>
              <a:t> to that procedure — that is, you </a:t>
            </a:r>
            <a:r>
              <a:rPr lang="en-US" sz="2000" b="1" dirty="0">
                <a:solidFill>
                  <a:srgbClr val="FF0000"/>
                </a:solidFill>
              </a:rPr>
              <a:t>can't access</a:t>
            </a:r>
            <a:r>
              <a:rPr lang="en-US" sz="2000" dirty="0"/>
              <a:t> a variable in one procedure from another procedure. </a:t>
            </a:r>
            <a:endParaRPr lang="en-IN" sz="2000" dirty="0"/>
          </a:p>
          <a:p>
            <a:pPr lvl="0">
              <a:lnSpc>
                <a:spcPct val="150000"/>
              </a:lnSpc>
            </a:pPr>
            <a:r>
              <a:rPr lang="en-US" sz="2000" dirty="0"/>
              <a:t>These </a:t>
            </a:r>
            <a:r>
              <a:rPr lang="en-US" sz="2000" dirty="0">
                <a:solidFill>
                  <a:srgbClr val="FF0000"/>
                </a:solidFill>
              </a:rPr>
              <a:t>characteristics</a:t>
            </a:r>
            <a:r>
              <a:rPr lang="en-US" sz="2000" dirty="0"/>
              <a:t> allow you to use the </a:t>
            </a:r>
            <a:r>
              <a:rPr lang="en-US" sz="2000" b="1" dirty="0">
                <a:solidFill>
                  <a:srgbClr val="FF0000"/>
                </a:solidFill>
              </a:rPr>
              <a:t>same variable</a:t>
            </a:r>
            <a:r>
              <a:rPr lang="en-US" sz="2000" dirty="0"/>
              <a:t> names in different procedures without worrying about conflicts or accidental changes. </a:t>
            </a:r>
            <a:endParaRPr lang="en-IN" sz="2000" dirty="0"/>
          </a:p>
          <a:p>
            <a:pPr>
              <a:lnSpc>
                <a:spcPct val="150000"/>
              </a:lnSpc>
            </a:pPr>
            <a:r>
              <a:rPr lang="en-US" sz="2000" dirty="0">
                <a:solidFill>
                  <a:schemeClr val="accent5">
                    <a:lumMod val="75000"/>
                  </a:schemeClr>
                </a:solidFill>
              </a:rPr>
              <a:t>A variable name:</a:t>
            </a:r>
            <a:r>
              <a:rPr lang="en-US" sz="2000" dirty="0"/>
              <a:t>  </a:t>
            </a:r>
            <a:endParaRPr lang="en-IN" sz="2000" dirty="0"/>
          </a:p>
          <a:p>
            <a:pPr marL="0" lvl="0" indent="0">
              <a:lnSpc>
                <a:spcPct val="150000"/>
              </a:lnSpc>
              <a:buNone/>
            </a:pPr>
            <a:r>
              <a:rPr lang="en-US" sz="2000" dirty="0"/>
              <a:t> Must begin with a </a:t>
            </a:r>
            <a:r>
              <a:rPr lang="en-US" sz="2000" dirty="0">
                <a:solidFill>
                  <a:schemeClr val="accent2"/>
                </a:solidFill>
              </a:rPr>
              <a:t>letter</a:t>
            </a:r>
            <a:r>
              <a:rPr lang="en-US" sz="2000" dirty="0"/>
              <a:t>. </a:t>
            </a:r>
            <a:endParaRPr lang="en-IN" sz="2000" dirty="0"/>
          </a:p>
          <a:p>
            <a:pPr marL="0" lvl="0" indent="0">
              <a:lnSpc>
                <a:spcPct val="150000"/>
              </a:lnSpc>
              <a:buNone/>
            </a:pPr>
            <a:r>
              <a:rPr lang="en-US" sz="2000" dirty="0"/>
              <a:t> Can't contain an </a:t>
            </a:r>
            <a:r>
              <a:rPr lang="en-US" sz="2000" dirty="0">
                <a:solidFill>
                  <a:schemeClr val="accent2"/>
                </a:solidFill>
              </a:rPr>
              <a:t>embedded period</a:t>
            </a:r>
            <a:r>
              <a:rPr lang="en-US" sz="2000" dirty="0"/>
              <a:t> or embedded type-declaration character. </a:t>
            </a:r>
            <a:endParaRPr lang="en-IN" sz="2000" dirty="0"/>
          </a:p>
          <a:p>
            <a:pPr marL="0" lvl="0" indent="0">
              <a:lnSpc>
                <a:spcPct val="150000"/>
              </a:lnSpc>
              <a:buNone/>
            </a:pPr>
            <a:r>
              <a:rPr lang="en-US" sz="2000" dirty="0"/>
              <a:t> Must </a:t>
            </a:r>
            <a:r>
              <a:rPr lang="en-US" sz="2000" dirty="0">
                <a:solidFill>
                  <a:schemeClr val="accent2"/>
                </a:solidFill>
              </a:rPr>
              <a:t>not exceed 255</a:t>
            </a:r>
            <a:r>
              <a:rPr lang="en-US" sz="2000" dirty="0"/>
              <a:t> characters. </a:t>
            </a:r>
            <a:endParaRPr lang="en-IN" sz="2000" dirty="0"/>
          </a:p>
          <a:p>
            <a:pPr marL="0" lvl="0" indent="0">
              <a:lnSpc>
                <a:spcPct val="150000"/>
              </a:lnSpc>
              <a:buNone/>
            </a:pPr>
            <a:r>
              <a:rPr lang="en-US" sz="2000" dirty="0"/>
              <a:t> Must be unique within the same </a:t>
            </a:r>
            <a:r>
              <a:rPr lang="en-US" sz="2000" i="1" dirty="0">
                <a:solidFill>
                  <a:schemeClr val="accent2"/>
                </a:solidFill>
              </a:rPr>
              <a:t>scope</a:t>
            </a:r>
            <a:r>
              <a:rPr lang="en-US" sz="2000" i="1" dirty="0"/>
              <a:t>,</a:t>
            </a:r>
            <a:r>
              <a:rPr lang="en-US" sz="2000" dirty="0"/>
              <a:t> which is the range from which the variable can be referenced 	like a procedure, a form, and so on.  </a:t>
            </a:r>
            <a:endParaRPr lang="en-IN" sz="2000" dirty="0"/>
          </a:p>
          <a:p>
            <a:pPr>
              <a:lnSpc>
                <a:spcPct val="150000"/>
              </a:lnSpc>
            </a:pPr>
            <a:endParaRPr lang="en-IN" sz="2000" dirty="0"/>
          </a:p>
        </p:txBody>
      </p:sp>
    </p:spTree>
    <p:extLst>
      <p:ext uri="{BB962C8B-B14F-4D97-AF65-F5344CB8AC3E}">
        <p14:creationId xmlns:p14="http://schemas.microsoft.com/office/powerpoint/2010/main" val="764217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FB684671-311E-41A5-8FAA-0E6BCA0CE6C8}"/>
              </a:ext>
            </a:extLst>
          </p:cNvPr>
          <p:cNvSpPr>
            <a:spLocks noGrp="1" noChangeArrowheads="1"/>
          </p:cNvSpPr>
          <p:nvPr>
            <p:ph idx="1"/>
          </p:nvPr>
        </p:nvSpPr>
        <p:spPr bwMode="auto">
          <a:xfrm>
            <a:off x="341745" y="537897"/>
            <a:ext cx="11323782" cy="578619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Georgia" panose="02040502050405020303" pitchFamily="18" charset="0"/>
                <a:cs typeface="Arial" panose="020B0604020202020204" pitchFamily="34" charset="0"/>
              </a:rPr>
              <a:t>Declaring Variables : </a:t>
            </a: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In most programming languages, variables must be declared in advance for the compiler.</a:t>
            </a:r>
            <a:endParaRPr kumimoji="0" lang="en-US" altLang="en-US" sz="105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Georgia" panose="02040502050405020303" pitchFamily="18" charset="0"/>
                <a:cs typeface="Arial" panose="020B0604020202020204" pitchFamily="34" charset="0"/>
              </a:rPr>
              <a:t>Explicit Declarations : </a:t>
            </a: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To declare a variable, use the Dim statement followed by the variable’s   name and type as follows :</a:t>
            </a:r>
            <a:endParaRPr kumimoji="0" lang="en-US" altLang="en-US" sz="105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 </a:t>
            </a:r>
            <a:endParaRPr kumimoji="0" lang="en-US" altLang="en-US" sz="105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o Dim Meters as Integer</a:t>
            </a:r>
            <a:endParaRPr kumimoji="0" lang="en-US" altLang="en-US" sz="105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 </a:t>
            </a:r>
            <a:endParaRPr kumimoji="0" lang="en-US" altLang="en-US" sz="105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o Dim Names as String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Georgia" panose="02040502050405020303" pitchFamily="18" charset="0"/>
                <a:cs typeface="Arial" panose="020B0604020202020204" pitchFamily="34" charset="0"/>
              </a:rPr>
              <a:t>Implicit Declarations : </a:t>
            </a: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When Visual Basic meets an undeclared variable name, it creates a new variable on the spot and uses it. The new variable’s type is variant, the generic </a:t>
            </a:r>
            <a:r>
              <a:rPr kumimoji="0" lang="en-US" altLang="en-US" b="0" i="0" u="none" strike="noStrike" cap="none" normalizeH="0" baseline="0" dirty="0">
                <a:ln>
                  <a:noFill/>
                </a:ln>
                <a:solidFill>
                  <a:srgbClr val="38A8D6"/>
                </a:solidFill>
                <a:effectLst/>
                <a:latin typeface="Georgia" panose="02040502050405020303" pitchFamily="18" charset="0"/>
                <a:cs typeface="Arial" panose="020B0604020202020204" pitchFamily="34" charset="0"/>
                <a:hlinkClick r:id="rId2"/>
              </a:rPr>
              <a:t>data type</a:t>
            </a: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 that can accommodate all other data types.</a:t>
            </a:r>
            <a:endParaRPr kumimoji="0" lang="en-US" altLang="en-US" sz="105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The reserved word Dim is really short for </a:t>
            </a:r>
            <a:r>
              <a:rPr kumimoji="0" lang="en-US" altLang="en-US" b="0" i="1" u="none" strike="noStrike" cap="none" normalizeH="0" baseline="0" dirty="0">
                <a:ln>
                  <a:noFill/>
                </a:ln>
                <a:solidFill>
                  <a:srgbClr val="000000"/>
                </a:solidFill>
                <a:effectLst/>
                <a:latin typeface="Georgia" panose="02040502050405020303" pitchFamily="18" charset="0"/>
                <a:cs typeface="Arial" panose="020B0604020202020204" pitchFamily="34" charset="0"/>
              </a:rPr>
              <a:t>dimension, </a:t>
            </a: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which means ‘Size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 When you declare a variable, the amount of memory reserved depends on its data type. In the Dim statement [as data type] is optional. If you omit that statement the default data type is applied to the variable.</a:t>
            </a:r>
          </a:p>
          <a:p>
            <a:pPr algn="just"/>
            <a:r>
              <a:rPr lang="en-US" b="0" i="1" dirty="0">
                <a:solidFill>
                  <a:srgbClr val="000000"/>
                </a:solidFill>
                <a:effectLst/>
                <a:latin typeface="georgia" panose="02040502050405020303" pitchFamily="18" charset="0"/>
              </a:rPr>
              <a:t>Dim var1, var2</a:t>
            </a:r>
            <a:endParaRPr lang="en-US" b="0" i="0" dirty="0">
              <a:solidFill>
                <a:srgbClr val="000000"/>
              </a:solidFill>
              <a:effectLst/>
            </a:endParaRPr>
          </a:p>
          <a:p>
            <a:pPr algn="just"/>
            <a:r>
              <a:rPr lang="en-US" b="0" i="1" dirty="0">
                <a:solidFill>
                  <a:srgbClr val="000000"/>
                </a:solidFill>
                <a:effectLst/>
                <a:latin typeface="georgia" panose="02040502050405020303" pitchFamily="18" charset="0"/>
              </a:rPr>
              <a:t>var1=”Thank you”</a:t>
            </a:r>
            <a:endParaRPr lang="en-US" b="0" i="0" dirty="0">
              <a:solidFill>
                <a:srgbClr val="000000"/>
              </a:solidFill>
              <a:effectLst/>
            </a:endParaRPr>
          </a:p>
          <a:p>
            <a:pPr algn="just"/>
            <a:r>
              <a:rPr lang="en-US" b="0" i="1" dirty="0">
                <a:solidFill>
                  <a:srgbClr val="000000"/>
                </a:solidFill>
                <a:effectLst/>
                <a:latin typeface="georgia" panose="02040502050405020303" pitchFamily="18" charset="0"/>
              </a:rPr>
              <a:t>var2=43.23</a:t>
            </a:r>
            <a:endParaRPr lang="en-US" b="0" i="0" dirty="0">
              <a:solidFill>
                <a:srgbClr val="000000"/>
              </a:solidFill>
              <a:effectLst/>
            </a:endParaRPr>
          </a:p>
          <a:p>
            <a:pPr algn="just"/>
            <a:r>
              <a:rPr lang="en-US" b="0" i="0" dirty="0">
                <a:solidFill>
                  <a:srgbClr val="000000"/>
                </a:solidFill>
                <a:effectLst/>
                <a:latin typeface="georgia" panose="02040502050405020303" pitchFamily="18" charset="0"/>
              </a:rPr>
              <a:t> </a:t>
            </a:r>
            <a:endParaRPr lang="en-US" b="0" i="0" dirty="0">
              <a:solidFill>
                <a:srgbClr val="000000"/>
              </a:solidFill>
              <a:effectLst/>
            </a:endParaRPr>
          </a:p>
          <a:p>
            <a:pPr marL="457200" indent="-457200" algn="just"/>
            <a:r>
              <a:rPr lang="en-US" b="0" i="0" dirty="0">
                <a:solidFill>
                  <a:srgbClr val="000000"/>
                </a:solidFill>
                <a:effectLst/>
                <a:latin typeface="georgia" panose="02040502050405020303" pitchFamily="18" charset="0"/>
              </a:rPr>
              <a:t>The var1 variable is a string variable, and var2 is a numeric one.</a:t>
            </a:r>
            <a:endParaRPr lang="en-US" b="0" i="0" dirty="0">
              <a:solidFill>
                <a:srgbClr val="00000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136644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388F7-C951-4945-88F9-2783D29CFB7D}"/>
              </a:ext>
            </a:extLst>
          </p:cNvPr>
          <p:cNvSpPr>
            <a:spLocks noGrp="1"/>
          </p:cNvSpPr>
          <p:nvPr>
            <p:ph type="title"/>
          </p:nvPr>
        </p:nvSpPr>
        <p:spPr/>
        <p:txBody>
          <a:bodyPr/>
          <a:lstStyle/>
          <a:p>
            <a:r>
              <a:rPr lang="en-US" b="1" dirty="0"/>
              <a:t>Constants</a:t>
            </a:r>
            <a:endParaRPr lang="en-IN" dirty="0"/>
          </a:p>
        </p:txBody>
      </p:sp>
      <p:sp>
        <p:nvSpPr>
          <p:cNvPr id="3" name="Content Placeholder 2">
            <a:extLst>
              <a:ext uri="{FF2B5EF4-FFF2-40B4-BE49-F238E27FC236}">
                <a16:creationId xmlns:a16="http://schemas.microsoft.com/office/drawing/2014/main" id="{6A913CAC-0F76-4D75-9777-42D5E16F0E3A}"/>
              </a:ext>
            </a:extLst>
          </p:cNvPr>
          <p:cNvSpPr>
            <a:spLocks noGrp="1"/>
          </p:cNvSpPr>
          <p:nvPr>
            <p:ph idx="1"/>
          </p:nvPr>
        </p:nvSpPr>
        <p:spPr>
          <a:xfrm>
            <a:off x="0" y="1447061"/>
            <a:ext cx="10573762" cy="4594302"/>
          </a:xfrm>
        </p:spPr>
        <p:txBody>
          <a:bodyPr>
            <a:normAutofit lnSpcReduction="10000"/>
          </a:bodyPr>
          <a:lstStyle/>
          <a:p>
            <a:pPr>
              <a:lnSpc>
                <a:spcPct val="200000"/>
              </a:lnSpc>
            </a:pPr>
            <a:r>
              <a:rPr lang="en-US" sz="2400" dirty="0"/>
              <a:t>To greatly improve the readability of your code — and make it easier to maintain Constants is used. </a:t>
            </a:r>
            <a:endParaRPr lang="en-IN" sz="2400" dirty="0"/>
          </a:p>
          <a:p>
            <a:pPr>
              <a:lnSpc>
                <a:spcPct val="200000"/>
              </a:lnSpc>
            </a:pPr>
            <a:r>
              <a:rPr lang="en-US" sz="2400" dirty="0"/>
              <a:t>A </a:t>
            </a:r>
            <a:r>
              <a:rPr lang="en-US" sz="2400" i="1" dirty="0">
                <a:solidFill>
                  <a:schemeClr val="accent5"/>
                </a:solidFill>
              </a:rPr>
              <a:t>constant</a:t>
            </a:r>
            <a:r>
              <a:rPr lang="en-US" sz="2400" dirty="0"/>
              <a:t> is a meaningful name that takes the place of a number or string that does </a:t>
            </a:r>
            <a:r>
              <a:rPr lang="en-US" sz="2400" dirty="0">
                <a:solidFill>
                  <a:schemeClr val="accent5"/>
                </a:solidFill>
              </a:rPr>
              <a:t>not change</a:t>
            </a:r>
            <a:r>
              <a:rPr lang="en-US" sz="2400" dirty="0"/>
              <a:t>.</a:t>
            </a:r>
            <a:endParaRPr lang="en-IN" sz="2400" dirty="0"/>
          </a:p>
          <a:p>
            <a:pPr>
              <a:lnSpc>
                <a:spcPct val="200000"/>
              </a:lnSpc>
            </a:pPr>
            <a:r>
              <a:rPr lang="en-US" sz="2400" dirty="0"/>
              <a:t>Although a constant somewhat be similar to a variable, </a:t>
            </a:r>
            <a:r>
              <a:rPr lang="en-US" sz="2400" dirty="0">
                <a:solidFill>
                  <a:schemeClr val="accent5"/>
                </a:solidFill>
              </a:rPr>
              <a:t>you can't modify a constant</a:t>
            </a:r>
            <a:r>
              <a:rPr lang="en-US" sz="2400" dirty="0"/>
              <a:t> or assign a new value to it as you can to a variable.  </a:t>
            </a:r>
            <a:endParaRPr lang="en-IN" sz="2400" dirty="0"/>
          </a:p>
          <a:p>
            <a:pPr marL="0" indent="0">
              <a:lnSpc>
                <a:spcPct val="200000"/>
              </a:lnSpc>
              <a:buNone/>
            </a:pPr>
            <a:endParaRPr lang="en-IN" sz="2400" dirty="0"/>
          </a:p>
        </p:txBody>
      </p:sp>
    </p:spTree>
    <p:extLst>
      <p:ext uri="{BB962C8B-B14F-4D97-AF65-F5344CB8AC3E}">
        <p14:creationId xmlns:p14="http://schemas.microsoft.com/office/powerpoint/2010/main" val="1104484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CDCCC-70BB-4143-A737-31601F3A9545}"/>
              </a:ext>
            </a:extLst>
          </p:cNvPr>
          <p:cNvSpPr>
            <a:spLocks noGrp="1"/>
          </p:cNvSpPr>
          <p:nvPr>
            <p:ph type="title"/>
          </p:nvPr>
        </p:nvSpPr>
        <p:spPr/>
        <p:txBody>
          <a:bodyPr/>
          <a:lstStyle/>
          <a:p>
            <a:r>
              <a:rPr lang="en-US" b="1" i="1" dirty="0"/>
              <a:t>Intrinsic</a:t>
            </a:r>
            <a:r>
              <a:rPr lang="en-US" b="1" dirty="0"/>
              <a:t> or </a:t>
            </a:r>
            <a:r>
              <a:rPr lang="en-US" b="1" i="1" dirty="0"/>
              <a:t>system-defined</a:t>
            </a:r>
            <a:endParaRPr lang="en-IN" dirty="0"/>
          </a:p>
        </p:txBody>
      </p:sp>
      <p:sp>
        <p:nvSpPr>
          <p:cNvPr id="3" name="Content Placeholder 2">
            <a:extLst>
              <a:ext uri="{FF2B5EF4-FFF2-40B4-BE49-F238E27FC236}">
                <a16:creationId xmlns:a16="http://schemas.microsoft.com/office/drawing/2014/main" id="{0D9ADBEE-3584-4CA9-9512-0AD2EC1EDEC3}"/>
              </a:ext>
            </a:extLst>
          </p:cNvPr>
          <p:cNvSpPr>
            <a:spLocks noGrp="1"/>
          </p:cNvSpPr>
          <p:nvPr>
            <p:ph idx="1"/>
          </p:nvPr>
        </p:nvSpPr>
        <p:spPr>
          <a:xfrm>
            <a:off x="677333" y="1349407"/>
            <a:ext cx="9341309" cy="4691956"/>
          </a:xfrm>
        </p:spPr>
        <p:txBody>
          <a:bodyPr>
            <a:normAutofit fontScale="92500" lnSpcReduction="10000"/>
          </a:bodyPr>
          <a:lstStyle/>
          <a:p>
            <a:pPr>
              <a:lnSpc>
                <a:spcPct val="170000"/>
              </a:lnSpc>
            </a:pPr>
            <a:r>
              <a:rPr lang="en-US" sz="2800" dirty="0"/>
              <a:t>constants are provided by applications and controls. Visual Basic constants are listed in the Visual Basic (VB) and Visual Basic for applications (VBA) object libraries in the Object Browser. Other applications that provide object libraries, such as Microsoft Excel and Microsoft Project, also provide a list of constants you can use with their objects, methods, and properties.  </a:t>
            </a:r>
            <a:endParaRPr lang="en-IN" sz="2800" dirty="0"/>
          </a:p>
          <a:p>
            <a:pPr>
              <a:lnSpc>
                <a:spcPct val="170000"/>
              </a:lnSpc>
            </a:pPr>
            <a:endParaRPr lang="en-IN" sz="2800" dirty="0"/>
          </a:p>
        </p:txBody>
      </p:sp>
    </p:spTree>
    <p:extLst>
      <p:ext uri="{BB962C8B-B14F-4D97-AF65-F5344CB8AC3E}">
        <p14:creationId xmlns:p14="http://schemas.microsoft.com/office/powerpoint/2010/main" val="3589138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0F896-E94D-4786-A3C2-5544346DDBD6}"/>
              </a:ext>
            </a:extLst>
          </p:cNvPr>
          <p:cNvSpPr>
            <a:spLocks noGrp="1"/>
          </p:cNvSpPr>
          <p:nvPr>
            <p:ph type="title"/>
          </p:nvPr>
        </p:nvSpPr>
        <p:spPr/>
        <p:txBody>
          <a:bodyPr/>
          <a:lstStyle/>
          <a:p>
            <a:r>
              <a:rPr lang="en-US" b="1" i="1" dirty="0"/>
              <a:t>Symbolic</a:t>
            </a:r>
            <a:r>
              <a:rPr lang="en-US" b="1" dirty="0"/>
              <a:t> or </a:t>
            </a:r>
            <a:r>
              <a:rPr lang="en-US" b="1" i="1" dirty="0"/>
              <a:t>user-defined</a:t>
            </a:r>
            <a:endParaRPr lang="en-IN" dirty="0"/>
          </a:p>
        </p:txBody>
      </p:sp>
      <p:sp>
        <p:nvSpPr>
          <p:cNvPr id="3" name="Content Placeholder 2">
            <a:extLst>
              <a:ext uri="{FF2B5EF4-FFF2-40B4-BE49-F238E27FC236}">
                <a16:creationId xmlns:a16="http://schemas.microsoft.com/office/drawing/2014/main" id="{C7AA0272-AD58-4945-9462-3D799D9C8FC0}"/>
              </a:ext>
            </a:extLst>
          </p:cNvPr>
          <p:cNvSpPr>
            <a:spLocks noGrp="1"/>
          </p:cNvSpPr>
          <p:nvPr>
            <p:ph idx="1"/>
          </p:nvPr>
        </p:nvSpPr>
        <p:spPr>
          <a:xfrm>
            <a:off x="677334" y="1400715"/>
            <a:ext cx="10176196" cy="4649884"/>
          </a:xfrm>
        </p:spPr>
        <p:txBody>
          <a:bodyPr>
            <a:noAutofit/>
          </a:bodyPr>
          <a:lstStyle/>
          <a:p>
            <a:r>
              <a:rPr lang="en-US" sz="2800" dirty="0"/>
              <a:t>constants are declared using the Const statement. </a:t>
            </a:r>
            <a:endParaRPr lang="en-IN" sz="2800" dirty="0"/>
          </a:p>
          <a:p>
            <a:r>
              <a:rPr lang="en-US" sz="2800" dirty="0"/>
              <a:t>The syntax for declaring a constant is: </a:t>
            </a:r>
            <a:endParaRPr lang="en-IN" sz="2800" dirty="0"/>
          </a:p>
          <a:p>
            <a:r>
              <a:rPr lang="en-US" sz="2800" dirty="0"/>
              <a:t>[</a:t>
            </a:r>
            <a:r>
              <a:rPr lang="en-US" sz="2800" b="1" dirty="0" err="1"/>
              <a:t>Public|Private</a:t>
            </a:r>
            <a:r>
              <a:rPr lang="en-US" sz="2800" dirty="0"/>
              <a:t>] </a:t>
            </a:r>
            <a:r>
              <a:rPr lang="en-US" sz="2800" b="1" dirty="0"/>
              <a:t>Const</a:t>
            </a:r>
            <a:r>
              <a:rPr lang="en-US" sz="2800" dirty="0"/>
              <a:t> </a:t>
            </a:r>
            <a:r>
              <a:rPr lang="en-US" sz="2800" i="1" dirty="0" err="1"/>
              <a:t>constantname</a:t>
            </a:r>
            <a:r>
              <a:rPr lang="en-US" sz="2800" dirty="0"/>
              <a:t>[</a:t>
            </a:r>
            <a:r>
              <a:rPr lang="en-US" sz="2800" b="1" dirty="0"/>
              <a:t>As</a:t>
            </a:r>
            <a:r>
              <a:rPr lang="en-US" sz="2800" dirty="0"/>
              <a:t> </a:t>
            </a:r>
            <a:r>
              <a:rPr lang="en-US" sz="2800" i="1" dirty="0"/>
              <a:t>type</a:t>
            </a:r>
            <a:r>
              <a:rPr lang="en-US" sz="2800" dirty="0"/>
              <a:t>] </a:t>
            </a:r>
            <a:r>
              <a:rPr lang="en-US" sz="2800" b="1" dirty="0"/>
              <a:t>=</a:t>
            </a:r>
            <a:r>
              <a:rPr lang="en-US" sz="2800" dirty="0"/>
              <a:t> </a:t>
            </a:r>
            <a:r>
              <a:rPr lang="en-US" sz="2800" i="1" dirty="0"/>
              <a:t>expression</a:t>
            </a:r>
            <a:r>
              <a:rPr lang="en-US" sz="2800" dirty="0"/>
              <a:t> </a:t>
            </a:r>
            <a:endParaRPr lang="en-IN" sz="2800" dirty="0"/>
          </a:p>
          <a:p>
            <a:r>
              <a:rPr lang="en-US" sz="2800" dirty="0"/>
              <a:t>The argument </a:t>
            </a:r>
            <a:r>
              <a:rPr lang="en-US" sz="2800" i="1" dirty="0" err="1"/>
              <a:t>constantname</a:t>
            </a:r>
            <a:r>
              <a:rPr lang="en-US" sz="2800" dirty="0"/>
              <a:t> is a valid symbolic name (the rules are the same as those for creating variable names), and </a:t>
            </a:r>
            <a:r>
              <a:rPr lang="en-US" sz="2800" i="1" dirty="0"/>
              <a:t>expression</a:t>
            </a:r>
            <a:r>
              <a:rPr lang="en-US" sz="2800" dirty="0"/>
              <a:t> is composed of numeric or string constants and operators; however, you can't use function calls in </a:t>
            </a:r>
            <a:r>
              <a:rPr lang="en-US" sz="2800" i="1" dirty="0"/>
              <a:t>expression</a:t>
            </a:r>
            <a:r>
              <a:rPr lang="en-US" sz="2800" dirty="0"/>
              <a:t>. </a:t>
            </a:r>
            <a:endParaRPr lang="en-IN" sz="2800" dirty="0"/>
          </a:p>
          <a:p>
            <a:r>
              <a:rPr lang="en-US" sz="2800" dirty="0"/>
              <a:t>A Const statement can represent a mathematical or date/time quantity:</a:t>
            </a:r>
            <a:endParaRPr lang="en-IN" sz="2800" dirty="0"/>
          </a:p>
          <a:p>
            <a:endParaRPr lang="en-IN" sz="2800" dirty="0"/>
          </a:p>
        </p:txBody>
      </p:sp>
    </p:spTree>
    <p:extLst>
      <p:ext uri="{BB962C8B-B14F-4D97-AF65-F5344CB8AC3E}">
        <p14:creationId xmlns:p14="http://schemas.microsoft.com/office/powerpoint/2010/main" val="739033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EE69D3-BEA7-D0B7-4B96-24DFC611F362}"/>
              </a:ext>
            </a:extLst>
          </p:cNvPr>
          <p:cNvSpPr>
            <a:spLocks noGrp="1"/>
          </p:cNvSpPr>
          <p:nvPr>
            <p:ph idx="1"/>
          </p:nvPr>
        </p:nvSpPr>
        <p:spPr/>
        <p:txBody>
          <a:bodyPr/>
          <a:lstStyle/>
          <a:p>
            <a:pPr marL="0" indent="0">
              <a:buNone/>
            </a:pPr>
            <a:r>
              <a:rPr lang="en-US" dirty="0"/>
              <a:t>Constants are preferred for two reasons:</a:t>
            </a:r>
          </a:p>
          <a:p>
            <a:pPr marL="0" indent="0">
              <a:buNone/>
            </a:pPr>
            <a:r>
              <a:rPr lang="en-US" dirty="0"/>
              <a:t> </a:t>
            </a:r>
          </a:p>
          <a:p>
            <a:pPr marL="0" indent="0">
              <a:buNone/>
            </a:pPr>
            <a:r>
              <a:rPr lang="en-US" dirty="0"/>
              <a:t>1.      </a:t>
            </a:r>
            <a:r>
              <a:rPr lang="en-US" b="1" dirty="0"/>
              <a:t>Value of a constant can never change: </a:t>
            </a:r>
            <a:r>
              <a:rPr lang="en-US" dirty="0"/>
              <a:t>This is the safety feature. Once the constant has been declared you cannot change its value from anywhere.</a:t>
            </a:r>
          </a:p>
          <a:p>
            <a:pPr marL="0" indent="0">
              <a:buNone/>
            </a:pPr>
            <a:r>
              <a:rPr lang="en-US" dirty="0"/>
              <a:t> </a:t>
            </a:r>
          </a:p>
          <a:p>
            <a:pPr marL="0" indent="0">
              <a:buNone/>
            </a:pPr>
            <a:r>
              <a:rPr lang="en-US" dirty="0"/>
              <a:t>2.     </a:t>
            </a:r>
            <a:r>
              <a:rPr lang="en-US" b="1" dirty="0"/>
              <a:t>Constants are processed faster than variables: </a:t>
            </a:r>
            <a:r>
              <a:rPr lang="en-US" dirty="0"/>
              <a:t>When the program is running, the values of constants don’t have to be looked up. The compiler replaces the constant names with their values, thus saving the program execution time.</a:t>
            </a:r>
          </a:p>
          <a:p>
            <a:pPr marL="0" indent="0">
              <a:buNone/>
            </a:pPr>
            <a:endParaRPr lang="en-IN" dirty="0"/>
          </a:p>
        </p:txBody>
      </p:sp>
    </p:spTree>
    <p:extLst>
      <p:ext uri="{BB962C8B-B14F-4D97-AF65-F5344CB8AC3E}">
        <p14:creationId xmlns:p14="http://schemas.microsoft.com/office/powerpoint/2010/main" val="1518016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E84282-D83A-4537-8966-80564DC2702D}"/>
              </a:ext>
            </a:extLst>
          </p:cNvPr>
          <p:cNvSpPr>
            <a:spLocks noGrp="1"/>
          </p:cNvSpPr>
          <p:nvPr>
            <p:ph idx="1"/>
          </p:nvPr>
        </p:nvSpPr>
        <p:spPr>
          <a:xfrm>
            <a:off x="677333" y="363985"/>
            <a:ext cx="9758753" cy="5677378"/>
          </a:xfrm>
        </p:spPr>
        <p:txBody>
          <a:bodyPr>
            <a:noAutofit/>
          </a:bodyPr>
          <a:lstStyle/>
          <a:p>
            <a:r>
              <a:rPr lang="en-US" sz="2400" dirty="0"/>
              <a:t>A Const statement can represent a mathematical or date/time quantity: </a:t>
            </a:r>
            <a:endParaRPr lang="en-IN" sz="2400" dirty="0"/>
          </a:p>
          <a:p>
            <a:r>
              <a:rPr lang="en-US" sz="2400" b="1" i="1" dirty="0"/>
              <a:t>Const </a:t>
            </a:r>
            <a:r>
              <a:rPr lang="en-US" sz="2400" b="1" i="1" dirty="0" err="1"/>
              <a:t>conPi</a:t>
            </a:r>
            <a:r>
              <a:rPr lang="en-US" sz="2400" b="1" i="1" dirty="0"/>
              <a:t> = 3.14159265358979 </a:t>
            </a:r>
            <a:endParaRPr lang="en-IN" sz="2400" dirty="0"/>
          </a:p>
          <a:p>
            <a:r>
              <a:rPr lang="en-US" sz="2400" b="1" i="1" dirty="0"/>
              <a:t>Public Const pi As Integer = 9 </a:t>
            </a:r>
            <a:endParaRPr lang="en-IN" sz="2400" dirty="0"/>
          </a:p>
          <a:p>
            <a:r>
              <a:rPr lang="en-US" sz="2400" b="1" i="1" dirty="0"/>
              <a:t>Const </a:t>
            </a:r>
            <a:r>
              <a:rPr lang="en-US" sz="2400" b="1" i="1" dirty="0" err="1"/>
              <a:t>conReleaseDate</a:t>
            </a:r>
            <a:r>
              <a:rPr lang="en-US" sz="2400" b="1" i="1" dirty="0"/>
              <a:t> = #1/1/2025#</a:t>
            </a:r>
            <a:r>
              <a:rPr lang="en-US" sz="2400" dirty="0"/>
              <a:t> </a:t>
            </a:r>
            <a:endParaRPr lang="en-IN" sz="2400" dirty="0"/>
          </a:p>
          <a:p>
            <a:r>
              <a:rPr lang="en-US" sz="2400" dirty="0"/>
              <a:t>The Const statement can also be used to define string constants: </a:t>
            </a:r>
            <a:endParaRPr lang="en-IN" sz="2400" dirty="0"/>
          </a:p>
          <a:p>
            <a:r>
              <a:rPr lang="en-US" sz="2400" b="1" i="1" dirty="0"/>
              <a:t>Public Const </a:t>
            </a:r>
            <a:r>
              <a:rPr lang="en-US" sz="2400" b="1" i="1" dirty="0" err="1"/>
              <a:t>conVersion</a:t>
            </a:r>
            <a:r>
              <a:rPr lang="en-US" sz="2400" b="1" i="1" dirty="0"/>
              <a:t> = "07.10.A" </a:t>
            </a:r>
            <a:endParaRPr lang="en-IN" sz="2400" dirty="0"/>
          </a:p>
          <a:p>
            <a:r>
              <a:rPr lang="en-US" sz="2400" b="1" i="1" dirty="0"/>
              <a:t>Const </a:t>
            </a:r>
            <a:r>
              <a:rPr lang="en-US" sz="2400" b="1" i="1" dirty="0" err="1"/>
              <a:t>conCodeName</a:t>
            </a:r>
            <a:r>
              <a:rPr lang="en-US" sz="2400" b="1" i="1" dirty="0"/>
              <a:t> = "Enigma" </a:t>
            </a:r>
            <a:endParaRPr lang="en-IN" sz="2400" dirty="0"/>
          </a:p>
          <a:p>
            <a:r>
              <a:rPr lang="en-US" sz="2400" dirty="0"/>
              <a:t>You can place more than one constant declaration on a single line if you separate them with commas: </a:t>
            </a:r>
            <a:endParaRPr lang="en-IN" sz="2400" dirty="0"/>
          </a:p>
          <a:p>
            <a:r>
              <a:rPr lang="en-US" sz="2400" b="1" i="1" dirty="0"/>
              <a:t>Public Const </a:t>
            </a:r>
            <a:r>
              <a:rPr lang="en-US" sz="2400" b="1" i="1" dirty="0" err="1"/>
              <a:t>conPi</a:t>
            </a:r>
            <a:r>
              <a:rPr lang="en-US" sz="2400" b="1" i="1" dirty="0"/>
              <a:t> = 3.14, </a:t>
            </a:r>
            <a:r>
              <a:rPr lang="en-US" sz="2400" b="1" i="1" dirty="0" err="1"/>
              <a:t>conMaxPlanets</a:t>
            </a:r>
            <a:r>
              <a:rPr lang="en-US" sz="2400" b="1" i="1" dirty="0"/>
              <a:t> = 9,conWorldPop = 6E+09 </a:t>
            </a:r>
            <a:endParaRPr lang="en-IN" sz="2400" dirty="0"/>
          </a:p>
          <a:p>
            <a:endParaRPr lang="en-IN" sz="2400" dirty="0"/>
          </a:p>
        </p:txBody>
      </p:sp>
    </p:spTree>
    <p:extLst>
      <p:ext uri="{BB962C8B-B14F-4D97-AF65-F5344CB8AC3E}">
        <p14:creationId xmlns:p14="http://schemas.microsoft.com/office/powerpoint/2010/main" val="3690777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599EA3-E422-4A6F-BDB8-DBD1CBA53B87}"/>
              </a:ext>
            </a:extLst>
          </p:cNvPr>
          <p:cNvSpPr>
            <a:spLocks noGrp="1"/>
          </p:cNvSpPr>
          <p:nvPr>
            <p:ph idx="1"/>
          </p:nvPr>
        </p:nvSpPr>
        <p:spPr>
          <a:xfrm>
            <a:off x="677333" y="630315"/>
            <a:ext cx="9778631" cy="5411047"/>
          </a:xfrm>
        </p:spPr>
        <p:txBody>
          <a:bodyPr>
            <a:noAutofit/>
          </a:bodyPr>
          <a:lstStyle/>
          <a:p>
            <a:r>
              <a:rPr lang="en-US" sz="2800" dirty="0"/>
              <a:t>A Const statement has scope like a variable declaration, and the same rules apply:  </a:t>
            </a:r>
            <a:endParaRPr lang="en-IN" sz="2800" dirty="0"/>
          </a:p>
          <a:p>
            <a:pPr lvl="0"/>
            <a:r>
              <a:rPr lang="en-US" sz="2800" dirty="0"/>
              <a:t> To create a constant that exists only within a procedure, declare it within that procedure. </a:t>
            </a:r>
            <a:endParaRPr lang="en-IN" sz="2800" dirty="0"/>
          </a:p>
          <a:p>
            <a:pPr lvl="0"/>
            <a:r>
              <a:rPr lang="en-US" sz="2800" dirty="0"/>
              <a:t> To create a constant available to all procedures within a module, but not to any code outside that module, declare it in the Declarations section of the module. </a:t>
            </a:r>
            <a:endParaRPr lang="en-IN" sz="2800" dirty="0"/>
          </a:p>
          <a:p>
            <a:pPr lvl="0"/>
            <a:r>
              <a:rPr lang="en-US" sz="2800" dirty="0"/>
              <a:t> To create a constant available throughout the application, declare the constant in the Declarations section of a standard module, and place the Public keyword before Const. Public constants cannot be declared in a form or class module.  </a:t>
            </a:r>
            <a:endParaRPr lang="en-IN" sz="2800" dirty="0"/>
          </a:p>
          <a:p>
            <a:endParaRPr lang="en-IN" sz="2800" dirty="0"/>
          </a:p>
        </p:txBody>
      </p:sp>
    </p:spTree>
    <p:extLst>
      <p:ext uri="{BB962C8B-B14F-4D97-AF65-F5344CB8AC3E}">
        <p14:creationId xmlns:p14="http://schemas.microsoft.com/office/powerpoint/2010/main" val="3141150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2C6F6-7367-4072-ABD1-01ABF6688F13}"/>
              </a:ext>
            </a:extLst>
          </p:cNvPr>
          <p:cNvSpPr>
            <a:spLocks noGrp="1"/>
          </p:cNvSpPr>
          <p:nvPr>
            <p:ph type="title"/>
          </p:nvPr>
        </p:nvSpPr>
        <p:spPr/>
        <p:txBody>
          <a:bodyPr/>
          <a:lstStyle/>
          <a:p>
            <a:r>
              <a:rPr lang="en-US" b="1" dirty="0"/>
              <a:t>Operator </a:t>
            </a:r>
            <a:br>
              <a:rPr lang="en-IN" dirty="0"/>
            </a:br>
            <a:endParaRPr lang="en-IN" dirty="0"/>
          </a:p>
        </p:txBody>
      </p:sp>
      <p:sp>
        <p:nvSpPr>
          <p:cNvPr id="3" name="Content Placeholder 2">
            <a:extLst>
              <a:ext uri="{FF2B5EF4-FFF2-40B4-BE49-F238E27FC236}">
                <a16:creationId xmlns:a16="http://schemas.microsoft.com/office/drawing/2014/main" id="{8707B709-E233-4528-A300-7B2451E0A4CD}"/>
              </a:ext>
            </a:extLst>
          </p:cNvPr>
          <p:cNvSpPr>
            <a:spLocks noGrp="1"/>
          </p:cNvSpPr>
          <p:nvPr>
            <p:ph idx="1"/>
          </p:nvPr>
        </p:nvSpPr>
        <p:spPr>
          <a:xfrm>
            <a:off x="677333" y="2160589"/>
            <a:ext cx="9619605" cy="3880773"/>
          </a:xfrm>
        </p:spPr>
        <p:txBody>
          <a:bodyPr>
            <a:normAutofit/>
          </a:bodyPr>
          <a:lstStyle/>
          <a:p>
            <a:r>
              <a:rPr lang="en-US" sz="2400" dirty="0"/>
              <a:t>An operator is a symbol that performs an operation on one or more code elements that hold values. Value elements include variables, constants, literals, properties, and returns from Function. Visual Basic provides the following types of operators: </a:t>
            </a:r>
            <a:endParaRPr lang="en-IN" sz="2400" dirty="0"/>
          </a:p>
          <a:p>
            <a:pPr lvl="0"/>
            <a:r>
              <a:rPr lang="en-US" sz="2400" dirty="0"/>
              <a:t>1. </a:t>
            </a:r>
            <a:r>
              <a:rPr lang="en-US" sz="2400" b="1" dirty="0"/>
              <a:t>Arithmetic Operators</a:t>
            </a:r>
            <a:r>
              <a:rPr lang="en-US" sz="2400" dirty="0"/>
              <a:t>  </a:t>
            </a:r>
            <a:endParaRPr lang="en-IN" sz="2400" dirty="0"/>
          </a:p>
          <a:p>
            <a:pPr lvl="0"/>
            <a:r>
              <a:rPr lang="en-US" sz="2400" dirty="0"/>
              <a:t>2. </a:t>
            </a:r>
            <a:r>
              <a:rPr lang="en-US" sz="2400" b="1" dirty="0"/>
              <a:t>Comparison Operators</a:t>
            </a:r>
            <a:r>
              <a:rPr lang="en-US" sz="2400" dirty="0"/>
              <a:t>. </a:t>
            </a:r>
            <a:endParaRPr lang="en-IN" sz="2400" dirty="0"/>
          </a:p>
          <a:p>
            <a:pPr lvl="0"/>
            <a:r>
              <a:rPr lang="en-US" sz="2400" dirty="0"/>
              <a:t>3. </a:t>
            </a:r>
            <a:r>
              <a:rPr lang="en-US" sz="2400" b="1" dirty="0"/>
              <a:t>Concatenation Operators</a:t>
            </a:r>
            <a:r>
              <a:rPr lang="en-US" sz="2400" dirty="0"/>
              <a:t>  </a:t>
            </a:r>
            <a:endParaRPr lang="en-IN" sz="2400" dirty="0"/>
          </a:p>
          <a:p>
            <a:pPr lvl="0"/>
            <a:r>
              <a:rPr lang="en-US" sz="2400" dirty="0"/>
              <a:t>4. </a:t>
            </a:r>
            <a:r>
              <a:rPr lang="en-US" sz="2400" b="1" dirty="0"/>
              <a:t>Logical and Bitwise </a:t>
            </a:r>
            <a:r>
              <a:rPr lang="en-US" sz="2400" dirty="0"/>
              <a:t> </a:t>
            </a:r>
            <a:endParaRPr lang="en-IN" sz="2400" dirty="0"/>
          </a:p>
          <a:p>
            <a:endParaRPr lang="en-IN" sz="2400" dirty="0"/>
          </a:p>
        </p:txBody>
      </p:sp>
    </p:spTree>
    <p:extLst>
      <p:ext uri="{BB962C8B-B14F-4D97-AF65-F5344CB8AC3E}">
        <p14:creationId xmlns:p14="http://schemas.microsoft.com/office/powerpoint/2010/main" val="2565798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FC4E-44C9-47DA-8414-591904B2BEA3}"/>
              </a:ext>
            </a:extLst>
          </p:cNvPr>
          <p:cNvSpPr>
            <a:spLocks noGrp="1"/>
          </p:cNvSpPr>
          <p:nvPr>
            <p:ph type="title"/>
          </p:nvPr>
        </p:nvSpPr>
        <p:spPr/>
        <p:txBody>
          <a:bodyPr>
            <a:normAutofit fontScale="90000"/>
          </a:bodyPr>
          <a:lstStyle/>
          <a:p>
            <a:pPr lvl="0" defTabSz="914400" eaLnBrk="0" fontAlgn="base" hangingPunct="0">
              <a:spcAft>
                <a:spcPct val="0"/>
              </a:spcAft>
            </a:pPr>
            <a:r>
              <a:rPr lang="en-US" altLang="en-US" b="1" u="sng" dirty="0">
                <a:solidFill>
                  <a:schemeClr val="tx1"/>
                </a:solidFill>
                <a:latin typeface="Arial" panose="020B0604020202020204" pitchFamily="34" charset="0"/>
                <a:ea typeface="Times New Roman" panose="02020603050405020304" pitchFamily="18" charset="0"/>
              </a:rPr>
              <a:t>1. Arithmetic Operators:</a:t>
            </a:r>
            <a:r>
              <a:rPr lang="en-US" altLang="en-US" u="sng" dirty="0">
                <a:solidFill>
                  <a:schemeClr val="tx1"/>
                </a:solidFill>
                <a:latin typeface="Arial" panose="020B0604020202020204" pitchFamily="34" charset="0"/>
                <a:ea typeface="Times New Roman" panose="02020603050405020304" pitchFamily="18" charset="0"/>
              </a:rPr>
              <a:t> </a:t>
            </a:r>
            <a:br>
              <a:rPr lang="en-US" altLang="en-US" sz="1800" dirty="0">
                <a:solidFill>
                  <a:schemeClr val="tx1"/>
                </a:solidFill>
                <a:latin typeface="Arial" panose="020B0604020202020204" pitchFamily="34" charset="0"/>
              </a:rPr>
            </a:br>
            <a:r>
              <a:rPr lang="en-US" altLang="en-US" dirty="0">
                <a:solidFill>
                  <a:schemeClr val="tx1"/>
                </a:solidFill>
                <a:latin typeface="Arial" panose="020B0604020202020204" pitchFamily="34" charset="0"/>
                <a:ea typeface="Times New Roman" panose="02020603050405020304" pitchFamily="18" charset="0"/>
              </a:rPr>
              <a:t>These operators are used to perform basics arithmetic operations. </a:t>
            </a:r>
            <a:br>
              <a:rPr lang="en-US" altLang="en-US" sz="1800" dirty="0">
                <a:solidFill>
                  <a:schemeClr val="tx1"/>
                </a:solidFill>
                <a:latin typeface="Arial" panose="020B0604020202020204" pitchFamily="34" charset="0"/>
              </a:rPr>
            </a:br>
            <a:r>
              <a:rPr lang="en-US" altLang="en-US" dirty="0">
                <a:solidFill>
                  <a:schemeClr val="tx1"/>
                </a:solidFill>
                <a:latin typeface="Arial" panose="020B0604020202020204" pitchFamily="34" charset="0"/>
                <a:ea typeface="Times New Roman" panose="02020603050405020304" pitchFamily="18" charset="0"/>
              </a:rPr>
              <a:t> </a:t>
            </a:r>
            <a:br>
              <a:rPr lang="en-US" altLang="en-US" sz="4800" dirty="0">
                <a:solidFill>
                  <a:schemeClr val="tx1"/>
                </a:solidFill>
                <a:latin typeface="Arial" panose="020B0604020202020204" pitchFamily="34" charset="0"/>
              </a:rPr>
            </a:br>
            <a:endParaRPr lang="en-IN" dirty="0"/>
          </a:p>
        </p:txBody>
      </p:sp>
      <p:graphicFrame>
        <p:nvGraphicFramePr>
          <p:cNvPr id="4" name="Content Placeholder 3">
            <a:extLst>
              <a:ext uri="{FF2B5EF4-FFF2-40B4-BE49-F238E27FC236}">
                <a16:creationId xmlns:a16="http://schemas.microsoft.com/office/drawing/2014/main" id="{2D133843-9399-4699-996D-19B1427C0A3F}"/>
              </a:ext>
            </a:extLst>
          </p:cNvPr>
          <p:cNvGraphicFramePr>
            <a:graphicFrameLocks noGrp="1"/>
          </p:cNvGraphicFramePr>
          <p:nvPr>
            <p:ph idx="1"/>
            <p:extLst>
              <p:ext uri="{D42A27DB-BD31-4B8C-83A1-F6EECF244321}">
                <p14:modId xmlns:p14="http://schemas.microsoft.com/office/powerpoint/2010/main" val="138918446"/>
              </p:ext>
            </p:extLst>
          </p:nvPr>
        </p:nvGraphicFramePr>
        <p:xfrm>
          <a:off x="710213" y="3382392"/>
          <a:ext cx="8563962" cy="2706564"/>
        </p:xfrm>
        <a:graphic>
          <a:graphicData uri="http://schemas.openxmlformats.org/drawingml/2006/table">
            <a:tbl>
              <a:tblPr>
                <a:tableStyleId>{5C22544A-7EE6-4342-B048-85BDC9FD1C3A}</a:tableStyleId>
              </a:tblPr>
              <a:tblGrid>
                <a:gridCol w="4281981">
                  <a:extLst>
                    <a:ext uri="{9D8B030D-6E8A-4147-A177-3AD203B41FA5}">
                      <a16:colId xmlns:a16="http://schemas.microsoft.com/office/drawing/2014/main" val="1610143196"/>
                    </a:ext>
                  </a:extLst>
                </a:gridCol>
                <a:gridCol w="4281981">
                  <a:extLst>
                    <a:ext uri="{9D8B030D-6E8A-4147-A177-3AD203B41FA5}">
                      <a16:colId xmlns:a16="http://schemas.microsoft.com/office/drawing/2014/main" val="155551898"/>
                    </a:ext>
                  </a:extLst>
                </a:gridCol>
              </a:tblGrid>
              <a:tr h="216409">
                <a:tc>
                  <a:txBody>
                    <a:bodyPr/>
                    <a:lstStyle/>
                    <a:p>
                      <a:pPr algn="just">
                        <a:lnSpc>
                          <a:spcPct val="115000"/>
                        </a:lnSpc>
                        <a:spcAft>
                          <a:spcPts val="0"/>
                        </a:spcAft>
                      </a:pPr>
                      <a:r>
                        <a:rPr lang="en-US" sz="2400">
                          <a:effectLst/>
                        </a:rPr>
                        <a:t>Operator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Action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94531152"/>
                  </a:ext>
                </a:extLst>
              </a:tr>
              <a:tr h="222700">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exponentiation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87556901"/>
                  </a:ext>
                </a:extLst>
              </a:tr>
              <a:tr h="220812">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Subtraction, also unary minus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08256840"/>
                  </a:ext>
                </a:extLst>
              </a:tr>
              <a:tr h="191496">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Addition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41294667"/>
                  </a:ext>
                </a:extLst>
              </a:tr>
              <a:tr h="191496">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Multiplication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35510770"/>
                  </a:ext>
                </a:extLst>
              </a:tr>
              <a:tr h="216409">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Division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80973040"/>
                  </a:ext>
                </a:extLst>
              </a:tr>
              <a:tr h="191874">
                <a:tc>
                  <a:txBody>
                    <a:bodyPr/>
                    <a:lstStyle/>
                    <a:p>
                      <a:pPr algn="just">
                        <a:lnSpc>
                          <a:spcPct val="115000"/>
                        </a:lnSpc>
                        <a:spcAft>
                          <a:spcPts val="0"/>
                        </a:spcAft>
                      </a:pPr>
                      <a:r>
                        <a:rPr lang="en-US" sz="2400">
                          <a:effectLst/>
                        </a:rPr>
                        <a:t>Mod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Modulus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8720150"/>
                  </a:ext>
                </a:extLst>
              </a:tr>
            </a:tbl>
          </a:graphicData>
        </a:graphic>
      </p:graphicFrame>
    </p:spTree>
    <p:extLst>
      <p:ext uri="{BB962C8B-B14F-4D97-AF65-F5344CB8AC3E}">
        <p14:creationId xmlns:p14="http://schemas.microsoft.com/office/powerpoint/2010/main" val="1182351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96D2C-4D93-4D11-997E-FD9DCE56670C}"/>
              </a:ext>
            </a:extLst>
          </p:cNvPr>
          <p:cNvSpPr>
            <a:spLocks noGrp="1"/>
          </p:cNvSpPr>
          <p:nvPr>
            <p:ph type="title"/>
          </p:nvPr>
        </p:nvSpPr>
        <p:spPr/>
        <p:txBody>
          <a:bodyPr>
            <a:normAutofit fontScale="90000"/>
          </a:bodyPr>
          <a:lstStyle/>
          <a:p>
            <a:pPr lvl="0" defTabSz="914400" eaLnBrk="0" fontAlgn="base" hangingPunct="0">
              <a:spcAft>
                <a:spcPct val="0"/>
              </a:spcAft>
            </a:pPr>
            <a:r>
              <a:rPr lang="en-US" altLang="en-US" b="1" u="sng" dirty="0">
                <a:solidFill>
                  <a:schemeClr val="tx1"/>
                </a:solidFill>
                <a:latin typeface="Arial" panose="020B0604020202020204" pitchFamily="34" charset="0"/>
                <a:ea typeface="Times New Roman" panose="02020603050405020304" pitchFamily="18" charset="0"/>
              </a:rPr>
              <a:t>2. Comparison Operators:</a:t>
            </a:r>
            <a:r>
              <a:rPr lang="en-US" altLang="en-US" u="sng" dirty="0">
                <a:solidFill>
                  <a:schemeClr val="tx1"/>
                </a:solidFill>
                <a:latin typeface="Arial" panose="020B0604020202020204" pitchFamily="34" charset="0"/>
                <a:ea typeface="Times New Roman" panose="02020603050405020304" pitchFamily="18" charset="0"/>
              </a:rPr>
              <a:t> </a:t>
            </a:r>
            <a:br>
              <a:rPr lang="en-US" altLang="en-US" sz="1800" dirty="0">
                <a:solidFill>
                  <a:schemeClr val="tx1"/>
                </a:solidFill>
                <a:latin typeface="Arial" panose="020B0604020202020204" pitchFamily="34" charset="0"/>
              </a:rPr>
            </a:br>
            <a:r>
              <a:rPr lang="en-US" altLang="en-US" dirty="0">
                <a:solidFill>
                  <a:schemeClr val="tx1"/>
                </a:solidFill>
                <a:latin typeface="Arial" panose="020B0604020202020204" pitchFamily="34" charset="0"/>
                <a:ea typeface="Times New Roman" panose="02020603050405020304" pitchFamily="18" charset="0"/>
              </a:rPr>
              <a:t>Compare two expressions and return a Boolean value representing the result of the comparison. </a:t>
            </a:r>
            <a:br>
              <a:rPr lang="en-US" altLang="en-US" sz="4800" dirty="0">
                <a:solidFill>
                  <a:schemeClr val="tx1"/>
                </a:solidFill>
                <a:latin typeface="Arial" panose="020B0604020202020204" pitchFamily="34" charset="0"/>
              </a:rPr>
            </a:br>
            <a:endParaRPr lang="en-IN" dirty="0"/>
          </a:p>
        </p:txBody>
      </p:sp>
      <p:graphicFrame>
        <p:nvGraphicFramePr>
          <p:cNvPr id="4" name="Content Placeholder 3">
            <a:extLst>
              <a:ext uri="{FF2B5EF4-FFF2-40B4-BE49-F238E27FC236}">
                <a16:creationId xmlns:a16="http://schemas.microsoft.com/office/drawing/2014/main" id="{5AEDD29A-2185-454C-932F-20EFCDDE38E0}"/>
              </a:ext>
            </a:extLst>
          </p:cNvPr>
          <p:cNvGraphicFramePr>
            <a:graphicFrameLocks noGrp="1"/>
          </p:cNvGraphicFramePr>
          <p:nvPr>
            <p:ph idx="1"/>
            <p:extLst>
              <p:ext uri="{D42A27DB-BD31-4B8C-83A1-F6EECF244321}">
                <p14:modId xmlns:p14="http://schemas.microsoft.com/office/powerpoint/2010/main" val="1272374767"/>
              </p:ext>
            </p:extLst>
          </p:nvPr>
        </p:nvGraphicFramePr>
        <p:xfrm>
          <a:off x="701335" y="3284738"/>
          <a:ext cx="8572840" cy="2577088"/>
        </p:xfrm>
        <a:graphic>
          <a:graphicData uri="http://schemas.openxmlformats.org/drawingml/2006/table">
            <a:tbl>
              <a:tblPr>
                <a:tableStyleId>{5C22544A-7EE6-4342-B048-85BDC9FD1C3A}</a:tableStyleId>
              </a:tblPr>
              <a:tblGrid>
                <a:gridCol w="4286420">
                  <a:extLst>
                    <a:ext uri="{9D8B030D-6E8A-4147-A177-3AD203B41FA5}">
                      <a16:colId xmlns:a16="http://schemas.microsoft.com/office/drawing/2014/main" val="2832941044"/>
                    </a:ext>
                  </a:extLst>
                </a:gridCol>
                <a:gridCol w="4286420">
                  <a:extLst>
                    <a:ext uri="{9D8B030D-6E8A-4147-A177-3AD203B41FA5}">
                      <a16:colId xmlns:a16="http://schemas.microsoft.com/office/drawing/2014/main" val="1312062325"/>
                    </a:ext>
                  </a:extLst>
                </a:gridCol>
              </a:tblGrid>
              <a:tr h="191867">
                <a:tc>
                  <a:txBody>
                    <a:bodyPr/>
                    <a:lstStyle/>
                    <a:p>
                      <a:pPr algn="just">
                        <a:lnSpc>
                          <a:spcPct val="115000"/>
                        </a:lnSpc>
                        <a:spcAft>
                          <a:spcPts val="0"/>
                        </a:spcAft>
                      </a:pPr>
                      <a:r>
                        <a:rPr lang="en-US" sz="2000" dirty="0">
                          <a:effectLst/>
                        </a:rPr>
                        <a:t>Operator  </a:t>
                      </a:r>
                      <a:endParaRPr lang="en-IN"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000">
                          <a:effectLst/>
                        </a:rPr>
                        <a:t>Action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90195616"/>
                  </a:ext>
                </a:extLst>
              </a:tr>
              <a:tr h="191867">
                <a:tc>
                  <a:txBody>
                    <a:bodyPr/>
                    <a:lstStyle/>
                    <a:p>
                      <a:pPr algn="just">
                        <a:lnSpc>
                          <a:spcPct val="115000"/>
                        </a:lnSpc>
                        <a:spcAft>
                          <a:spcPts val="0"/>
                        </a:spcAft>
                      </a:pPr>
                      <a:r>
                        <a:rPr lang="en-US" sz="2000">
                          <a:effectLst/>
                        </a:rPr>
                        <a:t>&gt;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000">
                          <a:effectLst/>
                        </a:rPr>
                        <a:t>Greater than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02308309"/>
                  </a:ext>
                </a:extLst>
              </a:tr>
              <a:tr h="204851">
                <a:tc>
                  <a:txBody>
                    <a:bodyPr/>
                    <a:lstStyle/>
                    <a:p>
                      <a:pPr algn="just">
                        <a:lnSpc>
                          <a:spcPct val="115000"/>
                        </a:lnSpc>
                        <a:spcAft>
                          <a:spcPts val="0"/>
                        </a:spcAft>
                      </a:pPr>
                      <a:r>
                        <a:rPr lang="en-US" sz="2000">
                          <a:effectLst/>
                        </a:rPr>
                        <a:t>&gt;=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000">
                          <a:effectLst/>
                        </a:rPr>
                        <a:t>Greater than or equal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62523037"/>
                  </a:ext>
                </a:extLst>
              </a:tr>
              <a:tr h="191867">
                <a:tc>
                  <a:txBody>
                    <a:bodyPr/>
                    <a:lstStyle/>
                    <a:p>
                      <a:pPr algn="just">
                        <a:lnSpc>
                          <a:spcPct val="115000"/>
                        </a:lnSpc>
                        <a:spcAft>
                          <a:spcPts val="0"/>
                        </a:spcAft>
                      </a:pPr>
                      <a:r>
                        <a:rPr lang="en-US" sz="2000">
                          <a:effectLst/>
                        </a:rPr>
                        <a:t>&lt;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000">
                          <a:effectLst/>
                        </a:rPr>
                        <a:t>Less than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75534514"/>
                  </a:ext>
                </a:extLst>
              </a:tr>
              <a:tr h="221239">
                <a:tc>
                  <a:txBody>
                    <a:bodyPr/>
                    <a:lstStyle/>
                    <a:p>
                      <a:pPr algn="just">
                        <a:lnSpc>
                          <a:spcPct val="115000"/>
                        </a:lnSpc>
                        <a:spcAft>
                          <a:spcPts val="0"/>
                        </a:spcAft>
                      </a:pPr>
                      <a:r>
                        <a:rPr lang="en-US" sz="2000">
                          <a:effectLst/>
                        </a:rPr>
                        <a:t>&lt;=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000">
                          <a:effectLst/>
                        </a:rPr>
                        <a:t>Less than or equal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85768733"/>
                  </a:ext>
                </a:extLst>
              </a:tr>
              <a:tr h="191867">
                <a:tc>
                  <a:txBody>
                    <a:bodyPr/>
                    <a:lstStyle/>
                    <a:p>
                      <a:pPr algn="just">
                        <a:lnSpc>
                          <a:spcPct val="115000"/>
                        </a:lnSpc>
                        <a:spcAft>
                          <a:spcPts val="0"/>
                        </a:spcAft>
                      </a:pPr>
                      <a:r>
                        <a:rPr lang="en-US" sz="2000">
                          <a:effectLst/>
                        </a:rPr>
                        <a:t>==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000">
                          <a:effectLst/>
                        </a:rPr>
                        <a:t>Equal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61666923"/>
                  </a:ext>
                </a:extLst>
              </a:tr>
              <a:tr h="222500">
                <a:tc>
                  <a:txBody>
                    <a:bodyPr/>
                    <a:lstStyle/>
                    <a:p>
                      <a:pPr algn="just">
                        <a:lnSpc>
                          <a:spcPct val="115000"/>
                        </a:lnSpc>
                        <a:spcAft>
                          <a:spcPts val="0"/>
                        </a:spcAft>
                      </a:pPr>
                      <a:r>
                        <a:rPr lang="en-US" sz="2000">
                          <a:effectLst/>
                        </a:rPr>
                        <a:t>Like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000">
                          <a:effectLst/>
                        </a:rPr>
                        <a:t>a pattern matching operator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0496951"/>
                  </a:ext>
                </a:extLst>
              </a:tr>
              <a:tr h="228803">
                <a:tc>
                  <a:txBody>
                    <a:bodyPr/>
                    <a:lstStyle/>
                    <a:p>
                      <a:pPr algn="just">
                        <a:lnSpc>
                          <a:spcPct val="115000"/>
                        </a:lnSpc>
                        <a:spcAft>
                          <a:spcPts val="0"/>
                        </a:spcAft>
                      </a:pPr>
                      <a:r>
                        <a:rPr lang="en-US" sz="2000">
                          <a:effectLst/>
                        </a:rPr>
                        <a:t>Is  </a:t>
                      </a:r>
                      <a:endParaRPr lang="en-IN"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000" dirty="0">
                          <a:effectLst/>
                        </a:rPr>
                        <a:t>an object type comparer </a:t>
                      </a:r>
                      <a:endParaRPr lang="en-IN"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9229486"/>
                  </a:ext>
                </a:extLst>
              </a:tr>
            </a:tbl>
          </a:graphicData>
        </a:graphic>
      </p:graphicFrame>
    </p:spTree>
    <p:extLst>
      <p:ext uri="{BB962C8B-B14F-4D97-AF65-F5344CB8AC3E}">
        <p14:creationId xmlns:p14="http://schemas.microsoft.com/office/powerpoint/2010/main" val="2942927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3C6C7-AA57-4BD2-AD71-D3B97AA1A6D5}"/>
              </a:ext>
            </a:extLst>
          </p:cNvPr>
          <p:cNvSpPr>
            <a:spLocks noGrp="1"/>
          </p:cNvSpPr>
          <p:nvPr>
            <p:ph type="title"/>
          </p:nvPr>
        </p:nvSpPr>
        <p:spPr/>
        <p:txBody>
          <a:bodyPr>
            <a:normAutofit fontScale="90000"/>
          </a:bodyPr>
          <a:lstStyle/>
          <a:p>
            <a:pPr lvl="0" defTabSz="914400" eaLnBrk="0" fontAlgn="base" hangingPunct="0">
              <a:spcAft>
                <a:spcPct val="0"/>
              </a:spcAft>
            </a:pPr>
            <a:r>
              <a:rPr lang="en-US" altLang="en-US" b="1" u="sng" dirty="0">
                <a:solidFill>
                  <a:schemeClr val="tx1"/>
                </a:solidFill>
                <a:latin typeface="Arial" panose="020B0604020202020204" pitchFamily="34" charset="0"/>
                <a:ea typeface="Times New Roman" panose="02020603050405020304" pitchFamily="18" charset="0"/>
              </a:rPr>
              <a:t>3. Concatenation Operators:</a:t>
            </a:r>
            <a:r>
              <a:rPr lang="en-US" altLang="en-US" u="sng" dirty="0">
                <a:solidFill>
                  <a:schemeClr val="tx1"/>
                </a:solidFill>
                <a:latin typeface="Arial" panose="020B0604020202020204" pitchFamily="34" charset="0"/>
                <a:ea typeface="Times New Roman" panose="02020603050405020304" pitchFamily="18" charset="0"/>
              </a:rPr>
              <a:t> </a:t>
            </a:r>
            <a:br>
              <a:rPr lang="en-US" altLang="en-US" sz="1800" dirty="0">
                <a:solidFill>
                  <a:schemeClr val="tx1"/>
                </a:solidFill>
                <a:latin typeface="Arial" panose="020B0604020202020204" pitchFamily="34" charset="0"/>
              </a:rPr>
            </a:br>
            <a:r>
              <a:rPr lang="en-US" altLang="en-US" dirty="0">
                <a:solidFill>
                  <a:schemeClr val="tx1"/>
                </a:solidFill>
                <a:latin typeface="Arial" panose="020B0604020202020204" pitchFamily="34" charset="0"/>
                <a:ea typeface="Times New Roman" panose="02020603050405020304" pitchFamily="18" charset="0"/>
              </a:rPr>
              <a:t>Join multiple strings into a single string. </a:t>
            </a:r>
            <a:br>
              <a:rPr lang="en-US" altLang="en-US" sz="4800" dirty="0">
                <a:solidFill>
                  <a:schemeClr val="tx1"/>
                </a:solidFill>
                <a:latin typeface="Arial" panose="020B0604020202020204" pitchFamily="34" charset="0"/>
              </a:rPr>
            </a:br>
            <a:endParaRPr lang="en-IN" dirty="0"/>
          </a:p>
        </p:txBody>
      </p:sp>
      <p:graphicFrame>
        <p:nvGraphicFramePr>
          <p:cNvPr id="4" name="Content Placeholder 3">
            <a:extLst>
              <a:ext uri="{FF2B5EF4-FFF2-40B4-BE49-F238E27FC236}">
                <a16:creationId xmlns:a16="http://schemas.microsoft.com/office/drawing/2014/main" id="{D710CEDD-CF67-42D3-973E-1C6ED3E4102B}"/>
              </a:ext>
            </a:extLst>
          </p:cNvPr>
          <p:cNvGraphicFramePr>
            <a:graphicFrameLocks noGrp="1"/>
          </p:cNvGraphicFramePr>
          <p:nvPr>
            <p:ph idx="1"/>
            <p:extLst>
              <p:ext uri="{D42A27DB-BD31-4B8C-83A1-F6EECF244321}">
                <p14:modId xmlns:p14="http://schemas.microsoft.com/office/powerpoint/2010/main" val="1616335840"/>
              </p:ext>
            </p:extLst>
          </p:nvPr>
        </p:nvGraphicFramePr>
        <p:xfrm>
          <a:off x="677690" y="3792010"/>
          <a:ext cx="8596312" cy="1546479"/>
        </p:xfrm>
        <a:graphic>
          <a:graphicData uri="http://schemas.openxmlformats.org/drawingml/2006/table">
            <a:tbl>
              <a:tblPr>
                <a:tableStyleId>{5C22544A-7EE6-4342-B048-85BDC9FD1C3A}</a:tableStyleId>
              </a:tblPr>
              <a:tblGrid>
                <a:gridCol w="4298156">
                  <a:extLst>
                    <a:ext uri="{9D8B030D-6E8A-4147-A177-3AD203B41FA5}">
                      <a16:colId xmlns:a16="http://schemas.microsoft.com/office/drawing/2014/main" val="2404422667"/>
                    </a:ext>
                  </a:extLst>
                </a:gridCol>
                <a:gridCol w="4298156">
                  <a:extLst>
                    <a:ext uri="{9D8B030D-6E8A-4147-A177-3AD203B41FA5}">
                      <a16:colId xmlns:a16="http://schemas.microsoft.com/office/drawing/2014/main" val="1264875064"/>
                    </a:ext>
                  </a:extLst>
                </a:gridCol>
              </a:tblGrid>
              <a:tr h="187960">
                <a:tc>
                  <a:txBody>
                    <a:bodyPr/>
                    <a:lstStyle/>
                    <a:p>
                      <a:pPr algn="just">
                        <a:lnSpc>
                          <a:spcPct val="115000"/>
                        </a:lnSpc>
                        <a:spcAft>
                          <a:spcPts val="0"/>
                        </a:spcAft>
                      </a:pPr>
                      <a:r>
                        <a:rPr lang="en-US" sz="3200" dirty="0">
                          <a:effectLst/>
                        </a:rPr>
                        <a:t>Operator  </a:t>
                      </a:r>
                      <a:endParaRPr lang="en-IN"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3200">
                          <a:effectLst/>
                        </a:rPr>
                        <a:t>Action </a:t>
                      </a:r>
                      <a:endParaRPr lang="en-IN"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56884470"/>
                  </a:ext>
                </a:extLst>
              </a:tr>
              <a:tr h="187960">
                <a:tc>
                  <a:txBody>
                    <a:bodyPr/>
                    <a:lstStyle/>
                    <a:p>
                      <a:pPr algn="just">
                        <a:lnSpc>
                          <a:spcPct val="115000"/>
                        </a:lnSpc>
                        <a:spcAft>
                          <a:spcPts val="0"/>
                        </a:spcAft>
                      </a:pPr>
                      <a:r>
                        <a:rPr lang="en-US" sz="3200">
                          <a:effectLst/>
                        </a:rPr>
                        <a:t>&amp;  </a:t>
                      </a:r>
                      <a:endParaRPr lang="en-IN"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3200">
                          <a:effectLst/>
                        </a:rPr>
                        <a:t>String concatenation </a:t>
                      </a:r>
                      <a:endParaRPr lang="en-IN"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15386730"/>
                  </a:ext>
                </a:extLst>
              </a:tr>
              <a:tr h="213995">
                <a:tc>
                  <a:txBody>
                    <a:bodyPr/>
                    <a:lstStyle/>
                    <a:p>
                      <a:pPr algn="just">
                        <a:lnSpc>
                          <a:spcPct val="115000"/>
                        </a:lnSpc>
                        <a:spcAft>
                          <a:spcPts val="0"/>
                        </a:spcAft>
                      </a:pPr>
                      <a:r>
                        <a:rPr lang="en-US" sz="3200">
                          <a:effectLst/>
                        </a:rPr>
                        <a:t>+ </a:t>
                      </a:r>
                      <a:endParaRPr lang="en-IN" sz="3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3200" dirty="0">
                          <a:effectLst/>
                        </a:rPr>
                        <a:t>String concatenation </a:t>
                      </a:r>
                      <a:endParaRPr lang="en-IN"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49327226"/>
                  </a:ext>
                </a:extLst>
              </a:tr>
            </a:tbl>
          </a:graphicData>
        </a:graphic>
      </p:graphicFrame>
    </p:spTree>
    <p:extLst>
      <p:ext uri="{BB962C8B-B14F-4D97-AF65-F5344CB8AC3E}">
        <p14:creationId xmlns:p14="http://schemas.microsoft.com/office/powerpoint/2010/main" val="4135226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4F62D-5188-4FA4-9F8D-0E1A5EA53AAF}"/>
              </a:ext>
            </a:extLst>
          </p:cNvPr>
          <p:cNvSpPr>
            <a:spLocks noGrp="1"/>
          </p:cNvSpPr>
          <p:nvPr>
            <p:ph type="title"/>
          </p:nvPr>
        </p:nvSpPr>
        <p:spPr/>
        <p:txBody>
          <a:bodyPr>
            <a:normAutofit fontScale="90000"/>
          </a:bodyPr>
          <a:lstStyle/>
          <a:p>
            <a:r>
              <a:rPr lang="en-US" b="1" u="sng" dirty="0"/>
              <a:t>4. Logical and Bitwise Operators:</a:t>
            </a:r>
            <a:r>
              <a:rPr lang="en-US" u="sng" dirty="0"/>
              <a:t> </a:t>
            </a:r>
            <a:br>
              <a:rPr lang="en-IN" dirty="0"/>
            </a:br>
            <a:r>
              <a:rPr lang="en-US" dirty="0"/>
              <a:t>In Visual Basic combine Boolean or numeric values and return a result of the same data type as the values. </a:t>
            </a:r>
            <a:br>
              <a:rPr lang="en-IN" dirty="0"/>
            </a:br>
            <a:endParaRPr lang="en-IN" dirty="0"/>
          </a:p>
        </p:txBody>
      </p:sp>
      <p:graphicFrame>
        <p:nvGraphicFramePr>
          <p:cNvPr id="4" name="Content Placeholder 3">
            <a:extLst>
              <a:ext uri="{FF2B5EF4-FFF2-40B4-BE49-F238E27FC236}">
                <a16:creationId xmlns:a16="http://schemas.microsoft.com/office/drawing/2014/main" id="{A1D54E74-8906-465E-8FF6-7039EFF7189A}"/>
              </a:ext>
            </a:extLst>
          </p:cNvPr>
          <p:cNvGraphicFramePr>
            <a:graphicFrameLocks noGrp="1"/>
          </p:cNvGraphicFramePr>
          <p:nvPr>
            <p:ph idx="1"/>
            <p:extLst>
              <p:ext uri="{D42A27DB-BD31-4B8C-83A1-F6EECF244321}">
                <p14:modId xmlns:p14="http://schemas.microsoft.com/office/powerpoint/2010/main" val="1833725814"/>
              </p:ext>
            </p:extLst>
          </p:nvPr>
        </p:nvGraphicFramePr>
        <p:xfrm>
          <a:off x="677863" y="3542951"/>
          <a:ext cx="8596312" cy="2255205"/>
        </p:xfrm>
        <a:graphic>
          <a:graphicData uri="http://schemas.openxmlformats.org/drawingml/2006/table">
            <a:tbl>
              <a:tblPr>
                <a:tableStyleId>{5C22544A-7EE6-4342-B048-85BDC9FD1C3A}</a:tableStyleId>
              </a:tblPr>
              <a:tblGrid>
                <a:gridCol w="4298156">
                  <a:extLst>
                    <a:ext uri="{9D8B030D-6E8A-4147-A177-3AD203B41FA5}">
                      <a16:colId xmlns:a16="http://schemas.microsoft.com/office/drawing/2014/main" val="387514487"/>
                    </a:ext>
                  </a:extLst>
                </a:gridCol>
                <a:gridCol w="4298156">
                  <a:extLst>
                    <a:ext uri="{9D8B030D-6E8A-4147-A177-3AD203B41FA5}">
                      <a16:colId xmlns:a16="http://schemas.microsoft.com/office/drawing/2014/main" val="2909336252"/>
                    </a:ext>
                  </a:extLst>
                </a:gridCol>
              </a:tblGrid>
              <a:tr h="222885">
                <a:tc>
                  <a:txBody>
                    <a:bodyPr/>
                    <a:lstStyle/>
                    <a:p>
                      <a:pPr algn="just">
                        <a:lnSpc>
                          <a:spcPct val="115000"/>
                        </a:lnSpc>
                        <a:spcAft>
                          <a:spcPts val="0"/>
                        </a:spcAft>
                      </a:pPr>
                      <a:r>
                        <a:rPr lang="en-US" sz="2800">
                          <a:effectLst/>
                        </a:rPr>
                        <a:t>Operator  </a:t>
                      </a:r>
                      <a:endParaRPr lang="en-IN"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800">
                          <a:effectLst/>
                        </a:rPr>
                        <a:t>Action </a:t>
                      </a:r>
                      <a:endParaRPr lang="en-IN"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51424168"/>
                  </a:ext>
                </a:extLst>
              </a:tr>
              <a:tr h="187960">
                <a:tc>
                  <a:txBody>
                    <a:bodyPr/>
                    <a:lstStyle/>
                    <a:p>
                      <a:pPr algn="just">
                        <a:lnSpc>
                          <a:spcPct val="115000"/>
                        </a:lnSpc>
                        <a:spcAft>
                          <a:spcPts val="0"/>
                        </a:spcAft>
                      </a:pPr>
                      <a:r>
                        <a:rPr lang="en-US" sz="2800" dirty="0">
                          <a:effectLst/>
                        </a:rPr>
                        <a:t>And &amp;</a:t>
                      </a:r>
                      <a:endParaRPr lang="en-IN"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800">
                          <a:effectLst/>
                        </a:rPr>
                        <a:t>And </a:t>
                      </a:r>
                      <a:endParaRPr lang="en-IN"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28702817"/>
                  </a:ext>
                </a:extLst>
              </a:tr>
              <a:tr h="224155">
                <a:tc>
                  <a:txBody>
                    <a:bodyPr/>
                    <a:lstStyle/>
                    <a:p>
                      <a:pPr algn="just">
                        <a:lnSpc>
                          <a:spcPct val="115000"/>
                        </a:lnSpc>
                        <a:spcAft>
                          <a:spcPts val="0"/>
                        </a:spcAft>
                      </a:pPr>
                      <a:r>
                        <a:rPr lang="en-US" sz="2800" dirty="0">
                          <a:effectLst/>
                        </a:rPr>
                        <a:t>Or    |</a:t>
                      </a:r>
                      <a:endParaRPr lang="en-IN"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800">
                          <a:effectLst/>
                        </a:rPr>
                        <a:t>Or </a:t>
                      </a:r>
                      <a:endParaRPr lang="en-IN"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9615050"/>
                  </a:ext>
                </a:extLst>
              </a:tr>
              <a:tr h="234950">
                <a:tc>
                  <a:txBody>
                    <a:bodyPr/>
                    <a:lstStyle/>
                    <a:p>
                      <a:pPr algn="just">
                        <a:lnSpc>
                          <a:spcPct val="115000"/>
                        </a:lnSpc>
                        <a:spcAft>
                          <a:spcPts val="0"/>
                        </a:spcAft>
                      </a:pPr>
                      <a:r>
                        <a:rPr lang="en-US" sz="2800" dirty="0">
                          <a:effectLst/>
                        </a:rPr>
                        <a:t>Not    ~</a:t>
                      </a:r>
                      <a:endParaRPr lang="en-IN"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800">
                          <a:effectLst/>
                        </a:rPr>
                        <a:t>Not </a:t>
                      </a:r>
                      <a:endParaRPr lang="en-IN"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77926458"/>
                  </a:ext>
                </a:extLst>
              </a:tr>
              <a:tr h="241300">
                <a:tc>
                  <a:txBody>
                    <a:bodyPr/>
                    <a:lstStyle/>
                    <a:p>
                      <a:pPr algn="just">
                        <a:lnSpc>
                          <a:spcPct val="115000"/>
                        </a:lnSpc>
                        <a:spcAft>
                          <a:spcPts val="0"/>
                        </a:spcAft>
                      </a:pPr>
                      <a:r>
                        <a:rPr lang="en-US" sz="2800" dirty="0" err="1">
                          <a:effectLst/>
                        </a:rPr>
                        <a:t>Xor</a:t>
                      </a:r>
                      <a:r>
                        <a:rPr lang="en-US" sz="2800">
                          <a:effectLst/>
                        </a:rPr>
                        <a:t>   ^</a:t>
                      </a:r>
                      <a:endParaRPr lang="en-IN"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800" dirty="0">
                          <a:effectLst/>
                        </a:rPr>
                        <a:t>exclusive or </a:t>
                      </a:r>
                      <a:endParaRPr lang="en-IN"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84374405"/>
                  </a:ext>
                </a:extLst>
              </a:tr>
            </a:tbl>
          </a:graphicData>
        </a:graphic>
      </p:graphicFrame>
    </p:spTree>
    <p:extLst>
      <p:ext uri="{BB962C8B-B14F-4D97-AF65-F5344CB8AC3E}">
        <p14:creationId xmlns:p14="http://schemas.microsoft.com/office/powerpoint/2010/main" val="158588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A9632-4B4F-4468-A54A-F752331E6AEF}"/>
              </a:ext>
            </a:extLst>
          </p:cNvPr>
          <p:cNvSpPr>
            <a:spLocks noGrp="1"/>
          </p:cNvSpPr>
          <p:nvPr>
            <p:ph type="title"/>
          </p:nvPr>
        </p:nvSpPr>
        <p:spPr>
          <a:xfrm>
            <a:off x="677334" y="139084"/>
            <a:ext cx="8596668" cy="1320800"/>
          </a:xfrm>
        </p:spPr>
        <p:txBody>
          <a:bodyPr/>
          <a:lstStyle/>
          <a:p>
            <a:r>
              <a:rPr lang="en-US" b="1" u="sng" dirty="0"/>
              <a:t>Operator precedence &amp; associativity </a:t>
            </a:r>
            <a:br>
              <a:rPr lang="en-IN" dirty="0"/>
            </a:br>
            <a:endParaRPr lang="en-IN" dirty="0"/>
          </a:p>
        </p:txBody>
      </p:sp>
      <p:sp>
        <p:nvSpPr>
          <p:cNvPr id="3" name="Content Placeholder 2">
            <a:extLst>
              <a:ext uri="{FF2B5EF4-FFF2-40B4-BE49-F238E27FC236}">
                <a16:creationId xmlns:a16="http://schemas.microsoft.com/office/drawing/2014/main" id="{9B6539D3-80B9-4076-8764-5F4DB3BCA1C4}"/>
              </a:ext>
            </a:extLst>
          </p:cNvPr>
          <p:cNvSpPr>
            <a:spLocks noGrp="1"/>
          </p:cNvSpPr>
          <p:nvPr>
            <p:ph idx="1"/>
          </p:nvPr>
        </p:nvSpPr>
        <p:spPr>
          <a:xfrm>
            <a:off x="677334" y="1023439"/>
            <a:ext cx="8596668" cy="786797"/>
          </a:xfrm>
        </p:spPr>
        <p:txBody>
          <a:bodyPr>
            <a:normAutofit fontScale="92500"/>
          </a:bodyPr>
          <a:lstStyle/>
          <a:p>
            <a:r>
              <a:rPr lang="en-US" sz="2000" dirty="0"/>
              <a:t>When several operations occur in an expression, each part is evaluated and resolved in a predetermined order called operator precedence. </a:t>
            </a:r>
            <a:endParaRPr lang="en-IN" sz="2000" dirty="0"/>
          </a:p>
          <a:p>
            <a:endParaRPr lang="en-IN" sz="2000" dirty="0"/>
          </a:p>
        </p:txBody>
      </p:sp>
      <p:sp>
        <p:nvSpPr>
          <p:cNvPr id="4" name="Title 1">
            <a:extLst>
              <a:ext uri="{FF2B5EF4-FFF2-40B4-BE49-F238E27FC236}">
                <a16:creationId xmlns:a16="http://schemas.microsoft.com/office/drawing/2014/main" id="{00D0A73A-D3C8-4A57-AA6D-19DA568CC90B}"/>
              </a:ext>
            </a:extLst>
          </p:cNvPr>
          <p:cNvSpPr txBox="1">
            <a:spLocks/>
          </p:cNvSpPr>
          <p:nvPr/>
        </p:nvSpPr>
        <p:spPr>
          <a:xfrm>
            <a:off x="677334" y="1589103"/>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u="sng" dirty="0"/>
              <a:t>Precedence Rules: </a:t>
            </a:r>
            <a:endParaRPr lang="en-IN" dirty="0"/>
          </a:p>
        </p:txBody>
      </p:sp>
      <p:sp>
        <p:nvSpPr>
          <p:cNvPr id="6" name="Content Placeholder 2">
            <a:extLst>
              <a:ext uri="{FF2B5EF4-FFF2-40B4-BE49-F238E27FC236}">
                <a16:creationId xmlns:a16="http://schemas.microsoft.com/office/drawing/2014/main" id="{EFEF4534-1020-4FB9-98DF-C5EF7BA6AE30}"/>
              </a:ext>
            </a:extLst>
          </p:cNvPr>
          <p:cNvSpPr txBox="1">
            <a:spLocks/>
          </p:cNvSpPr>
          <p:nvPr/>
        </p:nvSpPr>
        <p:spPr>
          <a:xfrm>
            <a:off x="669934" y="2321058"/>
            <a:ext cx="8596668" cy="432831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a:t>When expressions contain operators from more than one category, they are evaluated according to the following rules: </a:t>
            </a:r>
            <a:endParaRPr lang="en-IN" dirty="0"/>
          </a:p>
          <a:p>
            <a:r>
              <a:rPr lang="en-US" dirty="0"/>
              <a:t>1. The arithmetic and concatenation operators have the order of precedence described below, and all have higher precedence than the comparison, logical, and bitwise operators. </a:t>
            </a:r>
            <a:endParaRPr lang="en-IN" dirty="0"/>
          </a:p>
          <a:p>
            <a:r>
              <a:rPr lang="en-US" dirty="0"/>
              <a:t>2. All comparison operators have equal precedence, and all have higher precedence than the logical and bitwise operators, but lower precedence than the arithmetic and concatenation operators. </a:t>
            </a:r>
            <a:endParaRPr lang="en-IN" dirty="0"/>
          </a:p>
          <a:p>
            <a:r>
              <a:rPr lang="en-US" dirty="0"/>
              <a:t>3. The logical and bitwise operators have the order of precedence described below, and all have lower precedence than the arithmetic, concatenation, and comparison operators. </a:t>
            </a:r>
            <a:endParaRPr lang="en-IN" dirty="0"/>
          </a:p>
          <a:p>
            <a:r>
              <a:rPr lang="en-US" dirty="0"/>
              <a:t>4. Operators with equal precedence are evaluated left to right in the order in which they appear in the expression. </a:t>
            </a:r>
            <a:endParaRPr lang="en-IN" dirty="0"/>
          </a:p>
          <a:p>
            <a:endParaRPr lang="en-IN" sz="2000" dirty="0"/>
          </a:p>
        </p:txBody>
      </p:sp>
    </p:spTree>
    <p:extLst>
      <p:ext uri="{BB962C8B-B14F-4D97-AF65-F5344CB8AC3E}">
        <p14:creationId xmlns:p14="http://schemas.microsoft.com/office/powerpoint/2010/main" val="3911944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CDE6-2EDD-4B8F-BA89-6DFD0052F1F1}"/>
              </a:ext>
            </a:extLst>
          </p:cNvPr>
          <p:cNvSpPr>
            <a:spLocks noGrp="1"/>
          </p:cNvSpPr>
          <p:nvPr>
            <p:ph type="title"/>
          </p:nvPr>
        </p:nvSpPr>
        <p:spPr/>
        <p:txBody>
          <a:bodyPr/>
          <a:lstStyle/>
          <a:p>
            <a:r>
              <a:rPr lang="en-US" b="1" u="sng" dirty="0"/>
              <a:t>Precedence Order: </a:t>
            </a:r>
            <a:endParaRPr lang="en-IN" dirty="0"/>
          </a:p>
        </p:txBody>
      </p:sp>
      <p:graphicFrame>
        <p:nvGraphicFramePr>
          <p:cNvPr id="4" name="Content Placeholder 3">
            <a:extLst>
              <a:ext uri="{FF2B5EF4-FFF2-40B4-BE49-F238E27FC236}">
                <a16:creationId xmlns:a16="http://schemas.microsoft.com/office/drawing/2014/main" id="{D7B9E202-6CBC-431F-BA9E-C2D1ABD73EE0}"/>
              </a:ext>
            </a:extLst>
          </p:cNvPr>
          <p:cNvGraphicFramePr>
            <a:graphicFrameLocks noGrp="1"/>
          </p:cNvGraphicFramePr>
          <p:nvPr>
            <p:ph idx="1"/>
            <p:extLst>
              <p:ext uri="{D42A27DB-BD31-4B8C-83A1-F6EECF244321}">
                <p14:modId xmlns:p14="http://schemas.microsoft.com/office/powerpoint/2010/main" val="197279145"/>
              </p:ext>
            </p:extLst>
          </p:nvPr>
        </p:nvGraphicFramePr>
        <p:xfrm>
          <a:off x="677334" y="2655824"/>
          <a:ext cx="8596312" cy="3513840"/>
        </p:xfrm>
        <a:graphic>
          <a:graphicData uri="http://schemas.openxmlformats.org/drawingml/2006/table">
            <a:tbl>
              <a:tblPr>
                <a:tableStyleId>{5C22544A-7EE6-4342-B048-85BDC9FD1C3A}</a:tableStyleId>
              </a:tblPr>
              <a:tblGrid>
                <a:gridCol w="2149078">
                  <a:extLst>
                    <a:ext uri="{9D8B030D-6E8A-4147-A177-3AD203B41FA5}">
                      <a16:colId xmlns:a16="http://schemas.microsoft.com/office/drawing/2014/main" val="1715543079"/>
                    </a:ext>
                  </a:extLst>
                </a:gridCol>
                <a:gridCol w="2149078">
                  <a:extLst>
                    <a:ext uri="{9D8B030D-6E8A-4147-A177-3AD203B41FA5}">
                      <a16:colId xmlns:a16="http://schemas.microsoft.com/office/drawing/2014/main" val="1674068276"/>
                    </a:ext>
                  </a:extLst>
                </a:gridCol>
                <a:gridCol w="2149078">
                  <a:extLst>
                    <a:ext uri="{9D8B030D-6E8A-4147-A177-3AD203B41FA5}">
                      <a16:colId xmlns:a16="http://schemas.microsoft.com/office/drawing/2014/main" val="1334782075"/>
                    </a:ext>
                  </a:extLst>
                </a:gridCol>
                <a:gridCol w="2149078">
                  <a:extLst>
                    <a:ext uri="{9D8B030D-6E8A-4147-A177-3AD203B41FA5}">
                      <a16:colId xmlns:a16="http://schemas.microsoft.com/office/drawing/2014/main" val="1037972362"/>
                    </a:ext>
                  </a:extLst>
                </a:gridCol>
              </a:tblGrid>
              <a:tr h="183515">
                <a:tc>
                  <a:txBody>
                    <a:bodyPr/>
                    <a:lstStyle/>
                    <a:p>
                      <a:pPr algn="just">
                        <a:lnSpc>
                          <a:spcPct val="115000"/>
                        </a:lnSpc>
                        <a:spcAft>
                          <a:spcPts val="0"/>
                        </a:spcAft>
                      </a:pPr>
                      <a:r>
                        <a:rPr lang="en-US" sz="2400" dirty="0">
                          <a:effectLst/>
                        </a:rPr>
                        <a:t>Arithmetic Operators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Comparison Operators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Logical and Bitwise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Concatenation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5040434"/>
                  </a:ext>
                </a:extLst>
              </a:tr>
              <a:tr h="183515">
                <a:tc>
                  <a:txBody>
                    <a:bodyPr/>
                    <a:lstStyle/>
                    <a:p>
                      <a:pPr algn="just">
                        <a:lnSpc>
                          <a:spcPct val="115000"/>
                        </a:lnSpc>
                        <a:spcAft>
                          <a:spcPts val="0"/>
                        </a:spcAft>
                      </a:pPr>
                      <a:r>
                        <a:rPr lang="en-US" sz="2400" dirty="0">
                          <a:effectLst/>
                        </a:rPr>
                        <a: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Not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&amp;, +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50971517"/>
                  </a:ext>
                </a:extLst>
              </a:tr>
              <a:tr h="183515">
                <a:tc>
                  <a:txBody>
                    <a:bodyPr/>
                    <a:lstStyle/>
                    <a:p>
                      <a:pPr algn="just">
                        <a:lnSpc>
                          <a:spcPct val="115000"/>
                        </a:lnSpc>
                        <a:spcAft>
                          <a:spcPts val="0"/>
                        </a:spcAft>
                      </a:pPr>
                      <a:r>
                        <a:rPr lang="en-US" sz="2400" dirty="0">
                          <a:effectLst/>
                        </a:rPr>
                        <a:t>− negation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&lt;&gt;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And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2722047"/>
                  </a:ext>
                </a:extLst>
              </a:tr>
              <a:tr h="184785">
                <a:tc>
                  <a:txBody>
                    <a:bodyPr/>
                    <a:lstStyle/>
                    <a:p>
                      <a:pPr algn="just">
                        <a:lnSpc>
                          <a:spcPct val="115000"/>
                        </a:lnSpc>
                        <a:spcAft>
                          <a:spcPts val="0"/>
                        </a:spcAft>
                      </a:pPr>
                      <a:r>
                        <a:rPr lang="en-US" sz="2400" dirty="0">
                          <a:effectLst/>
                        </a:rPr>
                        <a:t>*, /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&lt;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Or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33539960"/>
                  </a:ext>
                </a:extLst>
              </a:tr>
              <a:tr h="183515">
                <a:tc>
                  <a:txBody>
                    <a:bodyPr/>
                    <a:lstStyle/>
                    <a:p>
                      <a:pPr algn="just">
                        <a:lnSpc>
                          <a:spcPct val="115000"/>
                        </a:lnSpc>
                        <a:spcAft>
                          <a:spcPts val="0"/>
                        </a:spcAft>
                      </a:pPr>
                      <a:r>
                        <a:rPr lang="en-US" sz="2400" dirty="0">
                          <a:effectLst/>
                        </a:rPr>
                        <a:t>Mod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&gt;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err="1">
                          <a:effectLst/>
                        </a:rPr>
                        <a:t>Xor</a:t>
                      </a:r>
                      <a:r>
                        <a:rPr lang="en-US" sz="2400" dirty="0">
                          <a:effectLst/>
                        </a:rPr>
                        <a: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99546715"/>
                  </a:ext>
                </a:extLst>
              </a:tr>
              <a:tr h="183515">
                <a:tc>
                  <a:txBody>
                    <a:bodyPr/>
                    <a:lstStyle/>
                    <a:p>
                      <a:pPr algn="just">
                        <a:lnSpc>
                          <a:spcPct val="115000"/>
                        </a:lnSpc>
                        <a:spcAft>
                          <a:spcPts val="0"/>
                        </a:spcAft>
                      </a:pPr>
                      <a:r>
                        <a:rPr lang="en-US" sz="2400" dirty="0">
                          <a:effectLst/>
                        </a:rPr>
                        <a:t>+, -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&lt;=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50563347"/>
                  </a:ext>
                </a:extLst>
              </a:tr>
              <a:tr h="182880">
                <a:tc>
                  <a:txBody>
                    <a:bodyPr/>
                    <a:lstStyle/>
                    <a:p>
                      <a:pPr algn="just">
                        <a:lnSpc>
                          <a:spcPct val="115000"/>
                        </a:lnSpc>
                        <a:spcAft>
                          <a:spcPts val="0"/>
                        </a:spcAft>
                      </a:pPr>
                      <a:r>
                        <a:rPr lang="en-US" sz="2400" dirty="0">
                          <a:effectLst/>
                        </a:rPr>
                        <a: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&gt;=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91397252"/>
                  </a:ext>
                </a:extLst>
              </a:tr>
              <a:tr h="189230">
                <a:tc>
                  <a:txBody>
                    <a:bodyPr/>
                    <a:lstStyle/>
                    <a:p>
                      <a:pPr algn="just">
                        <a:lnSpc>
                          <a:spcPct val="115000"/>
                        </a:lnSpc>
                        <a:spcAft>
                          <a:spcPts val="0"/>
                        </a:spcAft>
                      </a:pPr>
                      <a:r>
                        <a:rPr lang="en-US" sz="2400" dirty="0">
                          <a:effectLst/>
                        </a:rPr>
                        <a: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Like, Is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a:effectLst/>
                        </a:rPr>
                        <a:t> </a:t>
                      </a:r>
                      <a:endParaRPr lang="en-IN"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2400" dirty="0">
                          <a:effectLst/>
                        </a:rPr>
                        <a:t> </a:t>
                      </a:r>
                      <a:endPar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77795899"/>
                  </a:ext>
                </a:extLst>
              </a:tr>
            </a:tbl>
          </a:graphicData>
        </a:graphic>
      </p:graphicFrame>
      <p:sp>
        <p:nvSpPr>
          <p:cNvPr id="5" name="Rectangle 1">
            <a:extLst>
              <a:ext uri="{FF2B5EF4-FFF2-40B4-BE49-F238E27FC236}">
                <a16:creationId xmlns:a16="http://schemas.microsoft.com/office/drawing/2014/main" id="{8AB2AC58-ACA0-4FFF-B74D-DEC4D0577A24}"/>
              </a:ext>
            </a:extLst>
          </p:cNvPr>
          <p:cNvSpPr>
            <a:spLocks noChangeArrowheads="1"/>
          </p:cNvSpPr>
          <p:nvPr/>
        </p:nvSpPr>
        <p:spPr bwMode="auto">
          <a:xfrm>
            <a:off x="712255" y="1790565"/>
            <a:ext cx="86421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Operators are evaluated in the following order of precedence: </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11884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E3E95-3FC3-4B99-8AD6-7DE0B031D186}"/>
              </a:ext>
            </a:extLst>
          </p:cNvPr>
          <p:cNvSpPr>
            <a:spLocks noGrp="1"/>
          </p:cNvSpPr>
          <p:nvPr>
            <p:ph type="title"/>
          </p:nvPr>
        </p:nvSpPr>
        <p:spPr/>
        <p:txBody>
          <a:bodyPr/>
          <a:lstStyle/>
          <a:p>
            <a:r>
              <a:rPr lang="en-US" b="1" u="sng" dirty="0"/>
              <a:t>Associativity </a:t>
            </a:r>
            <a:endParaRPr lang="en-IN" dirty="0"/>
          </a:p>
        </p:txBody>
      </p:sp>
      <p:sp>
        <p:nvSpPr>
          <p:cNvPr id="3" name="Content Placeholder 2">
            <a:extLst>
              <a:ext uri="{FF2B5EF4-FFF2-40B4-BE49-F238E27FC236}">
                <a16:creationId xmlns:a16="http://schemas.microsoft.com/office/drawing/2014/main" id="{F8A48EDA-1B4E-480B-8DCA-25243AFF9E27}"/>
              </a:ext>
            </a:extLst>
          </p:cNvPr>
          <p:cNvSpPr>
            <a:spLocks noGrp="1"/>
          </p:cNvSpPr>
          <p:nvPr>
            <p:ph idx="1"/>
          </p:nvPr>
        </p:nvSpPr>
        <p:spPr>
          <a:xfrm>
            <a:off x="677333" y="1358283"/>
            <a:ext cx="9150247" cy="5246703"/>
          </a:xfrm>
        </p:spPr>
        <p:txBody>
          <a:bodyPr>
            <a:normAutofit/>
          </a:bodyPr>
          <a:lstStyle/>
          <a:p>
            <a:r>
              <a:rPr lang="en-US" dirty="0"/>
              <a:t>When operators of equal precedence appear together in an expression, for example multiplication and division, the compiler evaluates each operation as it encounters it from left to right. The following example illustrates this. </a:t>
            </a:r>
            <a:endParaRPr lang="en-IN" dirty="0"/>
          </a:p>
          <a:p>
            <a:r>
              <a:rPr lang="en-US" b="1" i="1" dirty="0"/>
              <a:t>Dim n1 As Integer = 96 / 8 / 4 </a:t>
            </a:r>
            <a:endParaRPr lang="en-IN" dirty="0"/>
          </a:p>
          <a:p>
            <a:r>
              <a:rPr lang="en-US" dirty="0"/>
              <a:t>The first expression evaluates the division 96 / 8 (resulting in 12) and then the division 12 / 4, resulting in 3. Because the compiler evaluates the operations for n1 from left to right</a:t>
            </a:r>
            <a:endParaRPr lang="en-IN" dirty="0"/>
          </a:p>
          <a:p>
            <a:r>
              <a:rPr lang="en-US" b="1" i="1" dirty="0">
                <a:solidFill>
                  <a:srgbClr val="FF0000"/>
                </a:solidFill>
              </a:rPr>
              <a:t>Dim n2 As Integer = (96 / 8) / 4 </a:t>
            </a:r>
            <a:endParaRPr lang="en-IN" dirty="0">
              <a:solidFill>
                <a:srgbClr val="FF0000"/>
              </a:solidFill>
            </a:endParaRPr>
          </a:p>
          <a:p>
            <a:r>
              <a:rPr lang="en-US" dirty="0"/>
              <a:t>The evaluation is exactly the same when that order is explicitly indicated for n2. Both n1 and n2 have a result of</a:t>
            </a:r>
            <a:endParaRPr lang="en-IN" dirty="0"/>
          </a:p>
          <a:p>
            <a:r>
              <a:rPr lang="en-US" b="1" i="1" dirty="0">
                <a:solidFill>
                  <a:schemeClr val="accent5">
                    <a:lumMod val="75000"/>
                  </a:schemeClr>
                </a:solidFill>
              </a:rPr>
              <a:t>Dim n3 As Integer = 96 / (8 / 4) </a:t>
            </a:r>
            <a:endParaRPr lang="en-IN" dirty="0">
              <a:solidFill>
                <a:schemeClr val="accent5">
                  <a:lumMod val="75000"/>
                </a:schemeClr>
              </a:solidFill>
            </a:endParaRPr>
          </a:p>
          <a:p>
            <a:r>
              <a:rPr lang="en-US" dirty="0"/>
              <a:t> By contrast, n3 has a result of 48, because the parentheses force the compiler to evaluate 8 / 4 first. </a:t>
            </a:r>
            <a:endParaRPr lang="en-IN" dirty="0"/>
          </a:p>
          <a:p>
            <a:r>
              <a:rPr lang="en-US" dirty="0"/>
              <a:t>Because of this behavior, operators are said to be left associative in Visual Basic. </a:t>
            </a:r>
            <a:endParaRPr lang="en-IN" dirty="0"/>
          </a:p>
          <a:p>
            <a:endParaRPr lang="en-IN" dirty="0"/>
          </a:p>
        </p:txBody>
      </p:sp>
    </p:spTree>
    <p:extLst>
      <p:ext uri="{BB962C8B-B14F-4D97-AF65-F5344CB8AC3E}">
        <p14:creationId xmlns:p14="http://schemas.microsoft.com/office/powerpoint/2010/main" val="2266631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38D2A-D276-4E1C-944C-27F57CC58281}"/>
              </a:ext>
            </a:extLst>
          </p:cNvPr>
          <p:cNvSpPr>
            <a:spLocks noGrp="1"/>
          </p:cNvSpPr>
          <p:nvPr>
            <p:ph type="title"/>
          </p:nvPr>
        </p:nvSpPr>
        <p:spPr>
          <a:xfrm>
            <a:off x="585926" y="72995"/>
            <a:ext cx="8596668" cy="1320800"/>
          </a:xfrm>
        </p:spPr>
        <p:txBody>
          <a:bodyPr/>
          <a:lstStyle/>
          <a:p>
            <a:r>
              <a:rPr lang="en-US" b="1" u="sng" dirty="0"/>
              <a:t>Data Types </a:t>
            </a:r>
            <a:br>
              <a:rPr lang="en-IN" dirty="0"/>
            </a:br>
            <a:endParaRPr lang="en-IN" dirty="0"/>
          </a:p>
        </p:txBody>
      </p:sp>
      <p:graphicFrame>
        <p:nvGraphicFramePr>
          <p:cNvPr id="4" name="Content Placeholder 3">
            <a:extLst>
              <a:ext uri="{FF2B5EF4-FFF2-40B4-BE49-F238E27FC236}">
                <a16:creationId xmlns:a16="http://schemas.microsoft.com/office/drawing/2014/main" id="{CD22B330-B6AA-44BD-B34A-500D96580C3A}"/>
              </a:ext>
            </a:extLst>
          </p:cNvPr>
          <p:cNvGraphicFramePr>
            <a:graphicFrameLocks noGrp="1"/>
          </p:cNvGraphicFramePr>
          <p:nvPr>
            <p:ph idx="1"/>
            <p:extLst>
              <p:ext uri="{D42A27DB-BD31-4B8C-83A1-F6EECF244321}">
                <p14:modId xmlns:p14="http://schemas.microsoft.com/office/powerpoint/2010/main" val="1003271077"/>
              </p:ext>
            </p:extLst>
          </p:nvPr>
        </p:nvGraphicFramePr>
        <p:xfrm>
          <a:off x="585926" y="1008610"/>
          <a:ext cx="9152877" cy="5380380"/>
        </p:xfrm>
        <a:graphic>
          <a:graphicData uri="http://schemas.openxmlformats.org/drawingml/2006/table">
            <a:tbl>
              <a:tblPr firstRow="1" firstCol="1" bandRow="1">
                <a:tableStyleId>{5C22544A-7EE6-4342-B048-85BDC9FD1C3A}</a:tableStyleId>
              </a:tblPr>
              <a:tblGrid>
                <a:gridCol w="1296140">
                  <a:extLst>
                    <a:ext uri="{9D8B030D-6E8A-4147-A177-3AD203B41FA5}">
                      <a16:colId xmlns:a16="http://schemas.microsoft.com/office/drawing/2014/main" val="837816519"/>
                    </a:ext>
                  </a:extLst>
                </a:gridCol>
                <a:gridCol w="3453414">
                  <a:extLst>
                    <a:ext uri="{9D8B030D-6E8A-4147-A177-3AD203B41FA5}">
                      <a16:colId xmlns:a16="http://schemas.microsoft.com/office/drawing/2014/main" val="3310687139"/>
                    </a:ext>
                  </a:extLst>
                </a:gridCol>
                <a:gridCol w="4403323">
                  <a:extLst>
                    <a:ext uri="{9D8B030D-6E8A-4147-A177-3AD203B41FA5}">
                      <a16:colId xmlns:a16="http://schemas.microsoft.com/office/drawing/2014/main" val="3898047333"/>
                    </a:ext>
                  </a:extLst>
                </a:gridCol>
              </a:tblGrid>
              <a:tr h="314424">
                <a:tc>
                  <a:txBody>
                    <a:bodyPr/>
                    <a:lstStyle/>
                    <a:p>
                      <a:pPr algn="just">
                        <a:lnSpc>
                          <a:spcPct val="115000"/>
                        </a:lnSpc>
                        <a:spcAft>
                          <a:spcPts val="0"/>
                        </a:spcAft>
                      </a:pPr>
                      <a:r>
                        <a:rPr lang="en-US" sz="1500" dirty="0">
                          <a:effectLst/>
                        </a:rPr>
                        <a:t> Data type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Description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Range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1447072460"/>
                  </a:ext>
                </a:extLst>
              </a:tr>
              <a:tr h="163018">
                <a:tc>
                  <a:txBody>
                    <a:bodyPr/>
                    <a:lstStyle/>
                    <a:p>
                      <a:pPr algn="just">
                        <a:lnSpc>
                          <a:spcPct val="115000"/>
                        </a:lnSpc>
                        <a:spcAft>
                          <a:spcPts val="0"/>
                        </a:spcAft>
                      </a:pPr>
                      <a:r>
                        <a:rPr lang="en-US" sz="1500" dirty="0">
                          <a:effectLst/>
                        </a:rPr>
                        <a:t>Byte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1-byte binary data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0 to 255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3898072935"/>
                  </a:ext>
                </a:extLst>
              </a:tr>
              <a:tr h="162124">
                <a:tc>
                  <a:txBody>
                    <a:bodyPr/>
                    <a:lstStyle/>
                    <a:p>
                      <a:pPr algn="just">
                        <a:lnSpc>
                          <a:spcPct val="115000"/>
                        </a:lnSpc>
                        <a:spcAft>
                          <a:spcPts val="0"/>
                        </a:spcAft>
                      </a:pPr>
                      <a:r>
                        <a:rPr lang="en-US" sz="1500" dirty="0">
                          <a:effectLst/>
                        </a:rPr>
                        <a:t>Integer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2-byte integer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dirty="0">
                          <a:effectLst/>
                        </a:rPr>
                        <a:t>– 32,768 to 32,767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3965000835"/>
                  </a:ext>
                </a:extLst>
              </a:tr>
              <a:tr h="163464">
                <a:tc>
                  <a:txBody>
                    <a:bodyPr/>
                    <a:lstStyle/>
                    <a:p>
                      <a:pPr algn="just">
                        <a:lnSpc>
                          <a:spcPct val="115000"/>
                        </a:lnSpc>
                        <a:spcAft>
                          <a:spcPts val="0"/>
                        </a:spcAft>
                      </a:pPr>
                      <a:r>
                        <a:rPr lang="en-US" sz="1500" dirty="0">
                          <a:effectLst/>
                        </a:rPr>
                        <a:t>Long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4-byte integer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dirty="0">
                          <a:effectLst/>
                        </a:rPr>
                        <a:t>– 2,147,483,648 to 2,147,483,647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2204465796"/>
                  </a:ext>
                </a:extLst>
              </a:tr>
              <a:tr h="283964">
                <a:tc>
                  <a:txBody>
                    <a:bodyPr/>
                    <a:lstStyle/>
                    <a:p>
                      <a:pPr algn="just">
                        <a:lnSpc>
                          <a:spcPct val="115000"/>
                        </a:lnSpc>
                        <a:spcAft>
                          <a:spcPts val="0"/>
                        </a:spcAft>
                      </a:pPr>
                      <a:r>
                        <a:rPr lang="en-US" sz="1500" dirty="0">
                          <a:effectLst/>
                        </a:rPr>
                        <a:t>Single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4-byte floating-point number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 3.402823E38 to – 1.401298E – 45 (negative values)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940682434"/>
                  </a:ext>
                </a:extLst>
              </a:tr>
              <a:tr h="283964">
                <a:tc>
                  <a:txBody>
                    <a:bodyPr/>
                    <a:lstStyle/>
                    <a:p>
                      <a:pPr algn="just">
                        <a:lnSpc>
                          <a:spcPct val="115000"/>
                        </a:lnSpc>
                        <a:spcAft>
                          <a:spcPts val="0"/>
                        </a:spcAft>
                      </a:pPr>
                      <a:r>
                        <a:rPr lang="en-US" sz="1500">
                          <a:effectLst/>
                        </a:rPr>
                        <a:t>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1.401298E – 45 to 3.402823E38 (positive values)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2042277487"/>
                  </a:ext>
                </a:extLst>
              </a:tr>
              <a:tr h="431886">
                <a:tc>
                  <a:txBody>
                    <a:bodyPr/>
                    <a:lstStyle/>
                    <a:p>
                      <a:pPr algn="just">
                        <a:lnSpc>
                          <a:spcPct val="115000"/>
                        </a:lnSpc>
                        <a:spcAft>
                          <a:spcPts val="0"/>
                        </a:spcAft>
                      </a:pPr>
                      <a:r>
                        <a:rPr lang="en-US" sz="1500" dirty="0">
                          <a:effectLst/>
                        </a:rPr>
                        <a:t>Double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dirty="0">
                          <a:effectLst/>
                        </a:rPr>
                        <a:t>8-byte floating-point number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 1.79769313486231E308 to – 4.94065645841247E – 324 (negative values)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2216927902"/>
                  </a:ext>
                </a:extLst>
              </a:tr>
              <a:tr h="283964">
                <a:tc>
                  <a:txBody>
                    <a:bodyPr/>
                    <a:lstStyle/>
                    <a:p>
                      <a:pPr algn="just">
                        <a:lnSpc>
                          <a:spcPct val="115000"/>
                        </a:lnSpc>
                        <a:spcAft>
                          <a:spcPts val="0"/>
                        </a:spcAft>
                      </a:pPr>
                      <a:r>
                        <a:rPr lang="en-US" sz="1500">
                          <a:effectLst/>
                        </a:rPr>
                        <a:t>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dirty="0">
                          <a:effectLst/>
                        </a:rPr>
                        <a:t>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dirty="0">
                          <a:effectLst/>
                        </a:rPr>
                        <a:t>4.94065645841247E – 324 to 1.79769313486231E308 (positive values)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175455381"/>
                  </a:ext>
                </a:extLst>
              </a:tr>
              <a:tr h="283964">
                <a:tc>
                  <a:txBody>
                    <a:bodyPr/>
                    <a:lstStyle/>
                    <a:p>
                      <a:pPr algn="just">
                        <a:lnSpc>
                          <a:spcPct val="115000"/>
                        </a:lnSpc>
                        <a:spcAft>
                          <a:spcPts val="0"/>
                        </a:spcAft>
                      </a:pPr>
                      <a:r>
                        <a:rPr lang="en-US" sz="1500" dirty="0">
                          <a:effectLst/>
                        </a:rPr>
                        <a:t>Currency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8-byte number with fixed decimal point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 922,337,203,685,477.5808 to 922,337,203,685,477.5807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1668097574"/>
                  </a:ext>
                </a:extLst>
              </a:tr>
              <a:tr h="283964">
                <a:tc>
                  <a:txBody>
                    <a:bodyPr/>
                    <a:lstStyle/>
                    <a:p>
                      <a:pPr algn="just">
                        <a:lnSpc>
                          <a:spcPct val="115000"/>
                        </a:lnSpc>
                        <a:spcAft>
                          <a:spcPts val="0"/>
                        </a:spcAft>
                      </a:pPr>
                      <a:r>
                        <a:rPr lang="en-US" sz="1500" dirty="0">
                          <a:effectLst/>
                        </a:rPr>
                        <a:t>String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String of characters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Zero to approximately two billion characters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1731768113"/>
                  </a:ext>
                </a:extLst>
              </a:tr>
              <a:tr h="727730">
                <a:tc>
                  <a:txBody>
                    <a:bodyPr/>
                    <a:lstStyle/>
                    <a:p>
                      <a:pPr algn="just">
                        <a:lnSpc>
                          <a:spcPct val="115000"/>
                        </a:lnSpc>
                        <a:spcAft>
                          <a:spcPts val="0"/>
                        </a:spcAft>
                      </a:pPr>
                      <a:r>
                        <a:rPr lang="en-US" sz="1500" dirty="0">
                          <a:effectLst/>
                        </a:rPr>
                        <a:t>Variant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Date/time, floating-point number, integer, string, or object.  </a:t>
                      </a:r>
                      <a:endParaRPr lang="en-IN" sz="1500">
                        <a:effectLst/>
                      </a:endParaRPr>
                    </a:p>
                    <a:p>
                      <a:pPr algn="just">
                        <a:lnSpc>
                          <a:spcPct val="115000"/>
                        </a:lnSpc>
                        <a:spcAft>
                          <a:spcPts val="0"/>
                        </a:spcAft>
                      </a:pPr>
                      <a:r>
                        <a:rPr lang="en-US" sz="1500">
                          <a:effectLst/>
                        </a:rPr>
                        <a:t>16 bytes, plus 1 byte for each character if a string value.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Date values: January 1, 100 to December 31, 9999  </a:t>
                      </a:r>
                      <a:endParaRPr lang="en-IN" sz="1500">
                        <a:effectLst/>
                      </a:endParaRPr>
                    </a:p>
                    <a:p>
                      <a:pPr algn="just">
                        <a:lnSpc>
                          <a:spcPct val="115000"/>
                        </a:lnSpc>
                        <a:spcAft>
                          <a:spcPts val="0"/>
                        </a:spcAft>
                      </a:pPr>
                      <a:r>
                        <a:rPr lang="en-US" sz="1500">
                          <a:effectLst/>
                        </a:rPr>
                        <a:t>Numeric values: same range as Double </a:t>
                      </a:r>
                      <a:endParaRPr lang="en-IN" sz="1500">
                        <a:effectLst/>
                      </a:endParaRPr>
                    </a:p>
                    <a:p>
                      <a:pPr algn="just">
                        <a:lnSpc>
                          <a:spcPct val="115000"/>
                        </a:lnSpc>
                        <a:spcAft>
                          <a:spcPts val="0"/>
                        </a:spcAft>
                      </a:pPr>
                      <a:r>
                        <a:rPr lang="en-US" sz="1500">
                          <a:effectLst/>
                        </a:rPr>
                        <a:t>String values: same range as String Can also contain Error or Null values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453407194"/>
                  </a:ext>
                </a:extLst>
              </a:tr>
              <a:tr h="155872">
                <a:tc>
                  <a:txBody>
                    <a:bodyPr/>
                    <a:lstStyle/>
                    <a:p>
                      <a:pPr algn="just">
                        <a:lnSpc>
                          <a:spcPct val="115000"/>
                        </a:lnSpc>
                        <a:spcAft>
                          <a:spcPts val="0"/>
                        </a:spcAft>
                      </a:pPr>
                      <a:r>
                        <a:rPr lang="en-US" sz="1500" dirty="0">
                          <a:effectLst/>
                        </a:rPr>
                        <a:t>Boolean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2 bytes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dirty="0">
                          <a:effectLst/>
                        </a:rPr>
                        <a:t>True or False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3808109643"/>
                  </a:ext>
                </a:extLst>
              </a:tr>
              <a:tr h="156765">
                <a:tc>
                  <a:txBody>
                    <a:bodyPr/>
                    <a:lstStyle/>
                    <a:p>
                      <a:pPr algn="just">
                        <a:lnSpc>
                          <a:spcPct val="115000"/>
                        </a:lnSpc>
                        <a:spcAft>
                          <a:spcPts val="0"/>
                        </a:spcAft>
                      </a:pPr>
                      <a:r>
                        <a:rPr lang="en-US" sz="1500" dirty="0">
                          <a:effectLst/>
                        </a:rPr>
                        <a:t>Date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8-byte date/time value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dirty="0">
                          <a:effectLst/>
                        </a:rPr>
                        <a:t>January 1, 100 to December 31, 9999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3353590599"/>
                  </a:ext>
                </a:extLst>
              </a:tr>
              <a:tr h="163018">
                <a:tc>
                  <a:txBody>
                    <a:bodyPr/>
                    <a:lstStyle/>
                    <a:p>
                      <a:pPr algn="just">
                        <a:lnSpc>
                          <a:spcPct val="115000"/>
                        </a:lnSpc>
                        <a:spcAft>
                          <a:spcPts val="0"/>
                        </a:spcAft>
                      </a:pPr>
                      <a:r>
                        <a:rPr lang="en-US" sz="1500" dirty="0">
                          <a:effectLst/>
                        </a:rPr>
                        <a:t>Object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a:effectLst/>
                        </a:rPr>
                        <a:t>4 bytes </a:t>
                      </a:r>
                      <a:endParaRPr lang="en-IN"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tc>
                  <a:txBody>
                    <a:bodyPr/>
                    <a:lstStyle/>
                    <a:p>
                      <a:pPr algn="just">
                        <a:lnSpc>
                          <a:spcPct val="115000"/>
                        </a:lnSpc>
                        <a:spcAft>
                          <a:spcPts val="0"/>
                        </a:spcAft>
                      </a:pPr>
                      <a:r>
                        <a:rPr lang="en-US" sz="1500" dirty="0">
                          <a:effectLst/>
                        </a:rPr>
                        <a:t>Any Object reference </a:t>
                      </a:r>
                      <a:endParaRPr lang="en-IN"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527" marR="48527" marT="0" marB="0"/>
                </a:tc>
                <a:extLst>
                  <a:ext uri="{0D108BD9-81ED-4DB2-BD59-A6C34878D82A}">
                    <a16:rowId xmlns:a16="http://schemas.microsoft.com/office/drawing/2014/main" val="2611845385"/>
                  </a:ext>
                </a:extLst>
              </a:tr>
            </a:tbl>
          </a:graphicData>
        </a:graphic>
      </p:graphicFrame>
    </p:spTree>
    <p:extLst>
      <p:ext uri="{BB962C8B-B14F-4D97-AF65-F5344CB8AC3E}">
        <p14:creationId xmlns:p14="http://schemas.microsoft.com/office/powerpoint/2010/main" val="3526745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C03BE-CF0E-4B6C-8199-0CDC06432899}"/>
              </a:ext>
            </a:extLst>
          </p:cNvPr>
          <p:cNvSpPr>
            <a:spLocks noGrp="1"/>
          </p:cNvSpPr>
          <p:nvPr>
            <p:ph type="title"/>
          </p:nvPr>
        </p:nvSpPr>
        <p:spPr>
          <a:xfrm>
            <a:off x="677334" y="183472"/>
            <a:ext cx="8596668" cy="1320800"/>
          </a:xfrm>
        </p:spPr>
        <p:txBody>
          <a:bodyPr/>
          <a:lstStyle/>
          <a:p>
            <a:r>
              <a:rPr lang="en-US" b="1" u="sng" dirty="0"/>
              <a:t>I/O Statements </a:t>
            </a:r>
            <a:br>
              <a:rPr lang="en-IN" dirty="0"/>
            </a:br>
            <a:endParaRPr lang="en-IN" dirty="0"/>
          </a:p>
        </p:txBody>
      </p:sp>
      <p:sp>
        <p:nvSpPr>
          <p:cNvPr id="3" name="Content Placeholder 2">
            <a:extLst>
              <a:ext uri="{FF2B5EF4-FFF2-40B4-BE49-F238E27FC236}">
                <a16:creationId xmlns:a16="http://schemas.microsoft.com/office/drawing/2014/main" id="{3D54ABC4-784C-4D86-B394-54020FD1DC81}"/>
              </a:ext>
            </a:extLst>
          </p:cNvPr>
          <p:cNvSpPr>
            <a:spLocks noGrp="1"/>
          </p:cNvSpPr>
          <p:nvPr>
            <p:ph idx="1"/>
          </p:nvPr>
        </p:nvSpPr>
        <p:spPr>
          <a:xfrm>
            <a:off x="677334" y="979860"/>
            <a:ext cx="8596668" cy="1320800"/>
          </a:xfrm>
        </p:spPr>
        <p:txBody>
          <a:bodyPr/>
          <a:lstStyle/>
          <a:p>
            <a:r>
              <a:rPr lang="en-US" dirty="0"/>
              <a:t>Visual Basic provides two basic I/O statements for displaying (or requesting) information to the user: </a:t>
            </a:r>
            <a:r>
              <a:rPr lang="en-US" dirty="0" err="1"/>
              <a:t>MsgBox</a:t>
            </a:r>
            <a:r>
              <a:rPr lang="en-US" dirty="0"/>
              <a:t>() and </a:t>
            </a:r>
            <a:r>
              <a:rPr lang="en-US" dirty="0" err="1"/>
              <a:t>InputBox</a:t>
            </a:r>
            <a:r>
              <a:rPr lang="en-US" dirty="0"/>
              <a:t>(). Windows applications should communicate with the user via nicely designed Forms, but the </a:t>
            </a:r>
            <a:r>
              <a:rPr lang="en-US" dirty="0" err="1"/>
              <a:t>MsgBox</a:t>
            </a:r>
            <a:r>
              <a:rPr lang="en-US" dirty="0"/>
              <a:t>() and </a:t>
            </a:r>
            <a:r>
              <a:rPr lang="en-US" dirty="0" err="1"/>
              <a:t>InputBox</a:t>
            </a:r>
            <a:r>
              <a:rPr lang="en-US" dirty="0"/>
              <a:t>() functions are still around and quite useful. </a:t>
            </a:r>
            <a:endParaRPr lang="en-IN" dirty="0"/>
          </a:p>
          <a:p>
            <a:endParaRPr lang="en-IN" dirty="0"/>
          </a:p>
        </p:txBody>
      </p:sp>
      <p:sp>
        <p:nvSpPr>
          <p:cNvPr id="4" name="Title 1">
            <a:extLst>
              <a:ext uri="{FF2B5EF4-FFF2-40B4-BE49-F238E27FC236}">
                <a16:creationId xmlns:a16="http://schemas.microsoft.com/office/drawing/2014/main" id="{5EBCA868-B873-497D-A49E-10B39837B007}"/>
              </a:ext>
            </a:extLst>
          </p:cNvPr>
          <p:cNvSpPr txBox="1">
            <a:spLocks/>
          </p:cNvSpPr>
          <p:nvPr/>
        </p:nvSpPr>
        <p:spPr>
          <a:xfrm>
            <a:off x="829734" y="2191307"/>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u="sng" dirty="0"/>
              <a:t>The Message Box (MSG Box) </a:t>
            </a:r>
            <a:endParaRPr lang="en-IN" dirty="0"/>
          </a:p>
        </p:txBody>
      </p:sp>
      <p:sp>
        <p:nvSpPr>
          <p:cNvPr id="5" name="Content Placeholder 2">
            <a:extLst>
              <a:ext uri="{FF2B5EF4-FFF2-40B4-BE49-F238E27FC236}">
                <a16:creationId xmlns:a16="http://schemas.microsoft.com/office/drawing/2014/main" id="{24F457DB-5076-4112-B5C6-E6A625F18197}"/>
              </a:ext>
            </a:extLst>
          </p:cNvPr>
          <p:cNvSpPr txBox="1">
            <a:spLocks/>
          </p:cNvSpPr>
          <p:nvPr/>
        </p:nvSpPr>
        <p:spPr>
          <a:xfrm>
            <a:off x="829734" y="2987694"/>
            <a:ext cx="8596668" cy="36868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a:t>One of the best functions in Visual Basic is the </a:t>
            </a:r>
            <a:r>
              <a:rPr lang="en-US" b="1" dirty="0"/>
              <a:t>message box</a:t>
            </a:r>
            <a:r>
              <a:rPr lang="en-US" dirty="0"/>
              <a:t>. The message box displays a message, optional icon, and selected set of command buttons. The user responds by clicking a button. The </a:t>
            </a:r>
            <a:r>
              <a:rPr lang="en-US" b="1" dirty="0"/>
              <a:t>statement </a:t>
            </a:r>
            <a:r>
              <a:rPr lang="en-US" dirty="0"/>
              <a:t>form of the message box returns no value (it simply displays the box): </a:t>
            </a:r>
            <a:endParaRPr lang="en-IN" dirty="0"/>
          </a:p>
          <a:p>
            <a:pPr marL="0" indent="0">
              <a:buNone/>
            </a:pPr>
            <a:r>
              <a:rPr lang="en-US" dirty="0">
                <a:solidFill>
                  <a:srgbClr val="FF0000"/>
                </a:solidFill>
              </a:rPr>
              <a:t> </a:t>
            </a:r>
            <a:r>
              <a:rPr lang="en-US" b="1" i="1" dirty="0" err="1">
                <a:solidFill>
                  <a:srgbClr val="FF0000"/>
                </a:solidFill>
              </a:rPr>
              <a:t>MsgBox</a:t>
            </a:r>
            <a:r>
              <a:rPr lang="en-US" b="1" i="1" dirty="0">
                <a:solidFill>
                  <a:srgbClr val="FF0000"/>
                </a:solidFill>
              </a:rPr>
              <a:t> Message, Type, Title </a:t>
            </a:r>
            <a:endParaRPr lang="en-IN" dirty="0">
              <a:solidFill>
                <a:srgbClr val="FF0000"/>
              </a:solidFill>
            </a:endParaRPr>
          </a:p>
          <a:p>
            <a:pPr marL="0" indent="0">
              <a:buNone/>
            </a:pPr>
            <a:r>
              <a:rPr lang="en-US" dirty="0">
                <a:solidFill>
                  <a:srgbClr val="FF0000"/>
                </a:solidFill>
              </a:rPr>
              <a:t> where </a:t>
            </a:r>
            <a:endParaRPr lang="en-IN" dirty="0">
              <a:solidFill>
                <a:srgbClr val="FF0000"/>
              </a:solidFill>
            </a:endParaRPr>
          </a:p>
          <a:p>
            <a:pPr marL="0" indent="0">
              <a:buNone/>
            </a:pPr>
            <a:r>
              <a:rPr lang="en-US" b="1" dirty="0">
                <a:solidFill>
                  <a:srgbClr val="FF0000"/>
                </a:solidFill>
              </a:rPr>
              <a:t>Message  </a:t>
            </a:r>
            <a:r>
              <a:rPr lang="en-US" dirty="0">
                <a:solidFill>
                  <a:srgbClr val="FF0000"/>
                </a:solidFill>
              </a:rPr>
              <a:t>Text message to be displayed </a:t>
            </a:r>
            <a:endParaRPr lang="en-IN" dirty="0">
              <a:solidFill>
                <a:srgbClr val="FF0000"/>
              </a:solidFill>
            </a:endParaRPr>
          </a:p>
          <a:p>
            <a:pPr marL="0" indent="0">
              <a:buNone/>
            </a:pPr>
            <a:r>
              <a:rPr lang="en-US" b="1" dirty="0">
                <a:solidFill>
                  <a:srgbClr val="FF0000"/>
                </a:solidFill>
              </a:rPr>
              <a:t>Type   </a:t>
            </a:r>
            <a:r>
              <a:rPr lang="en-US" dirty="0" err="1">
                <a:solidFill>
                  <a:srgbClr val="FF0000"/>
                </a:solidFill>
              </a:rPr>
              <a:t>Type</a:t>
            </a:r>
            <a:r>
              <a:rPr lang="en-US" dirty="0">
                <a:solidFill>
                  <a:srgbClr val="FF0000"/>
                </a:solidFill>
              </a:rPr>
              <a:t> of message box  </a:t>
            </a:r>
            <a:endParaRPr lang="en-IN" dirty="0">
              <a:solidFill>
                <a:srgbClr val="FF0000"/>
              </a:solidFill>
            </a:endParaRPr>
          </a:p>
          <a:p>
            <a:pPr marL="0" indent="0">
              <a:buNone/>
            </a:pPr>
            <a:r>
              <a:rPr lang="en-US" b="1" dirty="0">
                <a:solidFill>
                  <a:srgbClr val="FF0000"/>
                </a:solidFill>
              </a:rPr>
              <a:t>Title   </a:t>
            </a:r>
            <a:r>
              <a:rPr lang="en-US" dirty="0">
                <a:solidFill>
                  <a:srgbClr val="FF0000"/>
                </a:solidFill>
              </a:rPr>
              <a:t>Text in title bar of message box </a:t>
            </a:r>
            <a:endParaRPr lang="en-IN" dirty="0">
              <a:solidFill>
                <a:srgbClr val="FF0000"/>
              </a:solidFill>
            </a:endParaRPr>
          </a:p>
        </p:txBody>
      </p:sp>
    </p:spTree>
    <p:extLst>
      <p:ext uri="{BB962C8B-B14F-4D97-AF65-F5344CB8AC3E}">
        <p14:creationId xmlns:p14="http://schemas.microsoft.com/office/powerpoint/2010/main" val="1434233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7CDA-CEE4-4600-BE53-AD0A0537FCDC}"/>
              </a:ext>
            </a:extLst>
          </p:cNvPr>
          <p:cNvSpPr>
            <a:spLocks noGrp="1"/>
          </p:cNvSpPr>
          <p:nvPr>
            <p:ph type="title"/>
          </p:nvPr>
        </p:nvSpPr>
        <p:spPr/>
        <p:txBody>
          <a:bodyPr/>
          <a:lstStyle/>
          <a:p>
            <a:r>
              <a:rPr lang="en-US" b="1" u="sng" dirty="0" err="1"/>
              <a:t>InputBox</a:t>
            </a:r>
            <a:r>
              <a:rPr lang="en-US" b="1" u="sng" dirty="0"/>
              <a:t>  </a:t>
            </a:r>
            <a:endParaRPr lang="en-IN" dirty="0"/>
          </a:p>
        </p:txBody>
      </p:sp>
      <p:sp>
        <p:nvSpPr>
          <p:cNvPr id="3" name="Content Placeholder 2">
            <a:extLst>
              <a:ext uri="{FF2B5EF4-FFF2-40B4-BE49-F238E27FC236}">
                <a16:creationId xmlns:a16="http://schemas.microsoft.com/office/drawing/2014/main" id="{B46DB677-318E-4E28-842F-19EEC77E5C82}"/>
              </a:ext>
            </a:extLst>
          </p:cNvPr>
          <p:cNvSpPr>
            <a:spLocks noGrp="1"/>
          </p:cNvSpPr>
          <p:nvPr>
            <p:ph idx="1"/>
          </p:nvPr>
        </p:nvSpPr>
        <p:spPr>
          <a:xfrm>
            <a:off x="677334" y="1464817"/>
            <a:ext cx="8596668" cy="5184558"/>
          </a:xfrm>
        </p:spPr>
        <p:txBody>
          <a:bodyPr>
            <a:normAutofit/>
          </a:bodyPr>
          <a:lstStyle/>
          <a:p>
            <a:r>
              <a:rPr lang="en-US" sz="2000" dirty="0"/>
              <a:t>One </a:t>
            </a:r>
            <a:r>
              <a:rPr lang="en-US" sz="2000" b="1" dirty="0"/>
              <a:t>excellent use </a:t>
            </a:r>
            <a:r>
              <a:rPr lang="en-US" sz="2000" dirty="0"/>
              <a:t>for a variable is to hold </a:t>
            </a:r>
            <a:r>
              <a:rPr lang="en-US" sz="2000" b="1" dirty="0"/>
              <a:t>user input </a:t>
            </a:r>
            <a:r>
              <a:rPr lang="en-US" sz="2000" dirty="0"/>
              <a:t>information. Often, you can use an object such as a file list box or a text box to retrieve this information. At times, though, you’ll want to deal directly with the user and save the input in a variable rather than in a property. One way to do this is to use the </a:t>
            </a:r>
            <a:r>
              <a:rPr lang="en-US" sz="2000" b="1" dirty="0" err="1"/>
              <a:t>InputBox</a:t>
            </a:r>
            <a:r>
              <a:rPr lang="en-US" sz="2000" b="1" dirty="0"/>
              <a:t> </a:t>
            </a:r>
            <a:r>
              <a:rPr lang="en-US" sz="2000" dirty="0"/>
              <a:t>function to display a dialog box on the screen and then store in a variable the text that the user types. </a:t>
            </a:r>
            <a:endParaRPr lang="en-IN" sz="2000" dirty="0"/>
          </a:p>
          <a:p>
            <a:r>
              <a:rPr lang="en-US" sz="2000" dirty="0"/>
              <a:t>Like a message box, an input box is a (relatively) small form (in reality, it is a dialog box) that displays a message to the user. Unlike a message box, an input box presents a small text box that expects the user to enter a value. After using it, the user can either send the form with the new value or dismiss it without any change. </a:t>
            </a:r>
            <a:endParaRPr lang="en-IN" sz="2000" dirty="0"/>
          </a:p>
          <a:p>
            <a:r>
              <a:rPr lang="en-US" sz="2000" dirty="0"/>
              <a:t>To create an input box, you can use the </a:t>
            </a:r>
            <a:r>
              <a:rPr lang="en-US" sz="2000" b="1" dirty="0" err="1"/>
              <a:t>InputBox</a:t>
            </a:r>
            <a:r>
              <a:rPr lang="en-US" sz="2000" dirty="0"/>
              <a:t> function procedure prompts the user to enter some information in a message box, and the function will return the content of that box. </a:t>
            </a:r>
            <a:endParaRPr lang="en-IN" sz="2000" dirty="0"/>
          </a:p>
          <a:p>
            <a:endParaRPr lang="en-IN" sz="2000" dirty="0"/>
          </a:p>
        </p:txBody>
      </p:sp>
    </p:spTree>
    <p:extLst>
      <p:ext uri="{BB962C8B-B14F-4D97-AF65-F5344CB8AC3E}">
        <p14:creationId xmlns:p14="http://schemas.microsoft.com/office/powerpoint/2010/main" val="1149452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350D8-9A8A-4BB7-AFB4-8CE120370B5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7CD5EE7-D6E2-416A-83BE-CA6F6A359270}"/>
              </a:ext>
            </a:extLst>
          </p:cNvPr>
          <p:cNvSpPr>
            <a:spLocks noGrp="1"/>
          </p:cNvSpPr>
          <p:nvPr>
            <p:ph idx="1"/>
          </p:nvPr>
        </p:nvSpPr>
        <p:spPr/>
        <p:txBody>
          <a:bodyPr/>
          <a:lstStyle/>
          <a:p>
            <a:pPr marL="0" indent="0">
              <a:buNone/>
            </a:pPr>
            <a:r>
              <a:rPr lang="en-US" b="1" dirty="0" err="1"/>
              <a:t>InputBox</a:t>
            </a:r>
            <a:r>
              <a:rPr lang="en-US" b="1" dirty="0"/>
              <a:t> </a:t>
            </a:r>
            <a:r>
              <a:rPr lang="en-US" dirty="0"/>
              <a:t>syntax looks like this: </a:t>
            </a:r>
            <a:endParaRPr lang="en-IN" dirty="0"/>
          </a:p>
          <a:p>
            <a:pPr marL="0" indent="0">
              <a:buNone/>
            </a:pPr>
            <a:r>
              <a:rPr lang="en-US" b="1" dirty="0" err="1"/>
              <a:t>VariableName</a:t>
            </a:r>
            <a:r>
              <a:rPr lang="en-US" b="1" dirty="0"/>
              <a:t> = </a:t>
            </a:r>
            <a:r>
              <a:rPr lang="en-US" b="1" dirty="0" err="1"/>
              <a:t>InputBox</a:t>
            </a:r>
            <a:r>
              <a:rPr lang="en-US" b="1" dirty="0"/>
              <a:t> (Prompt</a:t>
            </a:r>
            <a:r>
              <a:rPr lang="en-US" dirty="0"/>
              <a:t>) </a:t>
            </a:r>
            <a:endParaRPr lang="en-IN" dirty="0"/>
          </a:p>
          <a:p>
            <a:pPr marL="0" indent="0">
              <a:buNone/>
            </a:pPr>
            <a:r>
              <a:rPr lang="en-US" dirty="0"/>
              <a:t>where </a:t>
            </a:r>
            <a:endParaRPr lang="en-IN" dirty="0"/>
          </a:p>
          <a:p>
            <a:pPr marL="0" indent="0">
              <a:buNone/>
            </a:pPr>
            <a:r>
              <a:rPr lang="en-US" b="1" i="1" dirty="0" err="1"/>
              <a:t>VariableName</a:t>
            </a:r>
            <a:r>
              <a:rPr lang="en-US" i="1" dirty="0"/>
              <a:t> </a:t>
            </a:r>
            <a:r>
              <a:rPr lang="en-US" dirty="0"/>
              <a:t>is a variable used to hold the input. </a:t>
            </a:r>
            <a:endParaRPr lang="en-IN" dirty="0"/>
          </a:p>
          <a:p>
            <a:pPr marL="0" indent="0">
              <a:buNone/>
            </a:pPr>
            <a:r>
              <a:rPr lang="en-US" b="1" i="1" dirty="0"/>
              <a:t>Prompt</a:t>
            </a:r>
            <a:r>
              <a:rPr lang="en-US" i="1" dirty="0"/>
              <a:t> </a:t>
            </a:r>
            <a:r>
              <a:rPr lang="en-US" dirty="0"/>
              <a:t>is a prompt that appears in the dialog box. </a:t>
            </a:r>
            <a:endParaRPr lang="en-IN" dirty="0"/>
          </a:p>
          <a:p>
            <a:pPr marL="0" indent="0">
              <a:buNone/>
            </a:pPr>
            <a:r>
              <a:rPr lang="en-US" dirty="0"/>
              <a:t>The dialog box created with an </a:t>
            </a:r>
            <a:r>
              <a:rPr lang="en-US" b="1" dirty="0" err="1"/>
              <a:t>InputBox</a:t>
            </a:r>
            <a:r>
              <a:rPr lang="en-US" b="1" dirty="0"/>
              <a:t> </a:t>
            </a:r>
            <a:r>
              <a:rPr lang="en-US" dirty="0"/>
              <a:t>function typically contains these features: </a:t>
            </a:r>
            <a:endParaRPr lang="en-IN" dirty="0"/>
          </a:p>
          <a:p>
            <a:pPr marL="0" indent="0">
              <a:buNone/>
            </a:pPr>
            <a:r>
              <a:rPr lang="en-US" dirty="0"/>
              <a:t>Ø A prompt for directing the user. </a:t>
            </a:r>
            <a:endParaRPr lang="en-IN" dirty="0"/>
          </a:p>
          <a:p>
            <a:pPr marL="0" indent="0">
              <a:buNone/>
            </a:pPr>
            <a:r>
              <a:rPr lang="en-US" dirty="0"/>
              <a:t>Ø A text box for receiving typed input. </a:t>
            </a:r>
            <a:endParaRPr lang="en-IN" dirty="0"/>
          </a:p>
          <a:p>
            <a:pPr marL="0" indent="0">
              <a:buNone/>
            </a:pPr>
            <a:r>
              <a:rPr lang="en-US" dirty="0"/>
              <a:t>Ø Two command buttons, </a:t>
            </a:r>
            <a:r>
              <a:rPr lang="en-US" b="1" dirty="0"/>
              <a:t>OK </a:t>
            </a:r>
            <a:r>
              <a:rPr lang="en-US" dirty="0"/>
              <a:t>and </a:t>
            </a:r>
            <a:r>
              <a:rPr lang="en-US" b="1" dirty="0"/>
              <a:t>Cancel</a:t>
            </a:r>
            <a:r>
              <a:rPr lang="en-US" dirty="0"/>
              <a:t>. </a:t>
            </a:r>
            <a:endParaRPr lang="en-IN" dirty="0"/>
          </a:p>
          <a:p>
            <a:pPr marL="0" indent="0">
              <a:buNone/>
            </a:pPr>
            <a:endParaRPr lang="en-IN" dirty="0"/>
          </a:p>
        </p:txBody>
      </p:sp>
    </p:spTree>
    <p:extLst>
      <p:ext uri="{BB962C8B-B14F-4D97-AF65-F5344CB8AC3E}">
        <p14:creationId xmlns:p14="http://schemas.microsoft.com/office/powerpoint/2010/main" val="1952202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8FA75-79E2-4601-B520-27FACF909977}"/>
              </a:ext>
            </a:extLst>
          </p:cNvPr>
          <p:cNvSpPr>
            <a:spLocks noGrp="1"/>
          </p:cNvSpPr>
          <p:nvPr>
            <p:ph type="title"/>
          </p:nvPr>
        </p:nvSpPr>
        <p:spPr/>
        <p:txBody>
          <a:bodyPr/>
          <a:lstStyle/>
          <a:p>
            <a:r>
              <a:rPr lang="en-US" b="1" dirty="0"/>
              <a:t>Example (For Practical): </a:t>
            </a:r>
            <a:endParaRPr lang="en-IN" dirty="0"/>
          </a:p>
        </p:txBody>
      </p:sp>
      <p:sp>
        <p:nvSpPr>
          <p:cNvPr id="3" name="Content Placeholder 2">
            <a:extLst>
              <a:ext uri="{FF2B5EF4-FFF2-40B4-BE49-F238E27FC236}">
                <a16:creationId xmlns:a16="http://schemas.microsoft.com/office/drawing/2014/main" id="{9288AF44-8467-4CB6-8548-D73B2F2B7426}"/>
              </a:ext>
            </a:extLst>
          </p:cNvPr>
          <p:cNvSpPr>
            <a:spLocks noGrp="1"/>
          </p:cNvSpPr>
          <p:nvPr>
            <p:ph idx="1"/>
          </p:nvPr>
        </p:nvSpPr>
        <p:spPr>
          <a:xfrm>
            <a:off x="677334" y="2160589"/>
            <a:ext cx="5812243" cy="3880773"/>
          </a:xfrm>
        </p:spPr>
        <p:txBody>
          <a:bodyPr/>
          <a:lstStyle/>
          <a:p>
            <a:pPr lvl="0"/>
            <a:r>
              <a:rPr lang="en-US" dirty="0"/>
              <a:t>1. Start a new project. </a:t>
            </a:r>
            <a:endParaRPr lang="en-IN" dirty="0"/>
          </a:p>
          <a:p>
            <a:pPr lvl="0"/>
            <a:r>
              <a:rPr lang="en-US" dirty="0"/>
              <a:t>2. Place the one Textbox &amp; 1 command button on the form as shown in following form. </a:t>
            </a:r>
          </a:p>
          <a:p>
            <a:r>
              <a:rPr lang="en-US" dirty="0"/>
              <a:t>3. Set the properties of the form and each object. </a:t>
            </a:r>
            <a:endParaRPr lang="en-IN" dirty="0"/>
          </a:p>
          <a:p>
            <a:pPr lvl="0"/>
            <a:endParaRPr lang="en-IN" dirty="0"/>
          </a:p>
          <a:p>
            <a:endParaRPr lang="en-IN" dirty="0"/>
          </a:p>
        </p:txBody>
      </p:sp>
      <p:pic>
        <p:nvPicPr>
          <p:cNvPr id="4" name="Picture 3">
            <a:extLst>
              <a:ext uri="{FF2B5EF4-FFF2-40B4-BE49-F238E27FC236}">
                <a16:creationId xmlns:a16="http://schemas.microsoft.com/office/drawing/2014/main" id="{A8944F8C-5BBD-4943-BDF1-2851A8F88A06}"/>
              </a:ext>
            </a:extLst>
          </p:cNvPr>
          <p:cNvPicPr/>
          <p:nvPr/>
        </p:nvPicPr>
        <p:blipFill>
          <a:blip r:embed="rId2" cstate="print"/>
          <a:srcRect/>
          <a:stretch>
            <a:fillRect/>
          </a:stretch>
        </p:blipFill>
        <p:spPr bwMode="auto">
          <a:xfrm>
            <a:off x="6380411" y="1464816"/>
            <a:ext cx="3322880" cy="4396193"/>
          </a:xfrm>
          <a:prstGeom prst="rect">
            <a:avLst/>
          </a:prstGeom>
          <a:noFill/>
          <a:ln w="9525">
            <a:noFill/>
            <a:miter lim="800000"/>
            <a:headEnd/>
            <a:tailEnd/>
          </a:ln>
        </p:spPr>
      </p:pic>
      <p:graphicFrame>
        <p:nvGraphicFramePr>
          <p:cNvPr id="5" name="Table 4">
            <a:extLst>
              <a:ext uri="{FF2B5EF4-FFF2-40B4-BE49-F238E27FC236}">
                <a16:creationId xmlns:a16="http://schemas.microsoft.com/office/drawing/2014/main" id="{3928BB1A-CC94-44AA-BAFF-E82EE63FBCEB}"/>
              </a:ext>
            </a:extLst>
          </p:cNvPr>
          <p:cNvGraphicFramePr>
            <a:graphicFrameLocks noGrp="1"/>
          </p:cNvGraphicFramePr>
          <p:nvPr>
            <p:extLst>
              <p:ext uri="{D42A27DB-BD31-4B8C-83A1-F6EECF244321}">
                <p14:modId xmlns:p14="http://schemas.microsoft.com/office/powerpoint/2010/main" val="783778016"/>
              </p:ext>
            </p:extLst>
          </p:nvPr>
        </p:nvGraphicFramePr>
        <p:xfrm>
          <a:off x="860383" y="3865160"/>
          <a:ext cx="5446143" cy="822960"/>
        </p:xfrm>
        <a:graphic>
          <a:graphicData uri="http://schemas.openxmlformats.org/drawingml/2006/table">
            <a:tbl>
              <a:tblPr firstRow="1" firstCol="1" bandRow="1">
                <a:tableStyleId>{5C22544A-7EE6-4342-B048-85BDC9FD1C3A}</a:tableStyleId>
              </a:tblPr>
              <a:tblGrid>
                <a:gridCol w="1815381">
                  <a:extLst>
                    <a:ext uri="{9D8B030D-6E8A-4147-A177-3AD203B41FA5}">
                      <a16:colId xmlns:a16="http://schemas.microsoft.com/office/drawing/2014/main" val="1863462416"/>
                    </a:ext>
                  </a:extLst>
                </a:gridCol>
                <a:gridCol w="1815381">
                  <a:extLst>
                    <a:ext uri="{9D8B030D-6E8A-4147-A177-3AD203B41FA5}">
                      <a16:colId xmlns:a16="http://schemas.microsoft.com/office/drawing/2014/main" val="836286316"/>
                    </a:ext>
                  </a:extLst>
                </a:gridCol>
                <a:gridCol w="1815381">
                  <a:extLst>
                    <a:ext uri="{9D8B030D-6E8A-4147-A177-3AD203B41FA5}">
                      <a16:colId xmlns:a16="http://schemas.microsoft.com/office/drawing/2014/main" val="2309476827"/>
                    </a:ext>
                  </a:extLst>
                </a:gridCol>
              </a:tblGrid>
              <a:tr h="0">
                <a:tc>
                  <a:txBody>
                    <a:bodyPr/>
                    <a:lstStyle/>
                    <a:p>
                      <a:pPr>
                        <a:spcAft>
                          <a:spcPts val="0"/>
                        </a:spcAft>
                      </a:pPr>
                      <a:r>
                        <a:rPr lang="en-US" sz="1800">
                          <a:effectLst/>
                        </a:rPr>
                        <a:t>Form1: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Text1:</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 Command1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79528704"/>
                  </a:ext>
                </a:extLst>
              </a:tr>
              <a:tr h="0">
                <a:tc>
                  <a:txBody>
                    <a:bodyPr/>
                    <a:lstStyle/>
                    <a:p>
                      <a:pPr>
                        <a:spcAft>
                          <a:spcPts val="0"/>
                        </a:spcAft>
                      </a:pPr>
                      <a:r>
                        <a:rPr lang="en-US" sz="1800">
                          <a:effectLst/>
                        </a:rPr>
                        <a:t>Caption:   Input</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Multiline:   True.</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dirty="0">
                          <a:effectLst/>
                        </a:rPr>
                        <a:t>Caption:  Input </a:t>
                      </a:r>
                      <a:endParaRPr lang="en-IN"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22364820"/>
                  </a:ext>
                </a:extLst>
              </a:tr>
            </a:tbl>
          </a:graphicData>
        </a:graphic>
      </p:graphicFrame>
    </p:spTree>
    <p:extLst>
      <p:ext uri="{BB962C8B-B14F-4D97-AF65-F5344CB8AC3E}">
        <p14:creationId xmlns:p14="http://schemas.microsoft.com/office/powerpoint/2010/main" val="3837042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D97904-F14D-4D7C-B662-0221862A0844}"/>
              </a:ext>
            </a:extLst>
          </p:cNvPr>
          <p:cNvSpPr>
            <a:spLocks noGrp="1"/>
          </p:cNvSpPr>
          <p:nvPr>
            <p:ph idx="1"/>
          </p:nvPr>
        </p:nvSpPr>
        <p:spPr>
          <a:xfrm>
            <a:off x="677334" y="568171"/>
            <a:ext cx="8596668" cy="5473191"/>
          </a:xfrm>
        </p:spPr>
        <p:txBody>
          <a:bodyPr>
            <a:normAutofit lnSpcReduction="10000"/>
          </a:bodyPr>
          <a:lstStyle/>
          <a:p>
            <a:pPr marL="0" indent="0">
              <a:buNone/>
            </a:pPr>
            <a:r>
              <a:rPr lang="en-IN" dirty="0"/>
              <a:t> </a:t>
            </a:r>
            <a:r>
              <a:rPr lang="en-US" b="1" dirty="0"/>
              <a:t>Private Sub Command1_Click() </a:t>
            </a:r>
            <a:endParaRPr lang="en-IN" dirty="0"/>
          </a:p>
          <a:p>
            <a:pPr marL="0" indent="0">
              <a:buNone/>
            </a:pPr>
            <a:r>
              <a:rPr lang="en-US" dirty="0"/>
              <a:t>Dim n, </a:t>
            </a:r>
            <a:r>
              <a:rPr lang="en-US" dirty="0" err="1"/>
              <a:t>i</a:t>
            </a:r>
            <a:r>
              <a:rPr lang="en-US" dirty="0"/>
              <a:t>, sum As Integer </a:t>
            </a:r>
            <a:endParaRPr lang="en-IN" dirty="0"/>
          </a:p>
          <a:p>
            <a:pPr marL="0" indent="0">
              <a:buNone/>
            </a:pPr>
            <a:r>
              <a:rPr lang="en-US" dirty="0"/>
              <a:t>Dim </a:t>
            </a:r>
            <a:r>
              <a:rPr lang="en-US" dirty="0" err="1"/>
              <a:t>ms</a:t>
            </a:r>
            <a:r>
              <a:rPr lang="en-US" dirty="0"/>
              <a:t> As String </a:t>
            </a:r>
            <a:endParaRPr lang="en-IN" dirty="0"/>
          </a:p>
          <a:p>
            <a:pPr marL="0" indent="0">
              <a:buNone/>
            </a:pPr>
            <a:r>
              <a:rPr lang="en-US" dirty="0"/>
              <a:t>sum = 0 </a:t>
            </a:r>
            <a:endParaRPr lang="en-IN" dirty="0"/>
          </a:p>
          <a:p>
            <a:pPr marL="0" indent="0">
              <a:buNone/>
            </a:pPr>
            <a:r>
              <a:rPr lang="en-US" dirty="0"/>
              <a:t>n = </a:t>
            </a:r>
            <a:r>
              <a:rPr lang="en-US" dirty="0" err="1"/>
              <a:t>InputBox</a:t>
            </a:r>
            <a:r>
              <a:rPr lang="en-US" dirty="0"/>
              <a:t>("Enter The Number") </a:t>
            </a:r>
            <a:endParaRPr lang="en-IN" dirty="0"/>
          </a:p>
          <a:p>
            <a:pPr marL="0" indent="0">
              <a:buNone/>
            </a:pPr>
            <a:r>
              <a:rPr lang="en-US" dirty="0"/>
              <a:t>For </a:t>
            </a:r>
            <a:r>
              <a:rPr lang="en-US" dirty="0" err="1"/>
              <a:t>i</a:t>
            </a:r>
            <a:r>
              <a:rPr lang="en-US" dirty="0"/>
              <a:t> = 1 To 10 </a:t>
            </a:r>
            <a:endParaRPr lang="en-IN" dirty="0"/>
          </a:p>
          <a:p>
            <a:pPr marL="0" indent="0">
              <a:buNone/>
            </a:pPr>
            <a:r>
              <a:rPr lang="en-US" dirty="0"/>
              <a:t>sum = 0 </a:t>
            </a:r>
            <a:endParaRPr lang="en-IN" dirty="0"/>
          </a:p>
          <a:p>
            <a:pPr marL="0" indent="0">
              <a:buNone/>
            </a:pPr>
            <a:r>
              <a:rPr lang="en-US" dirty="0"/>
              <a:t>sum = n * </a:t>
            </a:r>
            <a:r>
              <a:rPr lang="en-US" dirty="0" err="1"/>
              <a:t>i</a:t>
            </a:r>
            <a:r>
              <a:rPr lang="en-US" dirty="0"/>
              <a:t> </a:t>
            </a:r>
            <a:endParaRPr lang="en-IN" dirty="0"/>
          </a:p>
          <a:p>
            <a:pPr marL="0" indent="0">
              <a:buNone/>
            </a:pPr>
            <a:r>
              <a:rPr lang="en-US" dirty="0" err="1"/>
              <a:t>ms</a:t>
            </a:r>
            <a:r>
              <a:rPr lang="en-US" dirty="0"/>
              <a:t> = </a:t>
            </a:r>
            <a:r>
              <a:rPr lang="en-US" dirty="0" err="1"/>
              <a:t>ms</a:t>
            </a:r>
            <a:r>
              <a:rPr lang="en-US" dirty="0"/>
              <a:t> &amp; sum &amp; </a:t>
            </a:r>
            <a:r>
              <a:rPr lang="en-US" dirty="0" err="1"/>
              <a:t>vbNewLine</a:t>
            </a:r>
            <a:r>
              <a:rPr lang="en-US" dirty="0"/>
              <a:t> </a:t>
            </a:r>
            <a:endParaRPr lang="en-IN" dirty="0"/>
          </a:p>
          <a:p>
            <a:pPr marL="0" indent="0">
              <a:buNone/>
            </a:pPr>
            <a:r>
              <a:rPr lang="en-US" dirty="0"/>
              <a:t> Next </a:t>
            </a:r>
            <a:r>
              <a:rPr lang="en-US" dirty="0" err="1"/>
              <a:t>i</a:t>
            </a:r>
            <a:r>
              <a:rPr lang="en-US" dirty="0"/>
              <a:t> </a:t>
            </a:r>
            <a:endParaRPr lang="en-IN" dirty="0"/>
          </a:p>
          <a:p>
            <a:pPr marL="0" indent="0">
              <a:buNone/>
            </a:pPr>
            <a:r>
              <a:rPr lang="en-US" dirty="0"/>
              <a:t>Text1.Text = </a:t>
            </a:r>
            <a:r>
              <a:rPr lang="en-US" dirty="0" err="1"/>
              <a:t>ms</a:t>
            </a:r>
            <a:r>
              <a:rPr lang="en-US" dirty="0"/>
              <a:t> </a:t>
            </a:r>
            <a:endParaRPr lang="en-IN" dirty="0"/>
          </a:p>
          <a:p>
            <a:pPr marL="0" indent="0">
              <a:buNone/>
            </a:pPr>
            <a:r>
              <a:rPr lang="en-US" dirty="0" err="1"/>
              <a:t>MsgBox</a:t>
            </a:r>
            <a:r>
              <a:rPr lang="en-US" dirty="0"/>
              <a:t> "You Print the Table of‖ &amp; n </a:t>
            </a:r>
            <a:endParaRPr lang="en-IN" dirty="0"/>
          </a:p>
          <a:p>
            <a:pPr marL="0" indent="0">
              <a:buNone/>
            </a:pPr>
            <a:r>
              <a:rPr lang="en-US" b="1" dirty="0"/>
              <a:t>End Sub </a:t>
            </a:r>
            <a:endParaRPr lang="en-IN" dirty="0"/>
          </a:p>
          <a:p>
            <a:pPr marL="0" indent="0">
              <a:buNone/>
            </a:pPr>
            <a:r>
              <a:rPr lang="en-US" b="1" dirty="0"/>
              <a:t>Output:</a:t>
            </a:r>
            <a:endParaRPr lang="en-IN" dirty="0"/>
          </a:p>
          <a:p>
            <a:pPr marL="0" indent="0">
              <a:buNone/>
            </a:pPr>
            <a:endParaRPr lang="en-IN" dirty="0"/>
          </a:p>
        </p:txBody>
      </p:sp>
    </p:spTree>
    <p:extLst>
      <p:ext uri="{BB962C8B-B14F-4D97-AF65-F5344CB8AC3E}">
        <p14:creationId xmlns:p14="http://schemas.microsoft.com/office/powerpoint/2010/main" val="484002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B3E0E-519F-4C16-8004-52AFD1A0409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38FED3B-654A-4D19-983F-846E699F5BE8}"/>
              </a:ext>
            </a:extLst>
          </p:cNvPr>
          <p:cNvSpPr>
            <a:spLocks noGrp="1"/>
          </p:cNvSpPr>
          <p:nvPr>
            <p:ph idx="1"/>
          </p:nvPr>
        </p:nvSpPr>
        <p:spPr/>
        <p:txBody>
          <a:bodyPr/>
          <a:lstStyle/>
          <a:p>
            <a:endParaRPr lang="en-IN"/>
          </a:p>
        </p:txBody>
      </p:sp>
      <p:pic>
        <p:nvPicPr>
          <p:cNvPr id="4" name="Picture 3">
            <a:extLst>
              <a:ext uri="{FF2B5EF4-FFF2-40B4-BE49-F238E27FC236}">
                <a16:creationId xmlns:a16="http://schemas.microsoft.com/office/drawing/2014/main" id="{4FE0ACD2-5E2C-4A8B-A3EB-B6D59A3BC205}"/>
              </a:ext>
            </a:extLst>
          </p:cNvPr>
          <p:cNvPicPr/>
          <p:nvPr/>
        </p:nvPicPr>
        <p:blipFill>
          <a:blip r:embed="rId2" cstate="print"/>
          <a:srcRect/>
          <a:stretch>
            <a:fillRect/>
          </a:stretch>
        </p:blipFill>
        <p:spPr bwMode="auto">
          <a:xfrm>
            <a:off x="677333" y="2512381"/>
            <a:ext cx="3379761" cy="1469068"/>
          </a:xfrm>
          <a:prstGeom prst="rect">
            <a:avLst/>
          </a:prstGeom>
          <a:noFill/>
          <a:ln w="9525">
            <a:noFill/>
            <a:miter lim="800000"/>
            <a:headEnd/>
            <a:tailEnd/>
          </a:ln>
        </p:spPr>
      </p:pic>
      <p:pic>
        <p:nvPicPr>
          <p:cNvPr id="5" name="Picture 4">
            <a:extLst>
              <a:ext uri="{FF2B5EF4-FFF2-40B4-BE49-F238E27FC236}">
                <a16:creationId xmlns:a16="http://schemas.microsoft.com/office/drawing/2014/main" id="{23131726-0588-4CCC-8A67-3FA70747FD2E}"/>
              </a:ext>
            </a:extLst>
          </p:cNvPr>
          <p:cNvPicPr/>
          <p:nvPr/>
        </p:nvPicPr>
        <p:blipFill>
          <a:blip r:embed="rId3" cstate="print"/>
          <a:srcRect/>
          <a:stretch>
            <a:fillRect/>
          </a:stretch>
        </p:blipFill>
        <p:spPr bwMode="auto">
          <a:xfrm>
            <a:off x="4338307" y="2226311"/>
            <a:ext cx="2541887" cy="1952626"/>
          </a:xfrm>
          <a:prstGeom prst="rect">
            <a:avLst/>
          </a:prstGeom>
          <a:noFill/>
          <a:ln w="9525">
            <a:noFill/>
            <a:miter lim="800000"/>
            <a:headEnd/>
            <a:tailEnd/>
          </a:ln>
        </p:spPr>
      </p:pic>
      <p:pic>
        <p:nvPicPr>
          <p:cNvPr id="6" name="Picture 5">
            <a:extLst>
              <a:ext uri="{FF2B5EF4-FFF2-40B4-BE49-F238E27FC236}">
                <a16:creationId xmlns:a16="http://schemas.microsoft.com/office/drawing/2014/main" id="{863238B8-E6CC-40D3-A6C1-E7E1618F9128}"/>
              </a:ext>
            </a:extLst>
          </p:cNvPr>
          <p:cNvPicPr/>
          <p:nvPr/>
        </p:nvPicPr>
        <p:blipFill>
          <a:blip r:embed="rId4" cstate="print"/>
          <a:srcRect/>
          <a:stretch>
            <a:fillRect/>
          </a:stretch>
        </p:blipFill>
        <p:spPr bwMode="auto">
          <a:xfrm>
            <a:off x="7401618" y="1535729"/>
            <a:ext cx="2328308" cy="3428021"/>
          </a:xfrm>
          <a:prstGeom prst="rect">
            <a:avLst/>
          </a:prstGeom>
          <a:noFill/>
          <a:ln w="9525">
            <a:noFill/>
            <a:miter lim="800000"/>
            <a:headEnd/>
            <a:tailEnd/>
          </a:ln>
        </p:spPr>
      </p:pic>
    </p:spTree>
    <p:extLst>
      <p:ext uri="{BB962C8B-B14F-4D97-AF65-F5344CB8AC3E}">
        <p14:creationId xmlns:p14="http://schemas.microsoft.com/office/powerpoint/2010/main" val="134427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146A5-EE25-4DE3-9DEE-28C0FD8B37A8}"/>
              </a:ext>
            </a:extLst>
          </p:cNvPr>
          <p:cNvSpPr>
            <a:spLocks noGrp="1"/>
          </p:cNvSpPr>
          <p:nvPr>
            <p:ph type="title"/>
          </p:nvPr>
        </p:nvSpPr>
        <p:spPr/>
        <p:txBody>
          <a:bodyPr/>
          <a:lstStyle/>
          <a:p>
            <a:r>
              <a:rPr lang="en-US" b="1" u="sng" dirty="0"/>
              <a:t>Control Flow Statements</a:t>
            </a:r>
            <a:br>
              <a:rPr lang="en-IN" dirty="0"/>
            </a:br>
            <a:endParaRPr lang="en-IN" dirty="0"/>
          </a:p>
        </p:txBody>
      </p:sp>
      <p:sp>
        <p:nvSpPr>
          <p:cNvPr id="3" name="Content Placeholder 2">
            <a:extLst>
              <a:ext uri="{FF2B5EF4-FFF2-40B4-BE49-F238E27FC236}">
                <a16:creationId xmlns:a16="http://schemas.microsoft.com/office/drawing/2014/main" id="{DCEB0336-0F0A-4574-82FF-91F5D72BBF22}"/>
              </a:ext>
            </a:extLst>
          </p:cNvPr>
          <p:cNvSpPr>
            <a:spLocks noGrp="1"/>
          </p:cNvSpPr>
          <p:nvPr>
            <p:ph idx="1"/>
          </p:nvPr>
        </p:nvSpPr>
        <p:spPr/>
        <p:txBody>
          <a:bodyPr/>
          <a:lstStyle/>
          <a:p>
            <a:pPr marL="0" indent="0">
              <a:buNone/>
            </a:pPr>
            <a:r>
              <a:rPr lang="en-US" dirty="0"/>
              <a:t>An application needs a built-in capability to test condition and take a different course of action depending on the test. Visual Basic Provides three Control flow or Decision structures.</a:t>
            </a:r>
            <a:endParaRPr lang="en-IN" dirty="0"/>
          </a:p>
          <a:p>
            <a:r>
              <a:rPr lang="en-US" dirty="0"/>
              <a:t>If….. Then</a:t>
            </a:r>
            <a:endParaRPr lang="en-IN" dirty="0"/>
          </a:p>
          <a:p>
            <a:r>
              <a:rPr lang="en-US" dirty="0"/>
              <a:t>If……. Then …..Else</a:t>
            </a:r>
            <a:endParaRPr lang="en-IN" dirty="0"/>
          </a:p>
          <a:p>
            <a:r>
              <a:rPr lang="en-US" dirty="0"/>
              <a:t>Select Case</a:t>
            </a:r>
            <a:endParaRPr lang="en-IN" dirty="0"/>
          </a:p>
          <a:p>
            <a:pPr marL="0" indent="0">
              <a:buNone/>
            </a:pPr>
            <a:endParaRPr lang="en-IN" dirty="0"/>
          </a:p>
        </p:txBody>
      </p:sp>
    </p:spTree>
    <p:extLst>
      <p:ext uri="{BB962C8B-B14F-4D97-AF65-F5344CB8AC3E}">
        <p14:creationId xmlns:p14="http://schemas.microsoft.com/office/powerpoint/2010/main" val="3321062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06D63-691D-49A0-A0E1-AEF3F103A645}"/>
              </a:ext>
            </a:extLst>
          </p:cNvPr>
          <p:cNvSpPr>
            <a:spLocks noGrp="1"/>
          </p:cNvSpPr>
          <p:nvPr>
            <p:ph type="title"/>
          </p:nvPr>
        </p:nvSpPr>
        <p:spPr/>
        <p:txBody>
          <a:bodyPr/>
          <a:lstStyle/>
          <a:p>
            <a:r>
              <a:rPr lang="en-US" b="1" u="sng" dirty="0"/>
              <a:t>If….. Then</a:t>
            </a:r>
            <a:endParaRPr lang="en-IN" dirty="0"/>
          </a:p>
        </p:txBody>
      </p:sp>
      <p:sp>
        <p:nvSpPr>
          <p:cNvPr id="3" name="Content Placeholder 2">
            <a:extLst>
              <a:ext uri="{FF2B5EF4-FFF2-40B4-BE49-F238E27FC236}">
                <a16:creationId xmlns:a16="http://schemas.microsoft.com/office/drawing/2014/main" id="{CF5F068B-36DC-4D59-802F-3E94CEA6FCE2}"/>
              </a:ext>
            </a:extLst>
          </p:cNvPr>
          <p:cNvSpPr>
            <a:spLocks noGrp="1"/>
          </p:cNvSpPr>
          <p:nvPr>
            <p:ph idx="1"/>
          </p:nvPr>
        </p:nvSpPr>
        <p:spPr>
          <a:xfrm>
            <a:off x="677334" y="1488613"/>
            <a:ext cx="8596668" cy="5080863"/>
          </a:xfrm>
        </p:spPr>
        <p:txBody>
          <a:bodyPr>
            <a:normAutofit/>
          </a:bodyPr>
          <a:lstStyle/>
          <a:p>
            <a:r>
              <a:rPr lang="en-US" dirty="0"/>
              <a:t>The If…. Then structure tests the conditions specified, and if it’s true, executes the statement(s) that follow. The If structure can have a single line or a multiple line syntax. To Execute one statement conditionally. Use the Single-Line syntax as follows</a:t>
            </a:r>
            <a:endParaRPr lang="en-IN" dirty="0"/>
          </a:p>
          <a:p>
            <a:r>
              <a:rPr lang="en-US" b="1" dirty="0"/>
              <a:t>Syntax</a:t>
            </a:r>
            <a:endParaRPr lang="en-IN" dirty="0"/>
          </a:p>
          <a:p>
            <a:pPr marL="800100" lvl="2" indent="0">
              <a:buNone/>
            </a:pPr>
            <a:r>
              <a:rPr lang="en-US" i="1" dirty="0">
                <a:solidFill>
                  <a:srgbClr val="FF0000"/>
                </a:solidFill>
              </a:rPr>
              <a:t>IF</a:t>
            </a:r>
            <a:endParaRPr lang="en-IN" dirty="0">
              <a:solidFill>
                <a:srgbClr val="FF0000"/>
              </a:solidFill>
            </a:endParaRPr>
          </a:p>
          <a:p>
            <a:pPr marL="800100" lvl="2" indent="0">
              <a:buNone/>
            </a:pPr>
            <a:r>
              <a:rPr lang="en-US" i="1" dirty="0">
                <a:solidFill>
                  <a:srgbClr val="FF0000"/>
                </a:solidFill>
              </a:rPr>
              <a:t>(Condition)</a:t>
            </a:r>
            <a:endParaRPr lang="en-IN" dirty="0">
              <a:solidFill>
                <a:srgbClr val="FF0000"/>
              </a:solidFill>
            </a:endParaRPr>
          </a:p>
          <a:p>
            <a:pPr marL="800100" lvl="2" indent="0">
              <a:buNone/>
            </a:pPr>
            <a:r>
              <a:rPr lang="en-US" i="1" dirty="0">
                <a:solidFill>
                  <a:srgbClr val="FF0000"/>
                </a:solidFill>
              </a:rPr>
              <a:t>Then</a:t>
            </a:r>
            <a:endParaRPr lang="en-IN" dirty="0">
              <a:solidFill>
                <a:srgbClr val="FF0000"/>
              </a:solidFill>
            </a:endParaRPr>
          </a:p>
          <a:p>
            <a:pPr marL="800100" lvl="2" indent="0">
              <a:buNone/>
            </a:pPr>
            <a:r>
              <a:rPr lang="en-US" i="1" dirty="0">
                <a:solidFill>
                  <a:srgbClr val="FF0000"/>
                </a:solidFill>
              </a:rPr>
              <a:t>(Statement)</a:t>
            </a:r>
            <a:endParaRPr lang="en-IN" dirty="0">
              <a:solidFill>
                <a:srgbClr val="FF0000"/>
              </a:solidFill>
            </a:endParaRPr>
          </a:p>
          <a:p>
            <a:r>
              <a:rPr lang="en-US" dirty="0" err="1"/>
              <a:t>Eg</a:t>
            </a:r>
            <a:r>
              <a:rPr lang="en-US" dirty="0"/>
              <a:t>:</a:t>
            </a:r>
            <a:endParaRPr lang="en-IN" dirty="0"/>
          </a:p>
          <a:p>
            <a:pPr marL="400050" lvl="1" indent="0">
              <a:buNone/>
            </a:pPr>
            <a:r>
              <a:rPr lang="en-US" i="1" dirty="0"/>
              <a:t> </a:t>
            </a:r>
            <a:r>
              <a:rPr lang="en-US" i="1" dirty="0">
                <a:solidFill>
                  <a:srgbClr val="FF0000"/>
                </a:solidFill>
              </a:rPr>
              <a:t>If Month(Date)=1 then </a:t>
            </a:r>
            <a:endParaRPr lang="en-IN" dirty="0">
              <a:solidFill>
                <a:srgbClr val="FF0000"/>
              </a:solidFill>
            </a:endParaRPr>
          </a:p>
          <a:p>
            <a:pPr marL="400050" lvl="1" indent="0">
              <a:buNone/>
            </a:pPr>
            <a:r>
              <a:rPr lang="en-US" i="1" dirty="0">
                <a:solidFill>
                  <a:srgbClr val="FF0000"/>
                </a:solidFill>
              </a:rPr>
              <a:t>Year=year+1</a:t>
            </a:r>
            <a:endParaRPr lang="en-IN" dirty="0">
              <a:solidFill>
                <a:srgbClr val="FF0000"/>
              </a:solidFill>
            </a:endParaRPr>
          </a:p>
          <a:p>
            <a:pPr marL="400050" lvl="1" indent="0">
              <a:buNone/>
            </a:pPr>
            <a:r>
              <a:rPr lang="en-US" dirty="0">
                <a:solidFill>
                  <a:srgbClr val="FF0000"/>
                </a:solidFill>
              </a:rPr>
              <a:t>You can also execute the multiple statements by separating them with a colon:</a:t>
            </a:r>
            <a:endParaRPr lang="en-IN" dirty="0">
              <a:solidFill>
                <a:srgbClr val="FF0000"/>
              </a:solidFill>
            </a:endParaRPr>
          </a:p>
          <a:p>
            <a:pPr marL="0" indent="0">
              <a:buNone/>
            </a:pPr>
            <a:endParaRPr lang="en-IN" dirty="0"/>
          </a:p>
        </p:txBody>
      </p:sp>
    </p:spTree>
    <p:extLst>
      <p:ext uri="{BB962C8B-B14F-4D97-AF65-F5344CB8AC3E}">
        <p14:creationId xmlns:p14="http://schemas.microsoft.com/office/powerpoint/2010/main" val="7394263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C64D-2EF2-4F1D-8AA9-9C409ECC6812}"/>
              </a:ext>
            </a:extLst>
          </p:cNvPr>
          <p:cNvSpPr>
            <a:spLocks noGrp="1"/>
          </p:cNvSpPr>
          <p:nvPr>
            <p:ph type="title"/>
          </p:nvPr>
        </p:nvSpPr>
        <p:spPr/>
        <p:txBody>
          <a:bodyPr/>
          <a:lstStyle/>
          <a:p>
            <a:r>
              <a:rPr lang="en-US" b="1" dirty="0"/>
              <a:t>If….Then….Else</a:t>
            </a:r>
            <a:endParaRPr lang="en-IN" dirty="0"/>
          </a:p>
        </p:txBody>
      </p:sp>
      <p:sp>
        <p:nvSpPr>
          <p:cNvPr id="3" name="Content Placeholder 2">
            <a:extLst>
              <a:ext uri="{FF2B5EF4-FFF2-40B4-BE49-F238E27FC236}">
                <a16:creationId xmlns:a16="http://schemas.microsoft.com/office/drawing/2014/main" id="{DE1E0D2C-8761-4CCE-8C63-C7D9A8F5B1F8}"/>
              </a:ext>
            </a:extLst>
          </p:cNvPr>
          <p:cNvSpPr>
            <a:spLocks noGrp="1"/>
          </p:cNvSpPr>
          <p:nvPr>
            <p:ph idx="1"/>
          </p:nvPr>
        </p:nvSpPr>
        <p:spPr>
          <a:xfrm>
            <a:off x="677334" y="1358283"/>
            <a:ext cx="8596668" cy="4683079"/>
          </a:xfrm>
        </p:spPr>
        <p:txBody>
          <a:bodyPr>
            <a:normAutofit lnSpcReduction="10000"/>
          </a:bodyPr>
          <a:lstStyle/>
          <a:p>
            <a:r>
              <a:rPr lang="en-US" dirty="0"/>
              <a:t>A variation of the If...Then statement is the </a:t>
            </a:r>
            <a:r>
              <a:rPr lang="en-US" i="1" dirty="0"/>
              <a:t>If... Then... Else </a:t>
            </a:r>
            <a:r>
              <a:rPr lang="en-US" dirty="0"/>
              <a:t>statement, which executes one block of statements if the condition is True and another if the condition is False. The syntax of the If...Then...Else statement is as follows:</a:t>
            </a:r>
          </a:p>
          <a:p>
            <a:r>
              <a:rPr lang="en-US" dirty="0"/>
              <a:t>Syntax </a:t>
            </a:r>
            <a:endParaRPr lang="en-IN" dirty="0"/>
          </a:p>
          <a:p>
            <a:pPr marL="400050" lvl="1" indent="0">
              <a:buNone/>
            </a:pPr>
            <a:r>
              <a:rPr lang="en-US" b="1" i="1" dirty="0"/>
              <a:t>If condition Then </a:t>
            </a:r>
            <a:endParaRPr lang="en-IN" dirty="0"/>
          </a:p>
          <a:p>
            <a:pPr marL="400050" lvl="1" indent="0">
              <a:buNone/>
            </a:pPr>
            <a:r>
              <a:rPr lang="en-US" b="1" i="1" dirty="0"/>
              <a:t>statementblock-1 </a:t>
            </a:r>
            <a:endParaRPr lang="en-IN" dirty="0"/>
          </a:p>
          <a:p>
            <a:pPr marL="400050" lvl="1" indent="0">
              <a:buNone/>
            </a:pPr>
            <a:r>
              <a:rPr lang="en-US" b="1" i="1" dirty="0"/>
              <a:t>Else </a:t>
            </a:r>
            <a:endParaRPr lang="en-IN" dirty="0"/>
          </a:p>
          <a:p>
            <a:pPr marL="400050" lvl="1" indent="0">
              <a:buNone/>
            </a:pPr>
            <a:r>
              <a:rPr lang="en-US" b="1" i="1" dirty="0"/>
              <a:t>statementblock-2 </a:t>
            </a:r>
            <a:endParaRPr lang="en-IN" dirty="0"/>
          </a:p>
          <a:p>
            <a:pPr marL="400050" lvl="1" indent="0">
              <a:buNone/>
            </a:pPr>
            <a:r>
              <a:rPr lang="en-US" b="1" i="1" dirty="0"/>
              <a:t>End If </a:t>
            </a:r>
          </a:p>
          <a:p>
            <a:pPr marL="400050" lvl="1" indent="0">
              <a:buNone/>
            </a:pPr>
            <a:endParaRPr lang="en-US" b="1" i="1" dirty="0"/>
          </a:p>
          <a:p>
            <a:r>
              <a:rPr lang="en-US" dirty="0"/>
              <a:t>Visual Basic evaluates the </a:t>
            </a:r>
            <a:r>
              <a:rPr lang="en-US" i="1" dirty="0"/>
              <a:t>condition</a:t>
            </a:r>
            <a:r>
              <a:rPr lang="en-US" dirty="0"/>
              <a:t>, and if it’s True, it executes the first block of statements and then jumps to the statement following the End If statement. If the condition is False, Visual Basic ignores the first block of statements and executes the block following the </a:t>
            </a:r>
            <a:r>
              <a:rPr lang="en-US" i="1" dirty="0"/>
              <a:t>Else </a:t>
            </a:r>
            <a:r>
              <a:rPr lang="en-US" dirty="0"/>
              <a:t>keyword. </a:t>
            </a:r>
          </a:p>
          <a:p>
            <a:pPr marL="400050" lvl="1" indent="0">
              <a:buNone/>
            </a:pPr>
            <a:endParaRPr lang="en-IN" dirty="0"/>
          </a:p>
          <a:p>
            <a:endParaRPr lang="en-IN" dirty="0"/>
          </a:p>
          <a:p>
            <a:endParaRPr lang="en-IN" dirty="0"/>
          </a:p>
        </p:txBody>
      </p:sp>
    </p:spTree>
    <p:extLst>
      <p:ext uri="{BB962C8B-B14F-4D97-AF65-F5344CB8AC3E}">
        <p14:creationId xmlns:p14="http://schemas.microsoft.com/office/powerpoint/2010/main" val="195795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E577FB-49F6-4195-83DD-2A9EE73216C3}"/>
              </a:ext>
            </a:extLst>
          </p:cNvPr>
          <p:cNvSpPr>
            <a:spLocks noGrp="1"/>
          </p:cNvSpPr>
          <p:nvPr>
            <p:ph idx="1"/>
          </p:nvPr>
        </p:nvSpPr>
        <p:spPr>
          <a:xfrm>
            <a:off x="677334" y="1429305"/>
            <a:ext cx="8596668" cy="4612057"/>
          </a:xfrm>
        </p:spPr>
        <p:txBody>
          <a:bodyPr>
            <a:normAutofit/>
          </a:bodyPr>
          <a:lstStyle/>
          <a:p>
            <a:r>
              <a:rPr lang="en-US" dirty="0"/>
              <a:t>Another variation of the If...Then...Else statement uses several conditions, with the </a:t>
            </a:r>
            <a:r>
              <a:rPr lang="en-US" i="1" dirty="0" err="1"/>
              <a:t>ElseIf</a:t>
            </a:r>
            <a:r>
              <a:rPr lang="en-US" i="1" dirty="0"/>
              <a:t> </a:t>
            </a:r>
            <a:r>
              <a:rPr lang="en-US" dirty="0"/>
              <a:t>keyword: </a:t>
            </a:r>
            <a:endParaRPr lang="en-IN" sz="1600" dirty="0"/>
          </a:p>
          <a:p>
            <a:pPr marL="400050" lvl="1" indent="0">
              <a:buNone/>
            </a:pPr>
            <a:r>
              <a:rPr lang="en-US" b="1" i="1" dirty="0">
                <a:solidFill>
                  <a:srgbClr val="FF0000"/>
                </a:solidFill>
              </a:rPr>
              <a:t>If condition1 Then </a:t>
            </a:r>
            <a:endParaRPr lang="en-IN" dirty="0">
              <a:solidFill>
                <a:srgbClr val="FF0000"/>
              </a:solidFill>
            </a:endParaRPr>
          </a:p>
          <a:p>
            <a:pPr marL="400050" lvl="1" indent="0">
              <a:buNone/>
            </a:pPr>
            <a:r>
              <a:rPr lang="en-US" b="1" i="1" dirty="0">
                <a:solidFill>
                  <a:srgbClr val="FF0000"/>
                </a:solidFill>
              </a:rPr>
              <a:t>statementblock-1 </a:t>
            </a:r>
            <a:endParaRPr lang="en-IN" dirty="0">
              <a:solidFill>
                <a:srgbClr val="FF0000"/>
              </a:solidFill>
            </a:endParaRPr>
          </a:p>
          <a:p>
            <a:pPr marL="400050" lvl="1" indent="0">
              <a:buNone/>
            </a:pPr>
            <a:r>
              <a:rPr lang="en-US" b="1" i="1" dirty="0" err="1">
                <a:solidFill>
                  <a:srgbClr val="FF0000"/>
                </a:solidFill>
              </a:rPr>
              <a:t>ElseIf</a:t>
            </a:r>
            <a:r>
              <a:rPr lang="en-US" b="1" i="1" dirty="0">
                <a:solidFill>
                  <a:srgbClr val="FF0000"/>
                </a:solidFill>
              </a:rPr>
              <a:t> condition2 Then </a:t>
            </a:r>
            <a:endParaRPr lang="en-IN" dirty="0">
              <a:solidFill>
                <a:srgbClr val="FF0000"/>
              </a:solidFill>
            </a:endParaRPr>
          </a:p>
          <a:p>
            <a:pPr marL="400050" lvl="1" indent="0">
              <a:buNone/>
            </a:pPr>
            <a:r>
              <a:rPr lang="en-US" b="1" i="1" dirty="0">
                <a:solidFill>
                  <a:srgbClr val="FF0000"/>
                </a:solidFill>
              </a:rPr>
              <a:t>statementblock-2 </a:t>
            </a:r>
            <a:endParaRPr lang="en-IN" dirty="0">
              <a:solidFill>
                <a:srgbClr val="FF0000"/>
              </a:solidFill>
            </a:endParaRPr>
          </a:p>
          <a:p>
            <a:pPr marL="400050" lvl="1" indent="0">
              <a:buNone/>
            </a:pPr>
            <a:r>
              <a:rPr lang="en-US" b="1" i="1" dirty="0" err="1">
                <a:solidFill>
                  <a:srgbClr val="FF0000"/>
                </a:solidFill>
              </a:rPr>
              <a:t>ElseIf</a:t>
            </a:r>
            <a:r>
              <a:rPr lang="en-US" b="1" i="1" dirty="0">
                <a:solidFill>
                  <a:srgbClr val="FF0000"/>
                </a:solidFill>
              </a:rPr>
              <a:t> condition3 Then </a:t>
            </a:r>
            <a:endParaRPr lang="en-IN" dirty="0">
              <a:solidFill>
                <a:srgbClr val="FF0000"/>
              </a:solidFill>
            </a:endParaRPr>
          </a:p>
          <a:p>
            <a:pPr marL="400050" lvl="1" indent="0">
              <a:buNone/>
            </a:pPr>
            <a:r>
              <a:rPr lang="en-US" b="1" i="1" dirty="0">
                <a:solidFill>
                  <a:srgbClr val="FF0000"/>
                </a:solidFill>
              </a:rPr>
              <a:t>statementblock-3</a:t>
            </a:r>
            <a:endParaRPr lang="en-IN" dirty="0">
              <a:solidFill>
                <a:srgbClr val="FF0000"/>
              </a:solidFill>
            </a:endParaRPr>
          </a:p>
          <a:p>
            <a:pPr marL="400050" lvl="1" indent="0">
              <a:buNone/>
            </a:pPr>
            <a:r>
              <a:rPr lang="en-US" b="1" i="1" dirty="0">
                <a:solidFill>
                  <a:srgbClr val="FF0000"/>
                </a:solidFill>
              </a:rPr>
              <a:t>Else </a:t>
            </a:r>
            <a:endParaRPr lang="en-IN" dirty="0">
              <a:solidFill>
                <a:srgbClr val="FF0000"/>
              </a:solidFill>
            </a:endParaRPr>
          </a:p>
          <a:p>
            <a:pPr marL="400050" lvl="1" indent="0">
              <a:buNone/>
            </a:pPr>
            <a:r>
              <a:rPr lang="en-US" b="1" i="1" dirty="0">
                <a:solidFill>
                  <a:srgbClr val="FF0000"/>
                </a:solidFill>
              </a:rPr>
              <a:t>statementblock-4 </a:t>
            </a:r>
            <a:endParaRPr lang="en-IN" dirty="0">
              <a:solidFill>
                <a:srgbClr val="FF0000"/>
              </a:solidFill>
            </a:endParaRPr>
          </a:p>
          <a:p>
            <a:pPr marL="400050" lvl="1" indent="0">
              <a:buNone/>
            </a:pPr>
            <a:r>
              <a:rPr lang="en-US" b="1" i="1" dirty="0">
                <a:solidFill>
                  <a:srgbClr val="FF0000"/>
                </a:solidFill>
              </a:rPr>
              <a:t>End If</a:t>
            </a:r>
            <a:endParaRPr lang="en-IN" dirty="0">
              <a:solidFill>
                <a:srgbClr val="FF0000"/>
              </a:solidFill>
            </a:endParaRPr>
          </a:p>
          <a:p>
            <a:endParaRPr lang="en-IN" dirty="0"/>
          </a:p>
        </p:txBody>
      </p:sp>
      <p:sp>
        <p:nvSpPr>
          <p:cNvPr id="4" name="Title 1">
            <a:extLst>
              <a:ext uri="{FF2B5EF4-FFF2-40B4-BE49-F238E27FC236}">
                <a16:creationId xmlns:a16="http://schemas.microsoft.com/office/drawing/2014/main" id="{AE725E1A-144D-4904-A3B8-D97C0197B47B}"/>
              </a:ext>
            </a:extLst>
          </p:cNvPr>
          <p:cNvSpPr>
            <a:spLocks noGrp="1"/>
          </p:cNvSpPr>
          <p:nvPr>
            <p:ph type="title"/>
          </p:nvPr>
        </p:nvSpPr>
        <p:spPr>
          <a:xfrm>
            <a:off x="677863" y="609600"/>
            <a:ext cx="8596312" cy="739806"/>
          </a:xfrm>
        </p:spPr>
        <p:txBody>
          <a:bodyPr/>
          <a:lstStyle/>
          <a:p>
            <a:r>
              <a:rPr lang="en-US" b="1" dirty="0"/>
              <a:t>If….Then….Else</a:t>
            </a:r>
            <a:endParaRPr lang="en-IN" dirty="0"/>
          </a:p>
        </p:txBody>
      </p:sp>
    </p:spTree>
    <p:extLst>
      <p:ext uri="{BB962C8B-B14F-4D97-AF65-F5344CB8AC3E}">
        <p14:creationId xmlns:p14="http://schemas.microsoft.com/office/powerpoint/2010/main" val="2874155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58AD98-E5BE-4965-BA32-4D52E193058F}"/>
              </a:ext>
            </a:extLst>
          </p:cNvPr>
          <p:cNvSpPr>
            <a:spLocks noGrp="1"/>
          </p:cNvSpPr>
          <p:nvPr>
            <p:ph idx="1"/>
          </p:nvPr>
        </p:nvSpPr>
        <p:spPr>
          <a:xfrm>
            <a:off x="677334" y="230819"/>
            <a:ext cx="8596668" cy="5810543"/>
          </a:xfrm>
        </p:spPr>
        <p:txBody>
          <a:bodyPr>
            <a:normAutofit/>
          </a:bodyPr>
          <a:lstStyle/>
          <a:p>
            <a:r>
              <a:rPr lang="en-US" dirty="0"/>
              <a:t>You can have any number of </a:t>
            </a:r>
            <a:r>
              <a:rPr lang="en-US" dirty="0" err="1"/>
              <a:t>ElseIf</a:t>
            </a:r>
            <a:r>
              <a:rPr lang="en-US" dirty="0"/>
              <a:t> clauses. The conditions are evaluated from the top, and if one of them is True, the corresponding block of statements is executed. The Else clause will be executed if none of the previous expressions are True</a:t>
            </a:r>
          </a:p>
          <a:p>
            <a:pPr marL="0" indent="0">
              <a:buNone/>
            </a:pPr>
            <a:r>
              <a:rPr lang="en-US" dirty="0"/>
              <a:t>Here’s an example of an If statement with </a:t>
            </a:r>
            <a:r>
              <a:rPr lang="en-US" dirty="0" err="1"/>
              <a:t>ElseIf</a:t>
            </a:r>
            <a:r>
              <a:rPr lang="en-US" dirty="0"/>
              <a:t> clauses: </a:t>
            </a:r>
            <a:endParaRPr lang="en-IN" dirty="0"/>
          </a:p>
          <a:p>
            <a:pPr marL="400050" lvl="1" indent="0">
              <a:buNone/>
            </a:pPr>
            <a:r>
              <a:rPr lang="en-US" b="1" i="1" dirty="0"/>
              <a:t>score = </a:t>
            </a:r>
            <a:r>
              <a:rPr lang="en-US" b="1" i="1" dirty="0" err="1"/>
              <a:t>InputBox</a:t>
            </a:r>
            <a:r>
              <a:rPr lang="en-US" b="1" i="1" dirty="0"/>
              <a:t>(“Enter score”) </a:t>
            </a:r>
            <a:endParaRPr lang="en-IN" dirty="0"/>
          </a:p>
          <a:p>
            <a:pPr marL="400050" lvl="1" indent="0">
              <a:buNone/>
            </a:pPr>
            <a:r>
              <a:rPr lang="en-US" b="1" i="1" dirty="0"/>
              <a:t>If score &lt; 50 Then </a:t>
            </a:r>
            <a:endParaRPr lang="en-IN" dirty="0"/>
          </a:p>
          <a:p>
            <a:pPr marL="400050" lvl="1" indent="0">
              <a:buNone/>
            </a:pPr>
            <a:r>
              <a:rPr lang="en-US" b="1" i="1" dirty="0"/>
              <a:t>Result = “Failed” </a:t>
            </a:r>
            <a:endParaRPr lang="en-IN" dirty="0"/>
          </a:p>
          <a:p>
            <a:pPr marL="400050" lvl="1" indent="0">
              <a:buNone/>
            </a:pPr>
            <a:r>
              <a:rPr lang="en-US" b="1" i="1" dirty="0" err="1"/>
              <a:t>ElseIf</a:t>
            </a:r>
            <a:r>
              <a:rPr lang="en-US" b="1" i="1" dirty="0"/>
              <a:t> score &lt; 75 Then </a:t>
            </a:r>
            <a:endParaRPr lang="en-IN" dirty="0"/>
          </a:p>
          <a:p>
            <a:pPr marL="400050" lvl="1" indent="0">
              <a:buNone/>
            </a:pPr>
            <a:r>
              <a:rPr lang="en-US" b="1" i="1" dirty="0"/>
              <a:t>Result = “Pass” </a:t>
            </a:r>
            <a:endParaRPr lang="en-IN" dirty="0"/>
          </a:p>
          <a:p>
            <a:pPr marL="400050" lvl="1" indent="0">
              <a:buNone/>
            </a:pPr>
            <a:r>
              <a:rPr lang="en-US" b="1" i="1" dirty="0" err="1"/>
              <a:t>ElseIf</a:t>
            </a:r>
            <a:r>
              <a:rPr lang="en-US" b="1" i="1" dirty="0"/>
              <a:t> score &lt; 90 Then </a:t>
            </a:r>
            <a:endParaRPr lang="en-IN" dirty="0"/>
          </a:p>
          <a:p>
            <a:pPr marL="400050" lvl="1" indent="0">
              <a:buNone/>
            </a:pPr>
            <a:r>
              <a:rPr lang="en-US" b="1" i="1" dirty="0"/>
              <a:t>Result = “Very Good” </a:t>
            </a:r>
            <a:endParaRPr lang="en-IN" dirty="0"/>
          </a:p>
          <a:p>
            <a:pPr marL="400050" lvl="1" indent="0">
              <a:buNone/>
            </a:pPr>
            <a:r>
              <a:rPr lang="en-US" b="1" i="1" dirty="0"/>
              <a:t>Else </a:t>
            </a:r>
            <a:endParaRPr lang="en-IN" dirty="0"/>
          </a:p>
          <a:p>
            <a:pPr marL="400050" lvl="1" indent="0">
              <a:buNone/>
            </a:pPr>
            <a:r>
              <a:rPr lang="en-US" b="1" i="1" dirty="0"/>
              <a:t>Result = “Excellent” </a:t>
            </a:r>
            <a:endParaRPr lang="en-IN" dirty="0"/>
          </a:p>
          <a:p>
            <a:pPr marL="400050" lvl="1" indent="0">
              <a:buNone/>
            </a:pPr>
            <a:r>
              <a:rPr lang="en-US" b="1" i="1" dirty="0"/>
              <a:t>End If </a:t>
            </a:r>
            <a:endParaRPr lang="en-IN" dirty="0"/>
          </a:p>
          <a:p>
            <a:pPr marL="400050" lvl="1" indent="0">
              <a:buNone/>
            </a:pPr>
            <a:r>
              <a:rPr lang="en-US" b="1" i="1" dirty="0" err="1"/>
              <a:t>MsgBox</a:t>
            </a:r>
            <a:r>
              <a:rPr lang="en-US" b="1" i="1" dirty="0"/>
              <a:t> Result</a:t>
            </a:r>
            <a:endParaRPr lang="en-IN" dirty="0"/>
          </a:p>
        </p:txBody>
      </p:sp>
    </p:spTree>
    <p:extLst>
      <p:ext uri="{BB962C8B-B14F-4D97-AF65-F5344CB8AC3E}">
        <p14:creationId xmlns:p14="http://schemas.microsoft.com/office/powerpoint/2010/main" val="2932366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1AF8F-A769-47F1-BAAD-ECBFA9E3874E}"/>
              </a:ext>
            </a:extLst>
          </p:cNvPr>
          <p:cNvSpPr>
            <a:spLocks noGrp="1"/>
          </p:cNvSpPr>
          <p:nvPr>
            <p:ph type="title"/>
          </p:nvPr>
        </p:nvSpPr>
        <p:spPr/>
        <p:txBody>
          <a:bodyPr/>
          <a:lstStyle/>
          <a:p>
            <a:r>
              <a:rPr lang="en-US" b="1" dirty="0"/>
              <a:t>Example (For Practical): </a:t>
            </a:r>
            <a:br>
              <a:rPr lang="en-IN" dirty="0"/>
            </a:br>
            <a:endParaRPr lang="en-IN" dirty="0"/>
          </a:p>
        </p:txBody>
      </p:sp>
      <p:sp>
        <p:nvSpPr>
          <p:cNvPr id="3" name="Content Placeholder 2">
            <a:extLst>
              <a:ext uri="{FF2B5EF4-FFF2-40B4-BE49-F238E27FC236}">
                <a16:creationId xmlns:a16="http://schemas.microsoft.com/office/drawing/2014/main" id="{A9ECCFD8-8CA0-4511-96BA-524AA1CA457D}"/>
              </a:ext>
            </a:extLst>
          </p:cNvPr>
          <p:cNvSpPr>
            <a:spLocks noGrp="1"/>
          </p:cNvSpPr>
          <p:nvPr>
            <p:ph idx="1"/>
          </p:nvPr>
        </p:nvSpPr>
        <p:spPr>
          <a:xfrm>
            <a:off x="677334" y="2160589"/>
            <a:ext cx="5039114" cy="3880773"/>
          </a:xfrm>
        </p:spPr>
        <p:txBody>
          <a:bodyPr/>
          <a:lstStyle/>
          <a:p>
            <a:pPr lvl="0"/>
            <a:r>
              <a:rPr lang="en-US" dirty="0"/>
              <a:t>1. Start a new project. </a:t>
            </a:r>
            <a:endParaRPr lang="en-IN" dirty="0"/>
          </a:p>
          <a:p>
            <a:pPr lvl="0"/>
            <a:r>
              <a:rPr lang="en-US" dirty="0"/>
              <a:t>2. Place the labels, Textboxes &amp; lines on the form as shown in following form. </a:t>
            </a:r>
          </a:p>
          <a:p>
            <a:r>
              <a:rPr lang="en-US" dirty="0"/>
              <a:t> 3. Set the properties of the form and each object. </a:t>
            </a:r>
            <a:endParaRPr lang="en-IN" dirty="0"/>
          </a:p>
          <a:p>
            <a:pPr lvl="0"/>
            <a:endParaRPr lang="en-IN" dirty="0"/>
          </a:p>
          <a:p>
            <a:endParaRPr lang="en-IN" dirty="0"/>
          </a:p>
        </p:txBody>
      </p:sp>
      <p:pic>
        <p:nvPicPr>
          <p:cNvPr id="4" name="Picture 3">
            <a:extLst>
              <a:ext uri="{FF2B5EF4-FFF2-40B4-BE49-F238E27FC236}">
                <a16:creationId xmlns:a16="http://schemas.microsoft.com/office/drawing/2014/main" id="{059DEA85-0E92-4331-AEC0-E07DFE6352C8}"/>
              </a:ext>
            </a:extLst>
          </p:cNvPr>
          <p:cNvPicPr/>
          <p:nvPr/>
        </p:nvPicPr>
        <p:blipFill>
          <a:blip r:embed="rId2" cstate="print"/>
          <a:srcRect/>
          <a:stretch>
            <a:fillRect/>
          </a:stretch>
        </p:blipFill>
        <p:spPr bwMode="auto">
          <a:xfrm>
            <a:off x="5716448" y="2160589"/>
            <a:ext cx="6064219" cy="3955002"/>
          </a:xfrm>
          <a:prstGeom prst="rect">
            <a:avLst/>
          </a:prstGeom>
          <a:noFill/>
          <a:ln w="9525">
            <a:noFill/>
            <a:miter lim="800000"/>
            <a:headEnd/>
            <a:tailEnd/>
          </a:ln>
        </p:spPr>
      </p:pic>
    </p:spTree>
    <p:extLst>
      <p:ext uri="{BB962C8B-B14F-4D97-AF65-F5344CB8AC3E}">
        <p14:creationId xmlns:p14="http://schemas.microsoft.com/office/powerpoint/2010/main" val="4657701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1A1A69-8FB7-4F53-B7A2-877C1ACA6511}"/>
              </a:ext>
            </a:extLst>
          </p:cNvPr>
          <p:cNvSpPr>
            <a:spLocks noGrp="1"/>
          </p:cNvSpPr>
          <p:nvPr>
            <p:ph idx="1"/>
          </p:nvPr>
        </p:nvSpPr>
        <p:spPr>
          <a:xfrm>
            <a:off x="384371" y="136480"/>
            <a:ext cx="8596668" cy="3880773"/>
          </a:xfrm>
        </p:spPr>
        <p:txBody>
          <a:bodyPr/>
          <a:lstStyle/>
          <a:p>
            <a:r>
              <a:rPr lang="en-US" b="1" dirty="0"/>
              <a:t>Form1: </a:t>
            </a:r>
            <a:endParaRPr lang="en-IN" dirty="0"/>
          </a:p>
          <a:p>
            <a:pPr marL="0" indent="0">
              <a:buNone/>
            </a:pPr>
            <a:r>
              <a:rPr lang="en-US" dirty="0" err="1"/>
              <a:t>BorderStyle</a:t>
            </a:r>
            <a:r>
              <a:rPr lang="en-US" dirty="0"/>
              <a:t>  1-Fixed Single </a:t>
            </a:r>
            <a:endParaRPr lang="en-IN" dirty="0"/>
          </a:p>
          <a:p>
            <a:pPr marL="0" indent="0">
              <a:buNone/>
            </a:pPr>
            <a:r>
              <a:rPr lang="en-US" dirty="0"/>
              <a:t>Caption   </a:t>
            </a:r>
            <a:r>
              <a:rPr lang="en-US" dirty="0" err="1"/>
              <a:t>MarkMemo</a:t>
            </a:r>
            <a:r>
              <a:rPr lang="en-US" dirty="0"/>
              <a:t> </a:t>
            </a:r>
            <a:endParaRPr lang="en-IN" dirty="0"/>
          </a:p>
          <a:p>
            <a:pPr marL="0" indent="0">
              <a:buNone/>
            </a:pPr>
            <a:r>
              <a:rPr lang="en-US" dirty="0"/>
              <a:t>Name   </a:t>
            </a:r>
            <a:r>
              <a:rPr lang="en-US" dirty="0" err="1"/>
              <a:t>frmMM</a:t>
            </a:r>
            <a:r>
              <a:rPr lang="en-US" dirty="0"/>
              <a:t> </a:t>
            </a:r>
            <a:endParaRPr lang="en-IN" dirty="0"/>
          </a:p>
          <a:p>
            <a:endParaRPr lang="en-IN" dirty="0"/>
          </a:p>
        </p:txBody>
      </p:sp>
      <p:graphicFrame>
        <p:nvGraphicFramePr>
          <p:cNvPr id="4" name="Table 3">
            <a:extLst>
              <a:ext uri="{FF2B5EF4-FFF2-40B4-BE49-F238E27FC236}">
                <a16:creationId xmlns:a16="http://schemas.microsoft.com/office/drawing/2014/main" id="{01C5DE50-079C-456D-97C4-6800B879DBAC}"/>
              </a:ext>
            </a:extLst>
          </p:cNvPr>
          <p:cNvGraphicFramePr>
            <a:graphicFrameLocks noGrp="1"/>
          </p:cNvGraphicFramePr>
          <p:nvPr>
            <p:extLst>
              <p:ext uri="{D42A27DB-BD31-4B8C-83A1-F6EECF244321}">
                <p14:modId xmlns:p14="http://schemas.microsoft.com/office/powerpoint/2010/main" val="3836758034"/>
              </p:ext>
            </p:extLst>
          </p:nvPr>
        </p:nvGraphicFramePr>
        <p:xfrm>
          <a:off x="514905" y="2455386"/>
          <a:ext cx="8930937" cy="4145280"/>
        </p:xfrm>
        <a:graphic>
          <a:graphicData uri="http://schemas.openxmlformats.org/drawingml/2006/table">
            <a:tbl>
              <a:tblPr firstRow="1" firstCol="1" bandRow="1">
                <a:tableStyleId>{5C22544A-7EE6-4342-B048-85BDC9FD1C3A}</a:tableStyleId>
              </a:tblPr>
              <a:tblGrid>
                <a:gridCol w="4421079">
                  <a:extLst>
                    <a:ext uri="{9D8B030D-6E8A-4147-A177-3AD203B41FA5}">
                      <a16:colId xmlns:a16="http://schemas.microsoft.com/office/drawing/2014/main" val="2727656039"/>
                    </a:ext>
                  </a:extLst>
                </a:gridCol>
                <a:gridCol w="2547892">
                  <a:extLst>
                    <a:ext uri="{9D8B030D-6E8A-4147-A177-3AD203B41FA5}">
                      <a16:colId xmlns:a16="http://schemas.microsoft.com/office/drawing/2014/main" val="2529300533"/>
                    </a:ext>
                  </a:extLst>
                </a:gridCol>
                <a:gridCol w="1961966">
                  <a:extLst>
                    <a:ext uri="{9D8B030D-6E8A-4147-A177-3AD203B41FA5}">
                      <a16:colId xmlns:a16="http://schemas.microsoft.com/office/drawing/2014/main" val="2442283934"/>
                    </a:ext>
                  </a:extLst>
                </a:gridCol>
              </a:tblGrid>
              <a:tr h="0">
                <a:tc>
                  <a:txBody>
                    <a:bodyPr/>
                    <a:lstStyle/>
                    <a:p>
                      <a:pPr>
                        <a:spcAft>
                          <a:spcPts val="0"/>
                        </a:spcAft>
                      </a:pPr>
                      <a:r>
                        <a:rPr lang="en-US" sz="1600">
                          <a:effectLst/>
                        </a:rPr>
                        <a:t>Label1: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Label2:</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Label3:</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1163209"/>
                  </a:ext>
                </a:extLst>
              </a:tr>
              <a:tr h="0">
                <a:tc>
                  <a:txBody>
                    <a:bodyPr/>
                    <a:lstStyle/>
                    <a:p>
                      <a:pPr>
                        <a:spcAft>
                          <a:spcPts val="0"/>
                        </a:spcAft>
                      </a:pPr>
                      <a:r>
                        <a:rPr lang="en-US" sz="1600">
                          <a:effectLst/>
                        </a:rPr>
                        <a:t>Caption:  Dayanand Science College, Latur Alignment  2- Center</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Name</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Class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01196119"/>
                  </a:ext>
                </a:extLst>
              </a:tr>
              <a:tr h="0">
                <a:tc>
                  <a:txBody>
                    <a:bodyPr/>
                    <a:lstStyle/>
                    <a:p>
                      <a:pPr>
                        <a:spcAft>
                          <a:spcPts val="0"/>
                        </a:spcAft>
                      </a:pPr>
                      <a:r>
                        <a:rPr lang="en-US" sz="1600">
                          <a:effectLst/>
                        </a:rPr>
                        <a:t>Label4: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    Label5: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    Label6: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95634703"/>
                  </a:ext>
                </a:extLst>
              </a:tr>
              <a:tr h="0">
                <a:tc>
                  <a:txBody>
                    <a:bodyPr/>
                    <a:lstStyle/>
                    <a:p>
                      <a:pPr>
                        <a:spcAft>
                          <a:spcPts val="0"/>
                        </a:spcAft>
                      </a:pPr>
                      <a:r>
                        <a:rPr lang="en-US" sz="1600">
                          <a:effectLst/>
                        </a:rPr>
                        <a:t>Caption  Subject</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  Caption  Max Mark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Min Mark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6774333"/>
                  </a:ext>
                </a:extLst>
              </a:tr>
              <a:tr h="0">
                <a:tc>
                  <a:txBody>
                    <a:bodyPr/>
                    <a:lstStyle/>
                    <a:p>
                      <a:pPr>
                        <a:spcAft>
                          <a:spcPts val="0"/>
                        </a:spcAft>
                      </a:pPr>
                      <a:r>
                        <a:rPr lang="en-US" sz="1600" dirty="0">
                          <a:effectLst/>
                        </a:rPr>
                        <a:t>Label7: </a:t>
                      </a:r>
                      <a:endParaRPr lang="en-IN"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Label8:</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    Label9: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54731790"/>
                  </a:ext>
                </a:extLst>
              </a:tr>
              <a:tr h="0">
                <a:tc>
                  <a:txBody>
                    <a:bodyPr/>
                    <a:lstStyle/>
                    <a:p>
                      <a:pPr>
                        <a:spcAft>
                          <a:spcPts val="0"/>
                        </a:spcAft>
                      </a:pPr>
                      <a:r>
                        <a:rPr lang="en-US" sz="1600">
                          <a:effectLst/>
                        </a:rPr>
                        <a:t>Caption  Obtain Mark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VB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C++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6204087"/>
                  </a:ext>
                </a:extLst>
              </a:tr>
              <a:tr h="0">
                <a:tc>
                  <a:txBody>
                    <a:bodyPr/>
                    <a:lstStyle/>
                    <a:p>
                      <a:pPr>
                        <a:spcAft>
                          <a:spcPts val="0"/>
                        </a:spcAft>
                      </a:pPr>
                      <a:r>
                        <a:rPr lang="en-US" sz="1600">
                          <a:effectLst/>
                        </a:rPr>
                        <a:t>Label10:</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    Label11: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Label12:</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93685369"/>
                  </a:ext>
                </a:extLst>
              </a:tr>
              <a:tr h="0">
                <a:tc>
                  <a:txBody>
                    <a:bodyPr/>
                    <a:lstStyle/>
                    <a:p>
                      <a:pPr>
                        <a:spcAft>
                          <a:spcPts val="0"/>
                        </a:spcAft>
                      </a:pPr>
                      <a:r>
                        <a:rPr lang="en-US" sz="1600">
                          <a:effectLst/>
                        </a:rPr>
                        <a:t>Caption  SE</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  Caption  Oracle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100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7099436"/>
                  </a:ext>
                </a:extLst>
              </a:tr>
              <a:tr h="0">
                <a:tc>
                  <a:txBody>
                    <a:bodyPr/>
                    <a:lstStyle/>
                    <a:p>
                      <a:pPr>
                        <a:spcAft>
                          <a:spcPts val="0"/>
                        </a:spcAft>
                      </a:pPr>
                      <a:r>
                        <a:rPr lang="en-US" sz="1600">
                          <a:effectLst/>
                        </a:rPr>
                        <a:t>    Label13: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Label14: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Label15:</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82224801"/>
                  </a:ext>
                </a:extLst>
              </a:tr>
              <a:tr h="0">
                <a:tc>
                  <a:txBody>
                    <a:bodyPr/>
                    <a:lstStyle/>
                    <a:p>
                      <a:pPr>
                        <a:spcAft>
                          <a:spcPts val="0"/>
                        </a:spcAft>
                      </a:pPr>
                      <a:r>
                        <a:rPr lang="en-US" sz="1600">
                          <a:effectLst/>
                        </a:rPr>
                        <a:t>Caption  100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100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100</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06910714"/>
                  </a:ext>
                </a:extLst>
              </a:tr>
              <a:tr h="0">
                <a:tc>
                  <a:txBody>
                    <a:bodyPr/>
                    <a:lstStyle/>
                    <a:p>
                      <a:pPr>
                        <a:spcAft>
                          <a:spcPts val="0"/>
                        </a:spcAft>
                      </a:pPr>
                      <a:r>
                        <a:rPr lang="en-US" sz="1600">
                          <a:effectLst/>
                        </a:rPr>
                        <a:t>Label16: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Label17: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Label18:</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50652262"/>
                  </a:ext>
                </a:extLst>
              </a:tr>
              <a:tr h="0">
                <a:tc>
                  <a:txBody>
                    <a:bodyPr/>
                    <a:lstStyle/>
                    <a:p>
                      <a:pPr>
                        <a:spcAft>
                          <a:spcPts val="0"/>
                        </a:spcAft>
                      </a:pPr>
                      <a:r>
                        <a:rPr lang="en-US" sz="1600">
                          <a:effectLst/>
                        </a:rPr>
                        <a:t>Caption  40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40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40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00901236"/>
                  </a:ext>
                </a:extLst>
              </a:tr>
              <a:tr h="0">
                <a:tc>
                  <a:txBody>
                    <a:bodyPr/>
                    <a:lstStyle/>
                    <a:p>
                      <a:pPr>
                        <a:spcAft>
                          <a:spcPts val="0"/>
                        </a:spcAft>
                      </a:pPr>
                      <a:r>
                        <a:rPr lang="en-US" sz="1600">
                          <a:effectLst/>
                        </a:rPr>
                        <a:t>    Label19: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Label20: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Label21: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45198460"/>
                  </a:ext>
                </a:extLst>
              </a:tr>
              <a:tr h="0">
                <a:tc>
                  <a:txBody>
                    <a:bodyPr/>
                    <a:lstStyle/>
                    <a:p>
                      <a:pPr>
                        <a:spcAft>
                          <a:spcPts val="0"/>
                        </a:spcAft>
                      </a:pPr>
                      <a:r>
                        <a:rPr lang="en-US" sz="1600">
                          <a:effectLst/>
                        </a:rPr>
                        <a:t>Caption  40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Result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Caption  [Blank]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47714974"/>
                  </a:ext>
                </a:extLst>
              </a:tr>
              <a:tr h="0">
                <a:tc>
                  <a:txBody>
                    <a:bodyPr/>
                    <a:lstStyle/>
                    <a:p>
                      <a:pPr>
                        <a:spcAft>
                          <a:spcPts val="0"/>
                        </a:spcAft>
                      </a:pPr>
                      <a:r>
                        <a:rPr lang="en-US" sz="1600">
                          <a:effectLst/>
                        </a:rPr>
                        <a:t>Label22: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53439760"/>
                  </a:ext>
                </a:extLst>
              </a:tr>
              <a:tr h="0">
                <a:tc>
                  <a:txBody>
                    <a:bodyPr/>
                    <a:lstStyle/>
                    <a:p>
                      <a:pPr>
                        <a:spcAft>
                          <a:spcPts val="0"/>
                        </a:spcAft>
                      </a:pPr>
                      <a:r>
                        <a:rPr lang="en-US" sz="1600">
                          <a:effectLst/>
                        </a:rPr>
                        <a:t>Caption  [Blank]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a:effectLst/>
                        </a:rPr>
                        <a:t> </a:t>
                      </a:r>
                      <a:endParaRPr lang="en-IN"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600" dirty="0">
                          <a:effectLst/>
                        </a:rPr>
                        <a:t> </a:t>
                      </a:r>
                      <a:endParaRPr lang="en-IN"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82863834"/>
                  </a:ext>
                </a:extLst>
              </a:tr>
            </a:tbl>
          </a:graphicData>
        </a:graphic>
      </p:graphicFrame>
    </p:spTree>
    <p:extLst>
      <p:ext uri="{BB962C8B-B14F-4D97-AF65-F5344CB8AC3E}">
        <p14:creationId xmlns:p14="http://schemas.microsoft.com/office/powerpoint/2010/main" val="1980657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A8A6A1-05C2-4130-B0B3-1837F8186AB0}"/>
              </a:ext>
            </a:extLst>
          </p:cNvPr>
          <p:cNvSpPr>
            <a:spLocks noGrp="1"/>
          </p:cNvSpPr>
          <p:nvPr>
            <p:ph idx="1"/>
          </p:nvPr>
        </p:nvSpPr>
        <p:spPr>
          <a:xfrm>
            <a:off x="677334" y="372863"/>
            <a:ext cx="8596668" cy="5668500"/>
          </a:xfrm>
        </p:spPr>
        <p:txBody>
          <a:bodyPr>
            <a:normAutofit fontScale="92500" lnSpcReduction="20000"/>
          </a:bodyPr>
          <a:lstStyle/>
          <a:p>
            <a:r>
              <a:rPr lang="en-US" dirty="0"/>
              <a:t> 4. Attach the following code to given</a:t>
            </a:r>
            <a:r>
              <a:rPr lang="en-US" b="1" dirty="0"/>
              <a:t> </a:t>
            </a:r>
            <a:r>
              <a:rPr lang="en-US" dirty="0"/>
              <a:t>event.</a:t>
            </a:r>
          </a:p>
          <a:p>
            <a:endParaRPr lang="en-US" dirty="0"/>
          </a:p>
          <a:p>
            <a:pPr marL="0" indent="0">
              <a:buNone/>
            </a:pPr>
            <a:r>
              <a:rPr lang="en-US" i="1" dirty="0"/>
              <a:t>Dim total As Integer </a:t>
            </a:r>
            <a:endParaRPr lang="en-IN" dirty="0"/>
          </a:p>
          <a:p>
            <a:pPr marL="0" indent="0">
              <a:buNone/>
            </a:pPr>
            <a:r>
              <a:rPr lang="en-US" i="1" dirty="0"/>
              <a:t>Dim per As Double </a:t>
            </a:r>
            <a:endParaRPr lang="en-IN" dirty="0"/>
          </a:p>
          <a:p>
            <a:pPr marL="0" indent="0">
              <a:buNone/>
            </a:pPr>
            <a:r>
              <a:rPr lang="en-US" i="1" dirty="0"/>
              <a:t> </a:t>
            </a:r>
            <a:endParaRPr lang="en-IN" dirty="0"/>
          </a:p>
          <a:p>
            <a:pPr marL="0" indent="0">
              <a:buNone/>
            </a:pPr>
            <a:r>
              <a:rPr lang="en-US" b="1" i="1" dirty="0"/>
              <a:t>Private Sub Text3_LostFocus() </a:t>
            </a:r>
            <a:endParaRPr lang="en-IN" dirty="0"/>
          </a:p>
          <a:p>
            <a:pPr marL="0" indent="0">
              <a:buNone/>
            </a:pPr>
            <a:r>
              <a:rPr lang="en-US" i="1" dirty="0"/>
              <a:t>Text3.Enabled = False </a:t>
            </a:r>
            <a:endParaRPr lang="en-IN" dirty="0"/>
          </a:p>
          <a:p>
            <a:pPr marL="0" indent="0">
              <a:buNone/>
            </a:pPr>
            <a:r>
              <a:rPr lang="en-US" b="1" i="1" dirty="0"/>
              <a:t>End Sub </a:t>
            </a:r>
            <a:endParaRPr lang="en-IN" dirty="0"/>
          </a:p>
          <a:p>
            <a:pPr marL="0" indent="0">
              <a:buNone/>
            </a:pPr>
            <a:r>
              <a:rPr lang="en-US" i="1" dirty="0"/>
              <a:t> </a:t>
            </a:r>
            <a:endParaRPr lang="en-IN" dirty="0"/>
          </a:p>
          <a:p>
            <a:pPr marL="0" indent="0">
              <a:buNone/>
            </a:pPr>
            <a:r>
              <a:rPr lang="en-US" b="1" i="1" dirty="0"/>
              <a:t>Private Sub Text4_LostFocus() </a:t>
            </a:r>
            <a:endParaRPr lang="en-IN" dirty="0"/>
          </a:p>
          <a:p>
            <a:pPr marL="0" indent="0">
              <a:buNone/>
            </a:pPr>
            <a:r>
              <a:rPr lang="en-US" i="1" dirty="0"/>
              <a:t>Text4.Enabled = False </a:t>
            </a:r>
            <a:endParaRPr lang="en-IN" dirty="0"/>
          </a:p>
          <a:p>
            <a:pPr marL="0" indent="0">
              <a:buNone/>
            </a:pPr>
            <a:r>
              <a:rPr lang="en-US" b="1" i="1" dirty="0"/>
              <a:t>End Sub </a:t>
            </a:r>
            <a:endParaRPr lang="en-IN" dirty="0"/>
          </a:p>
          <a:p>
            <a:pPr marL="0" indent="0">
              <a:buNone/>
            </a:pPr>
            <a:r>
              <a:rPr lang="en-US" i="1" dirty="0"/>
              <a:t> </a:t>
            </a:r>
            <a:endParaRPr lang="en-IN" dirty="0"/>
          </a:p>
          <a:p>
            <a:pPr marL="0" indent="0">
              <a:buNone/>
            </a:pPr>
            <a:r>
              <a:rPr lang="en-US" b="1" i="1" dirty="0"/>
              <a:t>Private Sub Text5_LostFocus() </a:t>
            </a:r>
            <a:endParaRPr lang="en-IN" dirty="0"/>
          </a:p>
          <a:p>
            <a:pPr marL="0" indent="0">
              <a:buNone/>
            </a:pPr>
            <a:r>
              <a:rPr lang="en-US" i="1" dirty="0"/>
              <a:t>Text5.Enabled = False </a:t>
            </a:r>
            <a:endParaRPr lang="en-IN" dirty="0"/>
          </a:p>
          <a:p>
            <a:pPr marL="0" indent="0">
              <a:buNone/>
            </a:pPr>
            <a:r>
              <a:rPr lang="en-US" b="1" i="1" dirty="0"/>
              <a:t>End Sub </a:t>
            </a:r>
            <a:endParaRPr lang="en-IN" dirty="0"/>
          </a:p>
          <a:p>
            <a:pPr marL="0" indent="0">
              <a:buNone/>
            </a:pPr>
            <a:r>
              <a:rPr lang="en-US" dirty="0"/>
              <a:t> </a:t>
            </a:r>
            <a:endParaRPr lang="en-IN" dirty="0"/>
          </a:p>
          <a:p>
            <a:endParaRPr lang="en-IN" dirty="0"/>
          </a:p>
        </p:txBody>
      </p:sp>
    </p:spTree>
    <p:extLst>
      <p:ext uri="{BB962C8B-B14F-4D97-AF65-F5344CB8AC3E}">
        <p14:creationId xmlns:p14="http://schemas.microsoft.com/office/powerpoint/2010/main" val="11642450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7C9E3E-7D10-44D3-9EDD-13577AA71109}"/>
              </a:ext>
            </a:extLst>
          </p:cNvPr>
          <p:cNvSpPr>
            <a:spLocks noGrp="1"/>
          </p:cNvSpPr>
          <p:nvPr>
            <p:ph idx="1"/>
          </p:nvPr>
        </p:nvSpPr>
        <p:spPr>
          <a:xfrm>
            <a:off x="677334" y="150920"/>
            <a:ext cx="8596668" cy="6707079"/>
          </a:xfrm>
        </p:spPr>
        <p:txBody>
          <a:bodyPr>
            <a:normAutofit/>
          </a:bodyPr>
          <a:lstStyle/>
          <a:p>
            <a:pPr marL="0" indent="0">
              <a:buNone/>
            </a:pPr>
            <a:r>
              <a:rPr lang="en-US" sz="1200" b="1" i="1" dirty="0"/>
              <a:t>Private Sub Text6_LostFocus() </a:t>
            </a:r>
            <a:endParaRPr lang="en-IN" sz="1200" dirty="0"/>
          </a:p>
          <a:p>
            <a:pPr marL="0" indent="0">
              <a:buNone/>
            </a:pPr>
            <a:r>
              <a:rPr lang="en-US" sz="1200" i="1" dirty="0"/>
              <a:t>Text6.Enabled = False </a:t>
            </a:r>
            <a:endParaRPr lang="en-IN" sz="1200" dirty="0"/>
          </a:p>
          <a:p>
            <a:pPr marL="0" indent="0">
              <a:buNone/>
            </a:pPr>
            <a:r>
              <a:rPr lang="en-US" sz="1200" i="1" dirty="0"/>
              <a:t>total = Val(Text3.Text) + Val(Text4.Text) + Val(Text5.Text) + Val(Text6.Text) </a:t>
            </a:r>
            <a:endParaRPr lang="en-IN" sz="1200" dirty="0"/>
          </a:p>
          <a:p>
            <a:pPr marL="0" indent="0">
              <a:buNone/>
            </a:pPr>
            <a:r>
              <a:rPr lang="en-US" sz="1200" i="1" dirty="0"/>
              <a:t>Label15.Caption = total </a:t>
            </a:r>
            <a:endParaRPr lang="en-IN" sz="1200" dirty="0"/>
          </a:p>
          <a:p>
            <a:pPr marL="0" indent="0">
              <a:buNone/>
            </a:pPr>
            <a:r>
              <a:rPr lang="en-US" sz="1200" i="1" dirty="0"/>
              <a:t>If Val(Text3.Text) &gt;= 40 And Val(Text4.Text) &gt;= 40 And Val(Text5.Text) &gt;= 40 And Val(Text6.Text) &gt;= 40 Then </a:t>
            </a:r>
            <a:endParaRPr lang="en-IN" sz="1200" dirty="0"/>
          </a:p>
          <a:p>
            <a:pPr marL="0" indent="0">
              <a:buNone/>
            </a:pPr>
            <a:r>
              <a:rPr lang="en-US" sz="1200" i="1" dirty="0"/>
              <a:t>per = total / 4 </a:t>
            </a:r>
            <a:endParaRPr lang="en-IN" sz="1200" dirty="0"/>
          </a:p>
          <a:p>
            <a:pPr marL="0" indent="0">
              <a:buNone/>
            </a:pPr>
            <a:r>
              <a:rPr lang="en-US" sz="1200" i="1" dirty="0"/>
              <a:t>If per &gt;= 70 Then </a:t>
            </a:r>
            <a:endParaRPr lang="en-IN" sz="1200" dirty="0"/>
          </a:p>
          <a:p>
            <a:pPr marL="0" indent="0">
              <a:buNone/>
            </a:pPr>
            <a:r>
              <a:rPr lang="en-US" sz="1200" i="1" dirty="0"/>
              <a:t>Label16.Caption = "Des" </a:t>
            </a:r>
            <a:endParaRPr lang="en-IN" sz="1200" dirty="0"/>
          </a:p>
          <a:p>
            <a:pPr marL="0" indent="0">
              <a:buNone/>
            </a:pPr>
            <a:r>
              <a:rPr lang="en-US" sz="1200" i="1" dirty="0" err="1"/>
              <a:t>ElseIf</a:t>
            </a:r>
            <a:r>
              <a:rPr lang="en-US" sz="1200" i="1" dirty="0"/>
              <a:t> per &gt;= 60 Then </a:t>
            </a:r>
            <a:endParaRPr lang="en-IN" sz="1200" dirty="0"/>
          </a:p>
          <a:p>
            <a:pPr marL="0" indent="0">
              <a:buNone/>
            </a:pPr>
            <a:r>
              <a:rPr lang="en-US" sz="1200" i="1" dirty="0"/>
              <a:t>Label16.Caption = "First Class" </a:t>
            </a:r>
            <a:endParaRPr lang="en-IN" sz="1200" dirty="0"/>
          </a:p>
          <a:p>
            <a:pPr marL="0" indent="0">
              <a:buNone/>
            </a:pPr>
            <a:r>
              <a:rPr lang="en-US" sz="1200" i="1" dirty="0" err="1"/>
              <a:t>ElseIf</a:t>
            </a:r>
            <a:r>
              <a:rPr lang="en-US" sz="1200" i="1" dirty="0"/>
              <a:t> per &gt;= 50 Then </a:t>
            </a:r>
            <a:endParaRPr lang="en-IN" sz="1200" dirty="0"/>
          </a:p>
          <a:p>
            <a:pPr marL="0" indent="0">
              <a:buNone/>
            </a:pPr>
            <a:r>
              <a:rPr lang="en-US" sz="1200" i="1" dirty="0"/>
              <a:t>Label16.Caption = "Second Class" </a:t>
            </a:r>
            <a:endParaRPr lang="en-IN" sz="1200" dirty="0"/>
          </a:p>
          <a:p>
            <a:pPr marL="0" indent="0">
              <a:buNone/>
            </a:pPr>
            <a:r>
              <a:rPr lang="en-US" sz="1200" i="1" dirty="0" err="1"/>
              <a:t>ElseIf</a:t>
            </a:r>
            <a:r>
              <a:rPr lang="en-US" sz="1200" i="1" dirty="0"/>
              <a:t> per &gt;= 40 Then </a:t>
            </a:r>
            <a:endParaRPr lang="en-IN" sz="1200" dirty="0"/>
          </a:p>
          <a:p>
            <a:pPr marL="0" indent="0">
              <a:buNone/>
            </a:pPr>
            <a:r>
              <a:rPr lang="en-US" sz="1200" i="1" dirty="0"/>
              <a:t>Label16.Caption = "Third Class" </a:t>
            </a:r>
            <a:endParaRPr lang="en-IN" sz="1200" dirty="0"/>
          </a:p>
          <a:p>
            <a:pPr marL="0" indent="0">
              <a:buNone/>
            </a:pPr>
            <a:r>
              <a:rPr lang="en-US" sz="1200" i="1" dirty="0"/>
              <a:t>Else </a:t>
            </a:r>
            <a:endParaRPr lang="en-IN" sz="1200" dirty="0"/>
          </a:p>
          <a:p>
            <a:pPr marL="0" indent="0">
              <a:buNone/>
            </a:pPr>
            <a:r>
              <a:rPr lang="en-US" sz="1200" i="1" dirty="0"/>
              <a:t>Label16.Caption = "Fail" </a:t>
            </a:r>
            <a:endParaRPr lang="en-IN" sz="1200" dirty="0"/>
          </a:p>
          <a:p>
            <a:pPr marL="0" indent="0">
              <a:buNone/>
            </a:pPr>
            <a:r>
              <a:rPr lang="en-US" sz="1200" i="1" dirty="0"/>
              <a:t>End If </a:t>
            </a:r>
            <a:endParaRPr lang="en-IN" sz="1200" dirty="0"/>
          </a:p>
          <a:p>
            <a:pPr marL="0" indent="0">
              <a:buNone/>
            </a:pPr>
            <a:r>
              <a:rPr lang="en-US" sz="1200" i="1" dirty="0"/>
              <a:t>Else </a:t>
            </a:r>
            <a:endParaRPr lang="en-IN" sz="1200" dirty="0"/>
          </a:p>
          <a:p>
            <a:pPr marL="0" indent="0">
              <a:buNone/>
            </a:pPr>
            <a:r>
              <a:rPr lang="en-US" sz="1200" i="1" dirty="0"/>
              <a:t>Label16.Caption = "Fail" </a:t>
            </a:r>
            <a:endParaRPr lang="en-IN" sz="1200" dirty="0"/>
          </a:p>
          <a:p>
            <a:pPr marL="0" indent="0">
              <a:buNone/>
            </a:pPr>
            <a:r>
              <a:rPr lang="en-US" sz="1200" i="1" dirty="0"/>
              <a:t>End If </a:t>
            </a:r>
            <a:endParaRPr lang="en-IN" sz="1200" dirty="0"/>
          </a:p>
          <a:p>
            <a:pPr marL="0" indent="0">
              <a:buNone/>
            </a:pPr>
            <a:r>
              <a:rPr lang="en-US" sz="1200" b="1" i="1" dirty="0"/>
              <a:t>End Sub </a:t>
            </a:r>
            <a:endParaRPr lang="en-IN" sz="1200" dirty="0"/>
          </a:p>
          <a:p>
            <a:pPr marL="0" indent="0">
              <a:buNone/>
            </a:pPr>
            <a:endParaRPr lang="en-IN" sz="1200" dirty="0"/>
          </a:p>
        </p:txBody>
      </p:sp>
      <p:sp>
        <p:nvSpPr>
          <p:cNvPr id="4" name="Content Placeholder 2">
            <a:extLst>
              <a:ext uri="{FF2B5EF4-FFF2-40B4-BE49-F238E27FC236}">
                <a16:creationId xmlns:a16="http://schemas.microsoft.com/office/drawing/2014/main" id="{A1B7811E-782D-41AD-AA4E-D09C940E9CA6}"/>
              </a:ext>
            </a:extLst>
          </p:cNvPr>
          <p:cNvSpPr txBox="1">
            <a:spLocks/>
          </p:cNvSpPr>
          <p:nvPr/>
        </p:nvSpPr>
        <p:spPr>
          <a:xfrm>
            <a:off x="6740782" y="2322990"/>
            <a:ext cx="4134364" cy="4535010"/>
          </a:xfrm>
          <a:prstGeom prst="rect">
            <a:avLst/>
          </a:prstGeom>
        </p:spPr>
        <p:txBody>
          <a:bodyPr vert="horz" lIns="91440" tIns="45720" rIns="91440" bIns="45720" rtlCol="0">
            <a:normAutofit fontScale="70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b="1" i="1" dirty="0"/>
              <a:t>Private Sub Command1_Click() </a:t>
            </a:r>
            <a:endParaRPr lang="en-IN" dirty="0"/>
          </a:p>
          <a:p>
            <a:pPr marL="0" indent="0">
              <a:buFont typeface="Wingdings 3" charset="2"/>
              <a:buNone/>
            </a:pPr>
            <a:r>
              <a:rPr lang="en-US" i="1" dirty="0"/>
              <a:t>Text1.Text = "" </a:t>
            </a:r>
            <a:endParaRPr lang="en-IN" dirty="0"/>
          </a:p>
          <a:p>
            <a:pPr marL="0" indent="0">
              <a:buFont typeface="Wingdings 3" charset="2"/>
              <a:buNone/>
            </a:pPr>
            <a:r>
              <a:rPr lang="en-US" i="1" dirty="0"/>
              <a:t>Text2.Text = "" </a:t>
            </a:r>
            <a:endParaRPr lang="en-IN" dirty="0"/>
          </a:p>
          <a:p>
            <a:pPr marL="0" indent="0">
              <a:buFont typeface="Wingdings 3" charset="2"/>
              <a:buNone/>
            </a:pPr>
            <a:r>
              <a:rPr lang="en-US" i="1" dirty="0"/>
              <a:t>Text3.Text = "" </a:t>
            </a:r>
            <a:endParaRPr lang="en-IN" dirty="0"/>
          </a:p>
          <a:p>
            <a:pPr marL="0" indent="0">
              <a:buFont typeface="Wingdings 3" charset="2"/>
              <a:buNone/>
            </a:pPr>
            <a:r>
              <a:rPr lang="en-US" i="1" dirty="0"/>
              <a:t>Text4.Text = "" </a:t>
            </a:r>
            <a:endParaRPr lang="en-IN" dirty="0"/>
          </a:p>
          <a:p>
            <a:pPr marL="0" indent="0">
              <a:buFont typeface="Wingdings 3" charset="2"/>
              <a:buNone/>
            </a:pPr>
            <a:r>
              <a:rPr lang="en-US" i="1" dirty="0"/>
              <a:t>Text5.Text = "" </a:t>
            </a:r>
            <a:endParaRPr lang="en-IN" dirty="0"/>
          </a:p>
          <a:p>
            <a:pPr marL="0" indent="0">
              <a:buFont typeface="Wingdings 3" charset="2"/>
              <a:buNone/>
            </a:pPr>
            <a:r>
              <a:rPr lang="en-US" i="1" dirty="0"/>
              <a:t>Text6.Text = "" </a:t>
            </a:r>
            <a:endParaRPr lang="en-IN" dirty="0"/>
          </a:p>
          <a:p>
            <a:pPr marL="0" indent="0">
              <a:buFont typeface="Wingdings 3" charset="2"/>
              <a:buNone/>
            </a:pPr>
            <a:r>
              <a:rPr lang="en-US" i="1" dirty="0"/>
              <a:t>Text3.Enabled = True </a:t>
            </a:r>
            <a:endParaRPr lang="en-IN" dirty="0"/>
          </a:p>
          <a:p>
            <a:pPr marL="0" indent="0">
              <a:buFont typeface="Wingdings 3" charset="2"/>
              <a:buNone/>
            </a:pPr>
            <a:r>
              <a:rPr lang="en-US" i="1" dirty="0"/>
              <a:t>Text4.Enabled = True </a:t>
            </a:r>
            <a:endParaRPr lang="en-IN" dirty="0"/>
          </a:p>
          <a:p>
            <a:pPr marL="0" indent="0">
              <a:buFont typeface="Wingdings 3" charset="2"/>
              <a:buNone/>
            </a:pPr>
            <a:r>
              <a:rPr lang="en-US" i="1" dirty="0"/>
              <a:t>Text5.Enabled = True </a:t>
            </a:r>
            <a:endParaRPr lang="en-IN" dirty="0"/>
          </a:p>
          <a:p>
            <a:pPr marL="0" indent="0">
              <a:buFont typeface="Wingdings 3" charset="2"/>
              <a:buNone/>
            </a:pPr>
            <a:r>
              <a:rPr lang="en-US" i="1" dirty="0"/>
              <a:t>Text6.Enabled = True </a:t>
            </a:r>
            <a:endParaRPr lang="en-IN" dirty="0"/>
          </a:p>
          <a:p>
            <a:pPr marL="0" indent="0">
              <a:buFont typeface="Wingdings 3" charset="2"/>
              <a:buNone/>
            </a:pPr>
            <a:r>
              <a:rPr lang="en-US" i="1" dirty="0"/>
              <a:t>Text1.SetFocus </a:t>
            </a:r>
            <a:endParaRPr lang="en-IN" dirty="0"/>
          </a:p>
          <a:p>
            <a:pPr marL="0" indent="0">
              <a:buFont typeface="Wingdings 3" charset="2"/>
              <a:buNone/>
            </a:pPr>
            <a:r>
              <a:rPr lang="en-US" b="1" i="1" dirty="0"/>
              <a:t>End Sub </a:t>
            </a:r>
            <a:endParaRPr lang="en-IN" dirty="0"/>
          </a:p>
          <a:p>
            <a:pPr marL="0" indent="0">
              <a:buFont typeface="Wingdings 3" charset="2"/>
              <a:buNone/>
            </a:pPr>
            <a:r>
              <a:rPr lang="en-US" b="1" i="1" dirty="0"/>
              <a:t>Private Sub Command2_Click() </a:t>
            </a:r>
            <a:endParaRPr lang="en-IN" dirty="0"/>
          </a:p>
          <a:p>
            <a:pPr marL="0" indent="0">
              <a:buFont typeface="Wingdings 3" charset="2"/>
              <a:buNone/>
            </a:pPr>
            <a:r>
              <a:rPr lang="en-US" i="1" dirty="0"/>
              <a:t>End </a:t>
            </a:r>
            <a:endParaRPr lang="en-IN" dirty="0"/>
          </a:p>
          <a:p>
            <a:pPr marL="0" indent="0">
              <a:buFont typeface="Wingdings 3" charset="2"/>
              <a:buNone/>
            </a:pPr>
            <a:r>
              <a:rPr lang="en-US" b="1" i="1" dirty="0"/>
              <a:t>End Sub </a:t>
            </a:r>
            <a:endParaRPr lang="en-IN" dirty="0"/>
          </a:p>
          <a:p>
            <a:pPr marL="0" indent="0">
              <a:buFont typeface="Wingdings 3" charset="2"/>
              <a:buNone/>
            </a:pPr>
            <a:endParaRPr lang="en-IN" dirty="0"/>
          </a:p>
        </p:txBody>
      </p:sp>
    </p:spTree>
    <p:extLst>
      <p:ext uri="{BB962C8B-B14F-4D97-AF65-F5344CB8AC3E}">
        <p14:creationId xmlns:p14="http://schemas.microsoft.com/office/powerpoint/2010/main" val="37972659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BFE2-23C4-49E4-B8E7-CBE4D2A0BB91}"/>
              </a:ext>
            </a:extLst>
          </p:cNvPr>
          <p:cNvSpPr>
            <a:spLocks noGrp="1"/>
          </p:cNvSpPr>
          <p:nvPr>
            <p:ph type="title"/>
          </p:nvPr>
        </p:nvSpPr>
        <p:spPr>
          <a:xfrm>
            <a:off x="677334" y="32544"/>
            <a:ext cx="8596668" cy="1320800"/>
          </a:xfrm>
        </p:spPr>
        <p:txBody>
          <a:bodyPr/>
          <a:lstStyle/>
          <a:p>
            <a:r>
              <a:rPr lang="en-US" b="1" dirty="0"/>
              <a:t>Select Case statements </a:t>
            </a:r>
            <a:endParaRPr lang="en-IN" dirty="0"/>
          </a:p>
        </p:txBody>
      </p:sp>
      <p:sp>
        <p:nvSpPr>
          <p:cNvPr id="4" name="Content Placeholder 3">
            <a:extLst>
              <a:ext uri="{FF2B5EF4-FFF2-40B4-BE49-F238E27FC236}">
                <a16:creationId xmlns:a16="http://schemas.microsoft.com/office/drawing/2014/main" id="{44AA4C15-B8C0-46D2-B517-8A46A620C94E}"/>
              </a:ext>
            </a:extLst>
          </p:cNvPr>
          <p:cNvSpPr>
            <a:spLocks noGrp="1"/>
          </p:cNvSpPr>
          <p:nvPr>
            <p:ph idx="1"/>
          </p:nvPr>
        </p:nvSpPr>
        <p:spPr>
          <a:xfrm>
            <a:off x="677334" y="745724"/>
            <a:ext cx="8596668" cy="6079731"/>
          </a:xfrm>
        </p:spPr>
        <p:txBody>
          <a:bodyPr>
            <a:normAutofit fontScale="92500" lnSpcReduction="20000"/>
          </a:bodyPr>
          <a:lstStyle/>
          <a:p>
            <a:r>
              <a:rPr lang="en-US" dirty="0"/>
              <a:t>The </a:t>
            </a:r>
            <a:r>
              <a:rPr lang="en-US" i="1" dirty="0"/>
              <a:t>Select Case</a:t>
            </a:r>
            <a:r>
              <a:rPr lang="en-US" dirty="0"/>
              <a:t> structure compares one expression to different values. The advantage of the Select Case statement over multiple If...Then...Else a statement is that it makes the code easier to read and maintain. </a:t>
            </a:r>
            <a:endParaRPr lang="en-IN" dirty="0"/>
          </a:p>
          <a:p>
            <a:r>
              <a:rPr lang="en-US" dirty="0"/>
              <a:t>The Select Case structure tests a single expression, which is evaluated once at the top of the structure. The result of the test is then compared with several values, and if it matches one of them, the corresponding block of statements is executed. Here’s the syntax of the Select Case statement: </a:t>
            </a:r>
            <a:endParaRPr lang="en-IN" dirty="0"/>
          </a:p>
          <a:p>
            <a:pPr marL="0" indent="0">
              <a:buNone/>
            </a:pPr>
            <a:r>
              <a:rPr lang="en-US" sz="2100" b="1" i="1" dirty="0"/>
              <a:t>Select Case expression </a:t>
            </a:r>
            <a:endParaRPr lang="en-IN" sz="2100" dirty="0"/>
          </a:p>
          <a:p>
            <a:pPr marL="0" indent="0">
              <a:buNone/>
            </a:pPr>
            <a:r>
              <a:rPr lang="en-US" sz="2100" b="1" i="1" dirty="0"/>
              <a:t>Case value1 </a:t>
            </a:r>
            <a:endParaRPr lang="en-IN" sz="2100" dirty="0"/>
          </a:p>
          <a:p>
            <a:pPr marL="0" indent="0">
              <a:buNone/>
            </a:pPr>
            <a:r>
              <a:rPr lang="en-US" sz="2100" b="1" i="1" dirty="0"/>
              <a:t>   statementblock-1 </a:t>
            </a:r>
            <a:endParaRPr lang="en-IN" sz="2100" dirty="0"/>
          </a:p>
          <a:p>
            <a:pPr marL="0" indent="0">
              <a:buNone/>
            </a:pPr>
            <a:r>
              <a:rPr lang="en-US" sz="2100" b="1" i="1" dirty="0"/>
              <a:t>Case value2 </a:t>
            </a:r>
            <a:endParaRPr lang="en-IN" sz="2100" dirty="0"/>
          </a:p>
          <a:p>
            <a:pPr marL="0" indent="0">
              <a:buNone/>
            </a:pPr>
            <a:r>
              <a:rPr lang="en-US" sz="2100" b="1" i="1" dirty="0"/>
              <a:t>   statementblock-2 </a:t>
            </a:r>
            <a:endParaRPr lang="en-IN" sz="2100" dirty="0"/>
          </a:p>
          <a:p>
            <a:pPr marL="0" indent="0">
              <a:buNone/>
            </a:pPr>
            <a:r>
              <a:rPr lang="en-US" sz="2100" b="1" i="1" dirty="0"/>
              <a:t>  . </a:t>
            </a:r>
            <a:endParaRPr lang="en-IN" sz="2100" dirty="0"/>
          </a:p>
          <a:p>
            <a:pPr marL="0" indent="0">
              <a:buNone/>
            </a:pPr>
            <a:r>
              <a:rPr lang="en-US" sz="2100" b="1" i="1" dirty="0"/>
              <a:t>  . </a:t>
            </a:r>
            <a:endParaRPr lang="en-IN" sz="2100" dirty="0"/>
          </a:p>
          <a:p>
            <a:pPr marL="0" indent="0">
              <a:buNone/>
            </a:pPr>
            <a:r>
              <a:rPr lang="en-US" sz="2100" b="1" i="1" dirty="0"/>
              <a:t>  . </a:t>
            </a:r>
            <a:endParaRPr lang="en-IN" sz="2100" dirty="0"/>
          </a:p>
          <a:p>
            <a:pPr marL="0" indent="0">
              <a:buNone/>
            </a:pPr>
            <a:r>
              <a:rPr lang="en-US" sz="2100" b="1" i="1" dirty="0"/>
              <a:t>Case Else </a:t>
            </a:r>
            <a:endParaRPr lang="en-IN" sz="2100" dirty="0"/>
          </a:p>
          <a:p>
            <a:pPr marL="0" indent="0">
              <a:buNone/>
            </a:pPr>
            <a:r>
              <a:rPr lang="en-US" sz="2100" b="1" i="1" dirty="0"/>
              <a:t>   </a:t>
            </a:r>
            <a:r>
              <a:rPr lang="en-US" sz="2100" b="1" i="1" dirty="0" err="1"/>
              <a:t>statementblock</a:t>
            </a:r>
            <a:r>
              <a:rPr lang="en-US" sz="2100" b="1" i="1" dirty="0"/>
              <a:t> </a:t>
            </a:r>
            <a:endParaRPr lang="en-IN" sz="2100" dirty="0"/>
          </a:p>
          <a:p>
            <a:pPr marL="0" indent="0">
              <a:buNone/>
            </a:pPr>
            <a:r>
              <a:rPr lang="en-US" sz="2100" b="1" i="1" dirty="0"/>
              <a:t>End Select </a:t>
            </a:r>
            <a:endParaRPr lang="en-IN" sz="2100" dirty="0"/>
          </a:p>
          <a:p>
            <a:endParaRPr lang="en-IN" dirty="0"/>
          </a:p>
        </p:txBody>
      </p:sp>
    </p:spTree>
    <p:extLst>
      <p:ext uri="{BB962C8B-B14F-4D97-AF65-F5344CB8AC3E}">
        <p14:creationId xmlns:p14="http://schemas.microsoft.com/office/powerpoint/2010/main" val="2054690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C81C80-3844-4851-B62E-D45E9B9F2F0C}"/>
              </a:ext>
            </a:extLst>
          </p:cNvPr>
          <p:cNvSpPr>
            <a:spLocks noGrp="1"/>
          </p:cNvSpPr>
          <p:nvPr>
            <p:ph idx="1"/>
          </p:nvPr>
        </p:nvSpPr>
        <p:spPr>
          <a:xfrm>
            <a:off x="677334" y="142043"/>
            <a:ext cx="8596668" cy="5899319"/>
          </a:xfrm>
        </p:spPr>
        <p:txBody>
          <a:bodyPr/>
          <a:lstStyle/>
          <a:p>
            <a:r>
              <a:rPr lang="en-US" dirty="0"/>
              <a:t>The </a:t>
            </a:r>
            <a:r>
              <a:rPr lang="en-US" i="1" dirty="0"/>
              <a:t>expression</a:t>
            </a:r>
            <a:r>
              <a:rPr lang="en-US" dirty="0"/>
              <a:t> variable is evaluated at the beginning of the statement. The value of the expression is then compared with the values that follow each </a:t>
            </a:r>
            <a:r>
              <a:rPr lang="en-US" i="1" dirty="0"/>
              <a:t>Case</a:t>
            </a:r>
            <a:r>
              <a:rPr lang="en-US" dirty="0"/>
              <a:t> keyword. If they match, the </a:t>
            </a:r>
            <a:endParaRPr lang="en-IN" dirty="0"/>
          </a:p>
          <a:p>
            <a:r>
              <a:rPr lang="en-US" dirty="0"/>
              <a:t>block of statements up to the next </a:t>
            </a:r>
            <a:r>
              <a:rPr lang="en-US" i="1" dirty="0"/>
              <a:t>Case</a:t>
            </a:r>
            <a:r>
              <a:rPr lang="en-US" dirty="0"/>
              <a:t> keyword is executed, and the program skips to the statement following the End Select statement. The block of the Case Else statement is optional and is executed if none of the previous Case values match the expression. </a:t>
            </a:r>
          </a:p>
          <a:p>
            <a:r>
              <a:rPr lang="en-US" b="1" dirty="0"/>
              <a:t>Example (For Practical): </a:t>
            </a:r>
            <a:endParaRPr lang="en-IN" dirty="0"/>
          </a:p>
          <a:p>
            <a:pPr lvl="0">
              <a:buFont typeface="+mj-lt"/>
              <a:buAutoNum type="arabicPeriod"/>
            </a:pPr>
            <a:r>
              <a:rPr lang="en-US" dirty="0"/>
              <a:t>Start a new project. </a:t>
            </a:r>
            <a:endParaRPr lang="en-IN" dirty="0"/>
          </a:p>
          <a:p>
            <a:pPr lvl="0">
              <a:buFont typeface="+mj-lt"/>
              <a:buAutoNum type="arabicPeriod"/>
            </a:pPr>
            <a:r>
              <a:rPr lang="en-US" dirty="0"/>
              <a:t>Place the 5 labels, 5 Textboxes &amp; 1 command button on the form as shown in following form. </a:t>
            </a:r>
            <a:endParaRPr lang="en-IN" dirty="0"/>
          </a:p>
          <a:p>
            <a:endParaRPr lang="en-IN" dirty="0"/>
          </a:p>
          <a:p>
            <a:endParaRPr lang="en-IN" dirty="0"/>
          </a:p>
        </p:txBody>
      </p:sp>
      <p:pic>
        <p:nvPicPr>
          <p:cNvPr id="4" name="Picture 3">
            <a:extLst>
              <a:ext uri="{FF2B5EF4-FFF2-40B4-BE49-F238E27FC236}">
                <a16:creationId xmlns:a16="http://schemas.microsoft.com/office/drawing/2014/main" id="{9D4A18F8-37D6-470A-9D0A-E8FEC46BE95C}"/>
              </a:ext>
            </a:extLst>
          </p:cNvPr>
          <p:cNvPicPr/>
          <p:nvPr/>
        </p:nvPicPr>
        <p:blipFill>
          <a:blip r:embed="rId2" cstate="print"/>
          <a:srcRect/>
          <a:stretch>
            <a:fillRect/>
          </a:stretch>
        </p:blipFill>
        <p:spPr bwMode="auto">
          <a:xfrm>
            <a:off x="4756535" y="3429000"/>
            <a:ext cx="5674727" cy="3429000"/>
          </a:xfrm>
          <a:prstGeom prst="rect">
            <a:avLst/>
          </a:prstGeom>
          <a:noFill/>
          <a:ln w="9525">
            <a:noFill/>
            <a:miter lim="800000"/>
            <a:headEnd/>
            <a:tailEnd/>
          </a:ln>
        </p:spPr>
      </p:pic>
    </p:spTree>
    <p:extLst>
      <p:ext uri="{BB962C8B-B14F-4D97-AF65-F5344CB8AC3E}">
        <p14:creationId xmlns:p14="http://schemas.microsoft.com/office/powerpoint/2010/main" val="1857020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C0186F-76F9-4FD8-85DE-26CE47EAF19D}"/>
              </a:ext>
            </a:extLst>
          </p:cNvPr>
          <p:cNvSpPr>
            <a:spLocks noGrp="1"/>
          </p:cNvSpPr>
          <p:nvPr>
            <p:ph idx="1"/>
          </p:nvPr>
        </p:nvSpPr>
        <p:spPr>
          <a:xfrm>
            <a:off x="677334" y="230819"/>
            <a:ext cx="8596668" cy="5810543"/>
          </a:xfrm>
        </p:spPr>
        <p:txBody>
          <a:bodyPr/>
          <a:lstStyle/>
          <a:p>
            <a:r>
              <a:rPr lang="en-US" dirty="0"/>
              <a:t>6. Set the properties of the form and each object.</a:t>
            </a:r>
          </a:p>
          <a:p>
            <a:pPr marL="0" indent="0">
              <a:buNone/>
            </a:pPr>
            <a:endParaRPr lang="en-IN" dirty="0"/>
          </a:p>
        </p:txBody>
      </p:sp>
      <p:graphicFrame>
        <p:nvGraphicFramePr>
          <p:cNvPr id="4" name="Table 3">
            <a:extLst>
              <a:ext uri="{FF2B5EF4-FFF2-40B4-BE49-F238E27FC236}">
                <a16:creationId xmlns:a16="http://schemas.microsoft.com/office/drawing/2014/main" id="{24A2BF3E-B5DF-4978-9F46-12803FDDE3FD}"/>
              </a:ext>
            </a:extLst>
          </p:cNvPr>
          <p:cNvGraphicFramePr>
            <a:graphicFrameLocks noGrp="1"/>
          </p:cNvGraphicFramePr>
          <p:nvPr>
            <p:extLst>
              <p:ext uri="{D42A27DB-BD31-4B8C-83A1-F6EECF244321}">
                <p14:modId xmlns:p14="http://schemas.microsoft.com/office/powerpoint/2010/main" val="618926614"/>
              </p:ext>
            </p:extLst>
          </p:nvPr>
        </p:nvGraphicFramePr>
        <p:xfrm>
          <a:off x="1029810" y="816638"/>
          <a:ext cx="8353887" cy="5371103"/>
        </p:xfrm>
        <a:graphic>
          <a:graphicData uri="http://schemas.openxmlformats.org/drawingml/2006/table">
            <a:tbl>
              <a:tblPr firstRow="1" firstCol="1" bandRow="1">
                <a:tableStyleId>{5C22544A-7EE6-4342-B048-85BDC9FD1C3A}</a:tableStyleId>
              </a:tblPr>
              <a:tblGrid>
                <a:gridCol w="4126157">
                  <a:extLst>
                    <a:ext uri="{9D8B030D-6E8A-4147-A177-3AD203B41FA5}">
                      <a16:colId xmlns:a16="http://schemas.microsoft.com/office/drawing/2014/main" val="1004592255"/>
                    </a:ext>
                  </a:extLst>
                </a:gridCol>
                <a:gridCol w="4227730">
                  <a:extLst>
                    <a:ext uri="{9D8B030D-6E8A-4147-A177-3AD203B41FA5}">
                      <a16:colId xmlns:a16="http://schemas.microsoft.com/office/drawing/2014/main" val="2744609247"/>
                    </a:ext>
                  </a:extLst>
                </a:gridCol>
              </a:tblGrid>
              <a:tr h="335694">
                <a:tc>
                  <a:txBody>
                    <a:bodyPr/>
                    <a:lstStyle/>
                    <a:p>
                      <a:pPr>
                        <a:spcAft>
                          <a:spcPts val="0"/>
                        </a:spcAft>
                      </a:pPr>
                      <a:r>
                        <a:rPr lang="en-US" sz="1800" dirty="0">
                          <a:solidFill>
                            <a:srgbClr val="FF0000"/>
                          </a:solidFill>
                          <a:effectLst/>
                        </a:rPr>
                        <a:t>Form1: </a:t>
                      </a:r>
                      <a:endParaRPr lang="en-IN"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dirty="0">
                          <a:solidFill>
                            <a:srgbClr val="FF0000"/>
                          </a:solidFill>
                          <a:effectLst/>
                        </a:rPr>
                        <a:t>Command1 </a:t>
                      </a:r>
                      <a:endParaRPr lang="en-IN"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13362420"/>
                  </a:ext>
                </a:extLst>
              </a:tr>
              <a:tr h="335694">
                <a:tc>
                  <a:txBody>
                    <a:bodyPr/>
                    <a:lstStyle/>
                    <a:p>
                      <a:pPr>
                        <a:spcAft>
                          <a:spcPts val="0"/>
                        </a:spcAft>
                      </a:pPr>
                      <a:r>
                        <a:rPr lang="en-US" sz="1800">
                          <a:effectLst/>
                        </a:rPr>
                        <a:t>Caption   Select_Case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Caption  Clear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33481596"/>
                  </a:ext>
                </a:extLst>
              </a:tr>
              <a:tr h="335694">
                <a:tc>
                  <a:txBody>
                    <a:bodyPr/>
                    <a:lstStyle/>
                    <a:p>
                      <a:pPr>
                        <a:spcAft>
                          <a:spcPts val="0"/>
                        </a:spcAft>
                      </a:pPr>
                      <a:r>
                        <a:rPr lang="en-US" sz="1800">
                          <a:effectLst/>
                        </a:rPr>
                        <a:t>Name   frmSC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89077439"/>
                  </a:ext>
                </a:extLst>
              </a:tr>
              <a:tr h="335694">
                <a:tc>
                  <a:txBody>
                    <a:bodyPr/>
                    <a:lstStyle/>
                    <a:p>
                      <a:pPr>
                        <a:spcAft>
                          <a:spcPts val="0"/>
                        </a:spcAft>
                      </a:pPr>
                      <a:r>
                        <a:rPr lang="en-US" sz="1800">
                          <a:solidFill>
                            <a:srgbClr val="FF0000"/>
                          </a:solidFill>
                          <a:effectLst/>
                        </a:rPr>
                        <a:t>Label1: </a:t>
                      </a:r>
                      <a:endParaRPr lang="en-IN"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dirty="0">
                          <a:solidFill>
                            <a:srgbClr val="FF0000"/>
                          </a:solidFill>
                          <a:effectLst/>
                        </a:rPr>
                        <a:t>Label2: </a:t>
                      </a:r>
                      <a:endParaRPr lang="en-IN"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6204750"/>
                  </a:ext>
                </a:extLst>
              </a:tr>
              <a:tr h="335694">
                <a:tc>
                  <a:txBody>
                    <a:bodyPr/>
                    <a:lstStyle/>
                    <a:p>
                      <a:pPr>
                        <a:spcAft>
                          <a:spcPts val="0"/>
                        </a:spcAft>
                      </a:pPr>
                      <a:r>
                        <a:rPr lang="en-US" sz="1800">
                          <a:effectLst/>
                        </a:rPr>
                        <a:t>Caption  Enter 1</a:t>
                      </a:r>
                      <a:r>
                        <a:rPr lang="en-US" sz="1050">
                          <a:effectLst/>
                        </a:rPr>
                        <a:t>st</a:t>
                      </a:r>
                      <a:r>
                        <a:rPr lang="en-US" sz="1800">
                          <a:effectLst/>
                        </a:rPr>
                        <a:t> Number</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Caption  Enter 2</a:t>
                      </a:r>
                      <a:r>
                        <a:rPr lang="en-US" sz="1050">
                          <a:effectLst/>
                        </a:rPr>
                        <a:t>nd</a:t>
                      </a:r>
                      <a:r>
                        <a:rPr lang="en-US" sz="1800">
                          <a:effectLst/>
                        </a:rPr>
                        <a:t> Number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42792577"/>
                  </a:ext>
                </a:extLst>
              </a:tr>
              <a:tr h="335694">
                <a:tc>
                  <a:txBody>
                    <a:bodyPr/>
                    <a:lstStyle/>
                    <a:p>
                      <a:pPr>
                        <a:spcAft>
                          <a:spcPts val="0"/>
                        </a:spcAft>
                      </a:pPr>
                      <a:r>
                        <a:rPr lang="en-US" sz="1800">
                          <a:effectLst/>
                        </a:rPr>
                        <a:t>Alignment  2- Center</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 Alignment  2- Center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06058203"/>
                  </a:ext>
                </a:extLst>
              </a:tr>
              <a:tr h="335694">
                <a:tc>
                  <a:txBody>
                    <a:bodyPr/>
                    <a:lstStyle/>
                    <a:p>
                      <a:pPr>
                        <a:spcAft>
                          <a:spcPts val="0"/>
                        </a:spcAft>
                      </a:pPr>
                      <a:r>
                        <a:rPr lang="en-US" sz="1800">
                          <a:solidFill>
                            <a:srgbClr val="FF0000"/>
                          </a:solidFill>
                          <a:effectLst/>
                        </a:rPr>
                        <a:t>Label3: </a:t>
                      </a:r>
                      <a:endParaRPr lang="en-IN"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dirty="0">
                          <a:solidFill>
                            <a:srgbClr val="FF0000"/>
                          </a:solidFill>
                          <a:effectLst/>
                        </a:rPr>
                        <a:t>Label4: </a:t>
                      </a:r>
                      <a:endParaRPr lang="en-IN"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51342275"/>
                  </a:ext>
                </a:extLst>
              </a:tr>
              <a:tr h="335694">
                <a:tc>
                  <a:txBody>
                    <a:bodyPr/>
                    <a:lstStyle/>
                    <a:p>
                      <a:pPr>
                        <a:spcAft>
                          <a:spcPts val="0"/>
                        </a:spcAft>
                      </a:pPr>
                      <a:r>
                        <a:rPr lang="en-US" sz="1800">
                          <a:effectLst/>
                        </a:rPr>
                        <a:t>Caption  Enter Your Choice</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Caption  Result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62856255"/>
                  </a:ext>
                </a:extLst>
              </a:tr>
              <a:tr h="335694">
                <a:tc>
                  <a:txBody>
                    <a:bodyPr/>
                    <a:lstStyle/>
                    <a:p>
                      <a:pPr>
                        <a:spcAft>
                          <a:spcPts val="0"/>
                        </a:spcAft>
                      </a:pPr>
                      <a:r>
                        <a:rPr lang="en-US" sz="1800">
                          <a:effectLst/>
                        </a:rPr>
                        <a:t>Alignment  2- Center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Alignment  0- Left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41026904"/>
                  </a:ext>
                </a:extLst>
              </a:tr>
              <a:tr h="335694">
                <a:tc>
                  <a:txBody>
                    <a:bodyPr/>
                    <a:lstStyle/>
                    <a:p>
                      <a:pPr>
                        <a:spcAft>
                          <a:spcPts val="0"/>
                        </a:spcAft>
                      </a:pPr>
                      <a:r>
                        <a:rPr lang="en-US" sz="1800" dirty="0">
                          <a:solidFill>
                            <a:srgbClr val="FF0000"/>
                          </a:solidFill>
                          <a:effectLst/>
                        </a:rPr>
                        <a:t> Label5: </a:t>
                      </a:r>
                      <a:endParaRPr lang="en-IN"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endParaRPr lang="en-IN"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23069734"/>
                  </a:ext>
                </a:extLst>
              </a:tr>
              <a:tr h="671387">
                <a:tc>
                  <a:txBody>
                    <a:bodyPr/>
                    <a:lstStyle/>
                    <a:p>
                      <a:pPr>
                        <a:spcAft>
                          <a:spcPts val="0"/>
                        </a:spcAft>
                      </a:pPr>
                      <a:r>
                        <a:rPr lang="en-US" sz="1800">
                          <a:effectLst/>
                        </a:rPr>
                        <a:t>Caption  Choice   Multiline   True.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dirty="0">
                          <a:effectLst/>
                        </a:rPr>
                        <a:t> </a:t>
                      </a:r>
                      <a:endParaRPr lang="en-IN"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05150351"/>
                  </a:ext>
                </a:extLst>
              </a:tr>
              <a:tr h="335694">
                <a:tc>
                  <a:txBody>
                    <a:bodyPr/>
                    <a:lstStyle/>
                    <a:p>
                      <a:pPr>
                        <a:spcAft>
                          <a:spcPts val="0"/>
                        </a:spcAft>
                      </a:pPr>
                      <a:r>
                        <a:rPr lang="en-US" sz="1800">
                          <a:effectLst/>
                        </a:rPr>
                        <a:t>Alignment  2- Center</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dirty="0">
                          <a:effectLst/>
                        </a:rPr>
                        <a:t>1. ADD </a:t>
                      </a:r>
                      <a:endParaRPr lang="en-IN"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95707530"/>
                  </a:ext>
                </a:extLst>
              </a:tr>
              <a:tr h="335694">
                <a:tc>
                  <a:txBody>
                    <a:bodyPr/>
                    <a:lstStyle/>
                    <a:p>
                      <a:pPr>
                        <a:spcAft>
                          <a:spcPts val="0"/>
                        </a:spcAft>
                      </a:pPr>
                      <a:r>
                        <a:rPr lang="en-US" sz="1800">
                          <a:effectLst/>
                        </a:rPr>
                        <a:t>Multiline  True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2. SUB</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76450889"/>
                  </a:ext>
                </a:extLst>
              </a:tr>
              <a:tr h="335694">
                <a:tc>
                  <a:txBody>
                    <a:bodyPr/>
                    <a:lstStyle/>
                    <a:p>
                      <a:pPr>
                        <a:spcAft>
                          <a:spcPts val="0"/>
                        </a:spcAft>
                      </a:pPr>
                      <a:r>
                        <a:rPr lang="en-US" sz="1800">
                          <a:effectLst/>
                        </a:rPr>
                        <a:t>Forecolor  red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a:effectLst/>
                        </a:rPr>
                        <a:t>3. MUL</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06288694"/>
                  </a:ext>
                </a:extLst>
              </a:tr>
              <a:tr h="335694">
                <a:tc>
                  <a:txBody>
                    <a:bodyPr/>
                    <a:lstStyle/>
                    <a:p>
                      <a:pPr>
                        <a:spcAft>
                          <a:spcPts val="0"/>
                        </a:spcAft>
                      </a:pPr>
                      <a:r>
                        <a:rPr lang="en-US" sz="1800">
                          <a:effectLst/>
                        </a:rPr>
                        <a:t>Font        </a:t>
                      </a:r>
                      <a:endParaRPr lang="en-IN"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US" sz="1800" dirty="0">
                          <a:effectLst/>
                        </a:rPr>
                        <a:t> 4. DIV </a:t>
                      </a:r>
                      <a:endParaRPr lang="en-IN"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5408777"/>
                  </a:ext>
                </a:extLst>
              </a:tr>
            </a:tbl>
          </a:graphicData>
        </a:graphic>
      </p:graphicFrame>
    </p:spTree>
    <p:extLst>
      <p:ext uri="{BB962C8B-B14F-4D97-AF65-F5344CB8AC3E}">
        <p14:creationId xmlns:p14="http://schemas.microsoft.com/office/powerpoint/2010/main" val="880052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158484-6E6F-4B45-A31B-EE6F2290D383}"/>
              </a:ext>
            </a:extLst>
          </p:cNvPr>
          <p:cNvSpPr>
            <a:spLocks noGrp="1"/>
          </p:cNvSpPr>
          <p:nvPr>
            <p:ph idx="1"/>
          </p:nvPr>
        </p:nvSpPr>
        <p:spPr>
          <a:xfrm>
            <a:off x="171307" y="239697"/>
            <a:ext cx="2927000" cy="4524315"/>
          </a:xfrm>
        </p:spPr>
        <p:style>
          <a:lnRef idx="2">
            <a:schemeClr val="accent5"/>
          </a:lnRef>
          <a:fillRef idx="1">
            <a:schemeClr val="lt1"/>
          </a:fillRef>
          <a:effectRef idx="0">
            <a:schemeClr val="accent5"/>
          </a:effectRef>
          <a:fontRef idx="minor">
            <a:schemeClr val="dk1"/>
          </a:fontRef>
        </p:style>
        <p:txBody>
          <a:bodyPr>
            <a:normAutofit fontScale="92500" lnSpcReduction="20000"/>
          </a:bodyPr>
          <a:lstStyle/>
          <a:p>
            <a:r>
              <a:rPr lang="en-US" sz="2000" dirty="0"/>
              <a:t>5. Attach the following code to given</a:t>
            </a:r>
            <a:r>
              <a:rPr lang="en-US" sz="2000" b="1" dirty="0"/>
              <a:t> </a:t>
            </a:r>
            <a:r>
              <a:rPr lang="en-US" sz="2000" dirty="0"/>
              <a:t>event.</a:t>
            </a:r>
          </a:p>
          <a:p>
            <a:pPr marL="0" indent="0">
              <a:buNone/>
            </a:pPr>
            <a:r>
              <a:rPr lang="en-US" sz="2000" b="1" dirty="0"/>
              <a:t>Private Sub Command1_Click()</a:t>
            </a:r>
          </a:p>
          <a:p>
            <a:pPr marL="0" indent="0">
              <a:buNone/>
            </a:pPr>
            <a:r>
              <a:rPr lang="en-US" sz="2000" b="1" dirty="0"/>
              <a:t>Text1.Text = ""</a:t>
            </a:r>
          </a:p>
          <a:p>
            <a:pPr marL="0" indent="0">
              <a:buNone/>
            </a:pPr>
            <a:r>
              <a:rPr lang="en-US" sz="2000" b="1" dirty="0"/>
              <a:t>Text2.Text = ""</a:t>
            </a:r>
          </a:p>
          <a:p>
            <a:pPr marL="0" indent="0">
              <a:buNone/>
            </a:pPr>
            <a:r>
              <a:rPr lang="en-US" sz="2000" b="1" dirty="0"/>
              <a:t>Text3.Text = ""</a:t>
            </a:r>
          </a:p>
          <a:p>
            <a:pPr marL="0" indent="0">
              <a:buNone/>
            </a:pPr>
            <a:r>
              <a:rPr lang="en-US" sz="2000" b="1" dirty="0"/>
              <a:t>Text4.Text = ""</a:t>
            </a:r>
          </a:p>
          <a:p>
            <a:pPr marL="0" indent="0">
              <a:buNone/>
            </a:pPr>
            <a:r>
              <a:rPr lang="en-US" sz="2000" b="1" dirty="0"/>
              <a:t>Text1.SetFocus</a:t>
            </a:r>
          </a:p>
          <a:p>
            <a:pPr marL="0" indent="0">
              <a:buNone/>
            </a:pPr>
            <a:r>
              <a:rPr lang="en-US" sz="2000" b="1" dirty="0"/>
              <a:t>End Sub</a:t>
            </a:r>
          </a:p>
          <a:p>
            <a:pPr marL="0" indent="0">
              <a:buNone/>
            </a:pPr>
            <a:r>
              <a:rPr lang="en-US" sz="2000" dirty="0"/>
              <a:t> </a:t>
            </a:r>
            <a:endParaRPr lang="en-IN" sz="2000" dirty="0"/>
          </a:p>
          <a:p>
            <a:pPr marL="0" indent="0">
              <a:buNone/>
            </a:pPr>
            <a:r>
              <a:rPr lang="en-US" sz="2000" dirty="0"/>
              <a:t> </a:t>
            </a:r>
            <a:endParaRPr lang="en-IN" sz="2000" dirty="0"/>
          </a:p>
          <a:p>
            <a:pPr marL="0" indent="0">
              <a:buNone/>
            </a:pPr>
            <a:endParaRPr lang="en-IN" sz="2000" dirty="0"/>
          </a:p>
        </p:txBody>
      </p:sp>
      <p:sp>
        <p:nvSpPr>
          <p:cNvPr id="6" name="Rectangle 5">
            <a:extLst>
              <a:ext uri="{FF2B5EF4-FFF2-40B4-BE49-F238E27FC236}">
                <a16:creationId xmlns:a16="http://schemas.microsoft.com/office/drawing/2014/main" id="{05AFA470-E244-44E1-AD28-BCF8411126FC}"/>
              </a:ext>
            </a:extLst>
          </p:cNvPr>
          <p:cNvSpPr/>
          <p:nvPr/>
        </p:nvSpPr>
        <p:spPr>
          <a:xfrm>
            <a:off x="3098307" y="239697"/>
            <a:ext cx="3870664" cy="535531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b="1" dirty="0"/>
              <a:t>Private Sub Text4_GotFocus()</a:t>
            </a:r>
          </a:p>
          <a:p>
            <a:r>
              <a:rPr lang="en-US" dirty="0"/>
              <a:t>Dim n1, n2, res, </a:t>
            </a:r>
            <a:r>
              <a:rPr lang="en-US" dirty="0" err="1"/>
              <a:t>ch</a:t>
            </a:r>
            <a:r>
              <a:rPr lang="en-US" dirty="0"/>
              <a:t> As Integer</a:t>
            </a:r>
          </a:p>
          <a:p>
            <a:r>
              <a:rPr lang="en-US" dirty="0"/>
              <a:t>n1 = Val(Text1.Text)</a:t>
            </a:r>
          </a:p>
          <a:p>
            <a:r>
              <a:rPr lang="en-US" dirty="0"/>
              <a:t>n2 = Val(Text2.Text)</a:t>
            </a:r>
          </a:p>
          <a:p>
            <a:r>
              <a:rPr lang="en-US" dirty="0" err="1"/>
              <a:t>ch</a:t>
            </a:r>
            <a:r>
              <a:rPr lang="en-US" dirty="0"/>
              <a:t> = Val(Text3.Text)</a:t>
            </a:r>
          </a:p>
          <a:p>
            <a:r>
              <a:rPr lang="en-US" dirty="0"/>
              <a:t>res = Val(Text4.Text)</a:t>
            </a:r>
          </a:p>
          <a:p>
            <a:r>
              <a:rPr lang="en-US" dirty="0"/>
              <a:t>Select Case </a:t>
            </a:r>
            <a:r>
              <a:rPr lang="en-US" dirty="0" err="1"/>
              <a:t>ch</a:t>
            </a:r>
            <a:endParaRPr lang="en-US" dirty="0"/>
          </a:p>
          <a:p>
            <a:r>
              <a:rPr lang="en-US" dirty="0"/>
              <a:t>Case 1</a:t>
            </a:r>
          </a:p>
          <a:p>
            <a:r>
              <a:rPr lang="en-US" dirty="0"/>
              <a:t>Text4.Text = n1 + n2</a:t>
            </a:r>
          </a:p>
          <a:p>
            <a:r>
              <a:rPr lang="en-US" dirty="0"/>
              <a:t>Case 2</a:t>
            </a:r>
          </a:p>
          <a:p>
            <a:r>
              <a:rPr lang="en-US" dirty="0"/>
              <a:t>Text4.Text = n1 - n2</a:t>
            </a:r>
          </a:p>
          <a:p>
            <a:r>
              <a:rPr lang="en-US" dirty="0"/>
              <a:t>Case 3</a:t>
            </a:r>
          </a:p>
          <a:p>
            <a:r>
              <a:rPr lang="en-US" dirty="0"/>
              <a:t>Text4.Text = n1 * n2</a:t>
            </a:r>
          </a:p>
          <a:p>
            <a:r>
              <a:rPr lang="en-US" dirty="0"/>
              <a:t>Case 4</a:t>
            </a:r>
          </a:p>
          <a:p>
            <a:r>
              <a:rPr lang="en-US" dirty="0"/>
              <a:t>Text4.Text = n1 / n2</a:t>
            </a:r>
          </a:p>
          <a:p>
            <a:endParaRPr lang="en-US" b="1" dirty="0"/>
          </a:p>
          <a:p>
            <a:r>
              <a:rPr lang="en-US" b="1" dirty="0"/>
              <a:t>End Select</a:t>
            </a:r>
          </a:p>
          <a:p>
            <a:r>
              <a:rPr lang="en-US" b="1" dirty="0"/>
              <a:t>End Sub</a:t>
            </a:r>
          </a:p>
          <a:p>
            <a:endParaRPr lang="en-IN" dirty="0"/>
          </a:p>
        </p:txBody>
      </p:sp>
      <p:pic>
        <p:nvPicPr>
          <p:cNvPr id="2" name="Picture 1"/>
          <p:cNvPicPr>
            <a:picLocks noChangeAspect="1"/>
          </p:cNvPicPr>
          <p:nvPr/>
        </p:nvPicPr>
        <p:blipFill>
          <a:blip r:embed="rId2"/>
          <a:stretch>
            <a:fillRect/>
          </a:stretch>
        </p:blipFill>
        <p:spPr>
          <a:xfrm>
            <a:off x="5414361" y="1953086"/>
            <a:ext cx="6550455" cy="4341181"/>
          </a:xfrm>
          <a:prstGeom prst="rect">
            <a:avLst/>
          </a:prstGeom>
        </p:spPr>
      </p:pic>
    </p:spTree>
    <p:extLst>
      <p:ext uri="{BB962C8B-B14F-4D97-AF65-F5344CB8AC3E}">
        <p14:creationId xmlns:p14="http://schemas.microsoft.com/office/powerpoint/2010/main" val="1997844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01B63-F9B0-45D0-ACAB-22E689C065D5}"/>
              </a:ext>
            </a:extLst>
          </p:cNvPr>
          <p:cNvSpPr>
            <a:spLocks noGrp="1"/>
          </p:cNvSpPr>
          <p:nvPr>
            <p:ph type="title"/>
          </p:nvPr>
        </p:nvSpPr>
        <p:spPr/>
        <p:txBody>
          <a:bodyPr/>
          <a:lstStyle/>
          <a:p>
            <a:r>
              <a:rPr lang="en-US" b="1"/>
              <a:t>Loop Statements </a:t>
            </a:r>
            <a:endParaRPr lang="en-IN"/>
          </a:p>
        </p:txBody>
      </p:sp>
      <p:sp>
        <p:nvSpPr>
          <p:cNvPr id="3" name="Content Placeholder 2">
            <a:extLst>
              <a:ext uri="{FF2B5EF4-FFF2-40B4-BE49-F238E27FC236}">
                <a16:creationId xmlns:a16="http://schemas.microsoft.com/office/drawing/2014/main" id="{E868ABFE-3CFA-4F6E-83D7-4EED51AFA29C}"/>
              </a:ext>
            </a:extLst>
          </p:cNvPr>
          <p:cNvSpPr>
            <a:spLocks noGrp="1"/>
          </p:cNvSpPr>
          <p:nvPr>
            <p:ph idx="1"/>
          </p:nvPr>
        </p:nvSpPr>
        <p:spPr/>
        <p:txBody>
          <a:bodyPr/>
          <a:lstStyle/>
          <a:p>
            <a:r>
              <a:rPr lang="en-US" dirty="0"/>
              <a:t>Loop statements allow you to execute one or more lines of code repetitively. Many tasks consist of trivial operations that must be repeated over and over again, and looping structures are an important part of any programming language. Visual Basic supports the following loop statements: </a:t>
            </a:r>
          </a:p>
          <a:p>
            <a:r>
              <a:rPr lang="en-IN" dirty="0"/>
              <a:t>Do...Loop </a:t>
            </a:r>
          </a:p>
          <a:p>
            <a:endParaRPr lang="en-IN" dirty="0"/>
          </a:p>
          <a:p>
            <a:r>
              <a:rPr lang="en-IN" dirty="0"/>
              <a:t>For...Next </a:t>
            </a:r>
          </a:p>
          <a:p>
            <a:endParaRPr lang="en-IN" dirty="0"/>
          </a:p>
        </p:txBody>
      </p:sp>
    </p:spTree>
    <p:extLst>
      <p:ext uri="{BB962C8B-B14F-4D97-AF65-F5344CB8AC3E}">
        <p14:creationId xmlns:p14="http://schemas.microsoft.com/office/powerpoint/2010/main" val="71669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DE750-025F-49AF-827D-922167605469}"/>
              </a:ext>
            </a:extLst>
          </p:cNvPr>
          <p:cNvSpPr>
            <a:spLocks noGrp="1"/>
          </p:cNvSpPr>
          <p:nvPr>
            <p:ph type="title"/>
          </p:nvPr>
        </p:nvSpPr>
        <p:spPr/>
        <p:txBody>
          <a:bodyPr/>
          <a:lstStyle/>
          <a:p>
            <a:r>
              <a:rPr lang="en-US" dirty="0"/>
              <a:t>Do...Loop</a:t>
            </a:r>
            <a:endParaRPr lang="en-IN" dirty="0"/>
          </a:p>
        </p:txBody>
      </p:sp>
      <p:sp>
        <p:nvSpPr>
          <p:cNvPr id="3" name="Content Placeholder 2">
            <a:extLst>
              <a:ext uri="{FF2B5EF4-FFF2-40B4-BE49-F238E27FC236}">
                <a16:creationId xmlns:a16="http://schemas.microsoft.com/office/drawing/2014/main" id="{31DB09CE-E912-4171-AA78-A2C1B8EF97BB}"/>
              </a:ext>
            </a:extLst>
          </p:cNvPr>
          <p:cNvSpPr>
            <a:spLocks noGrp="1"/>
          </p:cNvSpPr>
          <p:nvPr>
            <p:ph idx="1"/>
          </p:nvPr>
        </p:nvSpPr>
        <p:spPr>
          <a:xfrm>
            <a:off x="5829299" y="1930400"/>
            <a:ext cx="5838825" cy="4822825"/>
          </a:xfrm>
        </p:spPr>
        <p:txBody>
          <a:bodyPr>
            <a:normAutofit/>
          </a:bodyPr>
          <a:lstStyle/>
          <a:p>
            <a:r>
              <a:rPr lang="en-US" sz="2000" dirty="0"/>
              <a:t>The Do...Loop executes a block of statements for as long as a condition is True. Visual Basic evaluates an expression, and if it’s True, the statements are executed. If the expression is False, the program continues and the statement following the loop is executed. </a:t>
            </a:r>
          </a:p>
          <a:p>
            <a:r>
              <a:rPr lang="en-US" sz="2000" dirty="0"/>
              <a:t>There are two variations of the Do...Loop statement and both use the same basic model. A loop can be executed either while the condition is True or until the condition becomes True. These two variations use the keywords </a:t>
            </a:r>
            <a:r>
              <a:rPr lang="en-US" sz="2000" i="1" dirty="0"/>
              <a:t>While </a:t>
            </a:r>
            <a:r>
              <a:rPr lang="en-US" sz="2000" dirty="0"/>
              <a:t>and </a:t>
            </a:r>
            <a:r>
              <a:rPr lang="en-US" sz="2000" i="1" dirty="0"/>
              <a:t>Until </a:t>
            </a:r>
            <a:r>
              <a:rPr lang="en-US" sz="2000" dirty="0"/>
              <a:t>to specify how long the statements are executed. </a:t>
            </a:r>
            <a:endParaRPr lang="en-IN" sz="2000" dirty="0"/>
          </a:p>
        </p:txBody>
      </p:sp>
      <p:sp>
        <p:nvSpPr>
          <p:cNvPr id="4" name="Content Placeholder 2">
            <a:extLst>
              <a:ext uri="{FF2B5EF4-FFF2-40B4-BE49-F238E27FC236}">
                <a16:creationId xmlns:a16="http://schemas.microsoft.com/office/drawing/2014/main" id="{31DB09CE-E912-4171-AA78-A2C1B8EF97BB}"/>
              </a:ext>
            </a:extLst>
          </p:cNvPr>
          <p:cNvSpPr txBox="1">
            <a:spLocks/>
          </p:cNvSpPr>
          <p:nvPr/>
        </p:nvSpPr>
        <p:spPr>
          <a:xfrm>
            <a:off x="123824" y="1844675"/>
            <a:ext cx="5838825" cy="482282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dirty="0"/>
              <a:t>To execute a block of statements while a condition is True, use the following syntax: </a:t>
            </a:r>
          </a:p>
          <a:p>
            <a:pPr marL="0" indent="0" algn="ctr">
              <a:buNone/>
            </a:pPr>
            <a:r>
              <a:rPr lang="en-IN" sz="2000" b="1" i="1" dirty="0"/>
              <a:t>Do While condition </a:t>
            </a:r>
            <a:endParaRPr lang="en-IN" sz="2000" dirty="0"/>
          </a:p>
          <a:p>
            <a:pPr marL="0" indent="0" algn="ctr">
              <a:buNone/>
            </a:pPr>
            <a:r>
              <a:rPr lang="en-IN" sz="2000" b="1" i="1" dirty="0"/>
              <a:t>statement-block </a:t>
            </a:r>
            <a:endParaRPr lang="en-IN" sz="2000" dirty="0"/>
          </a:p>
          <a:p>
            <a:pPr marL="0" indent="0" algn="ctr">
              <a:buNone/>
            </a:pPr>
            <a:r>
              <a:rPr lang="en-IN" sz="2000" b="1" i="1" dirty="0"/>
              <a:t>Loop </a:t>
            </a:r>
            <a:endParaRPr lang="en-IN" sz="2000" dirty="0"/>
          </a:p>
          <a:p>
            <a:r>
              <a:rPr lang="en-US" sz="2000" dirty="0"/>
              <a:t>To execute a block of statements until the condition becomes True, use the following syntax: </a:t>
            </a:r>
          </a:p>
          <a:p>
            <a:pPr marL="0" indent="0" algn="ctr">
              <a:buNone/>
            </a:pPr>
            <a:r>
              <a:rPr lang="en-IN" b="1" i="1" dirty="0"/>
              <a:t>Do Until condition </a:t>
            </a:r>
            <a:endParaRPr lang="en-IN" dirty="0"/>
          </a:p>
          <a:p>
            <a:pPr marL="0" indent="0" algn="ctr">
              <a:buNone/>
            </a:pPr>
            <a:r>
              <a:rPr lang="en-IN" b="1" i="1" dirty="0"/>
              <a:t>statement-block </a:t>
            </a:r>
            <a:endParaRPr lang="en-IN" dirty="0"/>
          </a:p>
          <a:p>
            <a:pPr marL="0" indent="0" algn="ctr">
              <a:buNone/>
            </a:pPr>
            <a:r>
              <a:rPr lang="en-IN" b="1" i="1" dirty="0"/>
              <a:t>Loop </a:t>
            </a:r>
            <a:endParaRPr lang="en-IN" dirty="0"/>
          </a:p>
        </p:txBody>
      </p:sp>
    </p:spTree>
    <p:extLst>
      <p:ext uri="{BB962C8B-B14F-4D97-AF65-F5344CB8AC3E}">
        <p14:creationId xmlns:p14="http://schemas.microsoft.com/office/powerpoint/2010/main" val="4162143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3DDE3-FE82-4F3A-A18C-F6BF8284E9DC}"/>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9366748-A334-4CA6-80AB-10B24A69CF6A}"/>
              </a:ext>
            </a:extLst>
          </p:cNvPr>
          <p:cNvSpPr>
            <a:spLocks noGrp="1"/>
          </p:cNvSpPr>
          <p:nvPr>
            <p:ph idx="1"/>
          </p:nvPr>
        </p:nvSpPr>
        <p:spPr/>
        <p:txBody>
          <a:bodyPr/>
          <a:lstStyle/>
          <a:p>
            <a:r>
              <a:rPr lang="en-US" dirty="0"/>
              <a:t>When Visual Basic executes the previous loops, it first evaluates </a:t>
            </a:r>
            <a:r>
              <a:rPr lang="en-US" i="1" dirty="0"/>
              <a:t>condition</a:t>
            </a:r>
            <a:r>
              <a:rPr lang="en-US" dirty="0"/>
              <a:t>. If </a:t>
            </a:r>
            <a:r>
              <a:rPr lang="en-US" i="1" dirty="0"/>
              <a:t>condition </a:t>
            </a:r>
            <a:r>
              <a:rPr lang="en-US" dirty="0"/>
              <a:t>is False, the Do...While or Do...Until loop is skipped (the statements aren’t even executed once). When the Loop statement is reached, Visual Basic evaluates the expression again and repeats the statement block of the Do...While loop if the expression is True, or repeats the statements of the Do...Until loop if the expression is False. </a:t>
            </a:r>
          </a:p>
          <a:p>
            <a:r>
              <a:rPr lang="en-US" dirty="0"/>
              <a:t>The Do...Loop can execute any number of times as long as </a:t>
            </a:r>
            <a:r>
              <a:rPr lang="en-US" i="1" dirty="0"/>
              <a:t>condition </a:t>
            </a:r>
            <a:r>
              <a:rPr lang="en-US" dirty="0"/>
              <a:t>is True. Moreover, the number of iterations need not be known before the loops starts. If </a:t>
            </a:r>
            <a:r>
              <a:rPr lang="en-US" i="1" dirty="0"/>
              <a:t>condition </a:t>
            </a:r>
            <a:r>
              <a:rPr lang="en-US" dirty="0"/>
              <a:t>is initially False, the statements may never execute. </a:t>
            </a:r>
            <a:endParaRPr lang="en-IN" dirty="0"/>
          </a:p>
        </p:txBody>
      </p:sp>
    </p:spTree>
    <p:extLst>
      <p:ext uri="{BB962C8B-B14F-4D97-AF65-F5344CB8AC3E}">
        <p14:creationId xmlns:p14="http://schemas.microsoft.com/office/powerpoint/2010/main" val="746528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733425"/>
            <a:ext cx="8596668" cy="5307937"/>
          </a:xfrm>
        </p:spPr>
        <p:txBody>
          <a:bodyPr>
            <a:normAutofit lnSpcReduction="10000"/>
          </a:bodyPr>
          <a:lstStyle/>
          <a:p>
            <a:r>
              <a:rPr lang="en-US" dirty="0"/>
              <a:t>Another variation of the Do loop executes the statements first and evaluates the </a:t>
            </a:r>
            <a:r>
              <a:rPr lang="en-US" i="1" dirty="0"/>
              <a:t>condition </a:t>
            </a:r>
            <a:r>
              <a:rPr lang="en-US" dirty="0"/>
              <a:t>after each execution. This Do loop has the following syntax </a:t>
            </a:r>
          </a:p>
          <a:p>
            <a:endParaRPr lang="en-US" dirty="0"/>
          </a:p>
          <a:p>
            <a:pPr marL="0" indent="0">
              <a:buNone/>
            </a:pPr>
            <a:r>
              <a:rPr lang="en-IN" sz="2200" b="1" i="1" dirty="0"/>
              <a:t>Do </a:t>
            </a:r>
            <a:endParaRPr lang="en-IN" sz="2200" dirty="0"/>
          </a:p>
          <a:p>
            <a:pPr marL="0" indent="0">
              <a:buNone/>
            </a:pPr>
            <a:r>
              <a:rPr lang="en-IN" sz="2200" b="1" i="1" dirty="0"/>
              <a:t>statements </a:t>
            </a:r>
            <a:endParaRPr lang="en-IN" sz="2200" dirty="0"/>
          </a:p>
          <a:p>
            <a:pPr marL="0" indent="0">
              <a:buNone/>
            </a:pPr>
            <a:r>
              <a:rPr lang="en-IN" sz="2200" b="1" i="1" dirty="0"/>
              <a:t>Loop While condition </a:t>
            </a:r>
            <a:endParaRPr lang="en-IN" sz="2200" dirty="0"/>
          </a:p>
          <a:p>
            <a:pPr marL="0" indent="0">
              <a:buNone/>
            </a:pPr>
            <a:r>
              <a:rPr lang="en-IN" sz="2200" b="1" i="1" dirty="0"/>
              <a:t>or </a:t>
            </a:r>
            <a:endParaRPr lang="en-IN" sz="2200" dirty="0"/>
          </a:p>
          <a:p>
            <a:pPr marL="0" indent="0">
              <a:buNone/>
            </a:pPr>
            <a:r>
              <a:rPr lang="en-IN" sz="2200" b="1" i="1" dirty="0"/>
              <a:t>Do </a:t>
            </a:r>
            <a:endParaRPr lang="en-IN" sz="2200" dirty="0"/>
          </a:p>
          <a:p>
            <a:pPr marL="0" indent="0">
              <a:buNone/>
            </a:pPr>
            <a:r>
              <a:rPr lang="en-IN" sz="2200" b="1" i="1" dirty="0"/>
              <a:t>statements </a:t>
            </a:r>
            <a:endParaRPr lang="en-IN" sz="2200" dirty="0"/>
          </a:p>
          <a:p>
            <a:pPr marL="0" indent="0">
              <a:buNone/>
            </a:pPr>
            <a:r>
              <a:rPr lang="en-IN" sz="2200" b="1" i="1" dirty="0"/>
              <a:t>Loop Until condition</a:t>
            </a:r>
            <a:r>
              <a:rPr lang="en-IN" b="1" i="1" dirty="0"/>
              <a:t> </a:t>
            </a:r>
          </a:p>
          <a:p>
            <a:pPr marL="0" indent="0">
              <a:buNone/>
            </a:pPr>
            <a:endParaRPr lang="en-IN" dirty="0"/>
          </a:p>
          <a:p>
            <a:r>
              <a:rPr lang="en-US" dirty="0"/>
              <a:t>The statements in this type of loop execute at least once, since the condition is examined at the end of the loop. </a:t>
            </a:r>
            <a:endParaRPr lang="en-IN" dirty="0"/>
          </a:p>
        </p:txBody>
      </p:sp>
    </p:spTree>
    <p:extLst>
      <p:ext uri="{BB962C8B-B14F-4D97-AF65-F5344CB8AC3E}">
        <p14:creationId xmlns:p14="http://schemas.microsoft.com/office/powerpoint/2010/main" val="38288098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33375"/>
            <a:ext cx="8596668" cy="1320800"/>
          </a:xfrm>
        </p:spPr>
        <p:txBody>
          <a:bodyPr/>
          <a:lstStyle/>
          <a:p>
            <a:r>
              <a:rPr lang="en-IN" b="1" dirty="0"/>
              <a:t>For...Next </a:t>
            </a:r>
            <a:endParaRPr lang="en-IN" dirty="0"/>
          </a:p>
        </p:txBody>
      </p:sp>
      <p:sp>
        <p:nvSpPr>
          <p:cNvPr id="3" name="Content Placeholder 2"/>
          <p:cNvSpPr>
            <a:spLocks noGrp="1"/>
          </p:cNvSpPr>
          <p:nvPr>
            <p:ph idx="1"/>
          </p:nvPr>
        </p:nvSpPr>
        <p:spPr>
          <a:xfrm>
            <a:off x="838200" y="1096169"/>
            <a:ext cx="8648700" cy="5104606"/>
          </a:xfrm>
        </p:spPr>
        <p:txBody>
          <a:bodyPr>
            <a:normAutofit/>
          </a:bodyPr>
          <a:lstStyle/>
          <a:p>
            <a:r>
              <a:rPr lang="en-US" sz="2400" dirty="0"/>
              <a:t>The </a:t>
            </a:r>
            <a:r>
              <a:rPr lang="en-US" sz="2400" i="1" dirty="0"/>
              <a:t>For...Next </a:t>
            </a:r>
            <a:r>
              <a:rPr lang="en-US" sz="2400" dirty="0"/>
              <a:t>loop is one of the oldest loop structures in programming languages. Unlike the Do loop, the For...Next loop requires that you know how many times the statements in the loop will be executed. The For...Next loop uses a variable (it’s called the loop’s </a:t>
            </a:r>
            <a:r>
              <a:rPr lang="en-US" sz="2400" i="1" dirty="0"/>
              <a:t>counter</a:t>
            </a:r>
            <a:r>
              <a:rPr lang="en-US" sz="2400" dirty="0"/>
              <a:t>) that increases or decreases in value during each repetition of the loop. </a:t>
            </a:r>
            <a:endParaRPr lang="en-IN" sz="2400" dirty="0"/>
          </a:p>
        </p:txBody>
      </p:sp>
    </p:spTree>
    <p:extLst>
      <p:ext uri="{BB962C8B-B14F-4D97-AF65-F5344CB8AC3E}">
        <p14:creationId xmlns:p14="http://schemas.microsoft.com/office/powerpoint/2010/main" val="1690467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6750"/>
          </a:xfrm>
        </p:spPr>
        <p:txBody>
          <a:bodyPr/>
          <a:lstStyle/>
          <a:p>
            <a:r>
              <a:rPr lang="en-IN" b="1" dirty="0"/>
              <a:t>For...Next </a:t>
            </a:r>
            <a:endParaRPr lang="en-IN" dirty="0"/>
          </a:p>
        </p:txBody>
      </p:sp>
      <p:sp>
        <p:nvSpPr>
          <p:cNvPr id="4" name="Content Placeholder 2"/>
          <p:cNvSpPr txBox="1">
            <a:spLocks noGrp="1"/>
          </p:cNvSpPr>
          <p:nvPr>
            <p:ph idx="1"/>
          </p:nvPr>
        </p:nvSpPr>
        <p:spPr>
          <a:xfrm>
            <a:off x="677333" y="1276350"/>
            <a:ext cx="9771591" cy="5581649"/>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400" dirty="0"/>
              <a:t>The For...Next loop has the following syntax: </a:t>
            </a:r>
          </a:p>
          <a:p>
            <a:pPr marL="0" indent="0">
              <a:buNone/>
            </a:pPr>
            <a:r>
              <a:rPr lang="en-US" sz="2400" b="1" i="1" dirty="0"/>
              <a:t>For counter = start To end [Step increment] </a:t>
            </a:r>
            <a:endParaRPr lang="en-US" sz="2400" dirty="0"/>
          </a:p>
          <a:p>
            <a:pPr marL="0" indent="0">
              <a:buNone/>
            </a:pPr>
            <a:r>
              <a:rPr lang="en-IN" sz="2400" b="1" i="1" dirty="0"/>
              <a:t>statements </a:t>
            </a:r>
            <a:endParaRPr lang="en-IN" sz="2400" dirty="0"/>
          </a:p>
          <a:p>
            <a:pPr marL="0" indent="0">
              <a:buNone/>
            </a:pPr>
            <a:r>
              <a:rPr lang="en-IN" sz="2400" b="1" i="1" dirty="0"/>
              <a:t>Next [counter] </a:t>
            </a:r>
          </a:p>
          <a:p>
            <a:r>
              <a:rPr lang="en-US" sz="2400" dirty="0"/>
              <a:t>The keywords in the square brackets are optional. The arguments </a:t>
            </a:r>
            <a:r>
              <a:rPr lang="en-US" sz="2400" i="1" dirty="0"/>
              <a:t>counter</a:t>
            </a:r>
            <a:r>
              <a:rPr lang="en-US" sz="2400" dirty="0"/>
              <a:t>, </a:t>
            </a:r>
            <a:r>
              <a:rPr lang="en-US" sz="2400" i="1" dirty="0"/>
              <a:t>start</a:t>
            </a:r>
            <a:r>
              <a:rPr lang="en-US" sz="2400" dirty="0"/>
              <a:t>, </a:t>
            </a:r>
            <a:r>
              <a:rPr lang="en-US" sz="2400" i="1" dirty="0"/>
              <a:t>end</a:t>
            </a:r>
            <a:r>
              <a:rPr lang="en-US" sz="2400" dirty="0"/>
              <a:t>, and </a:t>
            </a:r>
            <a:r>
              <a:rPr lang="en-US" sz="2400" i="1" dirty="0"/>
              <a:t>increment </a:t>
            </a:r>
            <a:r>
              <a:rPr lang="en-US" sz="2400" dirty="0"/>
              <a:t>are all numeric. The loop is executed as many times as required for the </a:t>
            </a:r>
            <a:r>
              <a:rPr lang="en-US" sz="2400" i="1" dirty="0"/>
              <a:t>counter </a:t>
            </a:r>
            <a:r>
              <a:rPr lang="en-US" sz="2400" dirty="0"/>
              <a:t>to reach (or exceed) the </a:t>
            </a:r>
            <a:r>
              <a:rPr lang="en-US" sz="2400" i="1" dirty="0"/>
              <a:t>end </a:t>
            </a:r>
            <a:r>
              <a:rPr lang="en-US" sz="2400" dirty="0"/>
              <a:t>value. </a:t>
            </a:r>
          </a:p>
          <a:p>
            <a:r>
              <a:rPr lang="en-US" sz="2400" dirty="0"/>
              <a:t>In executing a For...Next loop, Visual Basic completes the following steps: </a:t>
            </a:r>
          </a:p>
          <a:p>
            <a:r>
              <a:rPr lang="en-US" sz="2400" b="1" dirty="0"/>
              <a:t>1. </a:t>
            </a:r>
            <a:r>
              <a:rPr lang="en-US" sz="2400" dirty="0"/>
              <a:t>Sets </a:t>
            </a:r>
            <a:r>
              <a:rPr lang="en-US" sz="2400" i="1" dirty="0"/>
              <a:t>counter </a:t>
            </a:r>
            <a:r>
              <a:rPr lang="en-US" sz="2400" dirty="0"/>
              <a:t>equal to </a:t>
            </a:r>
            <a:r>
              <a:rPr lang="en-US" sz="2400" i="1" dirty="0"/>
              <a:t>start </a:t>
            </a:r>
            <a:endParaRPr lang="en-US" sz="2400" dirty="0"/>
          </a:p>
          <a:p>
            <a:r>
              <a:rPr lang="en-US" sz="2400" b="1" dirty="0"/>
              <a:t>2. </a:t>
            </a:r>
            <a:r>
              <a:rPr lang="en-US" sz="2400" dirty="0"/>
              <a:t>Tests to see if </a:t>
            </a:r>
            <a:r>
              <a:rPr lang="en-US" sz="2400" i="1" dirty="0"/>
              <a:t>counter </a:t>
            </a:r>
            <a:r>
              <a:rPr lang="en-US" sz="2400" dirty="0"/>
              <a:t>is greater than </a:t>
            </a:r>
            <a:r>
              <a:rPr lang="en-US" sz="2400" i="1" dirty="0"/>
              <a:t>end</a:t>
            </a:r>
            <a:r>
              <a:rPr lang="en-US" sz="2400" dirty="0"/>
              <a:t>. If so, it exits the loop. If </a:t>
            </a:r>
            <a:r>
              <a:rPr lang="en-US" sz="2400" i="1" dirty="0"/>
              <a:t>increment </a:t>
            </a:r>
            <a:r>
              <a:rPr lang="en-US" sz="2400" dirty="0"/>
              <a:t>is negative, Visual Basic tests to see if </a:t>
            </a:r>
            <a:r>
              <a:rPr lang="en-US" sz="2400" i="1" dirty="0"/>
              <a:t>counter </a:t>
            </a:r>
            <a:r>
              <a:rPr lang="en-US" sz="2400" dirty="0"/>
              <a:t>is less than </a:t>
            </a:r>
            <a:r>
              <a:rPr lang="en-US" sz="2400" i="1" dirty="0"/>
              <a:t>end</a:t>
            </a:r>
            <a:r>
              <a:rPr lang="en-US" sz="2400" dirty="0"/>
              <a:t>. If it is, it exits the loop. </a:t>
            </a:r>
          </a:p>
          <a:p>
            <a:r>
              <a:rPr lang="en-US" sz="2400" b="1" dirty="0"/>
              <a:t>3. </a:t>
            </a:r>
            <a:r>
              <a:rPr lang="en-US" sz="2400" dirty="0"/>
              <a:t>Executes the statements in the block </a:t>
            </a:r>
          </a:p>
          <a:p>
            <a:r>
              <a:rPr lang="en-US" sz="2400" b="1" dirty="0"/>
              <a:t>4. </a:t>
            </a:r>
            <a:r>
              <a:rPr lang="en-US" sz="2400" dirty="0"/>
              <a:t>Increments </a:t>
            </a:r>
            <a:r>
              <a:rPr lang="en-US" sz="2400" i="1" dirty="0"/>
              <a:t>counter </a:t>
            </a:r>
            <a:r>
              <a:rPr lang="en-US" sz="2400" dirty="0"/>
              <a:t>by the amount specified with the </a:t>
            </a:r>
            <a:r>
              <a:rPr lang="en-US" sz="2400" i="1" dirty="0"/>
              <a:t>increment </a:t>
            </a:r>
            <a:r>
              <a:rPr lang="en-US" sz="2400" dirty="0"/>
              <a:t>argument. If the </a:t>
            </a:r>
            <a:r>
              <a:rPr lang="en-US" sz="2400" i="1" dirty="0"/>
              <a:t>increment </a:t>
            </a:r>
            <a:r>
              <a:rPr lang="en-US" sz="2400" dirty="0"/>
              <a:t>argument isn’t specified, </a:t>
            </a:r>
            <a:r>
              <a:rPr lang="en-US" sz="2400" i="1" dirty="0"/>
              <a:t>counter </a:t>
            </a:r>
            <a:r>
              <a:rPr lang="en-US" sz="2400" dirty="0"/>
              <a:t>is incremented by 1. </a:t>
            </a:r>
          </a:p>
          <a:p>
            <a:r>
              <a:rPr lang="en-IN" sz="2400" b="1" dirty="0"/>
              <a:t>5. </a:t>
            </a:r>
            <a:r>
              <a:rPr lang="en-IN" sz="2400" dirty="0"/>
              <a:t>Repeats the statements </a:t>
            </a:r>
          </a:p>
        </p:txBody>
      </p:sp>
    </p:spTree>
    <p:extLst>
      <p:ext uri="{BB962C8B-B14F-4D97-AF65-F5344CB8AC3E}">
        <p14:creationId xmlns:p14="http://schemas.microsoft.com/office/powerpoint/2010/main" val="2425429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Looping statement</a:t>
            </a:r>
            <a:endParaRPr lang="en-IN" dirty="0"/>
          </a:p>
        </p:txBody>
      </p:sp>
      <p:pic>
        <p:nvPicPr>
          <p:cNvPr id="6" name="Content Placeholder 5"/>
          <p:cNvPicPr>
            <a:picLocks noGrp="1" noChangeAspect="1"/>
          </p:cNvPicPr>
          <p:nvPr>
            <p:ph idx="1"/>
          </p:nvPr>
        </p:nvPicPr>
        <p:blipFill>
          <a:blip r:embed="rId2"/>
          <a:stretch>
            <a:fillRect/>
          </a:stretch>
        </p:blipFill>
        <p:spPr>
          <a:xfrm>
            <a:off x="1757625" y="2141538"/>
            <a:ext cx="5408087" cy="3881437"/>
          </a:xfrm>
          <a:prstGeom prst="rect">
            <a:avLst/>
          </a:prstGeom>
        </p:spPr>
      </p:pic>
    </p:spTree>
    <p:extLst>
      <p:ext uri="{BB962C8B-B14F-4D97-AF65-F5344CB8AC3E}">
        <p14:creationId xmlns:p14="http://schemas.microsoft.com/office/powerpoint/2010/main" val="21143760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8758" y="217489"/>
            <a:ext cx="4189941" cy="6354761"/>
          </a:xfrm>
          <a:solidFill>
            <a:schemeClr val="accent2">
              <a:lumMod val="20000"/>
              <a:lumOff val="80000"/>
            </a:schemeClr>
          </a:solidFill>
        </p:spPr>
        <p:txBody>
          <a:bodyPr>
            <a:noAutofit/>
          </a:bodyPr>
          <a:lstStyle/>
          <a:p>
            <a:pPr marL="0" indent="0">
              <a:buNone/>
            </a:pPr>
            <a:r>
              <a:rPr lang="en-IN" sz="1600" dirty="0"/>
              <a:t>Private Sub Command1_Click()</a:t>
            </a:r>
          </a:p>
          <a:p>
            <a:pPr marL="0" indent="0">
              <a:buNone/>
            </a:pPr>
            <a:r>
              <a:rPr lang="en-IN" sz="1600" dirty="0"/>
              <a:t>Dim </a:t>
            </a:r>
            <a:r>
              <a:rPr lang="en-IN" sz="1600" dirty="0" err="1"/>
              <a:t>i</a:t>
            </a:r>
            <a:r>
              <a:rPr lang="en-IN" sz="1600" dirty="0"/>
              <a:t> As Integer</a:t>
            </a:r>
          </a:p>
          <a:p>
            <a:pPr marL="0" indent="0">
              <a:buNone/>
            </a:pPr>
            <a:r>
              <a:rPr lang="en-IN" sz="1600" dirty="0" err="1"/>
              <a:t>i</a:t>
            </a:r>
            <a:r>
              <a:rPr lang="en-IN" sz="1600" dirty="0"/>
              <a:t> = 1</a:t>
            </a:r>
          </a:p>
          <a:p>
            <a:pPr marL="0" indent="0">
              <a:buNone/>
            </a:pPr>
            <a:r>
              <a:rPr lang="en-IN" sz="1600" dirty="0"/>
              <a:t>Do While </a:t>
            </a:r>
            <a:r>
              <a:rPr lang="en-IN" sz="1600" dirty="0" err="1"/>
              <a:t>i</a:t>
            </a:r>
            <a:r>
              <a:rPr lang="en-IN" sz="1600" dirty="0"/>
              <a:t> &lt;= 10</a:t>
            </a:r>
          </a:p>
          <a:p>
            <a:pPr marL="0" indent="0">
              <a:buNone/>
            </a:pPr>
            <a:r>
              <a:rPr lang="en-IN" sz="1600" dirty="0"/>
              <a:t>Form1.Print </a:t>
            </a:r>
            <a:r>
              <a:rPr lang="en-IN" sz="1600" dirty="0" err="1"/>
              <a:t>i</a:t>
            </a:r>
            <a:endParaRPr lang="en-IN" sz="1600" dirty="0"/>
          </a:p>
          <a:p>
            <a:pPr marL="0" indent="0">
              <a:buNone/>
            </a:pPr>
            <a:r>
              <a:rPr lang="en-IN" sz="1600" dirty="0" err="1"/>
              <a:t>i</a:t>
            </a:r>
            <a:r>
              <a:rPr lang="en-IN" sz="1600" dirty="0"/>
              <a:t> = </a:t>
            </a:r>
            <a:r>
              <a:rPr lang="en-IN" sz="1600" dirty="0" err="1"/>
              <a:t>i</a:t>
            </a:r>
            <a:r>
              <a:rPr lang="en-IN" sz="1600" dirty="0"/>
              <a:t> + 1</a:t>
            </a:r>
          </a:p>
          <a:p>
            <a:pPr marL="0" indent="0">
              <a:buNone/>
            </a:pPr>
            <a:r>
              <a:rPr lang="en-IN" sz="1600" dirty="0"/>
              <a:t>Loop</a:t>
            </a:r>
          </a:p>
          <a:p>
            <a:pPr marL="0" indent="0">
              <a:buNone/>
            </a:pPr>
            <a:r>
              <a:rPr lang="en-IN" sz="1600" dirty="0"/>
              <a:t>End Sub</a:t>
            </a:r>
          </a:p>
          <a:p>
            <a:pPr marL="0" indent="0">
              <a:buNone/>
            </a:pPr>
            <a:endParaRPr lang="en-IN" sz="1600" dirty="0"/>
          </a:p>
          <a:p>
            <a:pPr marL="0" indent="0">
              <a:buNone/>
            </a:pPr>
            <a:r>
              <a:rPr lang="en-IN" sz="1600" dirty="0"/>
              <a:t>Private Sub Command2_Click()</a:t>
            </a:r>
          </a:p>
          <a:p>
            <a:pPr marL="0" indent="0">
              <a:buNone/>
            </a:pPr>
            <a:r>
              <a:rPr lang="en-IN" sz="1600" dirty="0"/>
              <a:t>Dim </a:t>
            </a:r>
            <a:r>
              <a:rPr lang="en-IN" sz="1600" dirty="0" err="1"/>
              <a:t>i</a:t>
            </a:r>
            <a:r>
              <a:rPr lang="en-IN" sz="1600" dirty="0"/>
              <a:t> As Integer</a:t>
            </a:r>
          </a:p>
          <a:p>
            <a:pPr marL="0" indent="0">
              <a:buNone/>
            </a:pPr>
            <a:r>
              <a:rPr lang="en-IN" sz="1600" dirty="0" err="1"/>
              <a:t>i</a:t>
            </a:r>
            <a:r>
              <a:rPr lang="en-IN" sz="1600" dirty="0"/>
              <a:t> = 1</a:t>
            </a:r>
          </a:p>
          <a:p>
            <a:pPr marL="0" indent="0">
              <a:buNone/>
            </a:pPr>
            <a:r>
              <a:rPr lang="en-IN" sz="1600" dirty="0"/>
              <a:t>Do Until </a:t>
            </a:r>
            <a:r>
              <a:rPr lang="en-IN" sz="1600" dirty="0" err="1"/>
              <a:t>i</a:t>
            </a:r>
            <a:r>
              <a:rPr lang="en-IN" sz="1600" dirty="0"/>
              <a:t> &gt; 10</a:t>
            </a:r>
          </a:p>
          <a:p>
            <a:pPr marL="0" indent="0">
              <a:buNone/>
            </a:pPr>
            <a:r>
              <a:rPr lang="en-IN" sz="1600" dirty="0"/>
              <a:t>Form1.Print </a:t>
            </a:r>
            <a:r>
              <a:rPr lang="en-IN" sz="1600" dirty="0" err="1"/>
              <a:t>i</a:t>
            </a:r>
            <a:endParaRPr lang="en-IN" sz="1600" dirty="0"/>
          </a:p>
          <a:p>
            <a:pPr marL="0" indent="0">
              <a:buNone/>
            </a:pPr>
            <a:r>
              <a:rPr lang="en-IN" sz="1600" dirty="0" err="1"/>
              <a:t>i</a:t>
            </a:r>
            <a:r>
              <a:rPr lang="en-IN" sz="1600" dirty="0"/>
              <a:t> = </a:t>
            </a:r>
            <a:r>
              <a:rPr lang="en-IN" sz="1600" dirty="0" err="1"/>
              <a:t>i</a:t>
            </a:r>
            <a:r>
              <a:rPr lang="en-IN" sz="1600" dirty="0"/>
              <a:t> + 1</a:t>
            </a:r>
          </a:p>
          <a:p>
            <a:pPr marL="0" indent="0">
              <a:buNone/>
            </a:pPr>
            <a:r>
              <a:rPr lang="en-IN" sz="1600" dirty="0"/>
              <a:t>Loop</a:t>
            </a:r>
          </a:p>
          <a:p>
            <a:pPr marL="0" indent="0">
              <a:buNone/>
            </a:pPr>
            <a:r>
              <a:rPr lang="en-IN" sz="1600" dirty="0"/>
              <a:t>End Sub</a:t>
            </a:r>
          </a:p>
          <a:p>
            <a:pPr marL="0" indent="0">
              <a:buNone/>
            </a:pPr>
            <a:endParaRPr lang="en-IN" sz="1600" dirty="0"/>
          </a:p>
        </p:txBody>
      </p:sp>
      <p:sp>
        <p:nvSpPr>
          <p:cNvPr id="4" name="Content Placeholder 2"/>
          <p:cNvSpPr txBox="1">
            <a:spLocks/>
          </p:cNvSpPr>
          <p:nvPr/>
        </p:nvSpPr>
        <p:spPr>
          <a:xfrm>
            <a:off x="5220758" y="217489"/>
            <a:ext cx="3827991" cy="6354761"/>
          </a:xfrm>
          <a:prstGeom prst="rect">
            <a:avLst/>
          </a:prstGeom>
          <a:solidFill>
            <a:schemeClr val="accent2">
              <a:lumMod val="40000"/>
              <a:lumOff val="6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IN" sz="1600" dirty="0"/>
              <a:t>Private Sub Command3_Click()</a:t>
            </a:r>
          </a:p>
          <a:p>
            <a:pPr marL="0" indent="0">
              <a:buFont typeface="Wingdings 3" charset="2"/>
              <a:buNone/>
            </a:pPr>
            <a:r>
              <a:rPr lang="en-IN" sz="1600" dirty="0"/>
              <a:t>Dim </a:t>
            </a:r>
            <a:r>
              <a:rPr lang="en-IN" sz="1600" dirty="0" err="1"/>
              <a:t>i</a:t>
            </a:r>
            <a:r>
              <a:rPr lang="en-IN" sz="1600" dirty="0"/>
              <a:t> As Integer</a:t>
            </a:r>
          </a:p>
          <a:p>
            <a:pPr marL="0" indent="0">
              <a:buFont typeface="Wingdings 3" charset="2"/>
              <a:buNone/>
            </a:pPr>
            <a:r>
              <a:rPr lang="en-IN" sz="1600" dirty="0"/>
              <a:t>For </a:t>
            </a:r>
            <a:r>
              <a:rPr lang="en-IN" sz="1600" dirty="0" err="1"/>
              <a:t>i</a:t>
            </a:r>
            <a:r>
              <a:rPr lang="en-IN" sz="1600" dirty="0"/>
              <a:t> = 1 To 10 Step 2</a:t>
            </a:r>
          </a:p>
          <a:p>
            <a:pPr marL="0" indent="0">
              <a:buFont typeface="Wingdings 3" charset="2"/>
              <a:buNone/>
            </a:pPr>
            <a:r>
              <a:rPr lang="en-IN" sz="1600" dirty="0"/>
              <a:t>Form1.Print </a:t>
            </a:r>
            <a:r>
              <a:rPr lang="en-IN" sz="1600" dirty="0" err="1"/>
              <a:t>i</a:t>
            </a:r>
            <a:endParaRPr lang="en-IN" sz="1600" dirty="0"/>
          </a:p>
          <a:p>
            <a:pPr marL="0" indent="0">
              <a:buFont typeface="Wingdings 3" charset="2"/>
              <a:buNone/>
            </a:pPr>
            <a:r>
              <a:rPr lang="en-IN" sz="1600" dirty="0"/>
              <a:t>Next</a:t>
            </a:r>
          </a:p>
          <a:p>
            <a:pPr marL="0" indent="0">
              <a:buFont typeface="Wingdings 3" charset="2"/>
              <a:buNone/>
            </a:pPr>
            <a:r>
              <a:rPr lang="en-IN" sz="1600" dirty="0"/>
              <a:t>End Sub</a:t>
            </a:r>
          </a:p>
          <a:p>
            <a:pPr marL="0" indent="0">
              <a:buFont typeface="Wingdings 3" charset="2"/>
              <a:buNone/>
            </a:pPr>
            <a:endParaRPr lang="en-IN" sz="1600" dirty="0"/>
          </a:p>
          <a:p>
            <a:pPr marL="0" indent="0">
              <a:buFont typeface="Wingdings 3" charset="2"/>
              <a:buNone/>
            </a:pPr>
            <a:r>
              <a:rPr lang="en-IN" sz="1600" dirty="0"/>
              <a:t>Private Sub Command4_Click()</a:t>
            </a:r>
          </a:p>
          <a:p>
            <a:pPr marL="0" indent="0">
              <a:buFont typeface="Wingdings 3" charset="2"/>
              <a:buNone/>
            </a:pPr>
            <a:r>
              <a:rPr lang="en-IN" sz="1600" dirty="0"/>
              <a:t>Dim </a:t>
            </a:r>
            <a:r>
              <a:rPr lang="en-IN" sz="1600" dirty="0" err="1"/>
              <a:t>i</a:t>
            </a:r>
            <a:r>
              <a:rPr lang="en-IN" sz="1600" dirty="0"/>
              <a:t> As Integer</a:t>
            </a:r>
          </a:p>
          <a:p>
            <a:pPr marL="0" indent="0">
              <a:buFont typeface="Wingdings 3" charset="2"/>
              <a:buNone/>
            </a:pPr>
            <a:r>
              <a:rPr lang="en-IN" sz="1600" dirty="0"/>
              <a:t>For </a:t>
            </a:r>
            <a:r>
              <a:rPr lang="en-IN" sz="1600" dirty="0" err="1"/>
              <a:t>i</a:t>
            </a:r>
            <a:r>
              <a:rPr lang="en-IN" sz="1600" dirty="0"/>
              <a:t> = 2 To 10 Step 2</a:t>
            </a:r>
          </a:p>
          <a:p>
            <a:pPr marL="0" indent="0">
              <a:buFont typeface="Wingdings 3" charset="2"/>
              <a:buNone/>
            </a:pPr>
            <a:r>
              <a:rPr lang="en-IN" sz="1600" dirty="0"/>
              <a:t>Form1.Print </a:t>
            </a:r>
            <a:r>
              <a:rPr lang="en-IN" sz="1600" dirty="0" err="1"/>
              <a:t>i</a:t>
            </a:r>
            <a:endParaRPr lang="en-IN" sz="1600" dirty="0"/>
          </a:p>
          <a:p>
            <a:pPr marL="0" indent="0">
              <a:buFont typeface="Wingdings 3" charset="2"/>
              <a:buNone/>
            </a:pPr>
            <a:r>
              <a:rPr lang="en-IN" sz="1600" dirty="0"/>
              <a:t>Next</a:t>
            </a:r>
          </a:p>
          <a:p>
            <a:pPr marL="0" indent="0">
              <a:buFont typeface="Wingdings 3" charset="2"/>
              <a:buNone/>
            </a:pPr>
            <a:r>
              <a:rPr lang="en-IN" sz="1600" dirty="0"/>
              <a:t>End Sub</a:t>
            </a:r>
          </a:p>
          <a:p>
            <a:pPr marL="0" indent="0">
              <a:buFont typeface="Wingdings 3" charset="2"/>
              <a:buNone/>
            </a:pPr>
            <a:endParaRPr lang="en-IN" sz="1600" dirty="0"/>
          </a:p>
          <a:p>
            <a:pPr marL="0" indent="0">
              <a:buFont typeface="Wingdings 3" charset="2"/>
              <a:buNone/>
            </a:pPr>
            <a:r>
              <a:rPr lang="en-IN" sz="1600" dirty="0"/>
              <a:t>Private Sub Command5_Click()</a:t>
            </a:r>
          </a:p>
          <a:p>
            <a:pPr marL="0" indent="0">
              <a:buFont typeface="Wingdings 3" charset="2"/>
              <a:buNone/>
            </a:pPr>
            <a:r>
              <a:rPr lang="en-IN" sz="1600" dirty="0"/>
              <a:t>Form1.Cls</a:t>
            </a:r>
          </a:p>
          <a:p>
            <a:pPr marL="0" indent="0">
              <a:buFont typeface="Wingdings 3" charset="2"/>
              <a:buNone/>
            </a:pPr>
            <a:r>
              <a:rPr lang="en-IN" sz="1600" dirty="0"/>
              <a:t>End Sub</a:t>
            </a:r>
          </a:p>
          <a:p>
            <a:pPr marL="0" indent="0">
              <a:buFont typeface="Wingdings 3" charset="2"/>
              <a:buNone/>
            </a:pPr>
            <a:endParaRPr lang="en-IN" sz="1600" dirty="0"/>
          </a:p>
        </p:txBody>
      </p:sp>
    </p:spTree>
    <p:extLst>
      <p:ext uri="{BB962C8B-B14F-4D97-AF65-F5344CB8AC3E}">
        <p14:creationId xmlns:p14="http://schemas.microsoft.com/office/powerpoint/2010/main" val="780619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80975"/>
            <a:ext cx="8596668" cy="1320800"/>
          </a:xfrm>
        </p:spPr>
        <p:txBody>
          <a:bodyPr/>
          <a:lstStyle/>
          <a:p>
            <a:r>
              <a:rPr lang="en-IN" b="1" dirty="0"/>
              <a:t>Arrays </a:t>
            </a:r>
            <a:endParaRPr lang="en-IN" dirty="0"/>
          </a:p>
        </p:txBody>
      </p:sp>
      <p:sp>
        <p:nvSpPr>
          <p:cNvPr id="3" name="Content Placeholder 2"/>
          <p:cNvSpPr>
            <a:spLocks noGrp="1"/>
          </p:cNvSpPr>
          <p:nvPr>
            <p:ph idx="1"/>
          </p:nvPr>
        </p:nvSpPr>
        <p:spPr>
          <a:xfrm>
            <a:off x="677334" y="1181101"/>
            <a:ext cx="9704916" cy="5553074"/>
          </a:xfrm>
        </p:spPr>
        <p:txBody>
          <a:bodyPr>
            <a:normAutofit/>
          </a:bodyPr>
          <a:lstStyle/>
          <a:p>
            <a:r>
              <a:rPr lang="en-US" sz="2000" dirty="0"/>
              <a:t>A standard structure for storing data in any programming language is the array. Whereas individual variables can hold single entities, such as one number, one date, or one string, </a:t>
            </a:r>
            <a:r>
              <a:rPr lang="en-US" sz="2000" i="1" dirty="0"/>
              <a:t>arrays </a:t>
            </a:r>
            <a:r>
              <a:rPr lang="en-US" sz="2000" dirty="0"/>
              <a:t>can hold sets of data of the same type (a set of numbers, a series of dates, and so on). An array has a name, as does a variable, and the values stored in it can be accessed by an index. </a:t>
            </a:r>
          </a:p>
          <a:p>
            <a:r>
              <a:rPr lang="en-US" sz="2000" dirty="0"/>
              <a:t>An array is similar to a variable: it has a name and multiple values. Each value is identified by an index (an integer value) that follows the array’s name in parentheses. Each different value is an </a:t>
            </a:r>
            <a:r>
              <a:rPr lang="en-US" sz="2000" i="1" dirty="0"/>
              <a:t>element </a:t>
            </a:r>
            <a:r>
              <a:rPr lang="en-US" sz="2000" dirty="0"/>
              <a:t>of the array. </a:t>
            </a:r>
          </a:p>
          <a:p>
            <a:r>
              <a:rPr lang="en-IN" sz="2000" dirty="0"/>
              <a:t>For </a:t>
            </a:r>
            <a:r>
              <a:rPr lang="en-IN" sz="2000" dirty="0" err="1"/>
              <a:t>eg</a:t>
            </a:r>
            <a:r>
              <a:rPr lang="en-IN" sz="2000" dirty="0"/>
              <a:t>. </a:t>
            </a:r>
          </a:p>
          <a:p>
            <a:r>
              <a:rPr lang="pt-BR" sz="2000" b="1" i="1" dirty="0"/>
              <a:t>Dim salaries (15) As Integer </a:t>
            </a:r>
            <a:endParaRPr lang="pt-BR" sz="2000" dirty="0"/>
          </a:p>
          <a:p>
            <a:r>
              <a:rPr lang="en-US" sz="2000" dirty="0"/>
              <a:t>If the array </a:t>
            </a:r>
            <a:r>
              <a:rPr lang="en-US" sz="2000" i="1" dirty="0"/>
              <a:t>Salaries </a:t>
            </a:r>
            <a:r>
              <a:rPr lang="en-US" sz="2000" dirty="0"/>
              <a:t>holds the salaries of 16 employees, the element Salaries(0) holds the salary of the first employee, the element Salaries(1) holds the salary of the second employee, and so on up the element Salaries(15).</a:t>
            </a:r>
            <a:r>
              <a:rPr lang="en-US" sz="2000" b="1" dirty="0"/>
              <a:t>NET </a:t>
            </a:r>
            <a:endParaRPr lang="en-US" sz="2000" dirty="0"/>
          </a:p>
          <a:p>
            <a:r>
              <a:rPr lang="en-US" sz="2000" dirty="0"/>
              <a:t>The indexing of arrays in VB starts at zero. </a:t>
            </a:r>
            <a:endParaRPr lang="en-IN" sz="2000" dirty="0"/>
          </a:p>
        </p:txBody>
      </p:sp>
    </p:spTree>
    <p:extLst>
      <p:ext uri="{BB962C8B-B14F-4D97-AF65-F5344CB8AC3E}">
        <p14:creationId xmlns:p14="http://schemas.microsoft.com/office/powerpoint/2010/main" val="28934182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Declaring Arrays </a:t>
            </a:r>
            <a:br>
              <a:rPr lang="en-IN" dirty="0"/>
            </a:br>
            <a:endParaRPr lang="en-IN" dirty="0"/>
          </a:p>
        </p:txBody>
      </p:sp>
      <p:sp>
        <p:nvSpPr>
          <p:cNvPr id="3" name="Content Placeholder 2"/>
          <p:cNvSpPr>
            <a:spLocks noGrp="1"/>
          </p:cNvSpPr>
          <p:nvPr>
            <p:ph idx="1"/>
          </p:nvPr>
        </p:nvSpPr>
        <p:spPr/>
        <p:txBody>
          <a:bodyPr/>
          <a:lstStyle/>
          <a:p>
            <a:r>
              <a:rPr lang="en-US" dirty="0"/>
              <a:t>Arrays must be declared with the Dim statement followed by the name of the array and the index of the last element in the array in parentheses. </a:t>
            </a:r>
          </a:p>
          <a:p>
            <a:r>
              <a:rPr lang="en-US" dirty="0"/>
              <a:t>Syntax : </a:t>
            </a:r>
            <a:r>
              <a:rPr lang="en-US" b="1" i="1" dirty="0"/>
              <a:t>Dim Array name( ) As Data type </a:t>
            </a:r>
            <a:endParaRPr lang="en-US" dirty="0"/>
          </a:p>
          <a:p>
            <a:r>
              <a:rPr lang="en-IN" dirty="0"/>
              <a:t>for example, </a:t>
            </a:r>
          </a:p>
          <a:p>
            <a:r>
              <a:rPr lang="en-US" b="1" dirty="0"/>
              <a:t>Dim Salaries(15) As Integer</a:t>
            </a:r>
          </a:p>
          <a:p>
            <a:r>
              <a:rPr lang="en-US" dirty="0"/>
              <a:t> Salaries is the name of an array that holds 16 values (the salaries of the 16 employees), with indices ranging from 0 to 15. Salaries(0) is the first person’s salary, Salaries(1) the second person’s salary, and so on. All elements in an array have the same data type.</a:t>
            </a:r>
            <a:endParaRPr lang="en-IN" dirty="0"/>
          </a:p>
        </p:txBody>
      </p:sp>
    </p:spTree>
    <p:extLst>
      <p:ext uri="{BB962C8B-B14F-4D97-AF65-F5344CB8AC3E}">
        <p14:creationId xmlns:p14="http://schemas.microsoft.com/office/powerpoint/2010/main" val="19560359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74764"/>
            <a:ext cx="8596668" cy="1320800"/>
          </a:xfrm>
        </p:spPr>
        <p:txBody>
          <a:bodyPr/>
          <a:lstStyle/>
          <a:p>
            <a:r>
              <a:rPr lang="en-IN" dirty="0"/>
              <a:t>Initializing Arrays</a:t>
            </a:r>
          </a:p>
        </p:txBody>
      </p:sp>
      <p:sp>
        <p:nvSpPr>
          <p:cNvPr id="3" name="Content Placeholder 2"/>
          <p:cNvSpPr>
            <a:spLocks noGrp="1"/>
          </p:cNvSpPr>
          <p:nvPr>
            <p:ph idx="1"/>
          </p:nvPr>
        </p:nvSpPr>
        <p:spPr>
          <a:xfrm>
            <a:off x="293298" y="888521"/>
            <a:ext cx="9592574" cy="5969479"/>
          </a:xfrm>
        </p:spPr>
        <p:txBody>
          <a:bodyPr>
            <a:normAutofit lnSpcReduction="10000"/>
          </a:bodyPr>
          <a:lstStyle/>
          <a:p>
            <a:r>
              <a:rPr lang="en-US" sz="2400" dirty="0"/>
              <a:t>Just as you can initialize variables in the same line where you declare them, you can initialize arrays, too, with the following syntax: </a:t>
            </a:r>
          </a:p>
          <a:p>
            <a:pPr marL="0" indent="0">
              <a:buNone/>
            </a:pPr>
            <a:r>
              <a:rPr lang="en-US" sz="2400" b="1" i="1" dirty="0"/>
              <a:t>Dim </a:t>
            </a:r>
            <a:r>
              <a:rPr lang="en-US" sz="2400" b="1" i="1" dirty="0" err="1"/>
              <a:t>arrayname</a:t>
            </a:r>
            <a:r>
              <a:rPr lang="en-US" sz="2400" b="1" i="1" dirty="0"/>
              <a:t>() As type = {entry0, entry1, … </a:t>
            </a:r>
            <a:r>
              <a:rPr lang="en-US" sz="2400" b="1" i="1" dirty="0" err="1"/>
              <a:t>entryN</a:t>
            </a:r>
            <a:r>
              <a:rPr lang="en-US" sz="2400" b="1" i="1" dirty="0"/>
              <a:t>} </a:t>
            </a:r>
          </a:p>
          <a:p>
            <a:r>
              <a:rPr lang="en-US" sz="2400" dirty="0"/>
              <a:t>example that initializes an array of strings: </a:t>
            </a:r>
          </a:p>
          <a:p>
            <a:pPr marL="0" indent="0">
              <a:buNone/>
            </a:pPr>
            <a:r>
              <a:rPr lang="en-US" sz="2400" b="1" i="1" dirty="0"/>
              <a:t>Dim names() As String = {“Joe Doe”, “Peter Smack”} </a:t>
            </a:r>
          </a:p>
          <a:p>
            <a:pPr marL="0" indent="0">
              <a:buNone/>
            </a:pPr>
            <a:r>
              <a:rPr lang="en-US" sz="2400" dirty="0"/>
              <a:t>This statement is equivalent to the following statements, which declare an array with two elements and then set their values:</a:t>
            </a:r>
          </a:p>
          <a:p>
            <a:pPr marL="0" indent="0">
              <a:buNone/>
            </a:pPr>
            <a:r>
              <a:rPr lang="en-US" sz="2400" dirty="0"/>
              <a:t> </a:t>
            </a:r>
            <a:r>
              <a:rPr lang="en-US" sz="2400" b="1" dirty="0"/>
              <a:t>Dim names(1) As String </a:t>
            </a:r>
          </a:p>
          <a:p>
            <a:pPr marL="0" indent="0">
              <a:buNone/>
            </a:pPr>
            <a:r>
              <a:rPr lang="en-US" sz="2400" b="1" dirty="0"/>
              <a:t>names(0) = “Joe Doe” </a:t>
            </a:r>
          </a:p>
          <a:p>
            <a:pPr marL="0" indent="0">
              <a:buNone/>
            </a:pPr>
            <a:r>
              <a:rPr lang="en-US" sz="2400" b="1" dirty="0"/>
              <a:t>names(1) = “Peter Smack”</a:t>
            </a:r>
            <a:r>
              <a:rPr lang="en-US" sz="2400" dirty="0"/>
              <a:t> </a:t>
            </a:r>
          </a:p>
          <a:p>
            <a:pPr marL="0" indent="0">
              <a:buNone/>
            </a:pPr>
            <a:r>
              <a:rPr lang="en-US" sz="2400" dirty="0"/>
              <a:t>The number of elements in the curly brackets following the array’s declaration determines the dimensions of the array, and you can’t add new elements to the array without resizing it.</a:t>
            </a:r>
            <a:endParaRPr lang="en-IN" sz="2400" b="1" i="1" dirty="0"/>
          </a:p>
        </p:txBody>
      </p:sp>
    </p:spTree>
    <p:extLst>
      <p:ext uri="{BB962C8B-B14F-4D97-AF65-F5344CB8AC3E}">
        <p14:creationId xmlns:p14="http://schemas.microsoft.com/office/powerpoint/2010/main" val="36020746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Array Limits</a:t>
            </a:r>
          </a:p>
        </p:txBody>
      </p:sp>
      <p:sp>
        <p:nvSpPr>
          <p:cNvPr id="3" name="Content Placeholder 2"/>
          <p:cNvSpPr>
            <a:spLocks noGrp="1"/>
          </p:cNvSpPr>
          <p:nvPr>
            <p:ph idx="1"/>
          </p:nvPr>
        </p:nvSpPr>
        <p:spPr/>
        <p:txBody>
          <a:bodyPr/>
          <a:lstStyle/>
          <a:p>
            <a:r>
              <a:rPr lang="en-US" dirty="0"/>
              <a:t>The first element of an array has index 0. The number that appears in parentheses in the Dim statement is one less than the array’s total capacity and is the array’s upper limit (or upper bound). </a:t>
            </a:r>
          </a:p>
          <a:p>
            <a:r>
              <a:rPr lang="en-US" dirty="0"/>
              <a:t>The index of the last element of an array (its upper bound) is given by the function </a:t>
            </a:r>
            <a:r>
              <a:rPr lang="en-US" dirty="0" err="1"/>
              <a:t>UBound</a:t>
            </a:r>
            <a:r>
              <a:rPr lang="en-US" dirty="0"/>
              <a:t>(), which accepts as argument the array’s name. For the array </a:t>
            </a:r>
          </a:p>
          <a:p>
            <a:pPr marL="0" indent="0">
              <a:buNone/>
            </a:pPr>
            <a:r>
              <a:rPr lang="en-US" b="1" dirty="0"/>
              <a:t>Dim </a:t>
            </a:r>
            <a:r>
              <a:rPr lang="en-US" b="1" dirty="0" err="1"/>
              <a:t>myArray</a:t>
            </a:r>
            <a:r>
              <a:rPr lang="en-US" b="1" dirty="0"/>
              <a:t>(19) As Integer</a:t>
            </a:r>
          </a:p>
          <a:p>
            <a:r>
              <a:rPr lang="en-US" dirty="0"/>
              <a:t> its upper bound is 19, and its capacity is 20 elements. </a:t>
            </a:r>
            <a:endParaRPr lang="en-IN" dirty="0"/>
          </a:p>
        </p:txBody>
      </p:sp>
    </p:spTree>
    <p:extLst>
      <p:ext uri="{BB962C8B-B14F-4D97-AF65-F5344CB8AC3E}">
        <p14:creationId xmlns:p14="http://schemas.microsoft.com/office/powerpoint/2010/main" val="32664970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362309"/>
            <a:ext cx="8596668" cy="5679053"/>
          </a:xfrm>
        </p:spPr>
        <p:txBody>
          <a:bodyPr>
            <a:normAutofit/>
          </a:bodyPr>
          <a:lstStyle/>
          <a:p>
            <a:pPr marL="0" indent="0">
              <a:buNone/>
            </a:pPr>
            <a:r>
              <a:rPr lang="en-US" dirty="0"/>
              <a:t>Private Sub Command1_Click()</a:t>
            </a:r>
          </a:p>
          <a:p>
            <a:pPr marL="0" indent="0">
              <a:buNone/>
            </a:pPr>
            <a:r>
              <a:rPr lang="en-US" dirty="0"/>
              <a:t>Dim a(5), </a:t>
            </a:r>
            <a:r>
              <a:rPr lang="en-US" dirty="0" err="1"/>
              <a:t>i</a:t>
            </a:r>
            <a:r>
              <a:rPr lang="en-US" dirty="0"/>
              <a:t>, max As Integer</a:t>
            </a:r>
          </a:p>
          <a:p>
            <a:pPr marL="0" indent="0">
              <a:buNone/>
            </a:pPr>
            <a:r>
              <a:rPr lang="en-US" dirty="0"/>
              <a:t> For </a:t>
            </a:r>
            <a:r>
              <a:rPr lang="en-US" dirty="0" err="1"/>
              <a:t>i</a:t>
            </a:r>
            <a:r>
              <a:rPr lang="en-US" dirty="0"/>
              <a:t> = 0 To 4</a:t>
            </a:r>
          </a:p>
          <a:p>
            <a:pPr marL="0" indent="0">
              <a:buNone/>
            </a:pPr>
            <a:r>
              <a:rPr lang="en-US" dirty="0"/>
              <a:t> a(</a:t>
            </a:r>
            <a:r>
              <a:rPr lang="en-US" dirty="0" err="1"/>
              <a:t>i</a:t>
            </a:r>
            <a:r>
              <a:rPr lang="en-US" dirty="0"/>
              <a:t>) = </a:t>
            </a:r>
            <a:r>
              <a:rPr lang="en-US" dirty="0" err="1"/>
              <a:t>InputBox</a:t>
            </a:r>
            <a:r>
              <a:rPr lang="en-US" dirty="0"/>
              <a:t>("enter a number")</a:t>
            </a:r>
          </a:p>
          <a:p>
            <a:pPr marL="0" indent="0">
              <a:buNone/>
            </a:pPr>
            <a:r>
              <a:rPr lang="en-US" dirty="0"/>
              <a:t> Next</a:t>
            </a:r>
          </a:p>
          <a:p>
            <a:pPr marL="0" indent="0">
              <a:buNone/>
            </a:pPr>
            <a:r>
              <a:rPr lang="en-US" dirty="0"/>
              <a:t> max = a(0)</a:t>
            </a:r>
          </a:p>
          <a:p>
            <a:pPr marL="0" indent="0">
              <a:buNone/>
            </a:pPr>
            <a:r>
              <a:rPr lang="en-US" dirty="0"/>
              <a:t> For </a:t>
            </a:r>
            <a:r>
              <a:rPr lang="en-US" dirty="0" err="1"/>
              <a:t>i</a:t>
            </a:r>
            <a:r>
              <a:rPr lang="en-US" dirty="0"/>
              <a:t> = 0 To 4</a:t>
            </a:r>
          </a:p>
          <a:p>
            <a:pPr marL="0" indent="0">
              <a:buNone/>
            </a:pPr>
            <a:r>
              <a:rPr lang="en-US" dirty="0"/>
              <a:t> If a(</a:t>
            </a:r>
            <a:r>
              <a:rPr lang="en-US" dirty="0" err="1"/>
              <a:t>i</a:t>
            </a:r>
            <a:r>
              <a:rPr lang="en-US" dirty="0"/>
              <a:t> + 1) &gt; max Then</a:t>
            </a:r>
          </a:p>
          <a:p>
            <a:pPr marL="0" indent="0">
              <a:buNone/>
            </a:pPr>
            <a:r>
              <a:rPr lang="en-US" dirty="0"/>
              <a:t> max = a(</a:t>
            </a:r>
            <a:r>
              <a:rPr lang="en-US" dirty="0" err="1"/>
              <a:t>i</a:t>
            </a:r>
            <a:r>
              <a:rPr lang="en-US" dirty="0"/>
              <a:t> + 1)</a:t>
            </a:r>
          </a:p>
          <a:p>
            <a:pPr marL="0" indent="0">
              <a:buNone/>
            </a:pPr>
            <a:r>
              <a:rPr lang="en-US" dirty="0"/>
              <a:t> End If</a:t>
            </a:r>
          </a:p>
          <a:p>
            <a:pPr marL="0" indent="0">
              <a:buNone/>
            </a:pPr>
            <a:r>
              <a:rPr lang="en-US" dirty="0"/>
              <a:t> Next</a:t>
            </a:r>
          </a:p>
          <a:p>
            <a:pPr marL="0" indent="0">
              <a:buNone/>
            </a:pPr>
            <a:r>
              <a:rPr lang="en-US" dirty="0"/>
              <a:t> </a:t>
            </a:r>
            <a:r>
              <a:rPr lang="en-US" dirty="0" err="1"/>
              <a:t>MsgBox</a:t>
            </a:r>
            <a:r>
              <a:rPr lang="en-US" dirty="0"/>
              <a:t> ("Largest number is " &amp; max)</a:t>
            </a:r>
          </a:p>
          <a:p>
            <a:pPr marL="0" indent="0">
              <a:buNone/>
            </a:pPr>
            <a:r>
              <a:rPr lang="en-US" dirty="0"/>
              <a:t>End Sub</a:t>
            </a:r>
          </a:p>
        </p:txBody>
      </p:sp>
    </p:spTree>
    <p:extLst>
      <p:ext uri="{BB962C8B-B14F-4D97-AF65-F5344CB8AC3E}">
        <p14:creationId xmlns:p14="http://schemas.microsoft.com/office/powerpoint/2010/main" val="19133087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E9E336-C511-ADFE-39BA-7E1D1A853CA4}"/>
              </a:ext>
            </a:extLst>
          </p:cNvPr>
          <p:cNvSpPr>
            <a:spLocks noGrp="1"/>
          </p:cNvSpPr>
          <p:nvPr>
            <p:ph idx="1"/>
          </p:nvPr>
        </p:nvSpPr>
        <p:spPr>
          <a:xfrm>
            <a:off x="677334" y="766618"/>
            <a:ext cx="8596668" cy="5450236"/>
          </a:xfrm>
        </p:spPr>
        <p:txBody>
          <a:bodyPr>
            <a:normAutofit/>
          </a:bodyPr>
          <a:lstStyle/>
          <a:p>
            <a:pPr marL="0" indent="0">
              <a:buNone/>
            </a:pPr>
            <a:r>
              <a:rPr lang="en-IN" sz="3600" b="1" dirty="0"/>
              <a:t>Example 2</a:t>
            </a:r>
            <a:endParaRPr lang="en-IN" sz="2800" b="1" dirty="0"/>
          </a:p>
          <a:p>
            <a:pPr marL="0" indent="0">
              <a:buNone/>
            </a:pPr>
            <a:r>
              <a:rPr lang="en-IN" sz="2800" dirty="0"/>
              <a:t>Private Sub Command1_Click()</a:t>
            </a:r>
          </a:p>
          <a:p>
            <a:pPr marL="0" indent="0">
              <a:buNone/>
            </a:pPr>
            <a:r>
              <a:rPr lang="en-IN" sz="2800" dirty="0"/>
              <a:t>Dim matrix(1 To 3, 1 To 3) As Integer</a:t>
            </a:r>
          </a:p>
          <a:p>
            <a:pPr marL="0" indent="0">
              <a:buNone/>
            </a:pPr>
            <a:r>
              <a:rPr lang="en-IN" sz="2800" dirty="0"/>
              <a:t>matrix(1, 1) = 10</a:t>
            </a:r>
          </a:p>
          <a:p>
            <a:pPr marL="0" indent="0">
              <a:buNone/>
            </a:pPr>
            <a:r>
              <a:rPr lang="en-IN" sz="2800" dirty="0"/>
              <a:t>matrix(1, 2) = 20</a:t>
            </a:r>
          </a:p>
          <a:p>
            <a:pPr marL="0" indent="0">
              <a:buNone/>
            </a:pPr>
            <a:r>
              <a:rPr lang="en-IN" sz="2800" dirty="0"/>
              <a:t>matrix(2, 1) = 30</a:t>
            </a:r>
          </a:p>
          <a:p>
            <a:pPr marL="0" indent="0">
              <a:buNone/>
            </a:pPr>
            <a:r>
              <a:rPr lang="en-IN" sz="2800" dirty="0"/>
              <a:t>matrix(3, 3) = 40</a:t>
            </a:r>
          </a:p>
          <a:p>
            <a:pPr marL="0" indent="0">
              <a:buNone/>
            </a:pPr>
            <a:r>
              <a:rPr lang="en-IN" sz="2800" dirty="0" err="1"/>
              <a:t>MsgBox</a:t>
            </a:r>
            <a:r>
              <a:rPr lang="en-IN" sz="2800" dirty="0"/>
              <a:t> "Element at (2,1) = " &amp; matrix(2, 1)</a:t>
            </a:r>
          </a:p>
          <a:p>
            <a:pPr marL="0" indent="0">
              <a:buNone/>
            </a:pPr>
            <a:r>
              <a:rPr lang="en-IN" sz="2800" dirty="0"/>
              <a:t>End Sub</a:t>
            </a:r>
          </a:p>
          <a:p>
            <a:pPr marL="0" indent="0">
              <a:buNone/>
            </a:pPr>
            <a:endParaRPr lang="en-IN" sz="2800" dirty="0"/>
          </a:p>
        </p:txBody>
      </p:sp>
    </p:spTree>
    <p:extLst>
      <p:ext uri="{BB962C8B-B14F-4D97-AF65-F5344CB8AC3E}">
        <p14:creationId xmlns:p14="http://schemas.microsoft.com/office/powerpoint/2010/main" val="23132265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7DE2-B508-11DF-2469-CADFDE87AECD}"/>
              </a:ext>
            </a:extLst>
          </p:cNvPr>
          <p:cNvSpPr>
            <a:spLocks noGrp="1"/>
          </p:cNvSpPr>
          <p:nvPr>
            <p:ph type="title"/>
          </p:nvPr>
        </p:nvSpPr>
        <p:spPr/>
        <p:txBody>
          <a:bodyPr/>
          <a:lstStyle/>
          <a:p>
            <a:r>
              <a:rPr lang="en-IN" dirty="0"/>
              <a:t>Looping through Arrays</a:t>
            </a:r>
          </a:p>
        </p:txBody>
      </p:sp>
      <p:sp>
        <p:nvSpPr>
          <p:cNvPr id="3" name="Content Placeholder 2">
            <a:extLst>
              <a:ext uri="{FF2B5EF4-FFF2-40B4-BE49-F238E27FC236}">
                <a16:creationId xmlns:a16="http://schemas.microsoft.com/office/drawing/2014/main" id="{30750493-1CBC-6509-9181-DEED62682C65}"/>
              </a:ext>
            </a:extLst>
          </p:cNvPr>
          <p:cNvSpPr>
            <a:spLocks noGrp="1"/>
          </p:cNvSpPr>
          <p:nvPr>
            <p:ph idx="1"/>
          </p:nvPr>
        </p:nvSpPr>
        <p:spPr>
          <a:xfrm>
            <a:off x="677334" y="1524001"/>
            <a:ext cx="8596668" cy="4517362"/>
          </a:xfrm>
        </p:spPr>
        <p:txBody>
          <a:bodyPr>
            <a:normAutofit/>
          </a:bodyPr>
          <a:lstStyle/>
          <a:p>
            <a:pPr marL="0" indent="0">
              <a:buNone/>
            </a:pPr>
            <a:r>
              <a:rPr lang="en-US" sz="2000" dirty="0"/>
              <a:t>Dim </a:t>
            </a:r>
            <a:r>
              <a:rPr lang="en-US" sz="2000" dirty="0" err="1"/>
              <a:t>i</a:t>
            </a:r>
            <a:r>
              <a:rPr lang="en-US" sz="2000" dirty="0"/>
              <a:t> As Integer</a:t>
            </a:r>
          </a:p>
          <a:p>
            <a:pPr marL="0" indent="0">
              <a:buNone/>
            </a:pPr>
            <a:r>
              <a:rPr lang="en-US" sz="2000" dirty="0"/>
              <a:t>Dim fruits(1 To 3) As String</a:t>
            </a:r>
          </a:p>
          <a:p>
            <a:pPr marL="0" indent="0">
              <a:buNone/>
            </a:pPr>
            <a:endParaRPr lang="en-US" sz="2000" dirty="0"/>
          </a:p>
          <a:p>
            <a:pPr marL="0" indent="0">
              <a:buNone/>
            </a:pPr>
            <a:r>
              <a:rPr lang="en-US" sz="2000" dirty="0"/>
              <a:t>fruits(1) = "Apple"</a:t>
            </a:r>
          </a:p>
          <a:p>
            <a:pPr marL="0" indent="0">
              <a:buNone/>
            </a:pPr>
            <a:r>
              <a:rPr lang="en-US" sz="2000" dirty="0"/>
              <a:t>fruits(2) = "Banana"</a:t>
            </a:r>
          </a:p>
          <a:p>
            <a:pPr marL="0" indent="0">
              <a:buNone/>
            </a:pPr>
            <a:r>
              <a:rPr lang="en-US" sz="2000" dirty="0"/>
              <a:t>fruits(3) = "Mango"</a:t>
            </a:r>
          </a:p>
          <a:p>
            <a:pPr marL="0" indent="0">
              <a:buNone/>
            </a:pPr>
            <a:endParaRPr lang="en-US" sz="2000" dirty="0"/>
          </a:p>
          <a:p>
            <a:pPr marL="0" indent="0">
              <a:buNone/>
            </a:pPr>
            <a:r>
              <a:rPr lang="en-US" sz="2000" dirty="0"/>
              <a:t>For </a:t>
            </a:r>
            <a:r>
              <a:rPr lang="en-US" sz="2000" dirty="0" err="1"/>
              <a:t>i</a:t>
            </a:r>
            <a:r>
              <a:rPr lang="en-US" sz="2000" dirty="0"/>
              <a:t> = 1 To 3</a:t>
            </a:r>
          </a:p>
          <a:p>
            <a:pPr marL="0" indent="0">
              <a:buNone/>
            </a:pPr>
            <a:r>
              <a:rPr lang="en-US" sz="2000" dirty="0"/>
              <a:t>    </a:t>
            </a:r>
            <a:r>
              <a:rPr lang="en-US" sz="2000" dirty="0" err="1"/>
              <a:t>MsgBox</a:t>
            </a:r>
            <a:r>
              <a:rPr lang="en-US" sz="2000" dirty="0"/>
              <a:t> "Fruit " &amp; </a:t>
            </a:r>
            <a:r>
              <a:rPr lang="en-US" sz="2000" dirty="0" err="1"/>
              <a:t>i</a:t>
            </a:r>
            <a:r>
              <a:rPr lang="en-US" sz="2000" dirty="0"/>
              <a:t> &amp; " = " &amp; fruits(</a:t>
            </a:r>
            <a:r>
              <a:rPr lang="en-US" sz="2000" dirty="0" err="1"/>
              <a:t>i</a:t>
            </a:r>
            <a:r>
              <a:rPr lang="en-US" sz="2000" dirty="0"/>
              <a:t>)</a:t>
            </a:r>
          </a:p>
          <a:p>
            <a:pPr marL="0" indent="0">
              <a:buNone/>
            </a:pPr>
            <a:r>
              <a:rPr lang="en-US" sz="2000" dirty="0"/>
              <a:t>Next </a:t>
            </a:r>
            <a:r>
              <a:rPr lang="en-US" sz="2000" dirty="0" err="1"/>
              <a:t>i</a:t>
            </a:r>
            <a:endParaRPr lang="en-IN" sz="2000" dirty="0"/>
          </a:p>
        </p:txBody>
      </p:sp>
      <p:pic>
        <p:nvPicPr>
          <p:cNvPr id="5" name="Picture 4">
            <a:extLst>
              <a:ext uri="{FF2B5EF4-FFF2-40B4-BE49-F238E27FC236}">
                <a16:creationId xmlns:a16="http://schemas.microsoft.com/office/drawing/2014/main" id="{D14A6EF8-EA74-69F5-16DA-2FCC1550B1BC}"/>
              </a:ext>
            </a:extLst>
          </p:cNvPr>
          <p:cNvPicPr>
            <a:picLocks noChangeAspect="1"/>
          </p:cNvPicPr>
          <p:nvPr/>
        </p:nvPicPr>
        <p:blipFill>
          <a:blip r:embed="rId2"/>
          <a:stretch>
            <a:fillRect/>
          </a:stretch>
        </p:blipFill>
        <p:spPr>
          <a:xfrm>
            <a:off x="4682837" y="1739706"/>
            <a:ext cx="2249314" cy="2399268"/>
          </a:xfrm>
          <a:prstGeom prst="rect">
            <a:avLst/>
          </a:prstGeom>
        </p:spPr>
      </p:pic>
      <p:pic>
        <p:nvPicPr>
          <p:cNvPr id="7" name="Picture 6">
            <a:extLst>
              <a:ext uri="{FF2B5EF4-FFF2-40B4-BE49-F238E27FC236}">
                <a16:creationId xmlns:a16="http://schemas.microsoft.com/office/drawing/2014/main" id="{CFEAE3C4-5D51-937A-7259-508724810A43}"/>
              </a:ext>
            </a:extLst>
          </p:cNvPr>
          <p:cNvPicPr>
            <a:picLocks noChangeAspect="1"/>
          </p:cNvPicPr>
          <p:nvPr/>
        </p:nvPicPr>
        <p:blipFill>
          <a:blip r:embed="rId3"/>
          <a:stretch>
            <a:fillRect/>
          </a:stretch>
        </p:blipFill>
        <p:spPr>
          <a:xfrm>
            <a:off x="7070148" y="1739706"/>
            <a:ext cx="2426796" cy="2396836"/>
          </a:xfrm>
          <a:prstGeom prst="rect">
            <a:avLst/>
          </a:prstGeom>
        </p:spPr>
      </p:pic>
      <p:pic>
        <p:nvPicPr>
          <p:cNvPr id="9" name="Picture 8">
            <a:extLst>
              <a:ext uri="{FF2B5EF4-FFF2-40B4-BE49-F238E27FC236}">
                <a16:creationId xmlns:a16="http://schemas.microsoft.com/office/drawing/2014/main" id="{3D1CE853-60B9-D65D-923E-E515F13C4F05}"/>
              </a:ext>
            </a:extLst>
          </p:cNvPr>
          <p:cNvPicPr>
            <a:picLocks noChangeAspect="1"/>
          </p:cNvPicPr>
          <p:nvPr/>
        </p:nvPicPr>
        <p:blipFill>
          <a:blip r:embed="rId4"/>
          <a:stretch>
            <a:fillRect/>
          </a:stretch>
        </p:blipFill>
        <p:spPr>
          <a:xfrm>
            <a:off x="9600438" y="1739705"/>
            <a:ext cx="2381855" cy="2396835"/>
          </a:xfrm>
          <a:prstGeom prst="rect">
            <a:avLst/>
          </a:prstGeom>
        </p:spPr>
      </p:pic>
    </p:spTree>
    <p:extLst>
      <p:ext uri="{BB962C8B-B14F-4D97-AF65-F5344CB8AC3E}">
        <p14:creationId xmlns:p14="http://schemas.microsoft.com/office/powerpoint/2010/main" val="23999988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Multidimensional Arrays </a:t>
            </a:r>
          </a:p>
        </p:txBody>
      </p:sp>
      <p:sp>
        <p:nvSpPr>
          <p:cNvPr id="3" name="Content Placeholder 2"/>
          <p:cNvSpPr>
            <a:spLocks noGrp="1"/>
          </p:cNvSpPr>
          <p:nvPr>
            <p:ph idx="1"/>
          </p:nvPr>
        </p:nvSpPr>
        <p:spPr/>
        <p:txBody>
          <a:bodyPr>
            <a:normAutofit/>
          </a:bodyPr>
          <a:lstStyle/>
          <a:p>
            <a:r>
              <a:rPr lang="en-US" sz="2400" dirty="0"/>
              <a:t>One-dimensional arrays, such as those presented so far, are good for storing long sequences of one dimensional data (such as names or temperatures). But how would you store a list of cities and their average temperatures in an array? Or names and scores, years and profits. A two-dimensional array has two indices. The first identifies the row, and the second identifies the column. </a:t>
            </a:r>
            <a:endParaRPr lang="en-IN" sz="2400" dirty="0"/>
          </a:p>
        </p:txBody>
      </p:sp>
    </p:spTree>
    <p:extLst>
      <p:ext uri="{BB962C8B-B14F-4D97-AF65-F5344CB8AC3E}">
        <p14:creationId xmlns:p14="http://schemas.microsoft.com/office/powerpoint/2010/main" val="8826044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Declaring Multidimensional Arrays</a:t>
            </a:r>
          </a:p>
        </p:txBody>
      </p:sp>
      <p:sp>
        <p:nvSpPr>
          <p:cNvPr id="3" name="Content Placeholder 2"/>
          <p:cNvSpPr>
            <a:spLocks noGrp="1"/>
          </p:cNvSpPr>
          <p:nvPr>
            <p:ph idx="1"/>
          </p:nvPr>
        </p:nvSpPr>
        <p:spPr/>
        <p:txBody>
          <a:bodyPr/>
          <a:lstStyle/>
          <a:p>
            <a:r>
              <a:rPr lang="en-US" dirty="0"/>
              <a:t>Multidimensional arrays must be declared with the Dim statement followed by the name of the array and the index of the row &amp; column in the array in parentheses. </a:t>
            </a:r>
          </a:p>
          <a:p>
            <a:r>
              <a:rPr lang="en-US" dirty="0"/>
              <a:t>Syntax : </a:t>
            </a:r>
            <a:r>
              <a:rPr lang="en-US" b="1" dirty="0"/>
              <a:t>Dim Array name(row, column ) As Data type</a:t>
            </a:r>
            <a:r>
              <a:rPr lang="en-US" dirty="0"/>
              <a:t> </a:t>
            </a:r>
          </a:p>
          <a:p>
            <a:r>
              <a:rPr lang="en-US" dirty="0"/>
              <a:t>for example, </a:t>
            </a:r>
            <a:r>
              <a:rPr lang="en-US" b="1" dirty="0"/>
              <a:t>Dim Marks(3,3) As Integer</a:t>
            </a:r>
            <a:endParaRPr lang="en-IN" b="1" dirty="0"/>
          </a:p>
        </p:txBody>
      </p:sp>
    </p:spTree>
    <p:extLst>
      <p:ext uri="{BB962C8B-B14F-4D97-AF65-F5344CB8AC3E}">
        <p14:creationId xmlns:p14="http://schemas.microsoft.com/office/powerpoint/2010/main" val="17976539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Initializing Arrays </a:t>
            </a:r>
          </a:p>
        </p:txBody>
      </p:sp>
      <p:sp>
        <p:nvSpPr>
          <p:cNvPr id="3" name="Content Placeholder 2"/>
          <p:cNvSpPr>
            <a:spLocks noGrp="1"/>
          </p:cNvSpPr>
          <p:nvPr>
            <p:ph idx="1"/>
          </p:nvPr>
        </p:nvSpPr>
        <p:spPr/>
        <p:txBody>
          <a:bodyPr/>
          <a:lstStyle/>
          <a:p>
            <a:r>
              <a:rPr lang="en-IN" dirty="0"/>
              <a:t>The following statements initialize a two-dimensional array. </a:t>
            </a:r>
          </a:p>
          <a:p>
            <a:r>
              <a:rPr lang="en-IN" dirty="0"/>
              <a:t>Syntax : </a:t>
            </a:r>
          </a:p>
          <a:p>
            <a:pPr marL="0" indent="0">
              <a:buNone/>
            </a:pPr>
            <a:r>
              <a:rPr lang="en-IN" b="1" dirty="0"/>
              <a:t>Dim Array name( ) As Data type = {{element of 1st row}, { element of 2nd row }, { element of 3rd row },{ element of nth row }}</a:t>
            </a:r>
          </a:p>
          <a:p>
            <a:pPr marL="0" indent="0">
              <a:buNone/>
            </a:pPr>
            <a:endParaRPr lang="en-IN" b="1" dirty="0"/>
          </a:p>
          <a:p>
            <a:pPr marL="0" indent="0">
              <a:buNone/>
            </a:pPr>
            <a:r>
              <a:rPr lang="en-IN" b="1" dirty="0"/>
              <a:t> Dim a(,) As Integer = {{10, 20, 30}, {11, 21, 31}, {12, 22, 32}} </a:t>
            </a:r>
          </a:p>
        </p:txBody>
      </p:sp>
    </p:spTree>
    <p:extLst>
      <p:ext uri="{BB962C8B-B14F-4D97-AF65-F5344CB8AC3E}">
        <p14:creationId xmlns:p14="http://schemas.microsoft.com/office/powerpoint/2010/main" val="9978830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03517"/>
            <a:ext cx="2773232" cy="6659592"/>
          </a:xfrm>
        </p:spPr>
        <p:txBody>
          <a:bodyPr>
            <a:normAutofit fontScale="92500" lnSpcReduction="10000"/>
          </a:bodyPr>
          <a:lstStyle/>
          <a:p>
            <a:pPr marL="0" indent="0">
              <a:buNone/>
            </a:pPr>
            <a:r>
              <a:rPr lang="en-US" dirty="0"/>
              <a:t>Dim </a:t>
            </a:r>
            <a:r>
              <a:rPr lang="en-US" dirty="0" err="1"/>
              <a:t>i</a:t>
            </a:r>
            <a:r>
              <a:rPr lang="en-US" dirty="0"/>
              <a:t>, j As Int16 </a:t>
            </a:r>
          </a:p>
          <a:p>
            <a:pPr marL="0" indent="0">
              <a:buNone/>
            </a:pPr>
            <a:r>
              <a:rPr lang="en-US" dirty="0"/>
              <a:t>For </a:t>
            </a:r>
            <a:r>
              <a:rPr lang="en-US" dirty="0" err="1"/>
              <a:t>i</a:t>
            </a:r>
            <a:r>
              <a:rPr lang="en-US" dirty="0"/>
              <a:t> = 0 To 2 </a:t>
            </a:r>
          </a:p>
          <a:p>
            <a:pPr marL="0" indent="0">
              <a:buNone/>
            </a:pPr>
            <a:r>
              <a:rPr lang="en-US" dirty="0"/>
              <a:t>For j = 0 To 3 </a:t>
            </a:r>
          </a:p>
          <a:p>
            <a:pPr marL="0" indent="0">
              <a:buNone/>
            </a:pPr>
            <a:r>
              <a:rPr lang="en-US" dirty="0"/>
              <a:t>a(</a:t>
            </a:r>
            <a:r>
              <a:rPr lang="en-US" dirty="0" err="1"/>
              <a:t>i</a:t>
            </a:r>
            <a:r>
              <a:rPr lang="en-US" dirty="0"/>
              <a:t>, j) = (</a:t>
            </a:r>
            <a:r>
              <a:rPr lang="en-US" dirty="0" err="1"/>
              <a:t>i</a:t>
            </a:r>
            <a:r>
              <a:rPr lang="en-US" dirty="0"/>
              <a:t> * 4) + j + 1 </a:t>
            </a:r>
          </a:p>
          <a:p>
            <a:pPr marL="0" indent="0">
              <a:buNone/>
            </a:pPr>
            <a:r>
              <a:rPr lang="en-US" dirty="0"/>
              <a:t>Next </a:t>
            </a:r>
          </a:p>
          <a:p>
            <a:pPr marL="0" indent="0">
              <a:buNone/>
            </a:pPr>
            <a:r>
              <a:rPr lang="en-US" dirty="0"/>
              <a:t>Next </a:t>
            </a:r>
          </a:p>
          <a:p>
            <a:pPr marL="0" indent="0">
              <a:buNone/>
            </a:pPr>
            <a:r>
              <a:rPr lang="en-US" dirty="0"/>
              <a:t>Label1.Text = a(0, 0) </a:t>
            </a:r>
          </a:p>
          <a:p>
            <a:pPr marL="0" indent="0">
              <a:buNone/>
            </a:pPr>
            <a:r>
              <a:rPr lang="en-US" dirty="0"/>
              <a:t>Label2.Text = a(0, 1) </a:t>
            </a:r>
          </a:p>
          <a:p>
            <a:pPr marL="0" indent="0">
              <a:buNone/>
            </a:pPr>
            <a:r>
              <a:rPr lang="en-US" dirty="0"/>
              <a:t>Label3.Text = a(0, 2) </a:t>
            </a:r>
          </a:p>
          <a:p>
            <a:pPr marL="0" indent="0">
              <a:buNone/>
            </a:pPr>
            <a:r>
              <a:rPr lang="en-US" dirty="0"/>
              <a:t>Label4.Text = a(0, 3) </a:t>
            </a:r>
          </a:p>
          <a:p>
            <a:pPr marL="0" indent="0">
              <a:buNone/>
            </a:pPr>
            <a:r>
              <a:rPr lang="en-US" dirty="0"/>
              <a:t>Label5.Text = a(1, 0) </a:t>
            </a:r>
          </a:p>
          <a:p>
            <a:pPr marL="0" indent="0">
              <a:buNone/>
            </a:pPr>
            <a:r>
              <a:rPr lang="en-US" dirty="0"/>
              <a:t>Label6.Text = a(1, 1) </a:t>
            </a:r>
          </a:p>
          <a:p>
            <a:pPr marL="0" indent="0">
              <a:buNone/>
            </a:pPr>
            <a:r>
              <a:rPr lang="en-US" dirty="0"/>
              <a:t>Label7.Text = a(1, 2) </a:t>
            </a:r>
          </a:p>
          <a:p>
            <a:pPr marL="0" indent="0">
              <a:buNone/>
            </a:pPr>
            <a:r>
              <a:rPr lang="en-US" dirty="0"/>
              <a:t>Label8.Text = a(1, 3) </a:t>
            </a:r>
          </a:p>
          <a:p>
            <a:pPr marL="0" indent="0">
              <a:buNone/>
            </a:pPr>
            <a:r>
              <a:rPr lang="en-US" dirty="0"/>
              <a:t>Label9.Text = a(2, 0) </a:t>
            </a:r>
          </a:p>
          <a:p>
            <a:pPr marL="0" indent="0">
              <a:buNone/>
            </a:pPr>
            <a:r>
              <a:rPr lang="en-US" dirty="0"/>
              <a:t>Label10.Text = a(2, 1) </a:t>
            </a:r>
          </a:p>
          <a:p>
            <a:pPr marL="0" indent="0">
              <a:buNone/>
            </a:pPr>
            <a:r>
              <a:rPr lang="en-US" dirty="0"/>
              <a:t>Label11.Text = a(2, 2) </a:t>
            </a:r>
          </a:p>
          <a:p>
            <a:pPr marL="0" indent="0">
              <a:buNone/>
            </a:pPr>
            <a:r>
              <a:rPr lang="en-US" dirty="0"/>
              <a:t>Label12.Text = a(2, 3) </a:t>
            </a:r>
            <a:endParaRPr lang="en-IN" dirty="0"/>
          </a:p>
        </p:txBody>
      </p:sp>
    </p:spTree>
    <p:extLst>
      <p:ext uri="{BB962C8B-B14F-4D97-AF65-F5344CB8AC3E}">
        <p14:creationId xmlns:p14="http://schemas.microsoft.com/office/powerpoint/2010/main" val="30192640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564E3-4EEB-C4FE-D302-05A847972077}"/>
              </a:ext>
            </a:extLst>
          </p:cNvPr>
          <p:cNvSpPr>
            <a:spLocks noGrp="1"/>
          </p:cNvSpPr>
          <p:nvPr>
            <p:ph type="title"/>
          </p:nvPr>
        </p:nvSpPr>
        <p:spPr>
          <a:xfrm>
            <a:off x="677334" y="609600"/>
            <a:ext cx="8596668" cy="794327"/>
          </a:xfrm>
        </p:spPr>
        <p:txBody>
          <a:bodyPr/>
          <a:lstStyle/>
          <a:p>
            <a:r>
              <a:rPr lang="en-US" altLang="en-US" b="1" dirty="0">
                <a:solidFill>
                  <a:schemeClr val="tx1"/>
                </a:solidFill>
                <a:latin typeface="Arial" panose="020B0604020202020204" pitchFamily="34" charset="0"/>
              </a:rPr>
              <a:t>Important Points</a:t>
            </a:r>
            <a:endParaRPr lang="en-IN" dirty="0"/>
          </a:p>
        </p:txBody>
      </p:sp>
      <p:sp>
        <p:nvSpPr>
          <p:cNvPr id="4" name="Rectangle 1">
            <a:extLst>
              <a:ext uri="{FF2B5EF4-FFF2-40B4-BE49-F238E27FC236}">
                <a16:creationId xmlns:a16="http://schemas.microsoft.com/office/drawing/2014/main" id="{0BCD67CD-DBB4-88BE-5F90-7B27C578F6D3}"/>
              </a:ext>
            </a:extLst>
          </p:cNvPr>
          <p:cNvSpPr>
            <a:spLocks noGrp="1" noChangeArrowheads="1"/>
          </p:cNvSpPr>
          <p:nvPr>
            <p:ph idx="1"/>
          </p:nvPr>
        </p:nvSpPr>
        <p:spPr bwMode="auto">
          <a:xfrm>
            <a:off x="566497" y="1403927"/>
            <a:ext cx="9778230" cy="5009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Array index in VB6 can </a:t>
            </a:r>
            <a:r>
              <a:rPr kumimoji="0" lang="en-US" altLang="en-US" sz="2400" b="1" i="0" u="none" strike="noStrike" cap="none" normalizeH="0" baseline="0" dirty="0">
                <a:ln>
                  <a:noFill/>
                </a:ln>
                <a:solidFill>
                  <a:schemeClr val="tx1"/>
                </a:solidFill>
                <a:effectLst/>
                <a:latin typeface="Arial" panose="020B0604020202020204" pitchFamily="34" charset="0"/>
              </a:rPr>
              <a:t>start from 0 or 1</a:t>
            </a:r>
            <a:r>
              <a:rPr kumimoji="0" lang="en-US" altLang="en-US" sz="2400" b="0" i="0" u="none" strike="noStrike" cap="none" normalizeH="0" baseline="0" dirty="0">
                <a:ln>
                  <a:noFill/>
                </a:ln>
                <a:solidFill>
                  <a:schemeClr val="tx1"/>
                </a:solidFill>
                <a:effectLst/>
                <a:latin typeface="Arial" panose="020B0604020202020204" pitchFamily="34" charset="0"/>
              </a:rPr>
              <a:t>, depending on </a:t>
            </a:r>
            <a:r>
              <a:rPr kumimoji="0" lang="en-US" altLang="en-US" sz="2400" b="0" i="0" u="none" strike="noStrike" cap="none" normalizeH="0" baseline="0" dirty="0">
                <a:ln>
                  <a:noFill/>
                </a:ln>
                <a:solidFill>
                  <a:schemeClr val="tx1"/>
                </a:solidFill>
                <a:effectLst/>
                <a:latin typeface="Arial Unicode MS" panose="020B0604020202020204" pitchFamily="34" charset="-128"/>
              </a:rPr>
              <a:t>Option Base</a:t>
            </a:r>
            <a:r>
              <a:rPr kumimoji="0" lang="en-US" altLang="en-US" sz="2400" b="0" i="0" u="none" strike="noStrike" cap="none" normalizeH="0" baseline="0" dirty="0">
                <a:ln>
                  <a:noFill/>
                </a:ln>
                <a:solidFill>
                  <a:schemeClr val="tx1"/>
                </a:solidFill>
                <a:effectLst/>
              </a:rPr>
              <a:t>.</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Default is </a:t>
            </a:r>
            <a:r>
              <a:rPr kumimoji="0" lang="en-US" altLang="en-US" sz="2400" b="0" i="0" u="none" strike="noStrike" cap="none" normalizeH="0" baseline="0" dirty="0">
                <a:ln>
                  <a:noFill/>
                </a:ln>
                <a:solidFill>
                  <a:schemeClr val="tx1"/>
                </a:solidFill>
                <a:effectLst/>
                <a:latin typeface="Arial Unicode MS" panose="020B0604020202020204" pitchFamily="34" charset="-128"/>
              </a:rPr>
              <a:t>Option Base 0</a:t>
            </a:r>
            <a:r>
              <a:rPr kumimoji="0" lang="en-US" altLang="en-US" sz="2400" b="0" i="0" u="none" strike="noStrike" cap="none" normalizeH="0" baseline="0" dirty="0">
                <a:ln>
                  <a:noFill/>
                </a:ln>
                <a:solidFill>
                  <a:schemeClr val="tx1"/>
                </a:solidFill>
                <a:effectLst/>
              </a:rPr>
              <a:t> (index starts at 0).</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You can set </a:t>
            </a:r>
            <a:r>
              <a:rPr kumimoji="0" lang="en-US" altLang="en-US" sz="2400" b="0" i="0" u="none" strike="noStrike" cap="none" normalizeH="0" baseline="0" dirty="0">
                <a:ln>
                  <a:noFill/>
                </a:ln>
                <a:solidFill>
                  <a:schemeClr val="tx1"/>
                </a:solidFill>
                <a:effectLst/>
                <a:latin typeface="Arial Unicode MS" panose="020B0604020202020204" pitchFamily="34" charset="-128"/>
              </a:rPr>
              <a:t>Option Base 1</a:t>
            </a:r>
            <a:r>
              <a:rPr kumimoji="0" lang="en-US" altLang="en-US" sz="2400" b="0" i="0" u="none" strike="noStrike" cap="none" normalizeH="0" baseline="0" dirty="0">
                <a:ln>
                  <a:noFill/>
                </a:ln>
                <a:solidFill>
                  <a:schemeClr val="tx1"/>
                </a:solidFill>
                <a:effectLst/>
              </a:rPr>
              <a:t> at the top of the module to make arrays start from 1.</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Arrays save memory and make programs easier to manage when dealing with </a:t>
            </a:r>
            <a:r>
              <a:rPr kumimoji="0" lang="en-US" altLang="en-US" sz="2400" b="1" i="0" u="none" strike="noStrike" cap="none" normalizeH="0" baseline="0" dirty="0">
                <a:ln>
                  <a:noFill/>
                </a:ln>
                <a:solidFill>
                  <a:schemeClr val="tx1"/>
                </a:solidFill>
                <a:effectLst/>
                <a:latin typeface="Arial" panose="020B0604020202020204" pitchFamily="34" charset="0"/>
              </a:rPr>
              <a:t>lists or collections of data</a:t>
            </a:r>
            <a:r>
              <a:rPr kumimoji="0" lang="en-US" altLang="en-US" sz="24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err="1">
                <a:ln>
                  <a:noFill/>
                </a:ln>
                <a:solidFill>
                  <a:schemeClr val="tx1"/>
                </a:solidFill>
                <a:effectLst/>
                <a:latin typeface="Arial Unicode MS" panose="020B0604020202020204" pitchFamily="34" charset="-128"/>
              </a:rPr>
              <a:t>UBound</a:t>
            </a:r>
            <a:r>
              <a:rPr kumimoji="0" lang="en-US" altLang="en-US" sz="2400" b="0" i="0" u="none" strike="noStrike" cap="none" normalizeH="0" baseline="0" dirty="0">
                <a:ln>
                  <a:noFill/>
                </a:ln>
                <a:solidFill>
                  <a:schemeClr val="tx1"/>
                </a:solidFill>
                <a:effectLst/>
                <a:latin typeface="Arial Unicode MS" panose="020B0604020202020204" pitchFamily="34" charset="-128"/>
              </a:rPr>
              <a:t>(</a:t>
            </a:r>
            <a:r>
              <a:rPr kumimoji="0" lang="en-US" altLang="en-US" sz="2400" b="0" i="0" u="none" strike="noStrike" cap="none" normalizeH="0" baseline="0" dirty="0" err="1">
                <a:ln>
                  <a:noFill/>
                </a:ln>
                <a:solidFill>
                  <a:schemeClr val="tx1"/>
                </a:solidFill>
                <a:effectLst/>
                <a:latin typeface="Arial Unicode MS" panose="020B0604020202020204" pitchFamily="34" charset="-128"/>
              </a:rPr>
              <a:t>ArrayName</a:t>
            </a:r>
            <a:r>
              <a:rPr kumimoji="0" lang="en-US" altLang="en-US" sz="2400" b="0" i="0" u="none" strike="noStrike" cap="none" normalizeH="0" baseline="0" dirty="0">
                <a:ln>
                  <a:noFill/>
                </a:ln>
                <a:solidFill>
                  <a:schemeClr val="tx1"/>
                </a:solidFill>
                <a:effectLst/>
                <a:latin typeface="Arial Unicode MS" panose="020B0604020202020204" pitchFamily="34" charset="-128"/>
              </a:rPr>
              <a:t>)</a:t>
            </a:r>
            <a:r>
              <a:rPr kumimoji="0" lang="en-US" altLang="en-US" sz="2400" b="0" i="0" u="none" strike="noStrike" cap="none" normalizeH="0" baseline="0" dirty="0">
                <a:ln>
                  <a:noFill/>
                </a:ln>
                <a:solidFill>
                  <a:schemeClr val="tx1"/>
                </a:solidFill>
                <a:effectLst/>
              </a:rPr>
              <a:t> → returns the upper bound (last index).</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err="1">
                <a:ln>
                  <a:noFill/>
                </a:ln>
                <a:solidFill>
                  <a:schemeClr val="tx1"/>
                </a:solidFill>
                <a:effectLst/>
                <a:latin typeface="Arial Unicode MS" panose="020B0604020202020204" pitchFamily="34" charset="-128"/>
              </a:rPr>
              <a:t>LBound</a:t>
            </a:r>
            <a:r>
              <a:rPr kumimoji="0" lang="en-US" altLang="en-US" sz="2400" b="0" i="0" u="none" strike="noStrike" cap="none" normalizeH="0" baseline="0" dirty="0">
                <a:ln>
                  <a:noFill/>
                </a:ln>
                <a:solidFill>
                  <a:schemeClr val="tx1"/>
                </a:solidFill>
                <a:effectLst/>
                <a:latin typeface="Arial Unicode MS" panose="020B0604020202020204" pitchFamily="34" charset="-128"/>
              </a:rPr>
              <a:t>(</a:t>
            </a:r>
            <a:r>
              <a:rPr kumimoji="0" lang="en-US" altLang="en-US" sz="2400" b="0" i="0" u="none" strike="noStrike" cap="none" normalizeH="0" baseline="0" dirty="0" err="1">
                <a:ln>
                  <a:noFill/>
                </a:ln>
                <a:solidFill>
                  <a:schemeClr val="tx1"/>
                </a:solidFill>
                <a:effectLst/>
                <a:latin typeface="Arial Unicode MS" panose="020B0604020202020204" pitchFamily="34" charset="-128"/>
              </a:rPr>
              <a:t>ArrayName</a:t>
            </a:r>
            <a:r>
              <a:rPr kumimoji="0" lang="en-US" altLang="en-US" sz="2400" b="0" i="0" u="none" strike="noStrike" cap="none" normalizeH="0" baseline="0" dirty="0">
                <a:ln>
                  <a:noFill/>
                </a:ln>
                <a:solidFill>
                  <a:schemeClr val="tx1"/>
                </a:solidFill>
                <a:effectLst/>
                <a:latin typeface="Arial Unicode MS" panose="020B0604020202020204" pitchFamily="34" charset="-128"/>
              </a:rPr>
              <a:t>)</a:t>
            </a:r>
            <a:r>
              <a:rPr kumimoji="0" lang="en-US" altLang="en-US" sz="2400" b="0" i="0" u="none" strike="noStrike" cap="none" normalizeH="0" baseline="0" dirty="0">
                <a:ln>
                  <a:noFill/>
                </a:ln>
                <a:solidFill>
                  <a:schemeClr val="tx1"/>
                </a:solidFill>
                <a:effectLst/>
              </a:rPr>
              <a:t> → returns the lower bound (first index).</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706728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4AD06-84EC-9ED7-2C69-BE778E640F8B}"/>
              </a:ext>
            </a:extLst>
          </p:cNvPr>
          <p:cNvSpPr>
            <a:spLocks noGrp="1"/>
          </p:cNvSpPr>
          <p:nvPr>
            <p:ph type="title"/>
          </p:nvPr>
        </p:nvSpPr>
        <p:spPr/>
        <p:txBody>
          <a:bodyPr/>
          <a:lstStyle/>
          <a:p>
            <a:r>
              <a:rPr lang="en-US" dirty="0"/>
              <a:t>Example 1</a:t>
            </a:r>
            <a:endParaRPr lang="en-IN" dirty="0"/>
          </a:p>
        </p:txBody>
      </p:sp>
      <p:sp>
        <p:nvSpPr>
          <p:cNvPr id="3" name="Content Placeholder 2">
            <a:extLst>
              <a:ext uri="{FF2B5EF4-FFF2-40B4-BE49-F238E27FC236}">
                <a16:creationId xmlns:a16="http://schemas.microsoft.com/office/drawing/2014/main" id="{1705F9C5-8FCC-2E8D-FBEC-5C44512EF83E}"/>
              </a:ext>
            </a:extLst>
          </p:cNvPr>
          <p:cNvSpPr>
            <a:spLocks noGrp="1"/>
          </p:cNvSpPr>
          <p:nvPr>
            <p:ph idx="1"/>
          </p:nvPr>
        </p:nvSpPr>
        <p:spPr/>
        <p:txBody>
          <a:bodyPr/>
          <a:lstStyle/>
          <a:p>
            <a:pPr marL="0" indent="0">
              <a:buNone/>
            </a:pPr>
            <a:r>
              <a:rPr lang="en-US" dirty="0"/>
              <a:t>Dim </a:t>
            </a:r>
            <a:r>
              <a:rPr lang="en-US" dirty="0" err="1"/>
              <a:t>arr</a:t>
            </a:r>
            <a:r>
              <a:rPr lang="en-US" dirty="0"/>
              <a:t>(5) As Integer</a:t>
            </a:r>
          </a:p>
          <a:p>
            <a:pPr marL="0" indent="0">
              <a:buNone/>
            </a:pPr>
            <a:r>
              <a:rPr lang="en-US" dirty="0" err="1"/>
              <a:t>MsgBox</a:t>
            </a:r>
            <a:r>
              <a:rPr lang="en-US" dirty="0"/>
              <a:t> "Array starts at " &amp; </a:t>
            </a:r>
            <a:r>
              <a:rPr lang="en-US" dirty="0" err="1"/>
              <a:t>LBound</a:t>
            </a:r>
            <a:r>
              <a:rPr lang="en-US" dirty="0"/>
              <a:t>(</a:t>
            </a:r>
            <a:r>
              <a:rPr lang="en-US" dirty="0" err="1"/>
              <a:t>arr</a:t>
            </a:r>
            <a:r>
              <a:rPr lang="en-US" dirty="0"/>
              <a:t>) &amp; " and ends at " &amp; </a:t>
            </a:r>
            <a:r>
              <a:rPr lang="en-US" dirty="0" err="1"/>
              <a:t>UBound</a:t>
            </a:r>
            <a:r>
              <a:rPr lang="en-US" dirty="0"/>
              <a:t>(</a:t>
            </a:r>
            <a:r>
              <a:rPr lang="en-US" dirty="0" err="1"/>
              <a:t>arr</a:t>
            </a:r>
            <a:r>
              <a:rPr lang="en-US" dirty="0"/>
              <a:t>)</a:t>
            </a:r>
            <a:endParaRPr lang="en-IN" dirty="0"/>
          </a:p>
        </p:txBody>
      </p:sp>
      <p:pic>
        <p:nvPicPr>
          <p:cNvPr id="5" name="Picture 4">
            <a:extLst>
              <a:ext uri="{FF2B5EF4-FFF2-40B4-BE49-F238E27FC236}">
                <a16:creationId xmlns:a16="http://schemas.microsoft.com/office/drawing/2014/main" id="{361B676E-1EFC-D38F-57CF-2094B4685C63}"/>
              </a:ext>
            </a:extLst>
          </p:cNvPr>
          <p:cNvPicPr>
            <a:picLocks noChangeAspect="1"/>
          </p:cNvPicPr>
          <p:nvPr/>
        </p:nvPicPr>
        <p:blipFill>
          <a:blip r:embed="rId2"/>
          <a:stretch>
            <a:fillRect/>
          </a:stretch>
        </p:blipFill>
        <p:spPr>
          <a:xfrm>
            <a:off x="5562023" y="3429000"/>
            <a:ext cx="3529504" cy="2314429"/>
          </a:xfrm>
          <a:prstGeom prst="rect">
            <a:avLst/>
          </a:prstGeom>
        </p:spPr>
      </p:pic>
    </p:spTree>
    <p:extLst>
      <p:ext uri="{BB962C8B-B14F-4D97-AF65-F5344CB8AC3E}">
        <p14:creationId xmlns:p14="http://schemas.microsoft.com/office/powerpoint/2010/main" val="11364767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D9227-254C-5FD2-777C-DBABED92F955}"/>
              </a:ext>
            </a:extLst>
          </p:cNvPr>
          <p:cNvSpPr>
            <a:spLocks noGrp="1"/>
          </p:cNvSpPr>
          <p:nvPr>
            <p:ph type="title"/>
          </p:nvPr>
        </p:nvSpPr>
        <p:spPr>
          <a:xfrm>
            <a:off x="677334" y="609600"/>
            <a:ext cx="8596668" cy="563418"/>
          </a:xfrm>
        </p:spPr>
        <p:txBody>
          <a:bodyPr>
            <a:normAutofit fontScale="90000"/>
          </a:bodyPr>
          <a:lstStyle/>
          <a:p>
            <a:r>
              <a:rPr lang="en-US" dirty="0"/>
              <a:t>Example 2</a:t>
            </a:r>
            <a:endParaRPr lang="en-IN" dirty="0"/>
          </a:p>
        </p:txBody>
      </p:sp>
      <p:sp>
        <p:nvSpPr>
          <p:cNvPr id="3" name="Content Placeholder 2">
            <a:extLst>
              <a:ext uri="{FF2B5EF4-FFF2-40B4-BE49-F238E27FC236}">
                <a16:creationId xmlns:a16="http://schemas.microsoft.com/office/drawing/2014/main" id="{05B4F851-4E59-AFB0-4DA7-DBFEB5DACE93}"/>
              </a:ext>
            </a:extLst>
          </p:cNvPr>
          <p:cNvSpPr>
            <a:spLocks noGrp="1"/>
          </p:cNvSpPr>
          <p:nvPr>
            <p:ph idx="1"/>
          </p:nvPr>
        </p:nvSpPr>
        <p:spPr>
          <a:xfrm>
            <a:off x="677334" y="1431636"/>
            <a:ext cx="9842884" cy="5426363"/>
          </a:xfrm>
        </p:spPr>
        <p:txBody>
          <a:bodyPr>
            <a:normAutofit/>
          </a:bodyPr>
          <a:lstStyle/>
          <a:p>
            <a:pPr marL="0" indent="0">
              <a:buNone/>
            </a:pPr>
            <a:r>
              <a:rPr lang="en-IN" dirty="0"/>
              <a:t>Private Sub </a:t>
            </a:r>
            <a:r>
              <a:rPr lang="en-IN" dirty="0" err="1"/>
              <a:t>Form_Load</a:t>
            </a:r>
            <a:r>
              <a:rPr lang="en-IN" dirty="0"/>
              <a:t>()</a:t>
            </a:r>
          </a:p>
          <a:p>
            <a:pPr marL="0" indent="0">
              <a:buNone/>
            </a:pPr>
            <a:r>
              <a:rPr lang="en-IN" dirty="0"/>
              <a:t>Dim </a:t>
            </a:r>
            <a:r>
              <a:rPr lang="en-IN" dirty="0" err="1"/>
              <a:t>arr</a:t>
            </a:r>
            <a:r>
              <a:rPr lang="en-IN" dirty="0"/>
              <a:t>(5) As Integer</a:t>
            </a:r>
          </a:p>
          <a:p>
            <a:pPr marL="0" indent="0">
              <a:buNone/>
            </a:pPr>
            <a:r>
              <a:rPr lang="en-IN" dirty="0" err="1"/>
              <a:t>MsgBox</a:t>
            </a:r>
            <a:r>
              <a:rPr lang="en-IN" dirty="0"/>
              <a:t> "Array starts at " &amp; </a:t>
            </a:r>
            <a:r>
              <a:rPr lang="en-IN" dirty="0" err="1"/>
              <a:t>LBound</a:t>
            </a:r>
            <a:r>
              <a:rPr lang="en-IN" dirty="0"/>
              <a:t>(</a:t>
            </a:r>
            <a:r>
              <a:rPr lang="en-IN" dirty="0" err="1"/>
              <a:t>arr</a:t>
            </a:r>
            <a:r>
              <a:rPr lang="en-IN" dirty="0"/>
              <a:t>) &amp; " and ends at " &amp; </a:t>
            </a:r>
            <a:r>
              <a:rPr lang="en-IN" dirty="0" err="1"/>
              <a:t>UBound</a:t>
            </a:r>
            <a:r>
              <a:rPr lang="en-IN" dirty="0"/>
              <a:t>(</a:t>
            </a:r>
            <a:r>
              <a:rPr lang="en-IN" dirty="0" err="1"/>
              <a:t>arr</a:t>
            </a:r>
            <a:r>
              <a:rPr lang="en-IN" dirty="0"/>
              <a:t>)</a:t>
            </a:r>
          </a:p>
          <a:p>
            <a:pPr marL="0" indent="0">
              <a:buNone/>
            </a:pPr>
            <a:r>
              <a:rPr lang="en-IN" dirty="0" err="1"/>
              <a:t>arr</a:t>
            </a:r>
            <a:r>
              <a:rPr lang="en-IN" dirty="0"/>
              <a:t>(0) = 20</a:t>
            </a:r>
          </a:p>
          <a:p>
            <a:pPr marL="0" indent="0">
              <a:buNone/>
            </a:pPr>
            <a:r>
              <a:rPr lang="en-IN" dirty="0" err="1"/>
              <a:t>arr</a:t>
            </a:r>
            <a:r>
              <a:rPr lang="en-IN" dirty="0"/>
              <a:t>(1) = 21</a:t>
            </a:r>
          </a:p>
          <a:p>
            <a:pPr marL="0" indent="0">
              <a:buNone/>
            </a:pPr>
            <a:r>
              <a:rPr lang="en-IN" dirty="0" err="1"/>
              <a:t>arr</a:t>
            </a:r>
            <a:r>
              <a:rPr lang="en-IN" dirty="0"/>
              <a:t>(2) = 22</a:t>
            </a:r>
          </a:p>
          <a:p>
            <a:pPr marL="0" indent="0">
              <a:buNone/>
            </a:pPr>
            <a:r>
              <a:rPr lang="en-IN" dirty="0" err="1"/>
              <a:t>arr</a:t>
            </a:r>
            <a:r>
              <a:rPr lang="en-IN" dirty="0"/>
              <a:t>(3) = 23</a:t>
            </a:r>
          </a:p>
          <a:p>
            <a:pPr marL="0" indent="0">
              <a:buNone/>
            </a:pPr>
            <a:r>
              <a:rPr lang="en-IN" dirty="0" err="1"/>
              <a:t>arr</a:t>
            </a:r>
            <a:r>
              <a:rPr lang="en-IN" dirty="0"/>
              <a:t>(4) = 24</a:t>
            </a:r>
          </a:p>
          <a:p>
            <a:pPr marL="0" indent="0">
              <a:buNone/>
            </a:pPr>
            <a:r>
              <a:rPr lang="en-IN" dirty="0" err="1"/>
              <a:t>arr</a:t>
            </a:r>
            <a:r>
              <a:rPr lang="en-IN" dirty="0"/>
              <a:t>(5) = 25</a:t>
            </a:r>
          </a:p>
          <a:p>
            <a:pPr marL="0" indent="0">
              <a:buNone/>
            </a:pPr>
            <a:r>
              <a:rPr lang="en-IN" dirty="0"/>
              <a:t>For n = 0 To 5</a:t>
            </a:r>
          </a:p>
          <a:p>
            <a:pPr marL="0" indent="0">
              <a:buNone/>
            </a:pPr>
            <a:r>
              <a:rPr lang="en-IN" dirty="0"/>
              <a:t>    </a:t>
            </a:r>
            <a:r>
              <a:rPr lang="en-IN" dirty="0" err="1"/>
              <a:t>MsgBox</a:t>
            </a:r>
            <a:r>
              <a:rPr lang="en-IN" dirty="0"/>
              <a:t> "array element " &amp; n &amp; " = " &amp; </a:t>
            </a:r>
            <a:r>
              <a:rPr lang="en-IN" dirty="0" err="1"/>
              <a:t>arr</a:t>
            </a:r>
            <a:r>
              <a:rPr lang="en-IN" dirty="0"/>
              <a:t>(n)</a:t>
            </a:r>
          </a:p>
          <a:p>
            <a:pPr marL="0" indent="0">
              <a:buNone/>
            </a:pPr>
            <a:r>
              <a:rPr lang="en-IN" dirty="0"/>
              <a:t>Next n</a:t>
            </a:r>
          </a:p>
          <a:p>
            <a:pPr marL="0" indent="0">
              <a:buNone/>
            </a:pPr>
            <a:r>
              <a:rPr lang="en-IN" dirty="0"/>
              <a:t>End Sub</a:t>
            </a:r>
          </a:p>
        </p:txBody>
      </p:sp>
    </p:spTree>
    <p:extLst>
      <p:ext uri="{BB962C8B-B14F-4D97-AF65-F5344CB8AC3E}">
        <p14:creationId xmlns:p14="http://schemas.microsoft.com/office/powerpoint/2010/main" val="32580359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Library Functions</a:t>
            </a:r>
          </a:p>
        </p:txBody>
      </p:sp>
      <p:sp>
        <p:nvSpPr>
          <p:cNvPr id="3" name="Content Placeholder 2"/>
          <p:cNvSpPr>
            <a:spLocks noGrp="1"/>
          </p:cNvSpPr>
          <p:nvPr>
            <p:ph idx="1"/>
          </p:nvPr>
        </p:nvSpPr>
        <p:spPr/>
        <p:txBody>
          <a:bodyPr/>
          <a:lstStyle/>
          <a:p>
            <a:r>
              <a:rPr lang="en-US" dirty="0"/>
              <a:t>Visual basic provides large set of built in functions. Following are the types of built in functions provided by Visual Basic: </a:t>
            </a:r>
          </a:p>
          <a:p>
            <a:pPr lvl="1" indent="-342900">
              <a:buFont typeface="Wingdings" panose="05000000000000000000" pitchFamily="2" charset="2"/>
              <a:buChar char="§"/>
            </a:pPr>
            <a:r>
              <a:rPr lang="en-US" sz="2400" dirty="0"/>
              <a:t>String Function </a:t>
            </a:r>
          </a:p>
          <a:p>
            <a:pPr lvl="1" indent="-342900">
              <a:buFont typeface="Wingdings" panose="05000000000000000000" pitchFamily="2" charset="2"/>
              <a:buChar char="§"/>
            </a:pPr>
            <a:r>
              <a:rPr lang="en-US" sz="2400" dirty="0"/>
              <a:t>Mathematical function </a:t>
            </a:r>
          </a:p>
          <a:p>
            <a:pPr lvl="1" indent="-342900">
              <a:buFont typeface="Wingdings" panose="05000000000000000000" pitchFamily="2" charset="2"/>
              <a:buChar char="§"/>
            </a:pPr>
            <a:r>
              <a:rPr lang="en-US" sz="2400" dirty="0"/>
              <a:t>Date and Time Function </a:t>
            </a:r>
          </a:p>
          <a:p>
            <a:pPr lvl="1" indent="-342900">
              <a:buFont typeface="Wingdings" panose="05000000000000000000" pitchFamily="2" charset="2"/>
              <a:buChar char="§"/>
            </a:pPr>
            <a:r>
              <a:rPr lang="en-US" sz="2400" dirty="0"/>
              <a:t>Conversion Functions</a:t>
            </a:r>
            <a:endParaRPr lang="en-IN" sz="2400" dirty="0"/>
          </a:p>
        </p:txBody>
      </p:sp>
    </p:spTree>
    <p:extLst>
      <p:ext uri="{BB962C8B-B14F-4D97-AF65-F5344CB8AC3E}">
        <p14:creationId xmlns:p14="http://schemas.microsoft.com/office/powerpoint/2010/main" val="8919761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B28B7-7A2B-66C4-F340-0B82FE8F4284}"/>
              </a:ext>
            </a:extLst>
          </p:cNvPr>
          <p:cNvSpPr>
            <a:spLocks noGrp="1"/>
          </p:cNvSpPr>
          <p:nvPr>
            <p:ph type="title"/>
          </p:nvPr>
        </p:nvSpPr>
        <p:spPr/>
        <p:txBody>
          <a:bodyPr/>
          <a:lstStyle/>
          <a:p>
            <a:r>
              <a:rPr lang="en-US" dirty="0"/>
              <a:t>What is procedure</a:t>
            </a:r>
            <a:endParaRPr lang="en-IN" dirty="0"/>
          </a:p>
        </p:txBody>
      </p:sp>
      <p:sp>
        <p:nvSpPr>
          <p:cNvPr id="3" name="Content Placeholder 2">
            <a:extLst>
              <a:ext uri="{FF2B5EF4-FFF2-40B4-BE49-F238E27FC236}">
                <a16:creationId xmlns:a16="http://schemas.microsoft.com/office/drawing/2014/main" id="{5A53E427-DAFD-1BE2-F5CB-89D60DDF8CBD}"/>
              </a:ext>
            </a:extLst>
          </p:cNvPr>
          <p:cNvSpPr>
            <a:spLocks noGrp="1"/>
          </p:cNvSpPr>
          <p:nvPr>
            <p:ph idx="1"/>
          </p:nvPr>
        </p:nvSpPr>
        <p:spPr>
          <a:xfrm>
            <a:off x="575734" y="1412444"/>
            <a:ext cx="10341648" cy="4480355"/>
          </a:xfrm>
        </p:spPr>
        <p:txBody>
          <a:bodyPr>
            <a:normAutofit/>
          </a:bodyPr>
          <a:lstStyle/>
          <a:p>
            <a:r>
              <a:rPr lang="en-US" sz="2400" dirty="0"/>
              <a:t>A </a:t>
            </a:r>
            <a:r>
              <a:rPr lang="en-US" sz="2400" b="1" dirty="0"/>
              <a:t>procedure</a:t>
            </a:r>
            <a:r>
              <a:rPr lang="en-US" sz="2400" dirty="0"/>
              <a:t> in Visual Basic is a </a:t>
            </a:r>
            <a:r>
              <a:rPr lang="en-US" sz="2400" b="1" dirty="0"/>
              <a:t>block of code</a:t>
            </a:r>
            <a:r>
              <a:rPr lang="en-US" sz="2400" dirty="0"/>
              <a:t> that performs a specific task. It helps break down a large program into smaller, manageable parts.</a:t>
            </a:r>
          </a:p>
          <a:p>
            <a:r>
              <a:rPr lang="en-IN" sz="2400" dirty="0"/>
              <a:t>Using </a:t>
            </a:r>
            <a:r>
              <a:rPr lang="en-IN" sz="2400" b="1" dirty="0"/>
              <a:t>procedures in VB6.0</a:t>
            </a:r>
            <a:r>
              <a:rPr lang="en-IN" sz="2400" dirty="0"/>
              <a:t> is essential for writing </a:t>
            </a:r>
            <a:r>
              <a:rPr lang="en-IN" sz="2400" b="1" dirty="0"/>
              <a:t>clean, organized, and efficient code</a:t>
            </a:r>
            <a:r>
              <a:rPr lang="en-IN" sz="2400" dirty="0"/>
              <a:t>. Here’s a breakdown of </a:t>
            </a:r>
            <a:r>
              <a:rPr lang="en-IN" sz="2400" b="1" dirty="0"/>
              <a:t>why</a:t>
            </a:r>
            <a:r>
              <a:rPr lang="en-IN" sz="2400" dirty="0"/>
              <a:t> they are important:</a:t>
            </a:r>
          </a:p>
          <a:p>
            <a:endParaRPr lang="en-IN" sz="2400" dirty="0"/>
          </a:p>
        </p:txBody>
      </p:sp>
      <p:sp>
        <p:nvSpPr>
          <p:cNvPr id="5" name="TextBox 4">
            <a:extLst>
              <a:ext uri="{FF2B5EF4-FFF2-40B4-BE49-F238E27FC236}">
                <a16:creationId xmlns:a16="http://schemas.microsoft.com/office/drawing/2014/main" id="{AA69B857-3035-20EF-564E-BD27F98D6F72}"/>
              </a:ext>
            </a:extLst>
          </p:cNvPr>
          <p:cNvSpPr txBox="1"/>
          <p:nvPr/>
        </p:nvSpPr>
        <p:spPr>
          <a:xfrm>
            <a:off x="677333" y="3600120"/>
            <a:ext cx="8235757" cy="2498826"/>
          </a:xfrm>
          <a:prstGeom prst="rect">
            <a:avLst/>
          </a:prstGeom>
          <a:noFill/>
        </p:spPr>
        <p:txBody>
          <a:bodyPr wrap="square">
            <a:spAutoFit/>
          </a:bodyPr>
          <a:lstStyle/>
          <a:p>
            <a:pPr>
              <a:lnSpc>
                <a:spcPct val="115000"/>
              </a:lnSpc>
              <a:spcAft>
                <a:spcPts val="800"/>
              </a:spcAft>
              <a:buNone/>
            </a:pPr>
            <a:r>
              <a:rPr lang="en-IN" sz="2400" b="1" kern="100" dirty="0">
                <a:effectLst/>
                <a:latin typeface="Calibri" panose="020F0502020204030204" pitchFamily="34" charset="0"/>
                <a:ea typeface="Calibri" panose="020F0502020204030204" pitchFamily="34" charset="0"/>
                <a:cs typeface="Times New Roman" panose="02020603050405020304" pitchFamily="18" charset="0"/>
              </a:rPr>
              <a:t>1. </a:t>
            </a:r>
            <a:r>
              <a:rPr lang="en-IN" sz="2400"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IN" sz="2400" b="1" kern="100" dirty="0">
                <a:effectLst/>
                <a:latin typeface="Calibri" panose="020F0502020204030204" pitchFamily="34" charset="0"/>
                <a:ea typeface="Calibri" panose="020F0502020204030204" pitchFamily="34" charset="0"/>
                <a:cs typeface="Times New Roman" panose="02020603050405020304" pitchFamily="18" charset="0"/>
              </a:rPr>
              <a:t> Modular Programming</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Procedures break a large program into </a:t>
            </a:r>
            <a:r>
              <a:rPr lang="en-IN" sz="2400" b="1" kern="100" dirty="0">
                <a:effectLst/>
                <a:latin typeface="Calibri" panose="020F0502020204030204" pitchFamily="34" charset="0"/>
                <a:ea typeface="Calibri" panose="020F0502020204030204" pitchFamily="34" charset="0"/>
                <a:cs typeface="Times New Roman" panose="02020603050405020304" pitchFamily="18" charset="0"/>
              </a:rPr>
              <a:t>smaller, manageable sections</a:t>
            </a: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15000"/>
              </a:lnSpc>
              <a:spcAft>
                <a:spcPts val="800"/>
              </a:spcAft>
              <a:buSzPts val="1000"/>
              <a:buFont typeface="Symbol" panose="05050102010706020507" pitchFamily="18" charset="2"/>
              <a:buChar char=""/>
              <a:tabLst>
                <a:tab pos="457200" algn="l"/>
              </a:tabLst>
            </a:pP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Each procedure handles one specific task.</a:t>
            </a:r>
          </a:p>
          <a:p>
            <a:pPr marL="342900" lvl="0" indent="-342900">
              <a:lnSpc>
                <a:spcPct val="115000"/>
              </a:lnSpc>
              <a:spcAft>
                <a:spcPts val="800"/>
              </a:spcAft>
              <a:buSzPts val="1000"/>
              <a:buFont typeface="Symbol" panose="05050102010706020507" pitchFamily="18" charset="2"/>
              <a:buChar char=""/>
              <a:tabLst>
                <a:tab pos="457200" algn="l"/>
              </a:tabLst>
            </a:pP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This makes the program </a:t>
            </a:r>
            <a:r>
              <a:rPr lang="en-IN" sz="2400" b="1" kern="100" dirty="0">
                <a:effectLst/>
                <a:latin typeface="Calibri" panose="020F0502020204030204" pitchFamily="34" charset="0"/>
                <a:ea typeface="Calibri" panose="020F0502020204030204" pitchFamily="34" charset="0"/>
                <a:cs typeface="Times New Roman" panose="02020603050405020304" pitchFamily="18" charset="0"/>
              </a:rPr>
              <a:t>easier to understand and maintain</a:t>
            </a: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7930328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74AA9A-90EA-8A5F-9FF1-90A1D7DF120E}"/>
              </a:ext>
            </a:extLst>
          </p:cNvPr>
          <p:cNvSpPr>
            <a:spLocks noGrp="1"/>
          </p:cNvSpPr>
          <p:nvPr>
            <p:ph idx="1"/>
          </p:nvPr>
        </p:nvSpPr>
        <p:spPr>
          <a:xfrm>
            <a:off x="240145" y="129309"/>
            <a:ext cx="11351491" cy="6650182"/>
          </a:xfrm>
        </p:spPr>
        <p:txBody>
          <a:bodyPr>
            <a:noAutofit/>
          </a:bodyPr>
          <a:lstStyle/>
          <a:p>
            <a:pPr marL="0" indent="0">
              <a:buNone/>
            </a:pPr>
            <a:r>
              <a:rPr lang="en-IN" sz="2400" b="1" dirty="0"/>
              <a:t>2. 🔁 Code Reusability</a:t>
            </a:r>
            <a:endParaRPr lang="en-IN" sz="2400" dirty="0"/>
          </a:p>
          <a:p>
            <a:pPr marL="0" lvl="0" indent="0">
              <a:buNone/>
            </a:pPr>
            <a:r>
              <a:rPr lang="en-IN" sz="2400" dirty="0"/>
              <a:t>You can </a:t>
            </a:r>
            <a:r>
              <a:rPr lang="en-IN" sz="2400" b="1" dirty="0"/>
              <a:t>write a procedure once and call it many times</a:t>
            </a:r>
            <a:r>
              <a:rPr lang="en-IN" sz="2400" dirty="0"/>
              <a:t>.</a:t>
            </a:r>
          </a:p>
          <a:p>
            <a:pPr marL="0" lvl="0" indent="0">
              <a:buNone/>
            </a:pPr>
            <a:r>
              <a:rPr lang="en-IN" sz="2400" dirty="0"/>
              <a:t>Avoids writing the same code again and again.</a:t>
            </a:r>
          </a:p>
          <a:p>
            <a:pPr marL="0" indent="0">
              <a:buNone/>
            </a:pPr>
            <a:r>
              <a:rPr lang="en-IN" sz="2400" b="1" dirty="0"/>
              <a:t>3. 🛠️ Easy to Debug and Test</a:t>
            </a:r>
            <a:endParaRPr lang="en-IN" sz="2400" dirty="0"/>
          </a:p>
          <a:p>
            <a:pPr marL="0" lvl="0" indent="0">
              <a:buNone/>
            </a:pPr>
            <a:r>
              <a:rPr lang="en-IN" sz="2400" dirty="0"/>
              <a:t>Since procedures are self-contained blocks, you can </a:t>
            </a:r>
            <a:r>
              <a:rPr lang="en-IN" sz="2400" b="1" dirty="0"/>
              <a:t>test or debug them individually</a:t>
            </a:r>
            <a:r>
              <a:rPr lang="en-IN" sz="2400" dirty="0"/>
              <a:t>.</a:t>
            </a:r>
          </a:p>
          <a:p>
            <a:pPr marL="0" lvl="0" indent="0">
              <a:buNone/>
            </a:pPr>
            <a:r>
              <a:rPr lang="en-IN" sz="2400" dirty="0"/>
              <a:t>If there’s a bug, you know where to look!</a:t>
            </a:r>
          </a:p>
          <a:p>
            <a:pPr marL="0" indent="0">
              <a:buNone/>
            </a:pPr>
            <a:r>
              <a:rPr lang="en-IN" sz="2400" b="1" dirty="0"/>
              <a:t>4. 👀 Improves Readability</a:t>
            </a:r>
            <a:endParaRPr lang="en-IN" sz="2400" dirty="0"/>
          </a:p>
          <a:p>
            <a:pPr marL="0" lvl="0" indent="0">
              <a:buNone/>
            </a:pPr>
            <a:r>
              <a:rPr lang="en-IN" sz="2400" dirty="0"/>
              <a:t>Procedures with meaningful names help others (and you) understand the logic quickly.</a:t>
            </a:r>
          </a:p>
          <a:p>
            <a:pPr marL="0" lvl="0" indent="0">
              <a:buNone/>
            </a:pPr>
            <a:r>
              <a:rPr lang="en-IN" sz="2400" dirty="0"/>
              <a:t>Example:</a:t>
            </a:r>
          </a:p>
          <a:p>
            <a:pPr marL="0" lvl="0" indent="0">
              <a:buNone/>
            </a:pPr>
            <a:r>
              <a:rPr lang="en-IN" sz="2400" dirty="0"/>
              <a:t>Call </a:t>
            </a:r>
            <a:r>
              <a:rPr lang="en-IN" sz="2400" dirty="0" err="1"/>
              <a:t>CalculateTotal</a:t>
            </a:r>
            <a:r>
              <a:rPr lang="en-IN" sz="2400" dirty="0"/>
              <a:t>()</a:t>
            </a:r>
          </a:p>
          <a:p>
            <a:pPr marL="0" lvl="0" indent="0">
              <a:buNone/>
            </a:pPr>
            <a:r>
              <a:rPr lang="en-IN" sz="2400" dirty="0"/>
              <a:t>Call </a:t>
            </a:r>
            <a:r>
              <a:rPr lang="en-IN" sz="2400" dirty="0" err="1"/>
              <a:t>PrintInvoice</a:t>
            </a:r>
            <a:r>
              <a:rPr lang="en-IN" sz="2400" dirty="0"/>
              <a:t>()</a:t>
            </a:r>
          </a:p>
          <a:p>
            <a:pPr marL="0" indent="0">
              <a:buNone/>
            </a:pPr>
            <a:r>
              <a:rPr lang="en-IN" sz="2400" dirty="0"/>
              <a:t>These names clearly show what the code is doing.</a:t>
            </a:r>
          </a:p>
          <a:p>
            <a:pPr marL="0" indent="0">
              <a:buNone/>
            </a:pPr>
            <a:endParaRPr lang="en-IN" sz="2400" dirty="0"/>
          </a:p>
        </p:txBody>
      </p:sp>
    </p:spTree>
    <p:extLst>
      <p:ext uri="{BB962C8B-B14F-4D97-AF65-F5344CB8AC3E}">
        <p14:creationId xmlns:p14="http://schemas.microsoft.com/office/powerpoint/2010/main" val="14541824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E6816-24CF-42C6-E399-23DC43E65904}"/>
              </a:ext>
            </a:extLst>
          </p:cNvPr>
          <p:cNvSpPr>
            <a:spLocks noGrp="1"/>
          </p:cNvSpPr>
          <p:nvPr>
            <p:ph idx="1"/>
          </p:nvPr>
        </p:nvSpPr>
        <p:spPr>
          <a:xfrm>
            <a:off x="677333" y="360218"/>
            <a:ext cx="10637211" cy="6299199"/>
          </a:xfrm>
        </p:spPr>
        <p:txBody>
          <a:bodyPr>
            <a:normAutofit/>
          </a:bodyPr>
          <a:lstStyle/>
          <a:p>
            <a:pPr marL="0" indent="0">
              <a:buNone/>
            </a:pPr>
            <a:r>
              <a:rPr lang="en-IN" sz="2400" b="1" dirty="0"/>
              <a:t>5. ⚙️ Handles Events Easily</a:t>
            </a:r>
            <a:endParaRPr lang="en-IN" sz="2400" dirty="0"/>
          </a:p>
          <a:p>
            <a:pPr marL="0" lvl="0" indent="0">
              <a:buNone/>
            </a:pPr>
            <a:r>
              <a:rPr lang="en-IN" sz="2400" dirty="0"/>
              <a:t>VB6 is </a:t>
            </a:r>
            <a:r>
              <a:rPr lang="en-IN" sz="2400" b="1" dirty="0"/>
              <a:t>event-driven</a:t>
            </a:r>
            <a:r>
              <a:rPr lang="en-IN" sz="2400" dirty="0"/>
              <a:t>, and event procedures handle actions like clicks, typing, form loading, etc.</a:t>
            </a:r>
          </a:p>
          <a:p>
            <a:pPr marL="0" lvl="0" indent="0">
              <a:buNone/>
            </a:pPr>
            <a:r>
              <a:rPr lang="en-IN" sz="2400" dirty="0"/>
              <a:t>Without procedures, handling user interactions would be messy.</a:t>
            </a:r>
          </a:p>
          <a:p>
            <a:pPr marL="0" indent="0">
              <a:buNone/>
            </a:pPr>
            <a:r>
              <a:rPr lang="en-IN" sz="2400" dirty="0"/>
              <a:t> </a:t>
            </a:r>
          </a:p>
          <a:p>
            <a:pPr marL="0" indent="0">
              <a:buNone/>
            </a:pPr>
            <a:r>
              <a:rPr lang="en-IN" sz="2400" b="1" dirty="0"/>
              <a:t>6. ⏱️ Saves Time and Effort</a:t>
            </a:r>
            <a:endParaRPr lang="en-IN" sz="2400" dirty="0"/>
          </a:p>
          <a:p>
            <a:pPr marL="0" lvl="0" indent="0">
              <a:buNone/>
            </a:pPr>
            <a:r>
              <a:rPr lang="en-IN" sz="2400" dirty="0"/>
              <a:t>When you need to change a logic (like discount calculation), just update the procedure — no need to search and update everywhere.</a:t>
            </a:r>
          </a:p>
          <a:p>
            <a:pPr marL="0" indent="0">
              <a:buNone/>
            </a:pPr>
            <a:r>
              <a:rPr lang="en-IN" sz="2400" dirty="0"/>
              <a:t> </a:t>
            </a:r>
          </a:p>
          <a:p>
            <a:pPr marL="0" indent="0">
              <a:buNone/>
            </a:pPr>
            <a:r>
              <a:rPr lang="en-IN" sz="2400" b="1" dirty="0"/>
              <a:t>7. 📚 Supports Structured Programming</a:t>
            </a:r>
            <a:endParaRPr lang="en-IN" sz="2400" dirty="0"/>
          </a:p>
          <a:p>
            <a:pPr marL="0" lvl="0" indent="0">
              <a:buNone/>
            </a:pPr>
            <a:r>
              <a:rPr lang="en-IN" sz="2400" dirty="0"/>
              <a:t>Encourages good programming habits.</a:t>
            </a:r>
          </a:p>
          <a:p>
            <a:pPr marL="0" lvl="0" indent="0">
              <a:buNone/>
            </a:pPr>
            <a:r>
              <a:rPr lang="en-IN" sz="2400" dirty="0"/>
              <a:t>Makes it easier to work in </a:t>
            </a:r>
            <a:r>
              <a:rPr lang="en-IN" sz="2400" b="1" dirty="0"/>
              <a:t>teams</a:t>
            </a:r>
            <a:r>
              <a:rPr lang="en-IN" sz="2400" dirty="0"/>
              <a:t> (each person can work on different procedures).</a:t>
            </a:r>
          </a:p>
          <a:p>
            <a:pPr marL="0" indent="0">
              <a:buNone/>
            </a:pPr>
            <a:endParaRPr lang="en-IN" sz="2400" dirty="0"/>
          </a:p>
        </p:txBody>
      </p:sp>
    </p:spTree>
    <p:extLst>
      <p:ext uri="{BB962C8B-B14F-4D97-AF65-F5344CB8AC3E}">
        <p14:creationId xmlns:p14="http://schemas.microsoft.com/office/powerpoint/2010/main" val="41521644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B3AB7-227A-29DF-D02B-FFEDCD47CBFA}"/>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606D156E-9350-22D6-966E-0C997361A39A}"/>
              </a:ext>
            </a:extLst>
          </p:cNvPr>
          <p:cNvPicPr>
            <a:picLocks noGrp="1" noChangeAspect="1"/>
          </p:cNvPicPr>
          <p:nvPr>
            <p:ph idx="1"/>
          </p:nvPr>
        </p:nvPicPr>
        <p:blipFill>
          <a:blip r:embed="rId2"/>
          <a:stretch>
            <a:fillRect/>
          </a:stretch>
        </p:blipFill>
        <p:spPr>
          <a:xfrm>
            <a:off x="677334" y="2066925"/>
            <a:ext cx="3324225" cy="2724150"/>
          </a:xfrm>
          <a:prstGeom prst="rect">
            <a:avLst/>
          </a:prstGeom>
        </p:spPr>
      </p:pic>
      <p:pic>
        <p:nvPicPr>
          <p:cNvPr id="7" name="Picture 6">
            <a:extLst>
              <a:ext uri="{FF2B5EF4-FFF2-40B4-BE49-F238E27FC236}">
                <a16:creationId xmlns:a16="http://schemas.microsoft.com/office/drawing/2014/main" id="{AA03389D-3A41-2218-C9A6-04F47AA6C005}"/>
              </a:ext>
            </a:extLst>
          </p:cNvPr>
          <p:cNvPicPr>
            <a:picLocks noChangeAspect="1"/>
          </p:cNvPicPr>
          <p:nvPr/>
        </p:nvPicPr>
        <p:blipFill>
          <a:blip r:embed="rId3"/>
          <a:srcRect l="20682" t="52660" r="60606" b="27138"/>
          <a:stretch>
            <a:fillRect/>
          </a:stretch>
        </p:blipFill>
        <p:spPr>
          <a:xfrm>
            <a:off x="4618180" y="1849581"/>
            <a:ext cx="6399277" cy="3886200"/>
          </a:xfrm>
          <a:prstGeom prst="rect">
            <a:avLst/>
          </a:prstGeom>
        </p:spPr>
      </p:pic>
    </p:spTree>
    <p:extLst>
      <p:ext uri="{BB962C8B-B14F-4D97-AF65-F5344CB8AC3E}">
        <p14:creationId xmlns:p14="http://schemas.microsoft.com/office/powerpoint/2010/main" val="31336379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Procedures</a:t>
            </a:r>
            <a:endParaRPr lang="en-IN" dirty="0"/>
          </a:p>
        </p:txBody>
      </p:sp>
      <p:pic>
        <p:nvPicPr>
          <p:cNvPr id="5" name="Content Placeholder 4">
            <a:extLst>
              <a:ext uri="{FF2B5EF4-FFF2-40B4-BE49-F238E27FC236}">
                <a16:creationId xmlns:a16="http://schemas.microsoft.com/office/drawing/2014/main" id="{948EB27A-5E3C-18C1-C65F-BC0D084B1AB5}"/>
              </a:ext>
            </a:extLst>
          </p:cNvPr>
          <p:cNvPicPr>
            <a:picLocks noGrp="1" noChangeAspect="1"/>
          </p:cNvPicPr>
          <p:nvPr>
            <p:ph idx="1"/>
          </p:nvPr>
        </p:nvPicPr>
        <p:blipFill>
          <a:blip r:embed="rId2"/>
          <a:srcRect l="22595" t="1447" r="63083" b="74980"/>
          <a:stretch>
            <a:fillRect/>
          </a:stretch>
        </p:blipFill>
        <p:spPr>
          <a:xfrm>
            <a:off x="677334" y="1108363"/>
            <a:ext cx="5258213" cy="4868231"/>
          </a:xfrm>
          <a:prstGeom prst="rect">
            <a:avLst/>
          </a:prstGeom>
        </p:spPr>
      </p:pic>
      <p:pic>
        <p:nvPicPr>
          <p:cNvPr id="7" name="Picture 6">
            <a:extLst>
              <a:ext uri="{FF2B5EF4-FFF2-40B4-BE49-F238E27FC236}">
                <a16:creationId xmlns:a16="http://schemas.microsoft.com/office/drawing/2014/main" id="{AA6250CE-6BFE-FAE7-02C9-3FFE603F6167}"/>
              </a:ext>
            </a:extLst>
          </p:cNvPr>
          <p:cNvPicPr>
            <a:picLocks noChangeAspect="1"/>
          </p:cNvPicPr>
          <p:nvPr/>
        </p:nvPicPr>
        <p:blipFill>
          <a:blip r:embed="rId3"/>
          <a:stretch>
            <a:fillRect/>
          </a:stretch>
        </p:blipFill>
        <p:spPr>
          <a:xfrm>
            <a:off x="6170324" y="1380168"/>
            <a:ext cx="5722471" cy="4689475"/>
          </a:xfrm>
          <a:prstGeom prst="rect">
            <a:avLst/>
          </a:prstGeom>
        </p:spPr>
      </p:pic>
    </p:spTree>
    <p:extLst>
      <p:ext uri="{BB962C8B-B14F-4D97-AF65-F5344CB8AC3E}">
        <p14:creationId xmlns:p14="http://schemas.microsoft.com/office/powerpoint/2010/main" val="27111668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AE155-FD59-CAAD-E1D6-895291DA0159}"/>
              </a:ext>
            </a:extLst>
          </p:cNvPr>
          <p:cNvSpPr>
            <a:spLocks noGrp="1"/>
          </p:cNvSpPr>
          <p:nvPr>
            <p:ph type="title"/>
          </p:nvPr>
        </p:nvSpPr>
        <p:spPr>
          <a:xfrm>
            <a:off x="575734" y="76128"/>
            <a:ext cx="8596668" cy="662781"/>
          </a:xfrm>
        </p:spPr>
        <p:txBody>
          <a:bodyPr/>
          <a:lstStyle/>
          <a:p>
            <a:r>
              <a:rPr lang="en-US" dirty="0"/>
              <a:t>Example of sub procedure</a:t>
            </a:r>
            <a:endParaRPr lang="en-IN" dirty="0"/>
          </a:p>
        </p:txBody>
      </p:sp>
      <p:sp>
        <p:nvSpPr>
          <p:cNvPr id="12" name="TextBox 11">
            <a:extLst>
              <a:ext uri="{FF2B5EF4-FFF2-40B4-BE49-F238E27FC236}">
                <a16:creationId xmlns:a16="http://schemas.microsoft.com/office/drawing/2014/main" id="{97304764-805C-F952-8A75-71E8986970CB}"/>
              </a:ext>
            </a:extLst>
          </p:cNvPr>
          <p:cNvSpPr txBox="1"/>
          <p:nvPr/>
        </p:nvSpPr>
        <p:spPr>
          <a:xfrm>
            <a:off x="575734" y="642504"/>
            <a:ext cx="10172389" cy="3108543"/>
          </a:xfrm>
          <a:prstGeom prst="rect">
            <a:avLst/>
          </a:prstGeom>
          <a:noFill/>
        </p:spPr>
        <p:txBody>
          <a:bodyPr wrap="square">
            <a:spAutoFit/>
          </a:bodyPr>
          <a:lstStyle/>
          <a:p>
            <a:pPr lvl="0">
              <a:buFont typeface="+mj-lt"/>
              <a:buAutoNum type="arabicPeriod"/>
            </a:pPr>
            <a:r>
              <a:rPr lang="en-US" sz="2800" dirty="0"/>
              <a:t>Start a new project. </a:t>
            </a:r>
            <a:endParaRPr lang="en-IN" sz="2800" dirty="0"/>
          </a:p>
          <a:p>
            <a:pPr lvl="0">
              <a:buFont typeface="+mj-lt"/>
              <a:buAutoNum type="arabicPeriod"/>
            </a:pPr>
            <a:r>
              <a:rPr lang="en-US" sz="2800" dirty="0"/>
              <a:t>Open Code editor and click on Tools&gt;&gt; Add Procedure option</a:t>
            </a:r>
          </a:p>
          <a:p>
            <a:pPr lvl="0">
              <a:buFont typeface="+mj-lt"/>
              <a:buAutoNum type="arabicPeriod"/>
            </a:pPr>
            <a:r>
              <a:rPr lang="en-US" sz="2800" dirty="0"/>
              <a:t>It will open Add Procedure dialog Box</a:t>
            </a:r>
          </a:p>
          <a:p>
            <a:pPr lvl="0">
              <a:buFont typeface="+mj-lt"/>
              <a:buAutoNum type="arabicPeriod"/>
            </a:pPr>
            <a:r>
              <a:rPr lang="en-US" sz="2800" dirty="0"/>
              <a:t>Now Enter the name of procedure “</a:t>
            </a:r>
            <a:r>
              <a:rPr lang="en-US" sz="2800" dirty="0" err="1"/>
              <a:t>greetuser</a:t>
            </a:r>
            <a:r>
              <a:rPr lang="en-US" sz="2800" dirty="0"/>
              <a:t>”</a:t>
            </a:r>
          </a:p>
          <a:p>
            <a:pPr lvl="0">
              <a:buFont typeface="+mj-lt"/>
              <a:buAutoNum type="arabicPeriod"/>
            </a:pPr>
            <a:r>
              <a:rPr lang="en-US" sz="2800" dirty="0"/>
              <a:t>Select its type as sub and scope as public </a:t>
            </a:r>
          </a:p>
          <a:p>
            <a:pPr lvl="0">
              <a:buFont typeface="+mj-lt"/>
              <a:buAutoNum type="arabicPeriod"/>
            </a:pPr>
            <a:endParaRPr lang="en-IN" sz="2800" dirty="0"/>
          </a:p>
          <a:p>
            <a:endParaRPr lang="en-IN" sz="2800" dirty="0"/>
          </a:p>
        </p:txBody>
      </p:sp>
      <p:pic>
        <p:nvPicPr>
          <p:cNvPr id="17" name="Content Placeholder 16">
            <a:extLst>
              <a:ext uri="{FF2B5EF4-FFF2-40B4-BE49-F238E27FC236}">
                <a16:creationId xmlns:a16="http://schemas.microsoft.com/office/drawing/2014/main" id="{22343B40-47A6-97EF-7F34-BE2AC112F6A8}"/>
              </a:ext>
            </a:extLst>
          </p:cNvPr>
          <p:cNvPicPr>
            <a:picLocks noGrp="1" noChangeAspect="1"/>
          </p:cNvPicPr>
          <p:nvPr>
            <p:ph idx="1"/>
          </p:nvPr>
        </p:nvPicPr>
        <p:blipFill>
          <a:blip r:embed="rId2"/>
          <a:srcRect l="10019" t="11908" r="39924" b="47340"/>
          <a:stretch>
            <a:fillRect/>
          </a:stretch>
        </p:blipFill>
        <p:spPr>
          <a:xfrm>
            <a:off x="575734" y="2858186"/>
            <a:ext cx="8475901" cy="3923686"/>
          </a:xfrm>
          <a:prstGeom prst="rect">
            <a:avLst/>
          </a:prstGeom>
        </p:spPr>
      </p:pic>
    </p:spTree>
    <p:extLst>
      <p:ext uri="{BB962C8B-B14F-4D97-AF65-F5344CB8AC3E}">
        <p14:creationId xmlns:p14="http://schemas.microsoft.com/office/powerpoint/2010/main" val="7541252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AFADE2-E193-833F-FE9E-516A3435497B}"/>
              </a:ext>
            </a:extLst>
          </p:cNvPr>
          <p:cNvSpPr>
            <a:spLocks noGrp="1"/>
          </p:cNvSpPr>
          <p:nvPr>
            <p:ph idx="1"/>
          </p:nvPr>
        </p:nvSpPr>
        <p:spPr>
          <a:xfrm>
            <a:off x="723516" y="276371"/>
            <a:ext cx="6379248" cy="6013593"/>
          </a:xfrm>
        </p:spPr>
        <p:txBody>
          <a:bodyPr>
            <a:normAutofit/>
          </a:bodyPr>
          <a:lstStyle/>
          <a:p>
            <a:pPr marL="0" indent="0">
              <a:buNone/>
            </a:pPr>
            <a:r>
              <a:rPr lang="en-US" dirty="0"/>
              <a:t>6. Now enter the following code with Public sub</a:t>
            </a:r>
          </a:p>
          <a:p>
            <a:pPr marL="400050" lvl="1" indent="0">
              <a:buNone/>
            </a:pPr>
            <a:r>
              <a:rPr lang="en-US" sz="2400" dirty="0"/>
              <a:t>Public Sub </a:t>
            </a:r>
            <a:r>
              <a:rPr lang="en-US" sz="2400" dirty="0" err="1"/>
              <a:t>greetuser</a:t>
            </a:r>
            <a:r>
              <a:rPr lang="en-US" sz="2400" dirty="0"/>
              <a:t>()</a:t>
            </a:r>
          </a:p>
          <a:p>
            <a:pPr marL="400050" lvl="1" indent="0">
              <a:buNone/>
            </a:pPr>
            <a:r>
              <a:rPr lang="en-US" sz="2400" dirty="0" err="1"/>
              <a:t>MsgBox</a:t>
            </a:r>
            <a:r>
              <a:rPr lang="en-US" sz="2400" dirty="0"/>
              <a:t> "welcome to </a:t>
            </a:r>
            <a:r>
              <a:rPr lang="en-US" sz="2400" dirty="0" err="1"/>
              <a:t>vb</a:t>
            </a:r>
            <a:r>
              <a:rPr lang="en-US" sz="2400" dirty="0"/>
              <a:t> 6.0"</a:t>
            </a:r>
          </a:p>
          <a:p>
            <a:pPr marL="400050" lvl="1" indent="0">
              <a:buNone/>
            </a:pPr>
            <a:r>
              <a:rPr lang="en-US" sz="2400" dirty="0"/>
              <a:t>End Sub</a:t>
            </a:r>
            <a:endParaRPr lang="en-US" dirty="0"/>
          </a:p>
          <a:p>
            <a:pPr marL="0" indent="0">
              <a:buNone/>
            </a:pPr>
            <a:r>
              <a:rPr lang="en-IN" dirty="0"/>
              <a:t>7. Next Procedure to call this procedure in your form. Write a code on </a:t>
            </a:r>
            <a:r>
              <a:rPr lang="en-IN" dirty="0" err="1"/>
              <a:t>form_click</a:t>
            </a:r>
            <a:r>
              <a:rPr lang="en-IN" dirty="0"/>
              <a:t> event</a:t>
            </a:r>
          </a:p>
          <a:p>
            <a:pPr marL="400050" lvl="1" indent="0">
              <a:buNone/>
            </a:pPr>
            <a:r>
              <a:rPr lang="en-US" sz="2200" dirty="0"/>
              <a:t>Private Sub </a:t>
            </a:r>
            <a:r>
              <a:rPr lang="en-US" sz="2200" dirty="0" err="1"/>
              <a:t>Form_Click</a:t>
            </a:r>
            <a:r>
              <a:rPr lang="en-US" sz="2200" dirty="0"/>
              <a:t>()</a:t>
            </a:r>
          </a:p>
          <a:p>
            <a:pPr marL="400050" lvl="1" indent="0">
              <a:buNone/>
            </a:pPr>
            <a:r>
              <a:rPr lang="en-US" sz="2200" dirty="0"/>
              <a:t>Call </a:t>
            </a:r>
            <a:r>
              <a:rPr lang="en-US" sz="2200" dirty="0" err="1"/>
              <a:t>greetuser</a:t>
            </a:r>
            <a:endParaRPr lang="en-US" sz="2200" dirty="0"/>
          </a:p>
          <a:p>
            <a:pPr marL="400050" lvl="1" indent="0">
              <a:buNone/>
            </a:pPr>
            <a:r>
              <a:rPr lang="en-US" sz="2200" dirty="0"/>
              <a:t>End Sub</a:t>
            </a:r>
          </a:p>
          <a:p>
            <a:pPr marL="0" indent="0">
              <a:buNone/>
            </a:pPr>
            <a:r>
              <a:rPr lang="en-US" sz="2400" dirty="0"/>
              <a:t>8. </a:t>
            </a:r>
            <a:r>
              <a:rPr lang="en-US" dirty="0"/>
              <a:t>Run this program and click on form you</a:t>
            </a:r>
          </a:p>
          <a:p>
            <a:pPr marL="0" indent="0">
              <a:buNone/>
            </a:pPr>
            <a:r>
              <a:rPr lang="en-US" dirty="0"/>
              <a:t>      will get output </a:t>
            </a:r>
          </a:p>
          <a:p>
            <a:pPr marL="0" indent="0">
              <a:buNone/>
            </a:pPr>
            <a:endParaRPr lang="en-IN" dirty="0"/>
          </a:p>
        </p:txBody>
      </p:sp>
      <p:pic>
        <p:nvPicPr>
          <p:cNvPr id="5" name="Picture 4">
            <a:extLst>
              <a:ext uri="{FF2B5EF4-FFF2-40B4-BE49-F238E27FC236}">
                <a16:creationId xmlns:a16="http://schemas.microsoft.com/office/drawing/2014/main" id="{AFE38D12-587A-C718-6312-C88D20935384}"/>
              </a:ext>
            </a:extLst>
          </p:cNvPr>
          <p:cNvPicPr>
            <a:picLocks noChangeAspect="1"/>
          </p:cNvPicPr>
          <p:nvPr/>
        </p:nvPicPr>
        <p:blipFill>
          <a:blip r:embed="rId2"/>
          <a:srcRect l="8636" t="16565" r="50834" b="46532"/>
          <a:stretch>
            <a:fillRect/>
          </a:stretch>
        </p:blipFill>
        <p:spPr>
          <a:xfrm>
            <a:off x="7250544" y="0"/>
            <a:ext cx="4941456" cy="2530764"/>
          </a:xfrm>
          <a:prstGeom prst="rect">
            <a:avLst/>
          </a:prstGeom>
        </p:spPr>
      </p:pic>
      <p:pic>
        <p:nvPicPr>
          <p:cNvPr id="7" name="Picture 6">
            <a:extLst>
              <a:ext uri="{FF2B5EF4-FFF2-40B4-BE49-F238E27FC236}">
                <a16:creationId xmlns:a16="http://schemas.microsoft.com/office/drawing/2014/main" id="{5E2EBA43-0B38-7C39-FB5E-172CAD3C0ACD}"/>
              </a:ext>
            </a:extLst>
          </p:cNvPr>
          <p:cNvPicPr>
            <a:picLocks noChangeAspect="1"/>
          </p:cNvPicPr>
          <p:nvPr/>
        </p:nvPicPr>
        <p:blipFill>
          <a:blip r:embed="rId3"/>
          <a:srcRect l="5935" t="9831" r="53863" b="45320"/>
          <a:stretch>
            <a:fillRect/>
          </a:stretch>
        </p:blipFill>
        <p:spPr>
          <a:xfrm>
            <a:off x="5366327" y="2678545"/>
            <a:ext cx="6849287" cy="4073237"/>
          </a:xfrm>
          <a:prstGeom prst="rect">
            <a:avLst/>
          </a:prstGeom>
        </p:spPr>
      </p:pic>
    </p:spTree>
    <p:extLst>
      <p:ext uri="{BB962C8B-B14F-4D97-AF65-F5344CB8AC3E}">
        <p14:creationId xmlns:p14="http://schemas.microsoft.com/office/powerpoint/2010/main" val="29584699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DEB37-5A25-2FFC-9355-99A7DB54897B}"/>
              </a:ext>
            </a:extLst>
          </p:cNvPr>
          <p:cNvSpPr>
            <a:spLocks noGrp="1"/>
          </p:cNvSpPr>
          <p:nvPr>
            <p:ph type="title"/>
          </p:nvPr>
        </p:nvSpPr>
        <p:spPr>
          <a:xfrm>
            <a:off x="677334" y="609600"/>
            <a:ext cx="8596668" cy="720436"/>
          </a:xfrm>
        </p:spPr>
        <p:txBody>
          <a:bodyPr/>
          <a:lstStyle/>
          <a:p>
            <a:r>
              <a:rPr lang="en-US" altLang="en-US" b="1" dirty="0">
                <a:solidFill>
                  <a:schemeClr val="tx1"/>
                </a:solidFill>
                <a:latin typeface="Arial" panose="020B0604020202020204" pitchFamily="34" charset="0"/>
              </a:rPr>
              <a:t>Types of Procedures in VB6.0</a:t>
            </a:r>
            <a:endParaRPr lang="en-IN" dirty="0"/>
          </a:p>
        </p:txBody>
      </p:sp>
      <p:sp>
        <p:nvSpPr>
          <p:cNvPr id="4" name="Rectangle 1">
            <a:extLst>
              <a:ext uri="{FF2B5EF4-FFF2-40B4-BE49-F238E27FC236}">
                <a16:creationId xmlns:a16="http://schemas.microsoft.com/office/drawing/2014/main" id="{5CC8B4E1-9438-A55D-C8BA-616176D626D4}"/>
              </a:ext>
            </a:extLst>
          </p:cNvPr>
          <p:cNvSpPr>
            <a:spLocks noGrp="1" noChangeArrowheads="1"/>
          </p:cNvSpPr>
          <p:nvPr>
            <p:ph idx="1"/>
          </p:nvPr>
        </p:nvSpPr>
        <p:spPr bwMode="auto">
          <a:xfrm>
            <a:off x="677334" y="1592599"/>
            <a:ext cx="10821939"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AutoNum type="arabicPeriod"/>
              <a:tabLst/>
            </a:pPr>
            <a:r>
              <a:rPr lang="en-US" altLang="en-US" sz="3200" b="1" dirty="0">
                <a:solidFill>
                  <a:schemeClr val="tx1"/>
                </a:solidFill>
                <a:latin typeface="Arial" panose="020B0604020202020204" pitchFamily="34" charset="0"/>
              </a:rPr>
              <a:t>Sub Procedures (Sub … End Sub)</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chemeClr val="tx1"/>
                </a:solidFill>
                <a:effectLst/>
                <a:latin typeface="Arial" panose="020B0604020202020204" pitchFamily="34" charset="0"/>
              </a:rPr>
              <a:t>Perform an action but do </a:t>
            </a:r>
            <a:r>
              <a:rPr kumimoji="0" lang="en-US" altLang="en-US" sz="3200" b="1" i="0" u="none" strike="noStrike" cap="none" normalizeH="0" baseline="0" dirty="0">
                <a:ln>
                  <a:noFill/>
                </a:ln>
                <a:solidFill>
                  <a:schemeClr val="tx1"/>
                </a:solidFill>
                <a:effectLst/>
                <a:latin typeface="Arial" panose="020B0604020202020204" pitchFamily="34" charset="0"/>
              </a:rPr>
              <a:t>not return a value</a:t>
            </a:r>
            <a:r>
              <a:rPr kumimoji="0" lang="en-US" altLang="en-US" sz="3200" b="0" i="0" u="none" strike="noStrike" cap="none" normalizeH="0" baseline="0" dirty="0">
                <a:ln>
                  <a:noFill/>
                </a:ln>
                <a:solidFill>
                  <a:schemeClr val="tx1"/>
                </a:solidFill>
                <a:effectLst/>
                <a:latin typeface="Arial" panose="020B0604020202020204" pitchFamily="34"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chemeClr val="tx1"/>
                </a:solidFill>
                <a:effectLst/>
                <a:latin typeface="Arial" panose="020B0604020202020204" pitchFamily="34" charset="0"/>
              </a:rPr>
              <a:t>Called using their name.</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chemeClr val="tx1"/>
                </a:solidFill>
                <a:effectLst/>
                <a:latin typeface="Arial" panose="020B0604020202020204" pitchFamily="34" charset="0"/>
              </a:rPr>
              <a:t>Example: showing a message, opening a file, clearing a textbox.</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lang="en-US" altLang="en-US" sz="3200" b="1" dirty="0">
                <a:solidFill>
                  <a:schemeClr val="tx1"/>
                </a:solidFill>
                <a:latin typeface="Arial" panose="020B0604020202020204" pitchFamily="34" charset="0"/>
              </a:rPr>
              <a:t>Function</a:t>
            </a:r>
            <a:r>
              <a:rPr kumimoji="0" lang="en-US" altLang="en-US" sz="3200" b="1" i="0" u="none" strike="noStrike" cap="none" normalizeH="0" baseline="0" dirty="0">
                <a:ln>
                  <a:noFill/>
                </a:ln>
                <a:solidFill>
                  <a:schemeClr val="tx1"/>
                </a:solidFill>
                <a:effectLst/>
                <a:latin typeface="Arial" panose="020B0604020202020204" pitchFamily="34" charset="0"/>
              </a:rPr>
              <a:t> </a:t>
            </a:r>
            <a:r>
              <a:rPr lang="en-US" altLang="en-US" sz="3200" b="1" dirty="0">
                <a:solidFill>
                  <a:schemeClr val="tx1"/>
                </a:solidFill>
                <a:latin typeface="Arial" panose="020B0604020202020204" pitchFamily="34" charset="0"/>
              </a:rPr>
              <a:t>Procedures (Function … End Function)</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chemeClr val="tx1"/>
                </a:solidFill>
                <a:effectLst/>
                <a:latin typeface="Arial" panose="020B0604020202020204" pitchFamily="34" charset="0"/>
              </a:rPr>
              <a:t>Perform an action </a:t>
            </a:r>
            <a:r>
              <a:rPr kumimoji="0" lang="en-US" altLang="en-US" sz="3200" b="1" i="0" u="none" strike="noStrike" cap="none" normalizeH="0" baseline="0" dirty="0">
                <a:ln>
                  <a:noFill/>
                </a:ln>
                <a:solidFill>
                  <a:schemeClr val="tx1"/>
                </a:solidFill>
                <a:effectLst/>
                <a:latin typeface="Arial" panose="020B0604020202020204" pitchFamily="34" charset="0"/>
              </a:rPr>
              <a:t>and return a value</a:t>
            </a:r>
            <a:r>
              <a:rPr kumimoji="0" lang="en-US" altLang="en-US" sz="3200" b="0" i="0" u="none" strike="noStrike" cap="none" normalizeH="0" baseline="0" dirty="0">
                <a:ln>
                  <a:noFill/>
                </a:ln>
                <a:solidFill>
                  <a:schemeClr val="tx1"/>
                </a:solidFill>
                <a:effectLst/>
                <a:latin typeface="Arial" panose="020B0604020202020204" pitchFamily="34" charset="0"/>
              </a:rPr>
              <a: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chemeClr val="tx1"/>
                </a:solidFill>
                <a:effectLst/>
                <a:latin typeface="Arial" panose="020B0604020202020204" pitchFamily="34" charset="0"/>
              </a:rPr>
              <a:t>Used when you want to calculate something and get a result.</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chemeClr val="tx1"/>
                </a:solidFill>
                <a:effectLst/>
                <a:latin typeface="Arial" panose="020B0604020202020204" pitchFamily="34" charset="0"/>
              </a:rPr>
              <a:t>Example: calculating sum, square, factorial, etc.</a:t>
            </a:r>
          </a:p>
        </p:txBody>
      </p:sp>
    </p:spTree>
    <p:extLst>
      <p:ext uri="{BB962C8B-B14F-4D97-AF65-F5344CB8AC3E}">
        <p14:creationId xmlns:p14="http://schemas.microsoft.com/office/powerpoint/2010/main" val="28397771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A68EE-E90B-55BB-B6E0-04C35E3BFD5E}"/>
              </a:ext>
            </a:extLst>
          </p:cNvPr>
          <p:cNvSpPr>
            <a:spLocks noGrp="1"/>
          </p:cNvSpPr>
          <p:nvPr>
            <p:ph type="title"/>
          </p:nvPr>
        </p:nvSpPr>
        <p:spPr>
          <a:xfrm>
            <a:off x="0" y="101600"/>
            <a:ext cx="8596668" cy="664996"/>
          </a:xfrm>
        </p:spPr>
        <p:txBody>
          <a:bodyPr>
            <a:normAutofit fontScale="90000"/>
          </a:bodyPr>
          <a:lstStyle/>
          <a:p>
            <a:r>
              <a:rPr lang="en-US" altLang="en-US" b="1" dirty="0">
                <a:solidFill>
                  <a:schemeClr val="tx1"/>
                </a:solidFill>
                <a:latin typeface="Arial" panose="020B0604020202020204" pitchFamily="34" charset="0"/>
              </a:rPr>
              <a:t>1. Sub Procedure Example</a:t>
            </a:r>
            <a:br>
              <a:rPr lang="en-US" altLang="en-US" b="1" dirty="0">
                <a:solidFill>
                  <a:schemeClr val="tx1"/>
                </a:solidFill>
                <a:latin typeface="Arial" panose="020B0604020202020204" pitchFamily="34" charset="0"/>
              </a:rPr>
            </a:br>
            <a:endParaRPr lang="en-IN" dirty="0"/>
          </a:p>
        </p:txBody>
      </p:sp>
      <p:sp>
        <p:nvSpPr>
          <p:cNvPr id="4" name="Rectangle 1">
            <a:extLst>
              <a:ext uri="{FF2B5EF4-FFF2-40B4-BE49-F238E27FC236}">
                <a16:creationId xmlns:a16="http://schemas.microsoft.com/office/drawing/2014/main" id="{1E78945B-8A08-30CA-1EE6-1C1405CF65B9}"/>
              </a:ext>
            </a:extLst>
          </p:cNvPr>
          <p:cNvSpPr>
            <a:spLocks noGrp="1" noChangeArrowheads="1"/>
          </p:cNvSpPr>
          <p:nvPr>
            <p:ph idx="1"/>
          </p:nvPr>
        </p:nvSpPr>
        <p:spPr bwMode="auto">
          <a:xfrm>
            <a:off x="141626" y="628050"/>
            <a:ext cx="7995610" cy="4308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Private Sub </a:t>
            </a:r>
            <a:r>
              <a:rPr kumimoji="0" lang="en-US" altLang="en-US" sz="2000" b="0" i="0" u="none" strike="noStrike" cap="none" normalizeH="0" baseline="0" dirty="0" err="1">
                <a:ln>
                  <a:noFill/>
                </a:ln>
                <a:solidFill>
                  <a:schemeClr val="tx1"/>
                </a:solidFill>
                <a:effectLst/>
                <a:latin typeface="Arial Unicode MS" panose="020B0604020202020204" pitchFamily="34" charset="-128"/>
              </a:rPr>
              <a:t>ShowMessage</a:t>
            </a:r>
            <a:r>
              <a:rPr kumimoji="0" lang="en-US" altLang="en-US" sz="2000" b="0" i="0" u="none" strike="noStrike" cap="none" normalizeH="0" baseline="0" dirty="0">
                <a:ln>
                  <a:noFill/>
                </a:ln>
                <a:solidFill>
                  <a:schemeClr val="tx1"/>
                </a:solidFill>
                <a:effectLst/>
                <a:latin typeface="Arial Unicode MS" panose="020B0604020202020204" pitchFamily="34" charset="-128"/>
              </a:rPr>
              <a:t>()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err="1">
                <a:ln>
                  <a:noFill/>
                </a:ln>
                <a:solidFill>
                  <a:schemeClr val="tx1"/>
                </a:solidFill>
                <a:effectLst/>
                <a:latin typeface="Arial Unicode MS" panose="020B0604020202020204" pitchFamily="34" charset="-128"/>
              </a:rPr>
              <a:t>MsgBox</a:t>
            </a:r>
            <a:r>
              <a:rPr kumimoji="0" lang="en-US" altLang="en-US" sz="2000" b="0" i="0" u="none" strike="noStrike" cap="none" normalizeH="0" baseline="0" dirty="0">
                <a:ln>
                  <a:noFill/>
                </a:ln>
                <a:solidFill>
                  <a:schemeClr val="tx1"/>
                </a:solidFill>
                <a:effectLst/>
                <a:latin typeface="Arial Unicode MS" panose="020B0604020202020204" pitchFamily="34" charset="-128"/>
              </a:rPr>
              <a:t> "Welcome to Visual Basic 6.0!", </a:t>
            </a:r>
            <a:r>
              <a:rPr kumimoji="0" lang="en-US" altLang="en-US" sz="2000" b="0" i="0" u="none" strike="noStrike" cap="none" normalizeH="0" baseline="0" dirty="0" err="1">
                <a:ln>
                  <a:noFill/>
                </a:ln>
                <a:solidFill>
                  <a:schemeClr val="tx1"/>
                </a:solidFill>
                <a:effectLst/>
                <a:latin typeface="Arial Unicode MS" panose="020B0604020202020204" pitchFamily="34" charset="-128"/>
              </a:rPr>
              <a:t>vbInformation</a:t>
            </a:r>
            <a:r>
              <a:rPr kumimoji="0" lang="en-US" altLang="en-US" sz="2000" b="0" i="0" u="none" strike="noStrike" cap="none" normalizeH="0" baseline="0" dirty="0">
                <a:ln>
                  <a:noFill/>
                </a:ln>
                <a:solidFill>
                  <a:schemeClr val="tx1"/>
                </a:solidFill>
                <a:effectLst/>
                <a:latin typeface="Arial Unicode MS" panose="020B0604020202020204" pitchFamily="34" charset="-128"/>
              </a:rPr>
              <a:t>, "Message"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End Sub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Private Sub Command1_Click()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 Calling the Sub Procedure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err="1">
                <a:ln>
                  <a:noFill/>
                </a:ln>
                <a:solidFill>
                  <a:schemeClr val="tx1"/>
                </a:solidFill>
                <a:effectLst/>
                <a:latin typeface="Arial Unicode MS" panose="020B0604020202020204" pitchFamily="34" charset="-128"/>
              </a:rPr>
              <a:t>ShowMessage</a:t>
            </a:r>
            <a:r>
              <a:rPr kumimoji="0" lang="en-US" altLang="en-US" sz="2000" b="0" i="0" u="none" strike="noStrike" cap="none" normalizeH="0" baseline="0" dirty="0">
                <a:ln>
                  <a:noFill/>
                </a:ln>
                <a:solidFill>
                  <a:schemeClr val="tx1"/>
                </a:solidFill>
                <a:effectLst/>
                <a:latin typeface="Arial Unicode MS" panose="020B0604020202020204" pitchFamily="34" charset="-128"/>
              </a:rPr>
              <a:t>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End Sub</a:t>
            </a:r>
            <a:endParaRPr kumimoji="0" lang="en-US" altLang="en-US" sz="44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42A24DAB-3E28-1C80-84D4-812462F46305}"/>
              </a:ext>
            </a:extLst>
          </p:cNvPr>
          <p:cNvPicPr>
            <a:picLocks noChangeAspect="1"/>
          </p:cNvPicPr>
          <p:nvPr/>
        </p:nvPicPr>
        <p:blipFill>
          <a:blip r:embed="rId2"/>
          <a:srcRect l="7576" t="16969" r="50985" b="37171"/>
          <a:stretch>
            <a:fillRect/>
          </a:stretch>
        </p:blipFill>
        <p:spPr>
          <a:xfrm>
            <a:off x="8137236" y="323228"/>
            <a:ext cx="3650135" cy="2272191"/>
          </a:xfrm>
          <a:prstGeom prst="rect">
            <a:avLst/>
          </a:prstGeom>
        </p:spPr>
      </p:pic>
      <p:pic>
        <p:nvPicPr>
          <p:cNvPr id="8" name="Picture 7">
            <a:extLst>
              <a:ext uri="{FF2B5EF4-FFF2-40B4-BE49-F238E27FC236}">
                <a16:creationId xmlns:a16="http://schemas.microsoft.com/office/drawing/2014/main" id="{E0E50A5D-9270-4190-533C-CBAA4429B773}"/>
              </a:ext>
            </a:extLst>
          </p:cNvPr>
          <p:cNvPicPr>
            <a:picLocks noChangeAspect="1"/>
          </p:cNvPicPr>
          <p:nvPr/>
        </p:nvPicPr>
        <p:blipFill>
          <a:blip r:embed="rId3"/>
          <a:srcRect l="12576" t="21280" r="47424" b="33468"/>
          <a:stretch>
            <a:fillRect/>
          </a:stretch>
        </p:blipFill>
        <p:spPr>
          <a:xfrm>
            <a:off x="6253018" y="2710872"/>
            <a:ext cx="4876800" cy="3103420"/>
          </a:xfrm>
          <a:prstGeom prst="rect">
            <a:avLst/>
          </a:prstGeom>
        </p:spPr>
      </p:pic>
    </p:spTree>
    <p:extLst>
      <p:ext uri="{BB962C8B-B14F-4D97-AF65-F5344CB8AC3E}">
        <p14:creationId xmlns:p14="http://schemas.microsoft.com/office/powerpoint/2010/main" val="12899473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12BE-C15A-6410-B53B-18DEE93B00CF}"/>
              </a:ext>
            </a:extLst>
          </p:cNvPr>
          <p:cNvSpPr>
            <a:spLocks noGrp="1"/>
          </p:cNvSpPr>
          <p:nvPr>
            <p:ph type="title"/>
          </p:nvPr>
        </p:nvSpPr>
        <p:spPr>
          <a:xfrm>
            <a:off x="0" y="0"/>
            <a:ext cx="8596668" cy="757382"/>
          </a:xfrm>
        </p:spPr>
        <p:txBody>
          <a:bodyPr/>
          <a:lstStyle/>
          <a:p>
            <a:r>
              <a:rPr lang="en-US" altLang="en-US" b="1" dirty="0">
                <a:solidFill>
                  <a:schemeClr val="tx1"/>
                </a:solidFill>
                <a:latin typeface="Arial" panose="020B0604020202020204" pitchFamily="34" charset="0"/>
              </a:rPr>
              <a:t>2. Function Procedure Example</a:t>
            </a:r>
            <a:endParaRPr lang="en-IN" dirty="0"/>
          </a:p>
        </p:txBody>
      </p:sp>
      <p:sp>
        <p:nvSpPr>
          <p:cNvPr id="4" name="Rectangle 1">
            <a:extLst>
              <a:ext uri="{FF2B5EF4-FFF2-40B4-BE49-F238E27FC236}">
                <a16:creationId xmlns:a16="http://schemas.microsoft.com/office/drawing/2014/main" id="{6C6E9415-2A6B-BB9F-7EDD-8EBD7816FBE1}"/>
              </a:ext>
            </a:extLst>
          </p:cNvPr>
          <p:cNvSpPr>
            <a:spLocks noGrp="1" noChangeArrowheads="1"/>
          </p:cNvSpPr>
          <p:nvPr>
            <p:ph idx="1"/>
          </p:nvPr>
        </p:nvSpPr>
        <p:spPr bwMode="auto">
          <a:xfrm>
            <a:off x="252464" y="887322"/>
            <a:ext cx="8596668" cy="4924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Private Function </a:t>
            </a:r>
            <a:r>
              <a:rPr kumimoji="0" lang="en-US" altLang="en-US" sz="2000" b="0" i="0" u="none" strike="noStrike" cap="none" normalizeH="0" baseline="0" dirty="0" err="1">
                <a:ln>
                  <a:noFill/>
                </a:ln>
                <a:solidFill>
                  <a:schemeClr val="tx1"/>
                </a:solidFill>
                <a:effectLst/>
                <a:latin typeface="Arial Unicode MS" panose="020B0604020202020204" pitchFamily="34" charset="-128"/>
              </a:rPr>
              <a:t>SquareNumber</a:t>
            </a:r>
            <a:r>
              <a:rPr kumimoji="0" lang="en-US" altLang="en-US" sz="2000" b="0" i="0" u="none" strike="noStrike" cap="none" normalizeH="0" baseline="0" dirty="0">
                <a:ln>
                  <a:noFill/>
                </a:ln>
                <a:solidFill>
                  <a:schemeClr val="tx1"/>
                </a:solidFill>
                <a:effectLst/>
                <a:latin typeface="Arial Unicode MS" panose="020B0604020202020204" pitchFamily="34" charset="-128"/>
              </a:rPr>
              <a:t> (</a:t>
            </a:r>
            <a:r>
              <a:rPr kumimoji="0" lang="en-US" altLang="en-US" sz="2000" b="0" i="0" u="none" strike="noStrike" cap="none" normalizeH="0" baseline="0" dirty="0" err="1">
                <a:ln>
                  <a:noFill/>
                </a:ln>
                <a:solidFill>
                  <a:schemeClr val="tx1"/>
                </a:solidFill>
                <a:effectLst/>
                <a:latin typeface="Arial Unicode MS" panose="020B0604020202020204" pitchFamily="34" charset="-128"/>
              </a:rPr>
              <a:t>ByVal</a:t>
            </a:r>
            <a:r>
              <a:rPr kumimoji="0" lang="en-US" altLang="en-US" sz="2000" b="0" i="0" u="none" strike="noStrike" cap="none" normalizeH="0" baseline="0" dirty="0">
                <a:ln>
                  <a:noFill/>
                </a:ln>
                <a:solidFill>
                  <a:schemeClr val="tx1"/>
                </a:solidFill>
                <a:effectLst/>
                <a:latin typeface="Arial Unicode MS" panose="020B0604020202020204" pitchFamily="34" charset="-128"/>
              </a:rPr>
              <a:t> n As Integer) As Integer</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 </a:t>
            </a:r>
            <a:r>
              <a:rPr kumimoji="0" lang="en-US" altLang="en-US" sz="2000" b="0" i="0" u="none" strike="noStrike" cap="none" normalizeH="0" baseline="0" dirty="0" err="1">
                <a:ln>
                  <a:noFill/>
                </a:ln>
                <a:solidFill>
                  <a:schemeClr val="tx1"/>
                </a:solidFill>
                <a:effectLst/>
                <a:latin typeface="Arial Unicode MS" panose="020B0604020202020204" pitchFamily="34" charset="-128"/>
              </a:rPr>
              <a:t>SquareNumber</a:t>
            </a:r>
            <a:r>
              <a:rPr kumimoji="0" lang="en-US" altLang="en-US" sz="2000" b="0" i="0" u="none" strike="noStrike" cap="none" normalizeH="0" baseline="0" dirty="0">
                <a:ln>
                  <a:noFill/>
                </a:ln>
                <a:solidFill>
                  <a:schemeClr val="tx1"/>
                </a:solidFill>
                <a:effectLst/>
                <a:latin typeface="Arial Unicode MS" panose="020B0604020202020204" pitchFamily="34" charset="-128"/>
              </a:rPr>
              <a:t> = n * n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End Function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Private Sub Command2_Click()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Dim result As Integer</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result = </a:t>
            </a:r>
            <a:r>
              <a:rPr kumimoji="0" lang="en-US" altLang="en-US" sz="2000" b="0" i="0" u="none" strike="noStrike" cap="none" normalizeH="0" baseline="0" dirty="0" err="1">
                <a:ln>
                  <a:noFill/>
                </a:ln>
                <a:solidFill>
                  <a:schemeClr val="tx1"/>
                </a:solidFill>
                <a:effectLst/>
                <a:latin typeface="Arial Unicode MS" panose="020B0604020202020204" pitchFamily="34" charset="-128"/>
              </a:rPr>
              <a:t>SquareNumber</a:t>
            </a:r>
            <a:r>
              <a:rPr kumimoji="0" lang="en-US" altLang="en-US" sz="2000" b="0" i="0" u="none" strike="noStrike" cap="none" normalizeH="0" baseline="0" dirty="0">
                <a:ln>
                  <a:noFill/>
                </a:ln>
                <a:solidFill>
                  <a:schemeClr val="tx1"/>
                </a:solidFill>
                <a:effectLst/>
                <a:latin typeface="Arial Unicode MS" panose="020B0604020202020204" pitchFamily="34" charset="-128"/>
              </a:rPr>
              <a:t>(5)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err="1">
                <a:ln>
                  <a:noFill/>
                </a:ln>
                <a:solidFill>
                  <a:schemeClr val="tx1"/>
                </a:solidFill>
                <a:effectLst/>
                <a:latin typeface="Arial Unicode MS" panose="020B0604020202020204" pitchFamily="34" charset="-128"/>
              </a:rPr>
              <a:t>MsgBox</a:t>
            </a:r>
            <a:r>
              <a:rPr kumimoji="0" lang="en-US" altLang="en-US" sz="2000" b="0" i="0" u="none" strike="noStrike" cap="none" normalizeH="0" baseline="0" dirty="0">
                <a:ln>
                  <a:noFill/>
                </a:ln>
                <a:solidFill>
                  <a:schemeClr val="tx1"/>
                </a:solidFill>
                <a:effectLst/>
                <a:latin typeface="Arial Unicode MS" panose="020B0604020202020204" pitchFamily="34" charset="-128"/>
              </a:rPr>
              <a:t> "Square of 5 is " &amp; result</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Unicode MS" panose="020B0604020202020204" pitchFamily="34" charset="-128"/>
              </a:rPr>
              <a:t> End Sub</a:t>
            </a:r>
            <a:endParaRPr kumimoji="0" lang="en-US" altLang="en-US" sz="44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ED58F391-0987-368B-C16A-B521968CC89E}"/>
              </a:ext>
            </a:extLst>
          </p:cNvPr>
          <p:cNvPicPr>
            <a:picLocks noChangeAspect="1"/>
          </p:cNvPicPr>
          <p:nvPr/>
        </p:nvPicPr>
        <p:blipFill>
          <a:blip r:embed="rId2"/>
          <a:srcRect l="7348" t="12939" r="52424" b="42896"/>
          <a:stretch>
            <a:fillRect/>
          </a:stretch>
        </p:blipFill>
        <p:spPr>
          <a:xfrm>
            <a:off x="4298100" y="1739079"/>
            <a:ext cx="7641436" cy="4719150"/>
          </a:xfrm>
          <a:prstGeom prst="rect">
            <a:avLst/>
          </a:prstGeom>
        </p:spPr>
      </p:pic>
    </p:spTree>
    <p:extLst>
      <p:ext uri="{BB962C8B-B14F-4D97-AF65-F5344CB8AC3E}">
        <p14:creationId xmlns:p14="http://schemas.microsoft.com/office/powerpoint/2010/main" val="30911698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45353</TotalTime>
  <Words>6430</Words>
  <Application>Microsoft Office PowerPoint</Application>
  <PresentationFormat>Widescreen</PresentationFormat>
  <Paragraphs>783</Paragraphs>
  <Slides>72</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72</vt:i4>
      </vt:variant>
    </vt:vector>
  </HeadingPairs>
  <TitlesOfParts>
    <vt:vector size="84" baseType="lpstr">
      <vt:lpstr>Arial Unicode MS</vt:lpstr>
      <vt:lpstr>Arial</vt:lpstr>
      <vt:lpstr>Calibri</vt:lpstr>
      <vt:lpstr>Georgia</vt:lpstr>
      <vt:lpstr>Georgia</vt:lpstr>
      <vt:lpstr>Segoe UI Emoji</vt:lpstr>
      <vt:lpstr>Symbol</vt:lpstr>
      <vt:lpstr>Times New Roman</vt:lpstr>
      <vt:lpstr>Trebuchet MS</vt:lpstr>
      <vt:lpstr>Wingdings</vt:lpstr>
      <vt:lpstr>Wingdings 3</vt:lpstr>
      <vt:lpstr>Facet</vt:lpstr>
      <vt:lpstr>Chapter 2</vt:lpstr>
      <vt:lpstr>Content</vt:lpstr>
      <vt:lpstr>Variables</vt:lpstr>
      <vt:lpstr>Rules Of Defining Variable</vt:lpstr>
      <vt:lpstr>PowerPoint Presentation</vt:lpstr>
      <vt:lpstr>Constants</vt:lpstr>
      <vt:lpstr>Intrinsic or system-defined</vt:lpstr>
      <vt:lpstr>Symbolic or user-defined</vt:lpstr>
      <vt:lpstr>PowerPoint Presentation</vt:lpstr>
      <vt:lpstr>PowerPoint Presentation</vt:lpstr>
      <vt:lpstr>PowerPoint Presentation</vt:lpstr>
      <vt:lpstr>Operator  </vt:lpstr>
      <vt:lpstr>1. Arithmetic Operators:  These operators are used to perform basics arithmetic operations.    </vt:lpstr>
      <vt:lpstr>2. Comparison Operators:  Compare two expressions and return a Boolean value representing the result of the comparison.  </vt:lpstr>
      <vt:lpstr>3. Concatenation Operators:  Join multiple strings into a single string.  </vt:lpstr>
      <vt:lpstr>4. Logical and Bitwise Operators:  In Visual Basic combine Boolean or numeric values and return a result of the same data type as the values.  </vt:lpstr>
      <vt:lpstr>Operator precedence &amp; associativity  </vt:lpstr>
      <vt:lpstr>Precedence Order: </vt:lpstr>
      <vt:lpstr>Associativity </vt:lpstr>
      <vt:lpstr>Data Types  </vt:lpstr>
      <vt:lpstr>I/O Statements  </vt:lpstr>
      <vt:lpstr>InputBox  </vt:lpstr>
      <vt:lpstr>PowerPoint Presentation</vt:lpstr>
      <vt:lpstr>Example (For Practical): </vt:lpstr>
      <vt:lpstr>PowerPoint Presentation</vt:lpstr>
      <vt:lpstr>PowerPoint Presentation</vt:lpstr>
      <vt:lpstr>Control Flow Statements </vt:lpstr>
      <vt:lpstr>If….. Then</vt:lpstr>
      <vt:lpstr>If….Then….Else</vt:lpstr>
      <vt:lpstr>If….Then….Else</vt:lpstr>
      <vt:lpstr>PowerPoint Presentation</vt:lpstr>
      <vt:lpstr>Example (For Practical):  </vt:lpstr>
      <vt:lpstr>PowerPoint Presentation</vt:lpstr>
      <vt:lpstr>PowerPoint Presentation</vt:lpstr>
      <vt:lpstr>PowerPoint Presentation</vt:lpstr>
      <vt:lpstr>Select Case statements </vt:lpstr>
      <vt:lpstr>PowerPoint Presentation</vt:lpstr>
      <vt:lpstr>PowerPoint Presentation</vt:lpstr>
      <vt:lpstr>PowerPoint Presentation</vt:lpstr>
      <vt:lpstr>Loop Statements </vt:lpstr>
      <vt:lpstr>Do...Loop</vt:lpstr>
      <vt:lpstr>PowerPoint Presentation</vt:lpstr>
      <vt:lpstr>PowerPoint Presentation</vt:lpstr>
      <vt:lpstr>For...Next </vt:lpstr>
      <vt:lpstr>For...Next </vt:lpstr>
      <vt:lpstr>Example Of Looping statement</vt:lpstr>
      <vt:lpstr>PowerPoint Presentation</vt:lpstr>
      <vt:lpstr>Arrays </vt:lpstr>
      <vt:lpstr>Declaring Arrays  </vt:lpstr>
      <vt:lpstr>Initializing Arrays</vt:lpstr>
      <vt:lpstr>Array Limits</vt:lpstr>
      <vt:lpstr>PowerPoint Presentation</vt:lpstr>
      <vt:lpstr>PowerPoint Presentation</vt:lpstr>
      <vt:lpstr>Looping through Arrays</vt:lpstr>
      <vt:lpstr>Multidimensional Arrays </vt:lpstr>
      <vt:lpstr>Declaring Multidimensional Arrays</vt:lpstr>
      <vt:lpstr>Initializing Arrays </vt:lpstr>
      <vt:lpstr>PowerPoint Presentation</vt:lpstr>
      <vt:lpstr>Important Points</vt:lpstr>
      <vt:lpstr>Example 1</vt:lpstr>
      <vt:lpstr>Example 2</vt:lpstr>
      <vt:lpstr>Library Functions</vt:lpstr>
      <vt:lpstr>What is procedure</vt:lpstr>
      <vt:lpstr>PowerPoint Presentation</vt:lpstr>
      <vt:lpstr>PowerPoint Presentation</vt:lpstr>
      <vt:lpstr>PowerPoint Presentation</vt:lpstr>
      <vt:lpstr>Procedures</vt:lpstr>
      <vt:lpstr>Example of sub procedure</vt:lpstr>
      <vt:lpstr>PowerPoint Presentation</vt:lpstr>
      <vt:lpstr>Types of Procedures in VB6.0</vt:lpstr>
      <vt:lpstr>1. Sub Procedure Example </vt:lpstr>
      <vt:lpstr>2. Function Procedure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vijay mali</dc:creator>
  <cp:lastModifiedBy>rohini shinde</cp:lastModifiedBy>
  <cp:revision>45</cp:revision>
  <dcterms:created xsi:type="dcterms:W3CDTF">2019-07-27T06:37:43Z</dcterms:created>
  <dcterms:modified xsi:type="dcterms:W3CDTF">2025-08-18T07:19:30Z</dcterms:modified>
</cp:coreProperties>
</file>