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47"/>
  </p:notesMasterIdLst>
  <p:handoutMasterIdLst>
    <p:handoutMasterId r:id="rId48"/>
  </p:handoutMasterIdLst>
  <p:sldIdLst>
    <p:sldId id="256" r:id="rId2"/>
    <p:sldId id="274" r:id="rId3"/>
    <p:sldId id="275" r:id="rId4"/>
    <p:sldId id="276" r:id="rId5"/>
    <p:sldId id="280" r:id="rId6"/>
    <p:sldId id="281" r:id="rId7"/>
    <p:sldId id="282" r:id="rId8"/>
    <p:sldId id="283" r:id="rId9"/>
    <p:sldId id="284" r:id="rId10"/>
    <p:sldId id="297" r:id="rId11"/>
    <p:sldId id="285" r:id="rId12"/>
    <p:sldId id="287" r:id="rId13"/>
    <p:sldId id="298" r:id="rId14"/>
    <p:sldId id="301" r:id="rId15"/>
    <p:sldId id="300" r:id="rId16"/>
    <p:sldId id="288" r:id="rId17"/>
    <p:sldId id="289" r:id="rId18"/>
    <p:sldId id="290" r:id="rId19"/>
    <p:sldId id="291" r:id="rId20"/>
    <p:sldId id="292" r:id="rId21"/>
    <p:sldId id="299" r:id="rId22"/>
    <p:sldId id="277" r:id="rId23"/>
    <p:sldId id="278" r:id="rId24"/>
    <p:sldId id="279" r:id="rId25"/>
    <p:sldId id="257" r:id="rId26"/>
    <p:sldId id="258" r:id="rId27"/>
    <p:sldId id="259" r:id="rId28"/>
    <p:sldId id="260" r:id="rId29"/>
    <p:sldId id="261" r:id="rId30"/>
    <p:sldId id="262" r:id="rId31"/>
    <p:sldId id="263" r:id="rId32"/>
    <p:sldId id="264" r:id="rId33"/>
    <p:sldId id="265" r:id="rId34"/>
    <p:sldId id="266" r:id="rId35"/>
    <p:sldId id="267" r:id="rId36"/>
    <p:sldId id="268" r:id="rId37"/>
    <p:sldId id="269" r:id="rId38"/>
    <p:sldId id="270" r:id="rId39"/>
    <p:sldId id="271" r:id="rId40"/>
    <p:sldId id="302" r:id="rId41"/>
    <p:sldId id="305" r:id="rId42"/>
    <p:sldId id="303" r:id="rId43"/>
    <p:sldId id="304" r:id="rId44"/>
    <p:sldId id="272" r:id="rId45"/>
    <p:sldId id="273"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3" d="100"/>
          <a:sy n="83" d="100"/>
        </p:scale>
        <p:origin x="614"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6E7D3D-E26F-43BD-9C0B-46D5D61064A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IN"/>
              <a:t>Dayanand Science College, Latue</a:t>
            </a:r>
          </a:p>
        </p:txBody>
      </p:sp>
      <p:sp>
        <p:nvSpPr>
          <p:cNvPr id="3" name="Date Placeholder 2">
            <a:extLst>
              <a:ext uri="{FF2B5EF4-FFF2-40B4-BE49-F238E27FC236}">
                <a16:creationId xmlns:a16="http://schemas.microsoft.com/office/drawing/2014/main" id="{88A575C9-9095-4D21-916B-C2E40263803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A9A5F8-770A-4825-B4B8-ADD84F4F599E}" type="datetimeFigureOut">
              <a:rPr lang="en-IN" smtClean="0"/>
              <a:pPr/>
              <a:t>07-07-2025</a:t>
            </a:fld>
            <a:endParaRPr lang="en-IN"/>
          </a:p>
        </p:txBody>
      </p:sp>
      <p:sp>
        <p:nvSpPr>
          <p:cNvPr id="4" name="Footer Placeholder 3">
            <a:extLst>
              <a:ext uri="{FF2B5EF4-FFF2-40B4-BE49-F238E27FC236}">
                <a16:creationId xmlns:a16="http://schemas.microsoft.com/office/drawing/2014/main" id="{99FA8456-BDFC-4E80-B938-7FD491F8B1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IN"/>
              <a:t>BSC TY </a:t>
            </a:r>
          </a:p>
        </p:txBody>
      </p:sp>
      <p:sp>
        <p:nvSpPr>
          <p:cNvPr id="5" name="Slide Number Placeholder 4">
            <a:extLst>
              <a:ext uri="{FF2B5EF4-FFF2-40B4-BE49-F238E27FC236}">
                <a16:creationId xmlns:a16="http://schemas.microsoft.com/office/drawing/2014/main" id="{B18EEEE5-225D-4B82-ADDA-CD607D6DFA1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46D4EEC-0FA1-42A4-AD3E-74B94E338EE2}" type="slidenum">
              <a:rPr lang="en-IN" smtClean="0"/>
              <a:pPr/>
              <a:t>‹#›</a:t>
            </a:fld>
            <a:endParaRPr lang="en-IN"/>
          </a:p>
        </p:txBody>
      </p:sp>
    </p:spTree>
    <p:extLst>
      <p:ext uri="{BB962C8B-B14F-4D97-AF65-F5344CB8AC3E}">
        <p14:creationId xmlns:p14="http://schemas.microsoft.com/office/powerpoint/2010/main" val="1855510108"/>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IN"/>
              <a:t>Dayanand Science College, Latue</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319BD8-D17D-4220-BEAA-22745A72A191}" type="datetimeFigureOut">
              <a:rPr lang="en-IN" smtClean="0"/>
              <a:pPr/>
              <a:t>07-07-2025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IN"/>
              <a:t>BSC TY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214CEC-9583-4830-B8F4-DE0E78270832}" type="slidenum">
              <a:rPr lang="en-IN" smtClean="0"/>
              <a:pPr/>
              <a:t>‹#›</a:t>
            </a:fld>
            <a:endParaRPr lang="en-IN"/>
          </a:p>
        </p:txBody>
      </p:sp>
    </p:spTree>
    <p:extLst>
      <p:ext uri="{BB962C8B-B14F-4D97-AF65-F5344CB8AC3E}">
        <p14:creationId xmlns:p14="http://schemas.microsoft.com/office/powerpoint/2010/main" val="4141664183"/>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8E35A86-13A1-4BF0-9345-BD0F67ADCE97}" type="datetime1">
              <a:rPr lang="en-IN" smtClean="0"/>
              <a:pPr/>
              <a:t>07-07-2025</a:t>
            </a:fld>
            <a:endParaRPr lang="en-IN"/>
          </a:p>
        </p:txBody>
      </p:sp>
      <p:sp>
        <p:nvSpPr>
          <p:cNvPr id="5" name="Footer Placeholder 4"/>
          <p:cNvSpPr>
            <a:spLocks noGrp="1"/>
          </p:cNvSpPr>
          <p:nvPr>
            <p:ph type="ftr" sz="quarter" idx="11"/>
          </p:nvPr>
        </p:nvSpPr>
        <p:spPr>
          <a:xfrm>
            <a:off x="2692397" y="5037663"/>
            <a:ext cx="5214635" cy="279400"/>
          </a:xfrm>
        </p:spPr>
        <p:txBody>
          <a:bodyPr/>
          <a:lstStyle/>
          <a:p>
            <a:r>
              <a:rPr lang="en-IN"/>
              <a:t>Dayanand Science College Latur</a:t>
            </a:r>
          </a:p>
        </p:txBody>
      </p:sp>
      <p:sp>
        <p:nvSpPr>
          <p:cNvPr id="6" name="Slide Number Placeholder 5"/>
          <p:cNvSpPr>
            <a:spLocks noGrp="1"/>
          </p:cNvSpPr>
          <p:nvPr>
            <p:ph type="sldNum" sz="quarter" idx="12"/>
          </p:nvPr>
        </p:nvSpPr>
        <p:spPr>
          <a:xfrm>
            <a:off x="8956900" y="5037663"/>
            <a:ext cx="551167" cy="279400"/>
          </a:xfrm>
        </p:spPr>
        <p:txBody>
          <a:bodyPr/>
          <a:lstStyle/>
          <a:p>
            <a:fld id="{9E1ADABD-4922-4467-A986-1338D2CCE73C}" type="slidenum">
              <a:rPr lang="en-IN" smtClean="0"/>
              <a:pPr/>
              <a:t>‹#›</a:t>
            </a:fld>
            <a:endParaRPr lang="en-IN"/>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6201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atin typeface="Bahnschrift" panose="020B0502040204020203"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p:cNvSpPr>
            <a:spLocks noGrp="1"/>
          </p:cNvSpPr>
          <p:nvPr>
            <p:ph type="ftr" sz="quarter" idx="11"/>
          </p:nvPr>
        </p:nvSpPr>
        <p:spPr/>
        <p:txBody>
          <a:bodyPr/>
          <a:lstStyle/>
          <a:p>
            <a:r>
              <a:rPr lang="en-IN"/>
              <a:t>Dayanand Science College Latur</a:t>
            </a:r>
          </a:p>
        </p:txBody>
      </p:sp>
      <p:sp>
        <p:nvSpPr>
          <p:cNvPr id="6" name="Slide Number Placeholder 5"/>
          <p:cNvSpPr>
            <a:spLocks noGrp="1"/>
          </p:cNvSpPr>
          <p:nvPr>
            <p:ph type="sldNum" sz="quarter" idx="12"/>
          </p:nvPr>
        </p:nvSpPr>
        <p:spPr/>
        <p:txBody>
          <a:bodyPr/>
          <a:lstStyle/>
          <a:p>
            <a:fld id="{9E1ADABD-4922-4467-A986-1338D2CCE73C}" type="slidenum">
              <a:rPr lang="en-IN" smtClean="0"/>
              <a:pPr/>
              <a:t>‹#›</a:t>
            </a:fld>
            <a:endParaRPr lang="en-IN"/>
          </a:p>
        </p:txBody>
      </p:sp>
    </p:spTree>
    <p:extLst>
      <p:ext uri="{BB962C8B-B14F-4D97-AF65-F5344CB8AC3E}">
        <p14:creationId xmlns:p14="http://schemas.microsoft.com/office/powerpoint/2010/main" val="1217820891"/>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A4C7B1-5DCF-4E24-838F-82DE549791D0}" type="datetime1">
              <a:rPr lang="en-IN" smtClean="0"/>
              <a:pPr/>
              <a:t>07-07-2025</a:t>
            </a:fld>
            <a:endParaRPr lang="en-IN"/>
          </a:p>
        </p:txBody>
      </p:sp>
      <p:sp>
        <p:nvSpPr>
          <p:cNvPr id="5" name="Footer Placeholder 4"/>
          <p:cNvSpPr>
            <a:spLocks noGrp="1"/>
          </p:cNvSpPr>
          <p:nvPr>
            <p:ph type="ftr" sz="quarter" idx="11"/>
          </p:nvPr>
        </p:nvSpPr>
        <p:spPr/>
        <p:txBody>
          <a:bodyPr/>
          <a:lstStyle/>
          <a:p>
            <a:r>
              <a:rPr lang="en-IN"/>
              <a:t>Dayanand Science College Latur</a:t>
            </a:r>
          </a:p>
        </p:txBody>
      </p:sp>
      <p:sp>
        <p:nvSpPr>
          <p:cNvPr id="6" name="Slide Number Placeholder 5"/>
          <p:cNvSpPr>
            <a:spLocks noGrp="1"/>
          </p:cNvSpPr>
          <p:nvPr>
            <p:ph type="sldNum" sz="quarter" idx="12"/>
          </p:nvPr>
        </p:nvSpPr>
        <p:spPr/>
        <p:txBody>
          <a:bodyPr/>
          <a:lstStyle/>
          <a:p>
            <a:fld id="{9E1ADABD-4922-4467-A986-1338D2CCE73C}" type="slidenum">
              <a:rPr lang="en-IN" smtClean="0"/>
              <a:pPr/>
              <a:t>‹#›</a:t>
            </a:fld>
            <a:endParaRPr lang="en-IN"/>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6614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6A0D49-A6EC-49A1-AA28-569543792C6D}" type="datetime1">
              <a:rPr lang="en-IN" smtClean="0"/>
              <a:pPr/>
              <a:t>07-07-2025</a:t>
            </a:fld>
            <a:endParaRPr lang="en-IN"/>
          </a:p>
        </p:txBody>
      </p:sp>
      <p:sp>
        <p:nvSpPr>
          <p:cNvPr id="6" name="Footer Placeholder 5"/>
          <p:cNvSpPr>
            <a:spLocks noGrp="1"/>
          </p:cNvSpPr>
          <p:nvPr>
            <p:ph type="ftr" sz="quarter" idx="11"/>
          </p:nvPr>
        </p:nvSpPr>
        <p:spPr/>
        <p:txBody>
          <a:bodyPr/>
          <a:lstStyle/>
          <a:p>
            <a:r>
              <a:rPr lang="en-IN"/>
              <a:t>Dayanand Science College Latur</a:t>
            </a:r>
          </a:p>
        </p:txBody>
      </p:sp>
      <p:sp>
        <p:nvSpPr>
          <p:cNvPr id="7" name="Slide Number Placeholder 6"/>
          <p:cNvSpPr>
            <a:spLocks noGrp="1"/>
          </p:cNvSpPr>
          <p:nvPr>
            <p:ph type="sldNum" sz="quarter" idx="12"/>
          </p:nvPr>
        </p:nvSpPr>
        <p:spPr/>
        <p:txBody>
          <a:bodyPr/>
          <a:lstStyle/>
          <a:p>
            <a:fld id="{9E1ADABD-4922-4467-A986-1338D2CCE73C}" type="slidenum">
              <a:rPr lang="en-IN" smtClean="0"/>
              <a:pPr/>
              <a:t>‹#›</a:t>
            </a:fld>
            <a:endParaRPr lang="en-IN"/>
          </a:p>
        </p:txBody>
      </p:sp>
    </p:spTree>
    <p:extLst>
      <p:ext uri="{BB962C8B-B14F-4D97-AF65-F5344CB8AC3E}">
        <p14:creationId xmlns:p14="http://schemas.microsoft.com/office/powerpoint/2010/main" val="4110003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1E61F7-FB21-4110-848E-09FDDEA77D50}" type="datetime1">
              <a:rPr lang="en-IN" smtClean="0"/>
              <a:pPr/>
              <a:t>07-07-2025</a:t>
            </a:fld>
            <a:endParaRPr lang="en-IN"/>
          </a:p>
        </p:txBody>
      </p:sp>
      <p:sp>
        <p:nvSpPr>
          <p:cNvPr id="8" name="Footer Placeholder 7"/>
          <p:cNvSpPr>
            <a:spLocks noGrp="1"/>
          </p:cNvSpPr>
          <p:nvPr>
            <p:ph type="ftr" sz="quarter" idx="11"/>
          </p:nvPr>
        </p:nvSpPr>
        <p:spPr/>
        <p:txBody>
          <a:bodyPr/>
          <a:lstStyle/>
          <a:p>
            <a:r>
              <a:rPr lang="en-IN"/>
              <a:t>Dayanand Science College Latur</a:t>
            </a:r>
          </a:p>
        </p:txBody>
      </p:sp>
      <p:sp>
        <p:nvSpPr>
          <p:cNvPr id="9" name="Slide Number Placeholder 8"/>
          <p:cNvSpPr>
            <a:spLocks noGrp="1"/>
          </p:cNvSpPr>
          <p:nvPr>
            <p:ph type="sldNum" sz="quarter" idx="12"/>
          </p:nvPr>
        </p:nvSpPr>
        <p:spPr/>
        <p:txBody>
          <a:bodyPr/>
          <a:lstStyle/>
          <a:p>
            <a:fld id="{9E1ADABD-4922-4467-A986-1338D2CCE73C}" type="slidenum">
              <a:rPr lang="en-IN" smtClean="0"/>
              <a:pPr/>
              <a:t>‹#›</a:t>
            </a:fld>
            <a:endParaRPr lang="en-IN"/>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6244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F24813-6A2F-4529-AD8F-993C76B43B73}" type="datetime1">
              <a:rPr lang="en-IN" smtClean="0"/>
              <a:pPr/>
              <a:t>07-07-2025</a:t>
            </a:fld>
            <a:endParaRPr lang="en-IN"/>
          </a:p>
        </p:txBody>
      </p:sp>
      <p:sp>
        <p:nvSpPr>
          <p:cNvPr id="4" name="Footer Placeholder 3"/>
          <p:cNvSpPr>
            <a:spLocks noGrp="1"/>
          </p:cNvSpPr>
          <p:nvPr>
            <p:ph type="ftr" sz="quarter" idx="11"/>
          </p:nvPr>
        </p:nvSpPr>
        <p:spPr/>
        <p:txBody>
          <a:bodyPr/>
          <a:lstStyle/>
          <a:p>
            <a:r>
              <a:rPr lang="en-IN"/>
              <a:t>Dayanand Science College Latur</a:t>
            </a:r>
          </a:p>
        </p:txBody>
      </p:sp>
      <p:sp>
        <p:nvSpPr>
          <p:cNvPr id="5" name="Slide Number Placeholder 4"/>
          <p:cNvSpPr>
            <a:spLocks noGrp="1"/>
          </p:cNvSpPr>
          <p:nvPr>
            <p:ph type="sldNum" sz="quarter" idx="12"/>
          </p:nvPr>
        </p:nvSpPr>
        <p:spPr/>
        <p:txBody>
          <a:bodyPr/>
          <a:lstStyle/>
          <a:p>
            <a:fld id="{9E1ADABD-4922-4467-A986-1338D2CCE73C}" type="slidenum">
              <a:rPr lang="en-IN" smtClean="0"/>
              <a:pPr/>
              <a:t>‹#›</a:t>
            </a:fld>
            <a:endParaRPr lang="en-IN"/>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3036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EE5519-421D-43F8-B310-7D9FAFC86F9F}" type="datetime1">
              <a:rPr lang="en-IN" smtClean="0"/>
              <a:pPr/>
              <a:t>07-07-2025</a:t>
            </a:fld>
            <a:endParaRPr lang="en-IN"/>
          </a:p>
        </p:txBody>
      </p:sp>
      <p:sp>
        <p:nvSpPr>
          <p:cNvPr id="3" name="Footer Placeholder 2"/>
          <p:cNvSpPr>
            <a:spLocks noGrp="1"/>
          </p:cNvSpPr>
          <p:nvPr>
            <p:ph type="ftr" sz="quarter" idx="11"/>
          </p:nvPr>
        </p:nvSpPr>
        <p:spPr/>
        <p:txBody>
          <a:bodyPr/>
          <a:lstStyle/>
          <a:p>
            <a:r>
              <a:rPr lang="en-IN"/>
              <a:t>Dayanand Science College Latur</a:t>
            </a:r>
          </a:p>
        </p:txBody>
      </p:sp>
      <p:sp>
        <p:nvSpPr>
          <p:cNvPr id="4" name="Slide Number Placeholder 3"/>
          <p:cNvSpPr>
            <a:spLocks noGrp="1"/>
          </p:cNvSpPr>
          <p:nvPr>
            <p:ph type="sldNum" sz="quarter" idx="12"/>
          </p:nvPr>
        </p:nvSpPr>
        <p:spPr/>
        <p:txBody>
          <a:bodyPr/>
          <a:lstStyle/>
          <a:p>
            <a:fld id="{9E1ADABD-4922-4467-A986-1338D2CCE73C}" type="slidenum">
              <a:rPr lang="en-IN" smtClean="0"/>
              <a:pPr/>
              <a:t>‹#›</a:t>
            </a:fld>
            <a:endParaRPr lang="en-IN"/>
          </a:p>
        </p:txBody>
      </p:sp>
    </p:spTree>
    <p:extLst>
      <p:ext uri="{BB962C8B-B14F-4D97-AF65-F5344CB8AC3E}">
        <p14:creationId xmlns:p14="http://schemas.microsoft.com/office/powerpoint/2010/main" val="2071545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6F940F-478E-4BE1-A4C9-460726C016D6}" type="datetime1">
              <a:rPr lang="en-IN" smtClean="0"/>
              <a:pPr/>
              <a:t>07-07-2025</a:t>
            </a:fld>
            <a:endParaRPr lang="en-IN"/>
          </a:p>
        </p:txBody>
      </p:sp>
      <p:sp>
        <p:nvSpPr>
          <p:cNvPr id="6" name="Footer Placeholder 5"/>
          <p:cNvSpPr>
            <a:spLocks noGrp="1"/>
          </p:cNvSpPr>
          <p:nvPr>
            <p:ph type="ftr" sz="quarter" idx="11"/>
          </p:nvPr>
        </p:nvSpPr>
        <p:spPr/>
        <p:txBody>
          <a:bodyPr/>
          <a:lstStyle/>
          <a:p>
            <a:r>
              <a:rPr lang="en-IN"/>
              <a:t>Dayanand Science College Latur</a:t>
            </a:r>
          </a:p>
        </p:txBody>
      </p:sp>
      <p:sp>
        <p:nvSpPr>
          <p:cNvPr id="7" name="Slide Number Placeholder 6"/>
          <p:cNvSpPr>
            <a:spLocks noGrp="1"/>
          </p:cNvSpPr>
          <p:nvPr>
            <p:ph type="sldNum" sz="quarter" idx="12"/>
          </p:nvPr>
        </p:nvSpPr>
        <p:spPr/>
        <p:txBody>
          <a:bodyPr/>
          <a:lstStyle/>
          <a:p>
            <a:fld id="{9E1ADABD-4922-4467-A986-1338D2CCE73C}" type="slidenum">
              <a:rPr lang="en-IN" smtClean="0"/>
              <a:pPr/>
              <a:t>‹#›</a:t>
            </a:fld>
            <a:endParaRPr lang="en-IN"/>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5254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B22846-C7EB-4E7B-B448-7499D19A0DD9}" type="datetime1">
              <a:rPr lang="en-IN" smtClean="0"/>
              <a:pPr/>
              <a:t>07-07-2025</a:t>
            </a:fld>
            <a:endParaRPr lang="en-IN"/>
          </a:p>
        </p:txBody>
      </p:sp>
      <p:sp>
        <p:nvSpPr>
          <p:cNvPr id="6" name="Footer Placeholder 5"/>
          <p:cNvSpPr>
            <a:spLocks noGrp="1"/>
          </p:cNvSpPr>
          <p:nvPr>
            <p:ph type="ftr" sz="quarter" idx="11"/>
          </p:nvPr>
        </p:nvSpPr>
        <p:spPr/>
        <p:txBody>
          <a:bodyPr/>
          <a:lstStyle/>
          <a:p>
            <a:r>
              <a:rPr lang="en-IN"/>
              <a:t>Dayanand Science College Latur</a:t>
            </a:r>
          </a:p>
        </p:txBody>
      </p:sp>
      <p:sp>
        <p:nvSpPr>
          <p:cNvPr id="7" name="Slide Number Placeholder 6"/>
          <p:cNvSpPr>
            <a:spLocks noGrp="1"/>
          </p:cNvSpPr>
          <p:nvPr>
            <p:ph type="sldNum" sz="quarter" idx="12"/>
          </p:nvPr>
        </p:nvSpPr>
        <p:spPr/>
        <p:txBody>
          <a:bodyPr/>
          <a:lstStyle/>
          <a:p>
            <a:fld id="{9E1ADABD-4922-4467-A986-1338D2CCE73C}" type="slidenum">
              <a:rPr lang="en-IN" smtClean="0"/>
              <a:pPr/>
              <a:t>‹#›</a:t>
            </a:fld>
            <a:endParaRPr lang="en-IN"/>
          </a:p>
        </p:txBody>
      </p:sp>
    </p:spTree>
    <p:extLst>
      <p:ext uri="{BB962C8B-B14F-4D97-AF65-F5344CB8AC3E}">
        <p14:creationId xmlns:p14="http://schemas.microsoft.com/office/powerpoint/2010/main" val="1073419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D2B6CB-86C1-476B-BD95-47959FA4069C}" type="datetime1">
              <a:rPr lang="en-IN" smtClean="0"/>
              <a:pPr/>
              <a:t>07-07-2025</a:t>
            </a:fld>
            <a:endParaRPr lang="en-IN"/>
          </a:p>
        </p:txBody>
      </p:sp>
      <p:sp>
        <p:nvSpPr>
          <p:cNvPr id="6" name="Footer Placeholder 5"/>
          <p:cNvSpPr>
            <a:spLocks noGrp="1"/>
          </p:cNvSpPr>
          <p:nvPr>
            <p:ph type="ftr" sz="quarter" idx="11"/>
          </p:nvPr>
        </p:nvSpPr>
        <p:spPr/>
        <p:txBody>
          <a:bodyPr/>
          <a:lstStyle/>
          <a:p>
            <a:r>
              <a:rPr lang="en-IN"/>
              <a:t>Dayanand Science College Latur</a:t>
            </a:r>
          </a:p>
        </p:txBody>
      </p:sp>
      <p:sp>
        <p:nvSpPr>
          <p:cNvPr id="7" name="Slide Number Placeholder 6"/>
          <p:cNvSpPr>
            <a:spLocks noGrp="1"/>
          </p:cNvSpPr>
          <p:nvPr>
            <p:ph type="sldNum" sz="quarter" idx="12"/>
          </p:nvPr>
        </p:nvSpPr>
        <p:spPr/>
        <p:txBody>
          <a:bodyPr/>
          <a:lstStyle/>
          <a:p>
            <a:fld id="{9E1ADABD-4922-4467-A986-1338D2CCE73C}" type="slidenum">
              <a:rPr lang="en-IN" smtClean="0"/>
              <a:pPr/>
              <a:t>‹#›</a:t>
            </a:fld>
            <a:endParaRPr lang="en-IN"/>
          </a:p>
        </p:txBody>
      </p:sp>
    </p:spTree>
    <p:extLst>
      <p:ext uri="{BB962C8B-B14F-4D97-AF65-F5344CB8AC3E}">
        <p14:creationId xmlns:p14="http://schemas.microsoft.com/office/powerpoint/2010/main" val="2418177541"/>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D2B6CB-86C1-476B-BD95-47959FA4069C}" type="datetime1">
              <a:rPr lang="en-IN" smtClean="0"/>
              <a:pPr/>
              <a:t>07-07-2025</a:t>
            </a:fld>
            <a:endParaRPr lang="en-IN"/>
          </a:p>
        </p:txBody>
      </p:sp>
      <p:sp>
        <p:nvSpPr>
          <p:cNvPr id="5" name="Footer Placeholder 4"/>
          <p:cNvSpPr>
            <a:spLocks noGrp="1"/>
          </p:cNvSpPr>
          <p:nvPr>
            <p:ph type="ftr" sz="quarter" idx="11"/>
          </p:nvPr>
        </p:nvSpPr>
        <p:spPr/>
        <p:txBody>
          <a:bodyPr/>
          <a:lstStyle/>
          <a:p>
            <a:r>
              <a:rPr lang="en-IN"/>
              <a:t>Dayanand Science College Latur</a:t>
            </a:r>
          </a:p>
        </p:txBody>
      </p:sp>
      <p:sp>
        <p:nvSpPr>
          <p:cNvPr id="6" name="Slide Number Placeholder 5"/>
          <p:cNvSpPr>
            <a:spLocks noGrp="1"/>
          </p:cNvSpPr>
          <p:nvPr>
            <p:ph type="sldNum" sz="quarter" idx="12"/>
          </p:nvPr>
        </p:nvSpPr>
        <p:spPr/>
        <p:txBody>
          <a:bodyPr/>
          <a:lstStyle/>
          <a:p>
            <a:fld id="{9E1ADABD-4922-4467-A986-1338D2CCE73C}" type="slidenum">
              <a:rPr lang="en-IN" smtClean="0"/>
              <a:pPr/>
              <a:t>‹#›</a:t>
            </a:fld>
            <a:endParaRPr lang="en-IN"/>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1683743"/>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D2B6CB-86C1-476B-BD95-47959FA4069C}" type="datetime1">
              <a:rPr lang="en-IN" smtClean="0"/>
              <a:pPr/>
              <a:t>07-07-2025</a:t>
            </a:fld>
            <a:endParaRPr lang="en-IN"/>
          </a:p>
        </p:txBody>
      </p:sp>
      <p:sp>
        <p:nvSpPr>
          <p:cNvPr id="5" name="Footer Placeholder 4"/>
          <p:cNvSpPr>
            <a:spLocks noGrp="1"/>
          </p:cNvSpPr>
          <p:nvPr>
            <p:ph type="ftr" sz="quarter" idx="11"/>
          </p:nvPr>
        </p:nvSpPr>
        <p:spPr/>
        <p:txBody>
          <a:bodyPr/>
          <a:lstStyle/>
          <a:p>
            <a:r>
              <a:rPr lang="en-IN"/>
              <a:t>Dayanand Science College Latur</a:t>
            </a:r>
          </a:p>
        </p:txBody>
      </p:sp>
      <p:sp>
        <p:nvSpPr>
          <p:cNvPr id="6" name="Slide Number Placeholder 5"/>
          <p:cNvSpPr>
            <a:spLocks noGrp="1"/>
          </p:cNvSpPr>
          <p:nvPr>
            <p:ph type="sldNum" sz="quarter" idx="12"/>
          </p:nvPr>
        </p:nvSpPr>
        <p:spPr/>
        <p:txBody>
          <a:bodyPr/>
          <a:lstStyle/>
          <a:p>
            <a:fld id="{9E1ADABD-4922-4467-A986-1338D2CCE73C}" type="slidenum">
              <a:rPr lang="en-IN" smtClean="0"/>
              <a:pPr/>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5789658"/>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D2B6CB-86C1-476B-BD95-47959FA4069C}" type="datetime1">
              <a:rPr lang="en-IN" smtClean="0"/>
              <a:pPr/>
              <a:t>07-07-2025</a:t>
            </a:fld>
            <a:endParaRPr lang="en-IN"/>
          </a:p>
        </p:txBody>
      </p:sp>
      <p:sp>
        <p:nvSpPr>
          <p:cNvPr id="5" name="Footer Placeholder 4"/>
          <p:cNvSpPr>
            <a:spLocks noGrp="1"/>
          </p:cNvSpPr>
          <p:nvPr>
            <p:ph type="ftr" sz="quarter" idx="11"/>
          </p:nvPr>
        </p:nvSpPr>
        <p:spPr/>
        <p:txBody>
          <a:bodyPr/>
          <a:lstStyle/>
          <a:p>
            <a:r>
              <a:rPr lang="en-IN"/>
              <a:t>Dayanand Science College Latur</a:t>
            </a:r>
          </a:p>
        </p:txBody>
      </p:sp>
      <p:sp>
        <p:nvSpPr>
          <p:cNvPr id="6" name="Slide Number Placeholder 5"/>
          <p:cNvSpPr>
            <a:spLocks noGrp="1"/>
          </p:cNvSpPr>
          <p:nvPr>
            <p:ph type="sldNum" sz="quarter" idx="12"/>
          </p:nvPr>
        </p:nvSpPr>
        <p:spPr/>
        <p:txBody>
          <a:bodyPr/>
          <a:lstStyle/>
          <a:p>
            <a:fld id="{9E1ADABD-4922-4467-A986-1338D2CCE73C}" type="slidenum">
              <a:rPr lang="en-IN" smtClean="0"/>
              <a:pPr/>
              <a:t>‹#›</a:t>
            </a:fld>
            <a:endParaRPr lang="en-IN"/>
          </a:p>
        </p:txBody>
      </p:sp>
    </p:spTree>
    <p:extLst>
      <p:ext uri="{BB962C8B-B14F-4D97-AF65-F5344CB8AC3E}">
        <p14:creationId xmlns:p14="http://schemas.microsoft.com/office/powerpoint/2010/main" val="3264888132"/>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D2B6CB-86C1-476B-BD95-47959FA4069C}" type="datetime1">
              <a:rPr lang="en-IN" smtClean="0"/>
              <a:pPr/>
              <a:t>07-07-2025</a:t>
            </a:fld>
            <a:endParaRPr lang="en-IN"/>
          </a:p>
        </p:txBody>
      </p:sp>
      <p:sp>
        <p:nvSpPr>
          <p:cNvPr id="5" name="Footer Placeholder 4"/>
          <p:cNvSpPr>
            <a:spLocks noGrp="1"/>
          </p:cNvSpPr>
          <p:nvPr>
            <p:ph type="ftr" sz="quarter" idx="11"/>
          </p:nvPr>
        </p:nvSpPr>
        <p:spPr/>
        <p:txBody>
          <a:bodyPr/>
          <a:lstStyle/>
          <a:p>
            <a:r>
              <a:rPr lang="en-IN"/>
              <a:t>Dayanand Science College Latur</a:t>
            </a:r>
          </a:p>
        </p:txBody>
      </p:sp>
      <p:sp>
        <p:nvSpPr>
          <p:cNvPr id="6" name="Slide Number Placeholder 5"/>
          <p:cNvSpPr>
            <a:spLocks noGrp="1"/>
          </p:cNvSpPr>
          <p:nvPr>
            <p:ph type="sldNum" sz="quarter" idx="12"/>
          </p:nvPr>
        </p:nvSpPr>
        <p:spPr/>
        <p:txBody>
          <a:bodyPr/>
          <a:lstStyle/>
          <a:p>
            <a:fld id="{9E1ADABD-4922-4467-A986-1338D2CCE73C}" type="slidenum">
              <a:rPr lang="en-IN" smtClean="0"/>
              <a:pPr/>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072657"/>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D2B6CB-86C1-476B-BD95-47959FA4069C}" type="datetime1">
              <a:rPr lang="en-IN" smtClean="0"/>
              <a:pPr/>
              <a:t>07-07-2025</a:t>
            </a:fld>
            <a:endParaRPr lang="en-IN"/>
          </a:p>
        </p:txBody>
      </p:sp>
      <p:sp>
        <p:nvSpPr>
          <p:cNvPr id="5" name="Footer Placeholder 4"/>
          <p:cNvSpPr>
            <a:spLocks noGrp="1"/>
          </p:cNvSpPr>
          <p:nvPr>
            <p:ph type="ftr" sz="quarter" idx="11"/>
          </p:nvPr>
        </p:nvSpPr>
        <p:spPr/>
        <p:txBody>
          <a:bodyPr/>
          <a:lstStyle/>
          <a:p>
            <a:r>
              <a:rPr lang="en-IN"/>
              <a:t>Dayanand Science College Latur</a:t>
            </a:r>
          </a:p>
        </p:txBody>
      </p:sp>
      <p:sp>
        <p:nvSpPr>
          <p:cNvPr id="6" name="Slide Number Placeholder 5"/>
          <p:cNvSpPr>
            <a:spLocks noGrp="1"/>
          </p:cNvSpPr>
          <p:nvPr>
            <p:ph type="sldNum" sz="quarter" idx="12"/>
          </p:nvPr>
        </p:nvSpPr>
        <p:spPr/>
        <p:txBody>
          <a:bodyPr/>
          <a:lstStyle/>
          <a:p>
            <a:fld id="{9E1ADABD-4922-4467-A986-1338D2CCE73C}" type="slidenum">
              <a:rPr lang="en-IN" smtClean="0"/>
              <a:pPr/>
              <a:t>‹#›</a:t>
            </a:fld>
            <a:endParaRPr lang="en-IN"/>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0947285"/>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247B2C-B66A-46FE-8907-4CDCB85DF04A}" type="datetime1">
              <a:rPr lang="en-IN" smtClean="0"/>
              <a:pPr/>
              <a:t>07-07-2025</a:t>
            </a:fld>
            <a:endParaRPr lang="en-IN"/>
          </a:p>
        </p:txBody>
      </p:sp>
      <p:sp>
        <p:nvSpPr>
          <p:cNvPr id="5" name="Footer Placeholder 4"/>
          <p:cNvSpPr>
            <a:spLocks noGrp="1"/>
          </p:cNvSpPr>
          <p:nvPr>
            <p:ph type="ftr" sz="quarter" idx="11"/>
          </p:nvPr>
        </p:nvSpPr>
        <p:spPr/>
        <p:txBody>
          <a:bodyPr/>
          <a:lstStyle/>
          <a:p>
            <a:r>
              <a:rPr lang="en-IN"/>
              <a:t>Dayanand Science College Latur</a:t>
            </a:r>
          </a:p>
        </p:txBody>
      </p:sp>
      <p:sp>
        <p:nvSpPr>
          <p:cNvPr id="6" name="Slide Number Placeholder 5"/>
          <p:cNvSpPr>
            <a:spLocks noGrp="1"/>
          </p:cNvSpPr>
          <p:nvPr>
            <p:ph type="sldNum" sz="quarter" idx="12"/>
          </p:nvPr>
        </p:nvSpPr>
        <p:spPr/>
        <p:txBody>
          <a:bodyPr/>
          <a:lstStyle/>
          <a:p>
            <a:fld id="{9E1ADABD-4922-4467-A986-1338D2CCE73C}" type="slidenum">
              <a:rPr lang="en-IN" smtClean="0"/>
              <a:pPr/>
              <a:t>‹#›</a:t>
            </a:fld>
            <a:endParaRPr lang="en-IN"/>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6746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CC6D98-1184-4DAF-8CB0-FFEE36815D29}" type="datetime1">
              <a:rPr lang="en-IN" smtClean="0"/>
              <a:pPr/>
              <a:t>07-07-2025</a:t>
            </a:fld>
            <a:endParaRPr lang="en-IN"/>
          </a:p>
        </p:txBody>
      </p:sp>
      <p:sp>
        <p:nvSpPr>
          <p:cNvPr id="5" name="Footer Placeholder 4"/>
          <p:cNvSpPr>
            <a:spLocks noGrp="1"/>
          </p:cNvSpPr>
          <p:nvPr>
            <p:ph type="ftr" sz="quarter" idx="11"/>
          </p:nvPr>
        </p:nvSpPr>
        <p:spPr/>
        <p:txBody>
          <a:bodyPr/>
          <a:lstStyle/>
          <a:p>
            <a:r>
              <a:rPr lang="en-IN"/>
              <a:t>Dayanand Science College Latur</a:t>
            </a:r>
          </a:p>
        </p:txBody>
      </p:sp>
      <p:sp>
        <p:nvSpPr>
          <p:cNvPr id="6" name="Slide Number Placeholder 5"/>
          <p:cNvSpPr>
            <a:spLocks noGrp="1"/>
          </p:cNvSpPr>
          <p:nvPr>
            <p:ph type="sldNum" sz="quarter" idx="12"/>
          </p:nvPr>
        </p:nvSpPr>
        <p:spPr/>
        <p:txBody>
          <a:bodyPr/>
          <a:lstStyle/>
          <a:p>
            <a:fld id="{9E1ADABD-4922-4467-A986-1338D2CCE73C}" type="slidenum">
              <a:rPr lang="en-IN" smtClean="0"/>
              <a:pPr/>
              <a:t>‹#›</a:t>
            </a:fld>
            <a:endParaRPr lang="en-IN"/>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4831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hyperlink" Target="https://pixabay.com/en/all-saints-christian-holy-faith-2887463/"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alphaModFix amt="32000"/>
            <a:lum/>
            <a:extLst>
              <a:ext uri="{837473B0-CC2E-450A-ABE3-18F120FF3D39}">
                <a1611:picAttrSrcUrl xmlns:a1611="http://schemas.microsoft.com/office/drawing/2016/11/main" r:id="rId20"/>
              </a:ext>
            </a:extLst>
          </a:blip>
          <a:srcRect/>
          <a:tile tx="0" ty="0" sx="100000" sy="100000" flip="x" algn="tl"/>
        </a:blipFill>
        <a:effectLst/>
      </p:bgPr>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0D2B6CB-86C1-476B-BD95-47959FA4069C}" type="datetime1">
              <a:rPr lang="en-IN" smtClean="0"/>
              <a:pPr/>
              <a:t>07-07-2025</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IN"/>
              <a:t>Dayanand Science College Latur</a:t>
            </a: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E1ADABD-4922-4467-A986-1338D2CCE73C}" type="slidenum">
              <a:rPr lang="en-IN" smtClean="0"/>
              <a:pPr/>
              <a:t>‹#›</a:t>
            </a:fld>
            <a:endParaRPr lang="en-IN"/>
          </a:p>
        </p:txBody>
      </p:sp>
    </p:spTree>
    <p:extLst>
      <p:ext uri="{BB962C8B-B14F-4D97-AF65-F5344CB8AC3E}">
        <p14:creationId xmlns:p14="http://schemas.microsoft.com/office/powerpoint/2010/main" val="16477032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hf hdr="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netbeans.org/"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jetbrains.com/pycharm/"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jetbrains.com/idea/" TargetMode="Externa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eclipse.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codeblocks.org/" TargetMode="Externa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jetbrains.com/rub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en.wikipedia.org/wiki/Intelligent_code_completion" TargetMode="External"/><Relationship Id="rId2" Type="http://schemas.openxmlformats.org/officeDocument/2006/relationships/hyperlink" Target="https://en.wikipedia.org/wiki/Syntax_highlighting" TargetMode="External"/><Relationship Id="rId1" Type="http://schemas.openxmlformats.org/officeDocument/2006/relationships/slideLayout" Target="../slideLayouts/slideLayout2.xml"/><Relationship Id="rId6" Type="http://schemas.openxmlformats.org/officeDocument/2006/relationships/hyperlink" Target="https://en.wikipedia.org/wiki/Debugger" TargetMode="External"/><Relationship Id="rId5" Type="http://schemas.openxmlformats.org/officeDocument/2006/relationships/hyperlink" Target="https://en.wikipedia.org/wiki/Version_control" TargetMode="External"/><Relationship Id="rId4" Type="http://schemas.openxmlformats.org/officeDocument/2006/relationships/hyperlink" Target="https://en.wikipedia.org/wiki/Source-to-source_compiler#Refactoring_tools"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s://en.wikipedia.org/wiki/Visual_programmin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91FD-A41F-43FA-AE46-DAC58E5D79CD}"/>
              </a:ext>
            </a:extLst>
          </p:cNvPr>
          <p:cNvSpPr>
            <a:spLocks noGrp="1"/>
          </p:cNvSpPr>
          <p:nvPr>
            <p:ph type="ctrTitle"/>
          </p:nvPr>
        </p:nvSpPr>
        <p:spPr/>
        <p:txBody>
          <a:bodyPr/>
          <a:lstStyle/>
          <a:p>
            <a:r>
              <a:rPr lang="en-US" dirty="0"/>
              <a:t>Chapter 1</a:t>
            </a:r>
            <a:endParaRPr lang="en-IN" dirty="0"/>
          </a:p>
        </p:txBody>
      </p:sp>
      <p:sp>
        <p:nvSpPr>
          <p:cNvPr id="3" name="Subtitle 2">
            <a:extLst>
              <a:ext uri="{FF2B5EF4-FFF2-40B4-BE49-F238E27FC236}">
                <a16:creationId xmlns:a16="http://schemas.microsoft.com/office/drawing/2014/main" id="{12C5D66D-55AB-4AC5-8360-186AA1CE3BF7}"/>
              </a:ext>
            </a:extLst>
          </p:cNvPr>
          <p:cNvSpPr>
            <a:spLocks noGrp="1"/>
          </p:cNvSpPr>
          <p:nvPr>
            <p:ph type="subTitle" idx="1"/>
          </p:nvPr>
        </p:nvSpPr>
        <p:spPr/>
        <p:txBody>
          <a:bodyPr/>
          <a:lstStyle/>
          <a:p>
            <a:r>
              <a:rPr lang="en-US" dirty="0"/>
              <a:t>Getting Started with VB</a:t>
            </a:r>
            <a:endParaRPr lang="en-IN" dirty="0"/>
          </a:p>
        </p:txBody>
      </p:sp>
      <p:sp>
        <p:nvSpPr>
          <p:cNvPr id="4" name="Date Placeholder 3">
            <a:extLst>
              <a:ext uri="{FF2B5EF4-FFF2-40B4-BE49-F238E27FC236}">
                <a16:creationId xmlns:a16="http://schemas.microsoft.com/office/drawing/2014/main" id="{F7C379FB-296F-40BD-B0F0-66F668E249AF}"/>
              </a:ext>
            </a:extLst>
          </p:cNvPr>
          <p:cNvSpPr>
            <a:spLocks noGrp="1"/>
          </p:cNvSpPr>
          <p:nvPr>
            <p:ph type="dt" sz="half" idx="10"/>
          </p:nvPr>
        </p:nvSpPr>
        <p:spPr/>
        <p:txBody>
          <a:bodyPr/>
          <a:lstStyle/>
          <a:p>
            <a:fld id="{E017A268-2E3C-4F14-B3A5-CA4B0548AD64}" type="datetime1">
              <a:rPr lang="en-IN" smtClean="0"/>
              <a:pPr/>
              <a:t>07-07-2025</a:t>
            </a:fld>
            <a:endParaRPr lang="en-IN"/>
          </a:p>
        </p:txBody>
      </p:sp>
      <p:sp>
        <p:nvSpPr>
          <p:cNvPr id="5" name="Footer Placeholder 4">
            <a:extLst>
              <a:ext uri="{FF2B5EF4-FFF2-40B4-BE49-F238E27FC236}">
                <a16:creationId xmlns:a16="http://schemas.microsoft.com/office/drawing/2014/main" id="{02623ABF-6953-45F9-BC28-7D8C710F68AC}"/>
              </a:ext>
            </a:extLst>
          </p:cNvPr>
          <p:cNvSpPr>
            <a:spLocks noGrp="1"/>
          </p:cNvSpPr>
          <p:nvPr>
            <p:ph type="ftr" sz="quarter" idx="11"/>
          </p:nvPr>
        </p:nvSpPr>
        <p:spPr/>
        <p:txBody>
          <a:bodyPr/>
          <a:lstStyle/>
          <a:p>
            <a:r>
              <a:rPr lang="en-IN"/>
              <a:t>Dayanand Science College Latur</a:t>
            </a:r>
            <a:endParaRPr lang="en-IN" dirty="0"/>
          </a:p>
        </p:txBody>
      </p:sp>
      <p:sp>
        <p:nvSpPr>
          <p:cNvPr id="6" name="Slide Number Placeholder 5">
            <a:extLst>
              <a:ext uri="{FF2B5EF4-FFF2-40B4-BE49-F238E27FC236}">
                <a16:creationId xmlns:a16="http://schemas.microsoft.com/office/drawing/2014/main" id="{E61C6028-F92C-424C-8A0B-1E6BB5C7F691}"/>
              </a:ext>
            </a:extLst>
          </p:cNvPr>
          <p:cNvSpPr>
            <a:spLocks noGrp="1"/>
          </p:cNvSpPr>
          <p:nvPr>
            <p:ph type="sldNum" sz="quarter" idx="12"/>
          </p:nvPr>
        </p:nvSpPr>
        <p:spPr/>
        <p:txBody>
          <a:bodyPr/>
          <a:lstStyle/>
          <a:p>
            <a:fld id="{9E1ADABD-4922-4467-A986-1338D2CCE73C}" type="slidenum">
              <a:rPr lang="en-IN" smtClean="0"/>
              <a:pPr/>
              <a:t>1</a:t>
            </a:fld>
            <a:endParaRPr lang="en-IN"/>
          </a:p>
        </p:txBody>
      </p:sp>
    </p:spTree>
    <p:extLst>
      <p:ext uri="{BB962C8B-B14F-4D97-AF65-F5344CB8AC3E}">
        <p14:creationId xmlns:p14="http://schemas.microsoft.com/office/powerpoint/2010/main" val="4284398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2D373-4EFC-41C6-AF3C-5B6EB731F0AB}"/>
              </a:ext>
            </a:extLst>
          </p:cNvPr>
          <p:cNvSpPr>
            <a:spLocks noGrp="1"/>
          </p:cNvSpPr>
          <p:nvPr>
            <p:ph type="title"/>
          </p:nvPr>
        </p:nvSpPr>
        <p:spPr/>
        <p:txBody>
          <a:bodyPr/>
          <a:lstStyle/>
          <a:p>
            <a:r>
              <a:rPr lang="en-US" dirty="0"/>
              <a:t>Aim And Objective</a:t>
            </a:r>
            <a:endParaRPr lang="en-IN" dirty="0"/>
          </a:p>
        </p:txBody>
      </p:sp>
      <p:sp>
        <p:nvSpPr>
          <p:cNvPr id="3" name="Content Placeholder 2">
            <a:extLst>
              <a:ext uri="{FF2B5EF4-FFF2-40B4-BE49-F238E27FC236}">
                <a16:creationId xmlns:a16="http://schemas.microsoft.com/office/drawing/2014/main" id="{013A0BDA-9BB1-4F35-99A8-68B3312E7335}"/>
              </a:ext>
            </a:extLst>
          </p:cNvPr>
          <p:cNvSpPr>
            <a:spLocks noGrp="1"/>
          </p:cNvSpPr>
          <p:nvPr>
            <p:ph idx="1"/>
          </p:nvPr>
        </p:nvSpPr>
        <p:spPr/>
        <p:txBody>
          <a:bodyPr>
            <a:normAutofit fontScale="77500" lnSpcReduction="20000"/>
          </a:bodyPr>
          <a:lstStyle/>
          <a:p>
            <a:r>
              <a:rPr lang="en-US" b="1" dirty="0"/>
              <a:t>Silent Features: </a:t>
            </a:r>
            <a:r>
              <a:rPr lang="en-US" dirty="0"/>
              <a:t>Visual Basics is a Graphical User Interface language. We can design various forms and reports by drag and drop models. It is very convenient platform of modern software designing.  </a:t>
            </a:r>
            <a:endParaRPr lang="en-IN" dirty="0"/>
          </a:p>
          <a:p>
            <a:r>
              <a:rPr lang="en-US" b="1" dirty="0"/>
              <a:t>Learning Objectives</a:t>
            </a:r>
            <a:r>
              <a:rPr lang="en-US" dirty="0"/>
              <a:t>: </a:t>
            </a:r>
            <a:endParaRPr lang="en-IN" dirty="0"/>
          </a:p>
          <a:p>
            <a:pPr lvl="0" fontAlgn="base"/>
            <a:r>
              <a:rPr lang="en-US" dirty="0"/>
              <a:t>To learn Graphical User Interface Language. </a:t>
            </a:r>
            <a:endParaRPr lang="en-IN" dirty="0"/>
          </a:p>
          <a:p>
            <a:pPr lvl="0" fontAlgn="base"/>
            <a:r>
              <a:rPr lang="en-US" dirty="0"/>
              <a:t>To develop an application using GUI Language. </a:t>
            </a:r>
            <a:endParaRPr lang="en-IN" dirty="0"/>
          </a:p>
          <a:p>
            <a:pPr lvl="0" fontAlgn="base"/>
            <a:r>
              <a:rPr lang="en-US" dirty="0"/>
              <a:t>Implement VB programs to solve simple problems. </a:t>
            </a:r>
            <a:endParaRPr lang="en-IN" dirty="0"/>
          </a:p>
          <a:p>
            <a:r>
              <a:rPr lang="en-US" b="1" dirty="0"/>
              <a:t>Utility of the course:  </a:t>
            </a:r>
            <a:r>
              <a:rPr lang="en-US" dirty="0"/>
              <a:t>Confidence of becoming a Software developer in order to get placement as well as in research activities</a:t>
            </a:r>
            <a:r>
              <a:rPr lang="en-US" b="1" dirty="0"/>
              <a:t> </a:t>
            </a:r>
            <a:endParaRPr lang="en-IN" dirty="0"/>
          </a:p>
          <a:p>
            <a:r>
              <a:rPr lang="en-US" b="1" dirty="0"/>
              <a:t>Prerequisite: </a:t>
            </a:r>
            <a:r>
              <a:rPr lang="en-US" dirty="0"/>
              <a:t>Knowledge of programming</a:t>
            </a:r>
            <a:r>
              <a:rPr lang="en-US" b="1" dirty="0"/>
              <a:t> </a:t>
            </a:r>
            <a:endParaRPr lang="en-IN" dirty="0"/>
          </a:p>
          <a:p>
            <a:endParaRPr lang="en-IN" dirty="0"/>
          </a:p>
        </p:txBody>
      </p:sp>
      <p:sp>
        <p:nvSpPr>
          <p:cNvPr id="4" name="Date Placeholder 3">
            <a:extLst>
              <a:ext uri="{FF2B5EF4-FFF2-40B4-BE49-F238E27FC236}">
                <a16:creationId xmlns:a16="http://schemas.microsoft.com/office/drawing/2014/main" id="{197E62D4-2A4B-417A-8AEE-F492F6AF5F47}"/>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023AE79E-CCAF-4120-A059-633BA50FC930}"/>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320B7FCF-213A-409A-8730-66B8D5E95ACD}"/>
              </a:ext>
            </a:extLst>
          </p:cNvPr>
          <p:cNvSpPr>
            <a:spLocks noGrp="1"/>
          </p:cNvSpPr>
          <p:nvPr>
            <p:ph type="sldNum" sz="quarter" idx="12"/>
          </p:nvPr>
        </p:nvSpPr>
        <p:spPr/>
        <p:txBody>
          <a:bodyPr/>
          <a:lstStyle/>
          <a:p>
            <a:fld id="{9E1ADABD-4922-4467-A986-1338D2CCE73C}" type="slidenum">
              <a:rPr lang="en-IN" smtClean="0"/>
              <a:pPr/>
              <a:t>2</a:t>
            </a:fld>
            <a:endParaRPr lang="en-IN"/>
          </a:p>
        </p:txBody>
      </p:sp>
    </p:spTree>
    <p:extLst>
      <p:ext uri="{BB962C8B-B14F-4D97-AF65-F5344CB8AC3E}">
        <p14:creationId xmlns:p14="http://schemas.microsoft.com/office/powerpoint/2010/main" val="3240929181"/>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2BA8B-D986-402E-9F7D-31C5EA7D8435}"/>
              </a:ext>
            </a:extLst>
          </p:cNvPr>
          <p:cNvSpPr>
            <a:spLocks noGrp="1"/>
          </p:cNvSpPr>
          <p:nvPr>
            <p:ph type="title"/>
          </p:nvPr>
        </p:nvSpPr>
        <p:spPr/>
        <p:txBody>
          <a:bodyPr>
            <a:normAutofit/>
          </a:bodyPr>
          <a:lstStyle/>
          <a:p>
            <a:r>
              <a:rPr lang="en-US" b="1" dirty="0"/>
              <a:t>Unit 01: Getting Started with VB </a:t>
            </a:r>
            <a:endParaRPr lang="en-IN" dirty="0"/>
          </a:p>
        </p:txBody>
      </p:sp>
      <p:sp>
        <p:nvSpPr>
          <p:cNvPr id="3" name="Content Placeholder 2">
            <a:extLst>
              <a:ext uri="{FF2B5EF4-FFF2-40B4-BE49-F238E27FC236}">
                <a16:creationId xmlns:a16="http://schemas.microsoft.com/office/drawing/2014/main" id="{6DF22BA9-A529-4D91-9B13-1325F46191AB}"/>
              </a:ext>
            </a:extLst>
          </p:cNvPr>
          <p:cNvSpPr>
            <a:spLocks noGrp="1"/>
          </p:cNvSpPr>
          <p:nvPr>
            <p:ph idx="1"/>
          </p:nvPr>
        </p:nvSpPr>
        <p:spPr/>
        <p:txBody>
          <a:bodyPr/>
          <a:lstStyle/>
          <a:p>
            <a:r>
              <a:rPr lang="en-US" dirty="0"/>
              <a:t>The IDE </a:t>
            </a:r>
          </a:p>
          <a:p>
            <a:r>
              <a:rPr lang="en-US" dirty="0"/>
              <a:t>The Elements of user interface</a:t>
            </a:r>
          </a:p>
          <a:p>
            <a:r>
              <a:rPr lang="en-US" dirty="0"/>
              <a:t>Designing user interface </a:t>
            </a:r>
          </a:p>
          <a:p>
            <a:r>
              <a:rPr lang="en-US" dirty="0"/>
              <a:t>Programming an Application Visual Development and </a:t>
            </a:r>
          </a:p>
          <a:p>
            <a:r>
              <a:rPr lang="en-US" dirty="0"/>
              <a:t>Event Driven Programming. </a:t>
            </a:r>
            <a:endParaRPr lang="en-IN" dirty="0"/>
          </a:p>
          <a:p>
            <a:endParaRPr lang="en-IN" dirty="0"/>
          </a:p>
        </p:txBody>
      </p:sp>
      <p:sp>
        <p:nvSpPr>
          <p:cNvPr id="4" name="Date Placeholder 3">
            <a:extLst>
              <a:ext uri="{FF2B5EF4-FFF2-40B4-BE49-F238E27FC236}">
                <a16:creationId xmlns:a16="http://schemas.microsoft.com/office/drawing/2014/main" id="{CECF3E29-4E3D-4018-91AB-2AC02B9709FD}"/>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C69DB367-570F-4804-BC1B-DD8901EA1D18}"/>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5C8A62A8-F43D-4656-A535-F2A2D0F72D61}"/>
              </a:ext>
            </a:extLst>
          </p:cNvPr>
          <p:cNvSpPr>
            <a:spLocks noGrp="1"/>
          </p:cNvSpPr>
          <p:nvPr>
            <p:ph type="sldNum" sz="quarter" idx="12"/>
          </p:nvPr>
        </p:nvSpPr>
        <p:spPr/>
        <p:txBody>
          <a:bodyPr/>
          <a:lstStyle/>
          <a:p>
            <a:fld id="{9E1ADABD-4922-4467-A986-1338D2CCE73C}" type="slidenum">
              <a:rPr lang="en-IN" smtClean="0"/>
              <a:pPr/>
              <a:t>3</a:t>
            </a:fld>
            <a:endParaRPr lang="en-IN"/>
          </a:p>
        </p:txBody>
      </p:sp>
    </p:spTree>
    <p:extLst>
      <p:ext uri="{BB962C8B-B14F-4D97-AF65-F5344CB8AC3E}">
        <p14:creationId xmlns:p14="http://schemas.microsoft.com/office/powerpoint/2010/main" val="2041569018"/>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75148-469D-452B-8664-96F73679D985}"/>
              </a:ext>
            </a:extLst>
          </p:cNvPr>
          <p:cNvSpPr>
            <a:spLocks noGrp="1"/>
          </p:cNvSpPr>
          <p:nvPr>
            <p:ph type="title"/>
          </p:nvPr>
        </p:nvSpPr>
        <p:spPr/>
        <p:txBody>
          <a:bodyPr>
            <a:normAutofit/>
          </a:bodyPr>
          <a:lstStyle/>
          <a:p>
            <a:r>
              <a:rPr lang="en-US" dirty="0"/>
              <a:t>The IDE </a:t>
            </a:r>
            <a:endParaRPr lang="en-IN" dirty="0"/>
          </a:p>
        </p:txBody>
      </p:sp>
      <p:sp>
        <p:nvSpPr>
          <p:cNvPr id="3" name="Content Placeholder 2">
            <a:extLst>
              <a:ext uri="{FF2B5EF4-FFF2-40B4-BE49-F238E27FC236}">
                <a16:creationId xmlns:a16="http://schemas.microsoft.com/office/drawing/2014/main" id="{0A02725D-CBE2-4183-A1F5-A2BF36CF37B9}"/>
              </a:ext>
            </a:extLst>
          </p:cNvPr>
          <p:cNvSpPr>
            <a:spLocks noGrp="1"/>
          </p:cNvSpPr>
          <p:nvPr>
            <p:ph idx="1"/>
          </p:nvPr>
        </p:nvSpPr>
        <p:spPr>
          <a:xfrm>
            <a:off x="1295401" y="2400300"/>
            <a:ext cx="9601196" cy="3475568"/>
          </a:xfrm>
        </p:spPr>
        <p:txBody>
          <a:bodyPr>
            <a:normAutofit fontScale="92500"/>
          </a:bodyPr>
          <a:lstStyle/>
          <a:p>
            <a:r>
              <a:rPr lang="en-US" sz="3200" dirty="0"/>
              <a:t>IDE (Integrated Development Environment)</a:t>
            </a:r>
          </a:p>
          <a:p>
            <a:pPr lvl="1"/>
            <a:r>
              <a:rPr lang="en-US" sz="2800" dirty="0"/>
              <a:t>This is a software application that combines all of the features and tools needed by a software developer. or</a:t>
            </a:r>
          </a:p>
          <a:p>
            <a:pPr lvl="1"/>
            <a:r>
              <a:rPr lang="en-US" sz="2800" dirty="0"/>
              <a:t>An integrated development environment is a software application that provides comprehensive facilities to computer programmers for software development. An IDE normally consists of at least a source code editor, build automation tools and a debugger. </a:t>
            </a:r>
            <a:endParaRPr lang="en-IN" sz="2800" dirty="0"/>
          </a:p>
        </p:txBody>
      </p:sp>
      <p:sp>
        <p:nvSpPr>
          <p:cNvPr id="4" name="Date Placeholder 3">
            <a:extLst>
              <a:ext uri="{FF2B5EF4-FFF2-40B4-BE49-F238E27FC236}">
                <a16:creationId xmlns:a16="http://schemas.microsoft.com/office/drawing/2014/main" id="{2386C754-E3C1-42A0-A3AF-E2E1A80C6329}"/>
              </a:ext>
            </a:extLst>
          </p:cNvPr>
          <p:cNvSpPr>
            <a:spLocks noGrp="1"/>
          </p:cNvSpPr>
          <p:nvPr>
            <p:ph type="dt" sz="half" idx="10"/>
          </p:nvPr>
        </p:nvSpPr>
        <p:spPr/>
        <p:txBody>
          <a:bodyPr/>
          <a:lstStyle/>
          <a:p>
            <a:fld id="{44AAEFD0-A29C-4693-B8F9-CD09AD4E7444}" type="datetime1">
              <a:rPr lang="en-IN" smtClean="0"/>
              <a:pPr/>
              <a:t>07-07-2025</a:t>
            </a:fld>
            <a:endParaRPr lang="en-IN" dirty="0"/>
          </a:p>
        </p:txBody>
      </p:sp>
      <p:sp>
        <p:nvSpPr>
          <p:cNvPr id="5" name="Footer Placeholder 4">
            <a:extLst>
              <a:ext uri="{FF2B5EF4-FFF2-40B4-BE49-F238E27FC236}">
                <a16:creationId xmlns:a16="http://schemas.microsoft.com/office/drawing/2014/main" id="{3D385E05-2B5B-433D-B4A9-6FE5A37D798F}"/>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EEE7730E-A306-419B-8658-6EFC33F8910D}"/>
              </a:ext>
            </a:extLst>
          </p:cNvPr>
          <p:cNvSpPr>
            <a:spLocks noGrp="1"/>
          </p:cNvSpPr>
          <p:nvPr>
            <p:ph type="sldNum" sz="quarter" idx="12"/>
          </p:nvPr>
        </p:nvSpPr>
        <p:spPr/>
        <p:txBody>
          <a:bodyPr/>
          <a:lstStyle/>
          <a:p>
            <a:fld id="{9E1ADABD-4922-4467-A986-1338D2CCE73C}" type="slidenum">
              <a:rPr lang="en-IN" smtClean="0"/>
              <a:pPr/>
              <a:t>4</a:t>
            </a:fld>
            <a:endParaRPr lang="en-IN"/>
          </a:p>
        </p:txBody>
      </p:sp>
    </p:spTree>
    <p:extLst>
      <p:ext uri="{BB962C8B-B14F-4D97-AF65-F5344CB8AC3E}">
        <p14:creationId xmlns:p14="http://schemas.microsoft.com/office/powerpoint/2010/main" val="3722020067"/>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CD10E-4BEA-4283-A46C-3F8588AB4E67}"/>
              </a:ext>
            </a:extLst>
          </p:cNvPr>
          <p:cNvSpPr>
            <a:spLocks noGrp="1"/>
          </p:cNvSpPr>
          <p:nvPr>
            <p:ph type="title"/>
          </p:nvPr>
        </p:nvSpPr>
        <p:spPr/>
        <p:txBody>
          <a:bodyPr/>
          <a:lstStyle/>
          <a:p>
            <a:pPr marL="457200" indent="-457200">
              <a:buAutoNum type="arabicPeriod"/>
            </a:pPr>
            <a:r>
              <a:rPr lang="en-IN" b="1" dirty="0"/>
              <a:t>Microsoft Visual Studio</a:t>
            </a:r>
          </a:p>
        </p:txBody>
      </p:sp>
      <p:sp>
        <p:nvSpPr>
          <p:cNvPr id="3" name="Content Placeholder 2">
            <a:extLst>
              <a:ext uri="{FF2B5EF4-FFF2-40B4-BE49-F238E27FC236}">
                <a16:creationId xmlns:a16="http://schemas.microsoft.com/office/drawing/2014/main" id="{AC5F59B4-923D-45C5-AEB3-991CBCA1AF25}"/>
              </a:ext>
            </a:extLst>
          </p:cNvPr>
          <p:cNvSpPr>
            <a:spLocks noGrp="1"/>
          </p:cNvSpPr>
          <p:nvPr>
            <p:ph idx="1"/>
          </p:nvPr>
        </p:nvSpPr>
        <p:spPr>
          <a:xfrm>
            <a:off x="5524500" y="2556932"/>
            <a:ext cx="5563709" cy="3318936"/>
          </a:xfrm>
        </p:spPr>
        <p:txBody>
          <a:bodyPr>
            <a:normAutofit fontScale="92500"/>
          </a:bodyPr>
          <a:lstStyle/>
          <a:p>
            <a:pPr marL="457200" indent="-457200">
              <a:buAutoNum type="arabicPeriod"/>
            </a:pPr>
            <a:r>
              <a:rPr lang="en-IN" b="1" dirty="0"/>
              <a:t>Microsoft Visual Studio</a:t>
            </a:r>
          </a:p>
          <a:p>
            <a:r>
              <a:rPr lang="en-US" dirty="0"/>
              <a:t>The many editions of this IDE are capable of creating all types of programs ranging from web applications to mobile apps to video games.</a:t>
            </a:r>
          </a:p>
          <a:p>
            <a:r>
              <a:rPr lang="en-IN" b="1" dirty="0"/>
              <a:t>Languages supported:</a:t>
            </a:r>
            <a:r>
              <a:rPr lang="en-IN" dirty="0"/>
              <a:t> ASP.NET, DHTML, JavaScript, JScript, Visual Basic, Visual C#, Visual C++, Visual F#, XAML and more</a:t>
            </a:r>
          </a:p>
        </p:txBody>
      </p:sp>
      <p:sp>
        <p:nvSpPr>
          <p:cNvPr id="4" name="Date Placeholder 3">
            <a:extLst>
              <a:ext uri="{FF2B5EF4-FFF2-40B4-BE49-F238E27FC236}">
                <a16:creationId xmlns:a16="http://schemas.microsoft.com/office/drawing/2014/main" id="{0247F376-0F28-4C32-9B9B-6532A7894F2B}"/>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3CA61459-E164-41B7-9171-DB500201BE34}"/>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870E0095-4077-4006-A3D7-66EB93F91F93}"/>
              </a:ext>
            </a:extLst>
          </p:cNvPr>
          <p:cNvSpPr>
            <a:spLocks noGrp="1"/>
          </p:cNvSpPr>
          <p:nvPr>
            <p:ph type="sldNum" sz="quarter" idx="12"/>
          </p:nvPr>
        </p:nvSpPr>
        <p:spPr/>
        <p:txBody>
          <a:bodyPr/>
          <a:lstStyle/>
          <a:p>
            <a:fld id="{9E1ADABD-4922-4467-A986-1338D2CCE73C}" type="slidenum">
              <a:rPr lang="en-IN" smtClean="0"/>
              <a:pPr/>
              <a:t>5</a:t>
            </a:fld>
            <a:endParaRPr lang="en-IN"/>
          </a:p>
        </p:txBody>
      </p:sp>
      <p:pic>
        <p:nvPicPr>
          <p:cNvPr id="10" name="Picture 9">
            <a:extLst>
              <a:ext uri="{FF2B5EF4-FFF2-40B4-BE49-F238E27FC236}">
                <a16:creationId xmlns:a16="http://schemas.microsoft.com/office/drawing/2014/main" id="{F0D0F4D1-5CF2-4769-AE68-A006849D514E}"/>
              </a:ext>
            </a:extLst>
          </p:cNvPr>
          <p:cNvPicPr>
            <a:picLocks noChangeAspect="1"/>
          </p:cNvPicPr>
          <p:nvPr/>
        </p:nvPicPr>
        <p:blipFill rotWithShape="1">
          <a:blip r:embed="rId2"/>
          <a:srcRect l="37275" t="10874" r="37700" b="11464"/>
          <a:stretch/>
        </p:blipFill>
        <p:spPr>
          <a:xfrm>
            <a:off x="9737878" y="1097047"/>
            <a:ext cx="1079645" cy="1074035"/>
          </a:xfrm>
          <a:prstGeom prst="rect">
            <a:avLst/>
          </a:prstGeom>
        </p:spPr>
      </p:pic>
      <p:pic>
        <p:nvPicPr>
          <p:cNvPr id="12" name="Picture 2">
            <a:extLst>
              <a:ext uri="{FF2B5EF4-FFF2-40B4-BE49-F238E27FC236}">
                <a16:creationId xmlns:a16="http://schemas.microsoft.com/office/drawing/2014/main" id="{D657956E-AC07-42CC-92C2-EADB21E52C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51" y="2463800"/>
            <a:ext cx="502752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28876"/>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7AA2D-7E16-4205-8BB7-E5BAE59FDDD7}"/>
              </a:ext>
            </a:extLst>
          </p:cNvPr>
          <p:cNvSpPr>
            <a:spLocks noGrp="1"/>
          </p:cNvSpPr>
          <p:nvPr>
            <p:ph type="title"/>
          </p:nvPr>
        </p:nvSpPr>
        <p:spPr/>
        <p:txBody>
          <a:bodyPr/>
          <a:lstStyle/>
          <a:p>
            <a:r>
              <a:rPr lang="en-IN" b="1" dirty="0"/>
              <a:t>2. NetBeans</a:t>
            </a:r>
            <a:endParaRPr lang="en-IN" dirty="0"/>
          </a:p>
        </p:txBody>
      </p:sp>
      <p:sp>
        <p:nvSpPr>
          <p:cNvPr id="3" name="Content Placeholder 2">
            <a:extLst>
              <a:ext uri="{FF2B5EF4-FFF2-40B4-BE49-F238E27FC236}">
                <a16:creationId xmlns:a16="http://schemas.microsoft.com/office/drawing/2014/main" id="{23F6421D-069A-460E-8C5A-B407C4E4B70D}"/>
              </a:ext>
            </a:extLst>
          </p:cNvPr>
          <p:cNvSpPr>
            <a:spLocks noGrp="1"/>
          </p:cNvSpPr>
          <p:nvPr>
            <p:ph idx="1"/>
          </p:nvPr>
        </p:nvSpPr>
        <p:spPr>
          <a:xfrm>
            <a:off x="5629275" y="2556932"/>
            <a:ext cx="5267322" cy="3318936"/>
          </a:xfrm>
        </p:spPr>
        <p:txBody>
          <a:bodyPr/>
          <a:lstStyle/>
          <a:p>
            <a:r>
              <a:rPr lang="en-US" dirty="0" err="1">
                <a:hlinkClick r:id="rId2"/>
              </a:rPr>
              <a:t>Netbeans</a:t>
            </a:r>
            <a:r>
              <a:rPr lang="en-US" dirty="0"/>
              <a:t> is a free and open source IDE. Ideal for editing existing projects.</a:t>
            </a:r>
          </a:p>
          <a:p>
            <a:r>
              <a:rPr lang="en-US" dirty="0"/>
              <a:t>It is primarily used to develop Java applications, but you can download bundles that support other language</a:t>
            </a:r>
          </a:p>
          <a:p>
            <a:r>
              <a:rPr lang="en-US" b="1" dirty="0"/>
              <a:t>Languages supported:</a:t>
            </a:r>
            <a:r>
              <a:rPr lang="en-US" dirty="0"/>
              <a:t> C, C++, C++11, </a:t>
            </a:r>
            <a:r>
              <a:rPr lang="en-US" dirty="0" err="1"/>
              <a:t>Fortan</a:t>
            </a:r>
            <a:r>
              <a:rPr lang="en-US" dirty="0"/>
              <a:t>, HTML 5, Java, PHP and more</a:t>
            </a:r>
            <a:endParaRPr lang="en-IN" dirty="0"/>
          </a:p>
        </p:txBody>
      </p:sp>
      <p:sp>
        <p:nvSpPr>
          <p:cNvPr id="4" name="Date Placeholder 3">
            <a:extLst>
              <a:ext uri="{FF2B5EF4-FFF2-40B4-BE49-F238E27FC236}">
                <a16:creationId xmlns:a16="http://schemas.microsoft.com/office/drawing/2014/main" id="{25598838-9381-4732-963A-E6468E456655}"/>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781A8CBE-2789-4161-9A9B-34398890E281}"/>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267B64D7-D15D-41AD-89B6-2B1DB0F28982}"/>
              </a:ext>
            </a:extLst>
          </p:cNvPr>
          <p:cNvSpPr>
            <a:spLocks noGrp="1"/>
          </p:cNvSpPr>
          <p:nvPr>
            <p:ph type="sldNum" sz="quarter" idx="12"/>
          </p:nvPr>
        </p:nvSpPr>
        <p:spPr/>
        <p:txBody>
          <a:bodyPr/>
          <a:lstStyle/>
          <a:p>
            <a:fld id="{9E1ADABD-4922-4467-A986-1338D2CCE73C}" type="slidenum">
              <a:rPr lang="en-IN" smtClean="0"/>
              <a:pPr/>
              <a:t>6</a:t>
            </a:fld>
            <a:endParaRPr lang="en-IN"/>
          </a:p>
        </p:txBody>
      </p:sp>
      <p:pic>
        <p:nvPicPr>
          <p:cNvPr id="8" name="Picture 7">
            <a:extLst>
              <a:ext uri="{FF2B5EF4-FFF2-40B4-BE49-F238E27FC236}">
                <a16:creationId xmlns:a16="http://schemas.microsoft.com/office/drawing/2014/main" id="{7293F1F8-7B7D-4FC9-93F3-6FAFBC17404F}"/>
              </a:ext>
            </a:extLst>
          </p:cNvPr>
          <p:cNvPicPr>
            <a:picLocks noChangeAspect="1"/>
          </p:cNvPicPr>
          <p:nvPr/>
        </p:nvPicPr>
        <p:blipFill rotWithShape="1">
          <a:blip r:embed="rId3"/>
          <a:srcRect l="36381" r="36807" b="8277"/>
          <a:stretch/>
        </p:blipFill>
        <p:spPr>
          <a:xfrm>
            <a:off x="9294626" y="609600"/>
            <a:ext cx="1601970" cy="1756684"/>
          </a:xfrm>
          <a:prstGeom prst="rect">
            <a:avLst/>
          </a:prstGeom>
        </p:spPr>
      </p:pic>
      <p:pic>
        <p:nvPicPr>
          <p:cNvPr id="10" name="Picture 2">
            <a:extLst>
              <a:ext uri="{FF2B5EF4-FFF2-40B4-BE49-F238E27FC236}">
                <a16:creationId xmlns:a16="http://schemas.microsoft.com/office/drawing/2014/main" id="{E750416E-12BC-427F-9939-553F7854A9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9372" y="2621489"/>
            <a:ext cx="4871739" cy="3012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616530"/>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A440B-70DB-4AA3-869A-53D832564060}"/>
              </a:ext>
            </a:extLst>
          </p:cNvPr>
          <p:cNvSpPr>
            <a:spLocks noGrp="1"/>
          </p:cNvSpPr>
          <p:nvPr>
            <p:ph type="title"/>
          </p:nvPr>
        </p:nvSpPr>
        <p:spPr>
          <a:xfrm>
            <a:off x="5943599" y="982131"/>
            <a:ext cx="4952997" cy="1303867"/>
          </a:xfrm>
        </p:spPr>
        <p:txBody>
          <a:bodyPr/>
          <a:lstStyle/>
          <a:p>
            <a:pPr algn="l"/>
            <a:r>
              <a:rPr lang="en-IN" b="1" dirty="0"/>
              <a:t>3. PyCharm</a:t>
            </a:r>
            <a:endParaRPr lang="en-IN" dirty="0"/>
          </a:p>
        </p:txBody>
      </p:sp>
      <p:sp>
        <p:nvSpPr>
          <p:cNvPr id="3" name="Content Placeholder 2">
            <a:extLst>
              <a:ext uri="{FF2B5EF4-FFF2-40B4-BE49-F238E27FC236}">
                <a16:creationId xmlns:a16="http://schemas.microsoft.com/office/drawing/2014/main" id="{F59B873B-1481-4ECD-84BB-2906D3F3B741}"/>
              </a:ext>
            </a:extLst>
          </p:cNvPr>
          <p:cNvSpPr>
            <a:spLocks noGrp="1"/>
          </p:cNvSpPr>
          <p:nvPr>
            <p:ph idx="1"/>
          </p:nvPr>
        </p:nvSpPr>
        <p:spPr>
          <a:xfrm>
            <a:off x="828790" y="591606"/>
            <a:ext cx="5114810" cy="5377394"/>
          </a:xfrm>
        </p:spPr>
        <p:txBody>
          <a:bodyPr>
            <a:normAutofit/>
          </a:bodyPr>
          <a:lstStyle/>
          <a:p>
            <a:r>
              <a:rPr lang="en-US" dirty="0">
                <a:hlinkClick r:id="rId2"/>
              </a:rPr>
              <a:t>PyCharm</a:t>
            </a:r>
            <a:r>
              <a:rPr lang="en-US" dirty="0"/>
              <a:t> is developed by the folks.</a:t>
            </a:r>
          </a:p>
          <a:p>
            <a:r>
              <a:rPr lang="en-IN" dirty="0"/>
              <a:t>Comprehensive code assistance and analysis make PyCharm the best IDE for Python programmers of all ability levels. </a:t>
            </a:r>
          </a:p>
          <a:p>
            <a:r>
              <a:rPr lang="en-IN" dirty="0"/>
              <a:t>PyCharm also supports other languages and works on multiple platforms, so practically anyone can use it.</a:t>
            </a:r>
          </a:p>
          <a:p>
            <a:r>
              <a:rPr lang="en-IN" b="1" dirty="0"/>
              <a:t>Languages supported:</a:t>
            </a:r>
            <a:r>
              <a:rPr lang="en-IN" dirty="0"/>
              <a:t> AngularJS, Coffee Script, CSS, </a:t>
            </a:r>
            <a:r>
              <a:rPr lang="en-IN" dirty="0" err="1"/>
              <a:t>Cython</a:t>
            </a:r>
            <a:r>
              <a:rPr lang="en-IN" dirty="0"/>
              <a:t>, HTML, JavaScript, Node.js, Python, TypeScript and template languages</a:t>
            </a:r>
          </a:p>
          <a:p>
            <a:endParaRPr lang="en-IN" dirty="0"/>
          </a:p>
        </p:txBody>
      </p:sp>
      <p:sp>
        <p:nvSpPr>
          <p:cNvPr id="4" name="Date Placeholder 3">
            <a:extLst>
              <a:ext uri="{FF2B5EF4-FFF2-40B4-BE49-F238E27FC236}">
                <a16:creationId xmlns:a16="http://schemas.microsoft.com/office/drawing/2014/main" id="{4000F6BA-C055-4731-BD93-C9FDCF0594F1}"/>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F59B2933-0E58-447F-8B77-DAD81581964A}"/>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6536FD1D-A9F1-4D2C-810A-B49A3D6B3809}"/>
              </a:ext>
            </a:extLst>
          </p:cNvPr>
          <p:cNvSpPr>
            <a:spLocks noGrp="1"/>
          </p:cNvSpPr>
          <p:nvPr>
            <p:ph type="sldNum" sz="quarter" idx="12"/>
          </p:nvPr>
        </p:nvSpPr>
        <p:spPr/>
        <p:txBody>
          <a:bodyPr/>
          <a:lstStyle/>
          <a:p>
            <a:fld id="{9E1ADABD-4922-4467-A986-1338D2CCE73C}" type="slidenum">
              <a:rPr lang="en-IN" smtClean="0"/>
              <a:pPr/>
              <a:t>7</a:t>
            </a:fld>
            <a:endParaRPr lang="en-IN"/>
          </a:p>
        </p:txBody>
      </p:sp>
      <p:pic>
        <p:nvPicPr>
          <p:cNvPr id="8" name="Picture 7">
            <a:extLst>
              <a:ext uri="{FF2B5EF4-FFF2-40B4-BE49-F238E27FC236}">
                <a16:creationId xmlns:a16="http://schemas.microsoft.com/office/drawing/2014/main" id="{0CFF9865-EEE6-4627-A5C5-633444B22D3F}"/>
              </a:ext>
            </a:extLst>
          </p:cNvPr>
          <p:cNvPicPr>
            <a:picLocks noChangeAspect="1"/>
          </p:cNvPicPr>
          <p:nvPr/>
        </p:nvPicPr>
        <p:blipFill rotWithShape="1">
          <a:blip r:embed="rId3"/>
          <a:srcRect l="34849" r="36679" b="7880"/>
          <a:stretch/>
        </p:blipFill>
        <p:spPr>
          <a:xfrm>
            <a:off x="9150813" y="479060"/>
            <a:ext cx="1860087" cy="1929163"/>
          </a:xfrm>
          <a:prstGeom prst="rect">
            <a:avLst/>
          </a:prstGeom>
        </p:spPr>
      </p:pic>
      <p:pic>
        <p:nvPicPr>
          <p:cNvPr id="10" name="Picture 2" descr="See the source image">
            <a:extLst>
              <a:ext uri="{FF2B5EF4-FFF2-40B4-BE49-F238E27FC236}">
                <a16:creationId xmlns:a16="http://schemas.microsoft.com/office/drawing/2014/main" id="{071958BB-3B9F-42B3-AA99-2D8E57B8DB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6504" y="2431654"/>
            <a:ext cx="5752395" cy="3235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908762"/>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6EECA-9AE9-4393-B894-9669E062F6DD}"/>
              </a:ext>
            </a:extLst>
          </p:cNvPr>
          <p:cNvSpPr>
            <a:spLocks noGrp="1"/>
          </p:cNvSpPr>
          <p:nvPr>
            <p:ph type="title"/>
          </p:nvPr>
        </p:nvSpPr>
        <p:spPr/>
        <p:txBody>
          <a:bodyPr/>
          <a:lstStyle/>
          <a:p>
            <a:r>
              <a:rPr lang="en-IN" b="1" dirty="0"/>
              <a:t>4. IntelliJ IDEA</a:t>
            </a:r>
            <a:endParaRPr lang="en-IN" dirty="0"/>
          </a:p>
        </p:txBody>
      </p:sp>
      <p:sp>
        <p:nvSpPr>
          <p:cNvPr id="3" name="Content Placeholder 2">
            <a:extLst>
              <a:ext uri="{FF2B5EF4-FFF2-40B4-BE49-F238E27FC236}">
                <a16:creationId xmlns:a16="http://schemas.microsoft.com/office/drawing/2014/main" id="{83DA99FF-217F-4D78-83D1-AE2C91233A8B}"/>
              </a:ext>
            </a:extLst>
          </p:cNvPr>
          <p:cNvSpPr>
            <a:spLocks noGrp="1"/>
          </p:cNvSpPr>
          <p:nvPr>
            <p:ph idx="1"/>
          </p:nvPr>
        </p:nvSpPr>
        <p:spPr>
          <a:xfrm>
            <a:off x="5457825" y="2556932"/>
            <a:ext cx="5438772" cy="3318936"/>
          </a:xfrm>
        </p:spPr>
        <p:txBody>
          <a:bodyPr>
            <a:normAutofit fontScale="92500" lnSpcReduction="10000"/>
          </a:bodyPr>
          <a:lstStyle/>
          <a:p>
            <a:r>
              <a:rPr lang="en-US" dirty="0">
                <a:hlinkClick r:id="rId2"/>
              </a:rPr>
              <a:t>IntelliJ IDEA</a:t>
            </a:r>
            <a:r>
              <a:rPr lang="en-US" dirty="0"/>
              <a:t> is another IDE developed by Jet Brains. This IDE offers users a free Community Edition.</a:t>
            </a:r>
          </a:p>
          <a:p>
            <a:r>
              <a:rPr lang="en-US" dirty="0"/>
              <a:t>When it comes to cost, IntelliJ is a real deal due to the massive of list of features you get.</a:t>
            </a:r>
          </a:p>
          <a:p>
            <a:r>
              <a:rPr lang="en-US" b="1" dirty="0"/>
              <a:t>Languages supported:</a:t>
            </a:r>
            <a:r>
              <a:rPr lang="en-US" dirty="0"/>
              <a:t> AngularJS, </a:t>
            </a:r>
            <a:r>
              <a:rPr lang="en-US" dirty="0" err="1"/>
              <a:t>CoffeeScript</a:t>
            </a:r>
            <a:r>
              <a:rPr lang="en-US" dirty="0"/>
              <a:t>, CS, HTML, JavaScript, Less, Node JS, PHP, Python, Ruby, Sass, TypeScript and more.</a:t>
            </a:r>
          </a:p>
          <a:p>
            <a:endParaRPr lang="en-IN" dirty="0"/>
          </a:p>
        </p:txBody>
      </p:sp>
      <p:sp>
        <p:nvSpPr>
          <p:cNvPr id="4" name="Date Placeholder 3">
            <a:extLst>
              <a:ext uri="{FF2B5EF4-FFF2-40B4-BE49-F238E27FC236}">
                <a16:creationId xmlns:a16="http://schemas.microsoft.com/office/drawing/2014/main" id="{D9E036D8-1A15-4C26-A64B-CB3755A33A6B}"/>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0CE5F086-E227-4E72-B81B-F7BFEE2BD17D}"/>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50155651-AD6D-4400-A711-B4863F2C076B}"/>
              </a:ext>
            </a:extLst>
          </p:cNvPr>
          <p:cNvSpPr>
            <a:spLocks noGrp="1"/>
          </p:cNvSpPr>
          <p:nvPr>
            <p:ph type="sldNum" sz="quarter" idx="12"/>
          </p:nvPr>
        </p:nvSpPr>
        <p:spPr/>
        <p:txBody>
          <a:bodyPr/>
          <a:lstStyle/>
          <a:p>
            <a:fld id="{9E1ADABD-4922-4467-A986-1338D2CCE73C}" type="slidenum">
              <a:rPr lang="en-IN" smtClean="0"/>
              <a:pPr/>
              <a:t>8</a:t>
            </a:fld>
            <a:endParaRPr lang="en-IN"/>
          </a:p>
        </p:txBody>
      </p:sp>
      <p:pic>
        <p:nvPicPr>
          <p:cNvPr id="8" name="Picture 7">
            <a:extLst>
              <a:ext uri="{FF2B5EF4-FFF2-40B4-BE49-F238E27FC236}">
                <a16:creationId xmlns:a16="http://schemas.microsoft.com/office/drawing/2014/main" id="{6E37EE2C-1926-4BCC-B1A4-67F6AC757337}"/>
              </a:ext>
            </a:extLst>
          </p:cNvPr>
          <p:cNvPicPr>
            <a:picLocks noChangeAspect="1"/>
          </p:cNvPicPr>
          <p:nvPr/>
        </p:nvPicPr>
        <p:blipFill rotWithShape="1">
          <a:blip r:embed="rId3"/>
          <a:srcRect l="36254" t="6695" r="36551" b="8277"/>
          <a:stretch/>
        </p:blipFill>
        <p:spPr>
          <a:xfrm>
            <a:off x="9300633" y="686497"/>
            <a:ext cx="1595964" cy="1599502"/>
          </a:xfrm>
          <a:prstGeom prst="rect">
            <a:avLst/>
          </a:prstGeom>
        </p:spPr>
      </p:pic>
      <p:pic>
        <p:nvPicPr>
          <p:cNvPr id="10" name="Picture 2" descr="See the source image">
            <a:extLst>
              <a:ext uri="{FF2B5EF4-FFF2-40B4-BE49-F238E27FC236}">
                <a16:creationId xmlns:a16="http://schemas.microsoft.com/office/drawing/2014/main" id="{B30E2B71-B51F-4A14-8DA2-3BDCA3A851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746" y="2463800"/>
            <a:ext cx="4577079" cy="286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367941"/>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F40A7-E1B7-47BD-9CBF-1A40EF5E57E3}"/>
              </a:ext>
            </a:extLst>
          </p:cNvPr>
          <p:cNvSpPr>
            <a:spLocks noGrp="1"/>
          </p:cNvSpPr>
          <p:nvPr>
            <p:ph type="title"/>
          </p:nvPr>
        </p:nvSpPr>
        <p:spPr/>
        <p:txBody>
          <a:bodyPr/>
          <a:lstStyle/>
          <a:p>
            <a:r>
              <a:rPr lang="en-IN" b="1" dirty="0"/>
              <a:t>5. Eclipse</a:t>
            </a:r>
            <a:endParaRPr lang="en-IN" dirty="0"/>
          </a:p>
        </p:txBody>
      </p:sp>
      <p:sp>
        <p:nvSpPr>
          <p:cNvPr id="3" name="Content Placeholder 2">
            <a:extLst>
              <a:ext uri="{FF2B5EF4-FFF2-40B4-BE49-F238E27FC236}">
                <a16:creationId xmlns:a16="http://schemas.microsoft.com/office/drawing/2014/main" id="{6F2B3912-8B42-48C1-A221-EEBB8E58A3A4}"/>
              </a:ext>
            </a:extLst>
          </p:cNvPr>
          <p:cNvSpPr>
            <a:spLocks noGrp="1"/>
          </p:cNvSpPr>
          <p:nvPr>
            <p:ph idx="1"/>
          </p:nvPr>
        </p:nvSpPr>
        <p:spPr/>
        <p:txBody>
          <a:bodyPr>
            <a:normAutofit lnSpcReduction="10000"/>
          </a:bodyPr>
          <a:lstStyle/>
          <a:p>
            <a:r>
              <a:rPr lang="en-US" dirty="0">
                <a:hlinkClick r:id="rId2"/>
              </a:rPr>
              <a:t>Eclipse</a:t>
            </a:r>
            <a:r>
              <a:rPr lang="en-US" dirty="0"/>
              <a:t> is a free and flexible open source editor useful for beginners. Originally a Java environment, Eclipse now has a wide range of capabilities thanks to a large number of plugins and extensions. </a:t>
            </a:r>
          </a:p>
          <a:p>
            <a:r>
              <a:rPr lang="en-US" dirty="0"/>
              <a:t>There is plenty of other packages to choose from that include tools for charting, modeling, reporting, testing and building GUIs. </a:t>
            </a:r>
          </a:p>
          <a:p>
            <a:r>
              <a:rPr lang="en-US" dirty="0"/>
              <a:t>The Eclipse Marketplace Client gives users access to a treasure trove of plugins and information supplied by an expanding community of developers.</a:t>
            </a:r>
          </a:p>
          <a:p>
            <a:r>
              <a:rPr lang="en-US" b="1" dirty="0"/>
              <a:t>Languages supported:</a:t>
            </a:r>
            <a:r>
              <a:rPr lang="en-US" dirty="0"/>
              <a:t> C, C++, Java, Perl, PHP, Python, Ruby and more</a:t>
            </a:r>
          </a:p>
          <a:p>
            <a:endParaRPr lang="en-IN" dirty="0"/>
          </a:p>
        </p:txBody>
      </p:sp>
      <p:sp>
        <p:nvSpPr>
          <p:cNvPr id="4" name="Date Placeholder 3">
            <a:extLst>
              <a:ext uri="{FF2B5EF4-FFF2-40B4-BE49-F238E27FC236}">
                <a16:creationId xmlns:a16="http://schemas.microsoft.com/office/drawing/2014/main" id="{36867861-08CE-448E-8D19-BD2EB22F3888}"/>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1EC2172C-AE60-4816-AB24-B242D658D60B}"/>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C11108A6-0D08-4BCC-A334-C8350341A872}"/>
              </a:ext>
            </a:extLst>
          </p:cNvPr>
          <p:cNvSpPr>
            <a:spLocks noGrp="1"/>
          </p:cNvSpPr>
          <p:nvPr>
            <p:ph type="sldNum" sz="quarter" idx="12"/>
          </p:nvPr>
        </p:nvSpPr>
        <p:spPr/>
        <p:txBody>
          <a:bodyPr/>
          <a:lstStyle/>
          <a:p>
            <a:fld id="{9E1ADABD-4922-4467-A986-1338D2CCE73C}" type="slidenum">
              <a:rPr lang="en-IN" smtClean="0"/>
              <a:pPr/>
              <a:t>9</a:t>
            </a:fld>
            <a:endParaRPr lang="en-IN"/>
          </a:p>
        </p:txBody>
      </p:sp>
      <p:pic>
        <p:nvPicPr>
          <p:cNvPr id="8" name="Picture 7">
            <a:extLst>
              <a:ext uri="{FF2B5EF4-FFF2-40B4-BE49-F238E27FC236}">
                <a16:creationId xmlns:a16="http://schemas.microsoft.com/office/drawing/2014/main" id="{31E1E1F8-EB41-4A96-9F92-5A7D43964071}"/>
              </a:ext>
            </a:extLst>
          </p:cNvPr>
          <p:cNvPicPr>
            <a:picLocks noChangeAspect="1"/>
          </p:cNvPicPr>
          <p:nvPr/>
        </p:nvPicPr>
        <p:blipFill rotWithShape="1">
          <a:blip r:embed="rId3"/>
          <a:srcRect l="35615" r="35785" b="7481"/>
          <a:stretch/>
        </p:blipFill>
        <p:spPr>
          <a:xfrm>
            <a:off x="9490239" y="609600"/>
            <a:ext cx="1727324" cy="1791183"/>
          </a:xfrm>
          <a:prstGeom prst="rect">
            <a:avLst/>
          </a:prstGeom>
        </p:spPr>
      </p:pic>
    </p:spTree>
    <p:extLst>
      <p:ext uri="{BB962C8B-B14F-4D97-AF65-F5344CB8AC3E}">
        <p14:creationId xmlns:p14="http://schemas.microsoft.com/office/powerpoint/2010/main" val="708386948"/>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D9616-679C-44E4-9B80-019E9A7D303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3B9AC30-C5F0-41D1-A550-5896EA2A9FB4}"/>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0186DA1E-661F-494A-B5F1-DB67D65248BE}"/>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79ADDC4E-C368-4067-A589-AF5F397C8EBE}"/>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3965D0C1-3D00-448F-BA69-912AE074CBD9}"/>
              </a:ext>
            </a:extLst>
          </p:cNvPr>
          <p:cNvSpPr>
            <a:spLocks noGrp="1"/>
          </p:cNvSpPr>
          <p:nvPr>
            <p:ph type="sldNum" sz="quarter" idx="12"/>
          </p:nvPr>
        </p:nvSpPr>
        <p:spPr/>
        <p:txBody>
          <a:bodyPr/>
          <a:lstStyle/>
          <a:p>
            <a:fld id="{9E1ADABD-4922-4467-A986-1338D2CCE73C}" type="slidenum">
              <a:rPr lang="en-IN" smtClean="0"/>
              <a:pPr/>
              <a:t>10</a:t>
            </a:fld>
            <a:endParaRPr lang="en-IN"/>
          </a:p>
        </p:txBody>
      </p:sp>
      <p:pic>
        <p:nvPicPr>
          <p:cNvPr id="6146" name="Picture 2" descr="See the source image">
            <a:extLst>
              <a:ext uri="{FF2B5EF4-FFF2-40B4-BE49-F238E27FC236}">
                <a16:creationId xmlns:a16="http://schemas.microsoft.com/office/drawing/2014/main" id="{6F34B24E-3C66-44CD-A952-43850843B2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592773"/>
            <a:ext cx="10466158" cy="5712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696169"/>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48684-A971-4E75-9184-CFE82A6DA33E}"/>
              </a:ext>
            </a:extLst>
          </p:cNvPr>
          <p:cNvSpPr>
            <a:spLocks noGrp="1"/>
          </p:cNvSpPr>
          <p:nvPr>
            <p:ph type="title"/>
          </p:nvPr>
        </p:nvSpPr>
        <p:spPr/>
        <p:txBody>
          <a:bodyPr/>
          <a:lstStyle/>
          <a:p>
            <a:r>
              <a:rPr lang="en-IN" b="1" dirty="0"/>
              <a:t>6. Code::Blocks</a:t>
            </a:r>
            <a:endParaRPr lang="en-IN" dirty="0"/>
          </a:p>
        </p:txBody>
      </p:sp>
      <p:sp>
        <p:nvSpPr>
          <p:cNvPr id="3" name="Content Placeholder 2">
            <a:extLst>
              <a:ext uri="{FF2B5EF4-FFF2-40B4-BE49-F238E27FC236}">
                <a16:creationId xmlns:a16="http://schemas.microsoft.com/office/drawing/2014/main" id="{89515D7E-47FF-49C0-9399-E5BF260FC349}"/>
              </a:ext>
            </a:extLst>
          </p:cNvPr>
          <p:cNvSpPr>
            <a:spLocks noGrp="1"/>
          </p:cNvSpPr>
          <p:nvPr>
            <p:ph idx="1"/>
          </p:nvPr>
        </p:nvSpPr>
        <p:spPr>
          <a:xfrm>
            <a:off x="5467349" y="2556932"/>
            <a:ext cx="5429247" cy="3318936"/>
          </a:xfrm>
        </p:spPr>
        <p:txBody>
          <a:bodyPr>
            <a:normAutofit fontScale="92500" lnSpcReduction="10000"/>
          </a:bodyPr>
          <a:lstStyle/>
          <a:p>
            <a:r>
              <a:rPr lang="en-US" dirty="0">
                <a:hlinkClick r:id="rId2"/>
              </a:rPr>
              <a:t>Code::Blocks</a:t>
            </a:r>
            <a:r>
              <a:rPr lang="en-US" dirty="0"/>
              <a:t> is another popular free and open source option. </a:t>
            </a:r>
          </a:p>
          <a:p>
            <a:r>
              <a:rPr lang="en-US" dirty="0"/>
              <a:t>It is a highly customizable IDE that performs consistently across all platforms, so it is great for developers who frequently switch between workspaces. </a:t>
            </a:r>
          </a:p>
          <a:p>
            <a:r>
              <a:rPr lang="en-US" dirty="0"/>
              <a:t>The plug-in framework lets users tweak this IDE to meet their needs.</a:t>
            </a:r>
          </a:p>
          <a:p>
            <a:r>
              <a:rPr lang="en-US" b="1" dirty="0"/>
              <a:t>Languages supported:</a:t>
            </a:r>
            <a:r>
              <a:rPr lang="en-US" dirty="0"/>
              <a:t> C, C++, Fortran</a:t>
            </a:r>
          </a:p>
          <a:p>
            <a:endParaRPr lang="en-IN" dirty="0"/>
          </a:p>
        </p:txBody>
      </p:sp>
      <p:sp>
        <p:nvSpPr>
          <p:cNvPr id="4" name="Date Placeholder 3">
            <a:extLst>
              <a:ext uri="{FF2B5EF4-FFF2-40B4-BE49-F238E27FC236}">
                <a16:creationId xmlns:a16="http://schemas.microsoft.com/office/drawing/2014/main" id="{7DF10DB0-4301-43E2-BCC8-62B1559A71A4}"/>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2A38F956-0B46-4804-98CE-6AB2F52E73BF}"/>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63E5FA89-68C2-4868-A880-58CB67AF2576}"/>
              </a:ext>
            </a:extLst>
          </p:cNvPr>
          <p:cNvSpPr>
            <a:spLocks noGrp="1"/>
          </p:cNvSpPr>
          <p:nvPr>
            <p:ph type="sldNum" sz="quarter" idx="12"/>
          </p:nvPr>
        </p:nvSpPr>
        <p:spPr/>
        <p:txBody>
          <a:bodyPr/>
          <a:lstStyle/>
          <a:p>
            <a:fld id="{9E1ADABD-4922-4467-A986-1338D2CCE73C}" type="slidenum">
              <a:rPr lang="en-IN" smtClean="0"/>
              <a:pPr/>
              <a:t>11</a:t>
            </a:fld>
            <a:endParaRPr lang="en-IN"/>
          </a:p>
        </p:txBody>
      </p:sp>
      <p:pic>
        <p:nvPicPr>
          <p:cNvPr id="8" name="Picture 7">
            <a:extLst>
              <a:ext uri="{FF2B5EF4-FFF2-40B4-BE49-F238E27FC236}">
                <a16:creationId xmlns:a16="http://schemas.microsoft.com/office/drawing/2014/main" id="{CE38B868-8C7C-402C-8103-70B1D6903B7D}"/>
              </a:ext>
            </a:extLst>
          </p:cNvPr>
          <p:cNvPicPr>
            <a:picLocks noChangeAspect="1"/>
          </p:cNvPicPr>
          <p:nvPr/>
        </p:nvPicPr>
        <p:blipFill rotWithShape="1">
          <a:blip r:embed="rId3"/>
          <a:srcRect l="36885" t="7800" r="37671" b="9838"/>
          <a:stretch/>
        </p:blipFill>
        <p:spPr>
          <a:xfrm>
            <a:off x="9477601" y="798989"/>
            <a:ext cx="1315702" cy="1365219"/>
          </a:xfrm>
          <a:prstGeom prst="rect">
            <a:avLst/>
          </a:prstGeom>
        </p:spPr>
      </p:pic>
      <p:pic>
        <p:nvPicPr>
          <p:cNvPr id="10" name="Picture 9">
            <a:extLst>
              <a:ext uri="{FF2B5EF4-FFF2-40B4-BE49-F238E27FC236}">
                <a16:creationId xmlns:a16="http://schemas.microsoft.com/office/drawing/2014/main" id="{CC49C8AE-618A-4C14-94BE-CA7DA0EFE22C}"/>
              </a:ext>
            </a:extLst>
          </p:cNvPr>
          <p:cNvPicPr>
            <a:picLocks noChangeAspect="1"/>
          </p:cNvPicPr>
          <p:nvPr/>
        </p:nvPicPr>
        <p:blipFill>
          <a:blip r:embed="rId4"/>
          <a:stretch>
            <a:fillRect/>
          </a:stretch>
        </p:blipFill>
        <p:spPr>
          <a:xfrm>
            <a:off x="841372" y="2556932"/>
            <a:ext cx="4521200" cy="3318936"/>
          </a:xfrm>
          <a:prstGeom prst="rect">
            <a:avLst/>
          </a:prstGeom>
        </p:spPr>
      </p:pic>
    </p:spTree>
    <p:extLst>
      <p:ext uri="{BB962C8B-B14F-4D97-AF65-F5344CB8AC3E}">
        <p14:creationId xmlns:p14="http://schemas.microsoft.com/office/powerpoint/2010/main" val="4065221522"/>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BB44B-9383-49BA-8E06-D38B062CD0B6}"/>
              </a:ext>
            </a:extLst>
          </p:cNvPr>
          <p:cNvSpPr>
            <a:spLocks noGrp="1"/>
          </p:cNvSpPr>
          <p:nvPr>
            <p:ph type="title"/>
          </p:nvPr>
        </p:nvSpPr>
        <p:spPr/>
        <p:txBody>
          <a:bodyPr>
            <a:normAutofit/>
          </a:bodyPr>
          <a:lstStyle/>
          <a:p>
            <a:r>
              <a:rPr lang="en-IN" b="1" dirty="0"/>
              <a:t>8.RubyMine</a:t>
            </a:r>
            <a:endParaRPr lang="en-IN" dirty="0"/>
          </a:p>
        </p:txBody>
      </p:sp>
      <p:sp>
        <p:nvSpPr>
          <p:cNvPr id="3" name="Content Placeholder 2">
            <a:extLst>
              <a:ext uri="{FF2B5EF4-FFF2-40B4-BE49-F238E27FC236}">
                <a16:creationId xmlns:a16="http://schemas.microsoft.com/office/drawing/2014/main" id="{6D69A0F0-E902-4D8C-AD5A-1FA93778B93C}"/>
              </a:ext>
            </a:extLst>
          </p:cNvPr>
          <p:cNvSpPr>
            <a:spLocks noGrp="1"/>
          </p:cNvSpPr>
          <p:nvPr>
            <p:ph idx="1"/>
          </p:nvPr>
        </p:nvSpPr>
        <p:spPr/>
        <p:txBody>
          <a:bodyPr>
            <a:normAutofit lnSpcReduction="10000"/>
          </a:bodyPr>
          <a:lstStyle/>
          <a:p>
            <a:r>
              <a:rPr lang="en-US" dirty="0" err="1">
                <a:hlinkClick r:id="rId2"/>
              </a:rPr>
              <a:t>RubyMine</a:t>
            </a:r>
            <a:r>
              <a:rPr lang="en-US" dirty="0"/>
              <a:t> is another premium IDE, developed by Jet Brains, that offers a 30 day free trial and costs $210 - 687 annually.</a:t>
            </a:r>
          </a:p>
          <a:p>
            <a:r>
              <a:rPr lang="en-US" dirty="0"/>
              <a:t>As its name implies, </a:t>
            </a:r>
            <a:r>
              <a:rPr lang="en-US" dirty="0" err="1"/>
              <a:t>RubyMine</a:t>
            </a:r>
            <a:r>
              <a:rPr lang="en-US" dirty="0"/>
              <a:t> is a favorite among Ruby enthusiasts; however, this IDE supports other programming languages as well. </a:t>
            </a:r>
          </a:p>
          <a:p>
            <a:r>
              <a:rPr lang="en-US" dirty="0"/>
              <a:t>Easy navigation, logical workflow organization, and compatibility with most platforms make </a:t>
            </a:r>
            <a:r>
              <a:rPr lang="en-US" dirty="0" err="1"/>
              <a:t>RubyMine</a:t>
            </a:r>
            <a:r>
              <a:rPr lang="en-US" dirty="0"/>
              <a:t> a workplace favorite.</a:t>
            </a:r>
          </a:p>
          <a:p>
            <a:r>
              <a:rPr lang="en-US" b="1" dirty="0"/>
              <a:t>Languages supported:</a:t>
            </a:r>
            <a:r>
              <a:rPr lang="en-US" dirty="0"/>
              <a:t> </a:t>
            </a:r>
            <a:r>
              <a:rPr lang="en-US" dirty="0" err="1"/>
              <a:t>CoffeeScript</a:t>
            </a:r>
            <a:r>
              <a:rPr lang="en-US" dirty="0"/>
              <a:t>, CSS, HAML, HTML, JavaScript, Less, Ruby and Rails, Ruby and Sass</a:t>
            </a:r>
          </a:p>
          <a:p>
            <a:endParaRPr lang="en-IN" dirty="0"/>
          </a:p>
        </p:txBody>
      </p:sp>
      <p:sp>
        <p:nvSpPr>
          <p:cNvPr id="4" name="Date Placeholder 3">
            <a:extLst>
              <a:ext uri="{FF2B5EF4-FFF2-40B4-BE49-F238E27FC236}">
                <a16:creationId xmlns:a16="http://schemas.microsoft.com/office/drawing/2014/main" id="{5EC1671D-3A65-4E06-ACB8-5BA59C08A611}"/>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FD247588-2307-4435-94CF-5FE7C749F3D2}"/>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4D8B5C9B-8467-429A-A0D3-F8DFF1F326B8}"/>
              </a:ext>
            </a:extLst>
          </p:cNvPr>
          <p:cNvSpPr>
            <a:spLocks noGrp="1"/>
          </p:cNvSpPr>
          <p:nvPr>
            <p:ph type="sldNum" sz="quarter" idx="12"/>
          </p:nvPr>
        </p:nvSpPr>
        <p:spPr/>
        <p:txBody>
          <a:bodyPr/>
          <a:lstStyle/>
          <a:p>
            <a:fld id="{9E1ADABD-4922-4467-A986-1338D2CCE73C}" type="slidenum">
              <a:rPr lang="en-IN" smtClean="0"/>
              <a:pPr/>
              <a:t>12</a:t>
            </a:fld>
            <a:endParaRPr lang="en-IN"/>
          </a:p>
        </p:txBody>
      </p:sp>
      <p:pic>
        <p:nvPicPr>
          <p:cNvPr id="8" name="Picture 7">
            <a:extLst>
              <a:ext uri="{FF2B5EF4-FFF2-40B4-BE49-F238E27FC236}">
                <a16:creationId xmlns:a16="http://schemas.microsoft.com/office/drawing/2014/main" id="{76D4658B-6600-479A-A234-D19FDA30B430}"/>
              </a:ext>
            </a:extLst>
          </p:cNvPr>
          <p:cNvPicPr>
            <a:picLocks noChangeAspect="1"/>
          </p:cNvPicPr>
          <p:nvPr/>
        </p:nvPicPr>
        <p:blipFill rotWithShape="1">
          <a:blip r:embed="rId3"/>
          <a:srcRect l="34594" t="10873" r="35402" b="9871"/>
          <a:stretch/>
        </p:blipFill>
        <p:spPr>
          <a:xfrm>
            <a:off x="9072979" y="816909"/>
            <a:ext cx="1656384" cy="1402510"/>
          </a:xfrm>
          <a:prstGeom prst="rect">
            <a:avLst/>
          </a:prstGeom>
        </p:spPr>
      </p:pic>
    </p:spTree>
    <p:extLst>
      <p:ext uri="{BB962C8B-B14F-4D97-AF65-F5344CB8AC3E}">
        <p14:creationId xmlns:p14="http://schemas.microsoft.com/office/powerpoint/2010/main" val="870592924"/>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15B7E-49C3-4864-A4D6-DE5AE2910FB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BEC3F8E-2FD3-4FF5-9EAB-0287A6148EFD}"/>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3667CEDE-5197-409A-96C7-E0286AB424AA}"/>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11CA8E75-60C8-402F-B712-46E7CB23C88F}"/>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9BE1CFD1-886C-4E20-B671-F2FE3641D005}"/>
              </a:ext>
            </a:extLst>
          </p:cNvPr>
          <p:cNvSpPr>
            <a:spLocks noGrp="1"/>
          </p:cNvSpPr>
          <p:nvPr>
            <p:ph type="sldNum" sz="quarter" idx="12"/>
          </p:nvPr>
        </p:nvSpPr>
        <p:spPr/>
        <p:txBody>
          <a:bodyPr/>
          <a:lstStyle/>
          <a:p>
            <a:fld id="{9E1ADABD-4922-4467-A986-1338D2CCE73C}" type="slidenum">
              <a:rPr lang="en-IN" smtClean="0"/>
              <a:pPr/>
              <a:t>13</a:t>
            </a:fld>
            <a:endParaRPr lang="en-IN"/>
          </a:p>
        </p:txBody>
      </p:sp>
      <p:pic>
        <p:nvPicPr>
          <p:cNvPr id="7170" name="Picture 2" descr="See the source image">
            <a:extLst>
              <a:ext uri="{FF2B5EF4-FFF2-40B4-BE49-F238E27FC236}">
                <a16:creationId xmlns:a16="http://schemas.microsoft.com/office/drawing/2014/main" id="{CF668647-3233-4E53-92B7-86FFE00365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483716"/>
            <a:ext cx="10287000" cy="5890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099204"/>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9F866-8CD3-4601-8DD3-A05DA3BC0C02}"/>
              </a:ext>
            </a:extLst>
          </p:cNvPr>
          <p:cNvSpPr>
            <a:spLocks noGrp="1"/>
          </p:cNvSpPr>
          <p:nvPr>
            <p:ph type="title"/>
          </p:nvPr>
        </p:nvSpPr>
        <p:spPr/>
        <p:txBody>
          <a:bodyPr/>
          <a:lstStyle/>
          <a:p>
            <a:r>
              <a:rPr lang="en-US" dirty="0"/>
              <a:t>Revision Time</a:t>
            </a:r>
            <a:endParaRPr lang="en-IN" dirty="0"/>
          </a:p>
        </p:txBody>
      </p:sp>
      <p:sp>
        <p:nvSpPr>
          <p:cNvPr id="3" name="Content Placeholder 2">
            <a:extLst>
              <a:ext uri="{FF2B5EF4-FFF2-40B4-BE49-F238E27FC236}">
                <a16:creationId xmlns:a16="http://schemas.microsoft.com/office/drawing/2014/main" id="{CB3E60D0-C21C-4B25-8B46-FE3DC8DAB9A7}"/>
              </a:ext>
            </a:extLst>
          </p:cNvPr>
          <p:cNvSpPr>
            <a:spLocks noGrp="1"/>
          </p:cNvSpPr>
          <p:nvPr>
            <p:ph idx="1"/>
          </p:nvPr>
        </p:nvSpPr>
        <p:spPr/>
        <p:txBody>
          <a:bodyPr/>
          <a:lstStyle/>
          <a:p>
            <a:r>
              <a:rPr lang="en-US" sz="4000" dirty="0"/>
              <a:t>What IS IDE?</a:t>
            </a:r>
            <a:endParaRPr lang="en-IN" dirty="0"/>
          </a:p>
        </p:txBody>
      </p:sp>
      <p:sp>
        <p:nvSpPr>
          <p:cNvPr id="4" name="Date Placeholder 3">
            <a:extLst>
              <a:ext uri="{FF2B5EF4-FFF2-40B4-BE49-F238E27FC236}">
                <a16:creationId xmlns:a16="http://schemas.microsoft.com/office/drawing/2014/main" id="{AA0BD5E1-7D43-42C2-A19E-6BD324CF0A21}"/>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0CE8740D-7117-4391-A8F2-8D53D3FE4B83}"/>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04743779-DAA6-4B8A-8D0F-F373ECD092E2}"/>
              </a:ext>
            </a:extLst>
          </p:cNvPr>
          <p:cNvSpPr>
            <a:spLocks noGrp="1"/>
          </p:cNvSpPr>
          <p:nvPr>
            <p:ph type="sldNum" sz="quarter" idx="12"/>
          </p:nvPr>
        </p:nvSpPr>
        <p:spPr/>
        <p:txBody>
          <a:bodyPr/>
          <a:lstStyle/>
          <a:p>
            <a:fld id="{9E1ADABD-4922-4467-A986-1338D2CCE73C}" type="slidenum">
              <a:rPr lang="en-IN" smtClean="0"/>
              <a:pPr/>
              <a:t>14</a:t>
            </a:fld>
            <a:endParaRPr lang="en-IN"/>
          </a:p>
        </p:txBody>
      </p:sp>
    </p:spTree>
    <p:extLst>
      <p:ext uri="{BB962C8B-B14F-4D97-AF65-F5344CB8AC3E}">
        <p14:creationId xmlns:p14="http://schemas.microsoft.com/office/powerpoint/2010/main" val="3016767572"/>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3FBB0-0D48-4E08-8E90-FC463027E79D}"/>
              </a:ext>
            </a:extLst>
          </p:cNvPr>
          <p:cNvSpPr>
            <a:spLocks noGrp="1"/>
          </p:cNvSpPr>
          <p:nvPr>
            <p:ph type="title"/>
          </p:nvPr>
        </p:nvSpPr>
        <p:spPr/>
        <p:txBody>
          <a:bodyPr/>
          <a:lstStyle/>
          <a:p>
            <a:r>
              <a:rPr lang="en-US" dirty="0"/>
              <a:t>What are the examples of IDE</a:t>
            </a:r>
            <a:endParaRPr lang="en-IN" dirty="0"/>
          </a:p>
        </p:txBody>
      </p:sp>
      <p:sp>
        <p:nvSpPr>
          <p:cNvPr id="3" name="Content Placeholder 2">
            <a:extLst>
              <a:ext uri="{FF2B5EF4-FFF2-40B4-BE49-F238E27FC236}">
                <a16:creationId xmlns:a16="http://schemas.microsoft.com/office/drawing/2014/main" id="{BA4BD964-DD0A-4B5C-A155-C537FE64329D}"/>
              </a:ext>
            </a:extLst>
          </p:cNvPr>
          <p:cNvSpPr>
            <a:spLocks noGrp="1"/>
          </p:cNvSpPr>
          <p:nvPr>
            <p:ph idx="1"/>
          </p:nvPr>
        </p:nvSpPr>
        <p:spPr/>
        <p:txBody>
          <a:bodyPr/>
          <a:lstStyle/>
          <a:p>
            <a:endParaRPr lang="en-IN" dirty="0"/>
          </a:p>
        </p:txBody>
      </p:sp>
      <p:sp>
        <p:nvSpPr>
          <p:cNvPr id="4" name="Date Placeholder 3">
            <a:extLst>
              <a:ext uri="{FF2B5EF4-FFF2-40B4-BE49-F238E27FC236}">
                <a16:creationId xmlns:a16="http://schemas.microsoft.com/office/drawing/2014/main" id="{84905436-5EB7-4A65-BBF6-93207D475B34}"/>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BFB20831-83BC-4EAC-836B-1ADAFFE211A8}"/>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CB33E346-5FDC-4BD2-AF57-C969CC3DEDBB}"/>
              </a:ext>
            </a:extLst>
          </p:cNvPr>
          <p:cNvSpPr>
            <a:spLocks noGrp="1"/>
          </p:cNvSpPr>
          <p:nvPr>
            <p:ph type="sldNum" sz="quarter" idx="12"/>
          </p:nvPr>
        </p:nvSpPr>
        <p:spPr/>
        <p:txBody>
          <a:bodyPr/>
          <a:lstStyle/>
          <a:p>
            <a:fld id="{9E1ADABD-4922-4467-A986-1338D2CCE73C}" type="slidenum">
              <a:rPr lang="en-IN" smtClean="0"/>
              <a:pPr/>
              <a:t>15</a:t>
            </a:fld>
            <a:endParaRPr lang="en-IN"/>
          </a:p>
        </p:txBody>
      </p:sp>
    </p:spTree>
    <p:extLst>
      <p:ext uri="{BB962C8B-B14F-4D97-AF65-F5344CB8AC3E}">
        <p14:creationId xmlns:p14="http://schemas.microsoft.com/office/powerpoint/2010/main" val="4165300336"/>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43680-0F4F-40D3-A285-92E277A3B989}"/>
              </a:ext>
            </a:extLst>
          </p:cNvPr>
          <p:cNvSpPr>
            <a:spLocks noGrp="1"/>
          </p:cNvSpPr>
          <p:nvPr>
            <p:ph type="title"/>
          </p:nvPr>
        </p:nvSpPr>
        <p:spPr/>
        <p:txBody>
          <a:bodyPr/>
          <a:lstStyle/>
          <a:p>
            <a:r>
              <a:rPr lang="en-US" dirty="0"/>
              <a:t>IDE must contain following features</a:t>
            </a:r>
            <a:endParaRPr lang="en-IN" dirty="0"/>
          </a:p>
        </p:txBody>
      </p:sp>
      <p:sp>
        <p:nvSpPr>
          <p:cNvPr id="3" name="Content Placeholder 2">
            <a:extLst>
              <a:ext uri="{FF2B5EF4-FFF2-40B4-BE49-F238E27FC236}">
                <a16:creationId xmlns:a16="http://schemas.microsoft.com/office/drawing/2014/main" id="{054443DD-84EF-4502-ADBD-20119A247F09}"/>
              </a:ext>
            </a:extLst>
          </p:cNvPr>
          <p:cNvSpPr>
            <a:spLocks noGrp="1"/>
          </p:cNvSpPr>
          <p:nvPr>
            <p:ph idx="1"/>
          </p:nvPr>
        </p:nvSpPr>
        <p:spPr>
          <a:xfrm>
            <a:off x="1295401" y="2476869"/>
            <a:ext cx="9601196" cy="3639845"/>
          </a:xfrm>
        </p:spPr>
        <p:txBody>
          <a:bodyPr>
            <a:normAutofit fontScale="85000" lnSpcReduction="20000"/>
          </a:bodyPr>
          <a:lstStyle/>
          <a:p>
            <a:r>
              <a:rPr lang="en-US" b="1" dirty="0"/>
              <a:t>1.</a:t>
            </a:r>
            <a:r>
              <a:rPr lang="en-US" dirty="0"/>
              <a:t> </a:t>
            </a:r>
            <a:r>
              <a:rPr lang="en-US" b="1" dirty="0"/>
              <a:t>Code completion or code insight</a:t>
            </a:r>
            <a:r>
              <a:rPr lang="en-US" dirty="0"/>
              <a:t> : The ability of an IDE to know a language, knowledge and function names is crucial. The IDE may are knowledge to do such thing as highlight errors, suggest a list of available function based on the appropriate satiation or offer a function definition. </a:t>
            </a:r>
          </a:p>
          <a:p>
            <a:r>
              <a:rPr lang="en-US" b="1" dirty="0"/>
              <a:t>2. Resource Management :</a:t>
            </a:r>
            <a:r>
              <a:rPr lang="en-US" dirty="0"/>
              <a:t> When creating application, language often rely on certain resources like library or header file to be act specific locations. IDE should be able to manage these resources. </a:t>
            </a:r>
          </a:p>
          <a:p>
            <a:r>
              <a:rPr lang="en-US" b="1" dirty="0"/>
              <a:t>3. Debugging tools : </a:t>
            </a:r>
            <a:r>
              <a:rPr lang="en-US" dirty="0"/>
              <a:t>In an IDE, you should be able to thoroughly test your application before release. The IDE must be able to give variable values at certain points, connect to different data </a:t>
            </a:r>
            <a:r>
              <a:rPr lang="en-US" dirty="0" err="1"/>
              <a:t>repositioneries</a:t>
            </a:r>
            <a:r>
              <a:rPr lang="en-US" dirty="0"/>
              <a:t> or accept different run-time parameter. </a:t>
            </a:r>
          </a:p>
          <a:p>
            <a:r>
              <a:rPr lang="en-US" b="1" dirty="0"/>
              <a:t>4. Compile &amp; build</a:t>
            </a:r>
            <a:r>
              <a:rPr lang="en-US" dirty="0"/>
              <a:t> for language that require a compile or build stage, IDEs translate code from high level language to the object code of the targeted platform.</a:t>
            </a:r>
            <a:endParaRPr lang="en-IN" dirty="0"/>
          </a:p>
        </p:txBody>
      </p:sp>
      <p:sp>
        <p:nvSpPr>
          <p:cNvPr id="4" name="Date Placeholder 3">
            <a:extLst>
              <a:ext uri="{FF2B5EF4-FFF2-40B4-BE49-F238E27FC236}">
                <a16:creationId xmlns:a16="http://schemas.microsoft.com/office/drawing/2014/main" id="{2133E324-4C79-4C14-9E8C-4D136A40920E}"/>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F2A8A2D4-1C26-41C5-9520-47150BBE2E6F}"/>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2580C1ED-D9B6-44CC-9C54-629F2A7649AA}"/>
              </a:ext>
            </a:extLst>
          </p:cNvPr>
          <p:cNvSpPr>
            <a:spLocks noGrp="1"/>
          </p:cNvSpPr>
          <p:nvPr>
            <p:ph type="sldNum" sz="quarter" idx="12"/>
          </p:nvPr>
        </p:nvSpPr>
        <p:spPr/>
        <p:txBody>
          <a:bodyPr/>
          <a:lstStyle/>
          <a:p>
            <a:fld id="{9E1ADABD-4922-4467-A986-1338D2CCE73C}" type="slidenum">
              <a:rPr lang="en-IN" smtClean="0"/>
              <a:pPr/>
              <a:t>16</a:t>
            </a:fld>
            <a:endParaRPr lang="en-IN"/>
          </a:p>
        </p:txBody>
      </p:sp>
    </p:spTree>
    <p:extLst>
      <p:ext uri="{BB962C8B-B14F-4D97-AF65-F5344CB8AC3E}">
        <p14:creationId xmlns:p14="http://schemas.microsoft.com/office/powerpoint/2010/main" val="2723047756"/>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0FB57-6B7C-467A-B13D-AA6E03C4B322}"/>
              </a:ext>
            </a:extLst>
          </p:cNvPr>
          <p:cNvSpPr>
            <a:spLocks noGrp="1"/>
          </p:cNvSpPr>
          <p:nvPr>
            <p:ph type="title"/>
          </p:nvPr>
        </p:nvSpPr>
        <p:spPr/>
        <p:txBody>
          <a:bodyPr/>
          <a:lstStyle/>
          <a:p>
            <a:r>
              <a:rPr lang="en-IN" dirty="0"/>
              <a:t>Advantages of using IDE :</a:t>
            </a:r>
          </a:p>
        </p:txBody>
      </p:sp>
      <p:sp>
        <p:nvSpPr>
          <p:cNvPr id="3" name="Content Placeholder 2">
            <a:extLst>
              <a:ext uri="{FF2B5EF4-FFF2-40B4-BE49-F238E27FC236}">
                <a16:creationId xmlns:a16="http://schemas.microsoft.com/office/drawing/2014/main" id="{C344E8D6-7B26-44EC-B3E3-537E781675B3}"/>
              </a:ext>
            </a:extLst>
          </p:cNvPr>
          <p:cNvSpPr>
            <a:spLocks noGrp="1"/>
          </p:cNvSpPr>
          <p:nvPr>
            <p:ph idx="1"/>
          </p:nvPr>
        </p:nvSpPr>
        <p:spPr/>
        <p:txBody>
          <a:bodyPr>
            <a:normAutofit fontScale="85000" lnSpcReduction="20000"/>
          </a:bodyPr>
          <a:lstStyle/>
          <a:p>
            <a:r>
              <a:rPr lang="en-US" b="1" dirty="0"/>
              <a:t>1. Less time and effort :</a:t>
            </a:r>
            <a:r>
              <a:rPr lang="en-US" dirty="0"/>
              <a:t> The entire purpose of an IDE is to make developing faster and easier its tools and features are supposed to help you organize resources, prevent mistakes and provide shortcuts. </a:t>
            </a:r>
          </a:p>
          <a:p>
            <a:r>
              <a:rPr lang="en-US" b="1" dirty="0"/>
              <a:t>2. Enforce project or Company Standard :</a:t>
            </a:r>
            <a:r>
              <a:rPr lang="en-US" dirty="0"/>
              <a:t> Simply by working in the some development environment, a group of programmers will adhere to a standard way of doing things. </a:t>
            </a:r>
          </a:p>
          <a:p>
            <a:r>
              <a:rPr lang="en-US" b="1" dirty="0"/>
              <a:t>3. Project Management :</a:t>
            </a:r>
            <a:r>
              <a:rPr lang="en-US" dirty="0"/>
              <a:t> This can be two fold, </a:t>
            </a:r>
          </a:p>
          <a:p>
            <a:r>
              <a:rPr lang="en-US" b="1" dirty="0"/>
              <a:t>a.</a:t>
            </a:r>
            <a:r>
              <a:rPr lang="en-US" dirty="0"/>
              <a:t> first, many IDEs have documentation tools that either automate the entry of developer comments, or may actually force developers to write comments in different areas. </a:t>
            </a:r>
          </a:p>
          <a:p>
            <a:r>
              <a:rPr lang="en-US" b="1" dirty="0"/>
              <a:t>b.</a:t>
            </a:r>
            <a:r>
              <a:rPr lang="en-US" dirty="0"/>
              <a:t> Second, simply by having a visual presentation of resources. It should be a lot easier to know how an application is laid out as opposed to traversing the file system.</a:t>
            </a:r>
            <a:endParaRPr lang="en-IN" dirty="0"/>
          </a:p>
        </p:txBody>
      </p:sp>
      <p:sp>
        <p:nvSpPr>
          <p:cNvPr id="4" name="Date Placeholder 3">
            <a:extLst>
              <a:ext uri="{FF2B5EF4-FFF2-40B4-BE49-F238E27FC236}">
                <a16:creationId xmlns:a16="http://schemas.microsoft.com/office/drawing/2014/main" id="{F58E4F45-F2CE-47BB-8838-71AC54EA9D21}"/>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32DD06F0-D2FE-49E5-A403-A96A0FD14840}"/>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C357049B-DE70-4D80-8483-E8A99CF106DE}"/>
              </a:ext>
            </a:extLst>
          </p:cNvPr>
          <p:cNvSpPr>
            <a:spLocks noGrp="1"/>
          </p:cNvSpPr>
          <p:nvPr>
            <p:ph type="sldNum" sz="quarter" idx="12"/>
          </p:nvPr>
        </p:nvSpPr>
        <p:spPr/>
        <p:txBody>
          <a:bodyPr/>
          <a:lstStyle/>
          <a:p>
            <a:fld id="{9E1ADABD-4922-4467-A986-1338D2CCE73C}" type="slidenum">
              <a:rPr lang="en-IN" smtClean="0"/>
              <a:pPr/>
              <a:t>17</a:t>
            </a:fld>
            <a:endParaRPr lang="en-IN"/>
          </a:p>
        </p:txBody>
      </p:sp>
    </p:spTree>
    <p:extLst>
      <p:ext uri="{BB962C8B-B14F-4D97-AF65-F5344CB8AC3E}">
        <p14:creationId xmlns:p14="http://schemas.microsoft.com/office/powerpoint/2010/main" val="2292432076"/>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160DA-C0AB-406B-933A-A2B7EFE56331}"/>
              </a:ext>
            </a:extLst>
          </p:cNvPr>
          <p:cNvSpPr>
            <a:spLocks noGrp="1"/>
          </p:cNvSpPr>
          <p:nvPr>
            <p:ph type="title"/>
          </p:nvPr>
        </p:nvSpPr>
        <p:spPr/>
        <p:txBody>
          <a:bodyPr/>
          <a:lstStyle/>
          <a:p>
            <a:r>
              <a:rPr lang="en-US" dirty="0"/>
              <a:t>Disadvantages of IDE :</a:t>
            </a:r>
            <a:endParaRPr lang="en-IN" dirty="0"/>
          </a:p>
        </p:txBody>
      </p:sp>
      <p:sp>
        <p:nvSpPr>
          <p:cNvPr id="3" name="Content Placeholder 2">
            <a:extLst>
              <a:ext uri="{FF2B5EF4-FFF2-40B4-BE49-F238E27FC236}">
                <a16:creationId xmlns:a16="http://schemas.microsoft.com/office/drawing/2014/main" id="{0D3FBFB4-8CE0-4230-AED0-C945D942D3F6}"/>
              </a:ext>
            </a:extLst>
          </p:cNvPr>
          <p:cNvSpPr>
            <a:spLocks noGrp="1"/>
          </p:cNvSpPr>
          <p:nvPr>
            <p:ph idx="1"/>
          </p:nvPr>
        </p:nvSpPr>
        <p:spPr>
          <a:xfrm>
            <a:off x="1295401" y="2563028"/>
            <a:ext cx="9601196" cy="3318936"/>
          </a:xfrm>
        </p:spPr>
        <p:txBody>
          <a:bodyPr/>
          <a:lstStyle/>
          <a:p>
            <a:r>
              <a:rPr lang="en-US" dirty="0"/>
              <a:t>1. Learning Curve - IDEs are complicated tools. Maximizing their benefit will require time and patience. </a:t>
            </a:r>
          </a:p>
          <a:p>
            <a:r>
              <a:rPr lang="en-US" dirty="0"/>
              <a:t>2. A sophisticated IDE may not be a good tool for beginning programmers. If you skip the learning curve of an IDE on top of learning how to program. It can be quite hard but the features and shortcut for experienced programmers often enjoy this programming. </a:t>
            </a:r>
          </a:p>
          <a:p>
            <a:r>
              <a:rPr lang="en-US" dirty="0"/>
              <a:t>3. Will not fir bad code, practices or design. An IDE will not eliminate efficiency or performance problems in</a:t>
            </a:r>
            <a:endParaRPr lang="en-IN" dirty="0"/>
          </a:p>
        </p:txBody>
      </p:sp>
      <p:sp>
        <p:nvSpPr>
          <p:cNvPr id="4" name="Date Placeholder 3">
            <a:extLst>
              <a:ext uri="{FF2B5EF4-FFF2-40B4-BE49-F238E27FC236}">
                <a16:creationId xmlns:a16="http://schemas.microsoft.com/office/drawing/2014/main" id="{BB9FCD3C-0D39-41CC-B2B7-4F50ACF77442}"/>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DAAF5D2D-CC14-4564-A089-E3EDB0546B4C}"/>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E1FC6853-FDC8-4F0E-AE2A-45CC971CA978}"/>
              </a:ext>
            </a:extLst>
          </p:cNvPr>
          <p:cNvSpPr>
            <a:spLocks noGrp="1"/>
          </p:cNvSpPr>
          <p:nvPr>
            <p:ph type="sldNum" sz="quarter" idx="12"/>
          </p:nvPr>
        </p:nvSpPr>
        <p:spPr/>
        <p:txBody>
          <a:bodyPr/>
          <a:lstStyle/>
          <a:p>
            <a:fld id="{9E1ADABD-4922-4467-A986-1338D2CCE73C}" type="slidenum">
              <a:rPr lang="en-IN" smtClean="0"/>
              <a:pPr/>
              <a:t>18</a:t>
            </a:fld>
            <a:endParaRPr lang="en-IN"/>
          </a:p>
        </p:txBody>
      </p:sp>
    </p:spTree>
    <p:extLst>
      <p:ext uri="{BB962C8B-B14F-4D97-AF65-F5344CB8AC3E}">
        <p14:creationId xmlns:p14="http://schemas.microsoft.com/office/powerpoint/2010/main" val="4288087819"/>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B2DD4-D916-4A4E-A76B-1013391B1389}"/>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623B536A-2734-4EFA-8F7C-FE07F320D2F7}"/>
              </a:ext>
            </a:extLst>
          </p:cNvPr>
          <p:cNvSpPr>
            <a:spLocks noGrp="1"/>
          </p:cNvSpPr>
          <p:nvPr>
            <p:ph idx="1"/>
          </p:nvPr>
        </p:nvSpPr>
        <p:spPr>
          <a:xfrm>
            <a:off x="1295401" y="2556932"/>
            <a:ext cx="9601196" cy="3412068"/>
          </a:xfrm>
        </p:spPr>
        <p:txBody>
          <a:bodyPr>
            <a:normAutofit lnSpcReduction="10000"/>
          </a:bodyPr>
          <a:lstStyle/>
          <a:p>
            <a:r>
              <a:rPr lang="en-US" dirty="0"/>
              <a:t>Visual Basic is initiated by using the </a:t>
            </a:r>
          </a:p>
          <a:p>
            <a:r>
              <a:rPr lang="en-US" b="1" dirty="0"/>
              <a:t>Programs option &gt; Microsoft Visual Basic 6.0 &gt; Visual Basic 6.0.</a:t>
            </a:r>
          </a:p>
          <a:p>
            <a:r>
              <a:rPr lang="en-US" dirty="0"/>
              <a:t>Clicking the Visual Basic icon, we can view a copyright screen enlisting the details of the license holder of the copy of Visual Basic 6.0. </a:t>
            </a:r>
          </a:p>
          <a:p>
            <a:r>
              <a:rPr lang="en-US" dirty="0"/>
              <a:t>Then it opens in to a new screen as shown in figure 1 below, with the interface elements Such as </a:t>
            </a:r>
            <a:r>
              <a:rPr lang="en-US" dirty="0" err="1"/>
              <a:t>MenuBar</a:t>
            </a:r>
            <a:r>
              <a:rPr lang="en-US" dirty="0"/>
              <a:t>, </a:t>
            </a:r>
            <a:r>
              <a:rPr lang="en-US" dirty="0" err="1"/>
              <a:t>ToolBar</a:t>
            </a:r>
            <a:r>
              <a:rPr lang="en-US" dirty="0"/>
              <a:t>, The New Project dialog box. </a:t>
            </a:r>
          </a:p>
          <a:p>
            <a:r>
              <a:rPr lang="en-US" dirty="0"/>
              <a:t>These elements permit the user to </a:t>
            </a:r>
            <a:r>
              <a:rPr lang="en-US" dirty="0" err="1"/>
              <a:t>buid</a:t>
            </a:r>
            <a:r>
              <a:rPr lang="en-US" dirty="0"/>
              <a:t> different types of Visual Basic applications.</a:t>
            </a:r>
            <a:endParaRPr lang="en-IN" dirty="0"/>
          </a:p>
        </p:txBody>
      </p:sp>
      <p:sp>
        <p:nvSpPr>
          <p:cNvPr id="4" name="Date Placeholder 3">
            <a:extLst>
              <a:ext uri="{FF2B5EF4-FFF2-40B4-BE49-F238E27FC236}">
                <a16:creationId xmlns:a16="http://schemas.microsoft.com/office/drawing/2014/main" id="{F70017CA-BF19-45EA-9775-C24CD06A0D97}"/>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36D43CD3-7CA4-488D-894F-55CE98193AE5}"/>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70514E1A-A2FD-4F35-8FD0-664704738754}"/>
              </a:ext>
            </a:extLst>
          </p:cNvPr>
          <p:cNvSpPr>
            <a:spLocks noGrp="1"/>
          </p:cNvSpPr>
          <p:nvPr>
            <p:ph type="sldNum" sz="quarter" idx="12"/>
          </p:nvPr>
        </p:nvSpPr>
        <p:spPr/>
        <p:txBody>
          <a:bodyPr/>
          <a:lstStyle/>
          <a:p>
            <a:fld id="{9E1ADABD-4922-4467-A986-1338D2CCE73C}" type="slidenum">
              <a:rPr lang="en-IN" smtClean="0"/>
              <a:pPr/>
              <a:t>19</a:t>
            </a:fld>
            <a:endParaRPr lang="en-IN"/>
          </a:p>
        </p:txBody>
      </p:sp>
    </p:spTree>
    <p:extLst>
      <p:ext uri="{BB962C8B-B14F-4D97-AF65-F5344CB8AC3E}">
        <p14:creationId xmlns:p14="http://schemas.microsoft.com/office/powerpoint/2010/main" val="1776400530"/>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95A95-D022-4F3A-8B29-79EAEC773B7A}"/>
              </a:ext>
            </a:extLst>
          </p:cNvPr>
          <p:cNvSpPr>
            <a:spLocks noGrp="1"/>
          </p:cNvSpPr>
          <p:nvPr>
            <p:ph type="title"/>
          </p:nvPr>
        </p:nvSpPr>
        <p:spPr/>
        <p:txBody>
          <a:bodyPr>
            <a:normAutofit fontScale="90000"/>
          </a:bodyPr>
          <a:lstStyle/>
          <a:p>
            <a:r>
              <a:rPr lang="en-US" sz="4000" dirty="0"/>
              <a:t>The Integrated Development Environment</a:t>
            </a:r>
            <a:br>
              <a:rPr lang="en-US" sz="4000" dirty="0"/>
            </a:br>
            <a:r>
              <a:rPr lang="en-US" dirty="0"/>
              <a:t>(Visual Basic)</a:t>
            </a:r>
            <a:endParaRPr lang="en-IN" dirty="0"/>
          </a:p>
        </p:txBody>
      </p:sp>
      <p:sp>
        <p:nvSpPr>
          <p:cNvPr id="3" name="Content Placeholder 2">
            <a:extLst>
              <a:ext uri="{FF2B5EF4-FFF2-40B4-BE49-F238E27FC236}">
                <a16:creationId xmlns:a16="http://schemas.microsoft.com/office/drawing/2014/main" id="{465B8F48-EE5A-4EE1-9A89-DFCC2E5BA011}"/>
              </a:ext>
            </a:extLst>
          </p:cNvPr>
          <p:cNvSpPr>
            <a:spLocks noGrp="1"/>
          </p:cNvSpPr>
          <p:nvPr>
            <p:ph idx="1"/>
          </p:nvPr>
        </p:nvSpPr>
        <p:spPr/>
        <p:txBody>
          <a:bodyPr/>
          <a:lstStyle/>
          <a:p>
            <a:r>
              <a:rPr lang="en-US" dirty="0"/>
              <a:t>One of the most significant changes in Visual Basic 6.0 is the Integrated Development Environment (IDE). </a:t>
            </a:r>
          </a:p>
          <a:p>
            <a:r>
              <a:rPr lang="en-US" dirty="0"/>
              <a:t>IDE is a term commonly used in the programming world to describe the interface and environment that we use to create our applications. </a:t>
            </a:r>
          </a:p>
          <a:p>
            <a:r>
              <a:rPr lang="en-US" dirty="0"/>
              <a:t>It is called </a:t>
            </a:r>
            <a:r>
              <a:rPr lang="en-US" i="1" dirty="0"/>
              <a:t>integrated</a:t>
            </a:r>
            <a:r>
              <a:rPr lang="en-US" dirty="0"/>
              <a:t> because we can access virtually all of the development tools that we need from one screen called an </a:t>
            </a:r>
            <a:r>
              <a:rPr lang="en-US" i="1" dirty="0"/>
              <a:t>interface</a:t>
            </a:r>
            <a:r>
              <a:rPr lang="en-US" dirty="0"/>
              <a:t>. </a:t>
            </a:r>
          </a:p>
          <a:p>
            <a:r>
              <a:rPr lang="en-US" dirty="0"/>
              <a:t>The IDE is also commonly referred to as the </a:t>
            </a:r>
            <a:r>
              <a:rPr lang="en-US" i="1" dirty="0"/>
              <a:t>design environment</a:t>
            </a:r>
            <a:r>
              <a:rPr lang="en-US" dirty="0"/>
              <a:t>, or the </a:t>
            </a:r>
            <a:r>
              <a:rPr lang="en-US" i="1" dirty="0"/>
              <a:t>program</a:t>
            </a:r>
            <a:r>
              <a:rPr lang="en-US" dirty="0"/>
              <a:t>.</a:t>
            </a:r>
          </a:p>
          <a:p>
            <a:endParaRPr lang="en-IN" dirty="0"/>
          </a:p>
        </p:txBody>
      </p:sp>
      <p:sp>
        <p:nvSpPr>
          <p:cNvPr id="4" name="Date Placeholder 3">
            <a:extLst>
              <a:ext uri="{FF2B5EF4-FFF2-40B4-BE49-F238E27FC236}">
                <a16:creationId xmlns:a16="http://schemas.microsoft.com/office/drawing/2014/main" id="{D22DD72E-131B-4020-AF46-3D29759F4C67}"/>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DEEB287D-1B80-48BD-96FE-6965C3009CB8}"/>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81F0E5BF-4B96-4EBE-96C7-B2E45A5672EC}"/>
              </a:ext>
            </a:extLst>
          </p:cNvPr>
          <p:cNvSpPr>
            <a:spLocks noGrp="1"/>
          </p:cNvSpPr>
          <p:nvPr>
            <p:ph type="sldNum" sz="quarter" idx="12"/>
          </p:nvPr>
        </p:nvSpPr>
        <p:spPr/>
        <p:txBody>
          <a:bodyPr/>
          <a:lstStyle/>
          <a:p>
            <a:fld id="{9E1ADABD-4922-4467-A986-1338D2CCE73C}" type="slidenum">
              <a:rPr lang="en-IN" smtClean="0"/>
              <a:pPr/>
              <a:t>20</a:t>
            </a:fld>
            <a:endParaRPr lang="en-IN"/>
          </a:p>
        </p:txBody>
      </p:sp>
    </p:spTree>
    <p:extLst>
      <p:ext uri="{BB962C8B-B14F-4D97-AF65-F5344CB8AC3E}">
        <p14:creationId xmlns:p14="http://schemas.microsoft.com/office/powerpoint/2010/main" val="4022902147"/>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5933F-BED3-4CB8-A412-AE8FD69BB02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7297446-ACD9-495A-9576-DA23C768C2B2}"/>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2894306A-44F6-4CB4-A893-62A3BABDBB57}"/>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44E41156-ED9F-4B18-A093-68AA46EA71C0}"/>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F031E32A-5288-4253-A938-40371D3990BD}"/>
              </a:ext>
            </a:extLst>
          </p:cNvPr>
          <p:cNvSpPr>
            <a:spLocks noGrp="1"/>
          </p:cNvSpPr>
          <p:nvPr>
            <p:ph type="sldNum" sz="quarter" idx="12"/>
          </p:nvPr>
        </p:nvSpPr>
        <p:spPr/>
        <p:txBody>
          <a:bodyPr/>
          <a:lstStyle/>
          <a:p>
            <a:fld id="{9E1ADABD-4922-4467-A986-1338D2CCE73C}" type="slidenum">
              <a:rPr lang="en-IN" smtClean="0"/>
              <a:pPr/>
              <a:t>21</a:t>
            </a:fld>
            <a:endParaRPr lang="en-IN"/>
          </a:p>
        </p:txBody>
      </p:sp>
      <p:pic>
        <p:nvPicPr>
          <p:cNvPr id="8194" name="Picture 2">
            <a:extLst>
              <a:ext uri="{FF2B5EF4-FFF2-40B4-BE49-F238E27FC236}">
                <a16:creationId xmlns:a16="http://schemas.microsoft.com/office/drawing/2014/main" id="{A25BDE51-9445-419B-9DFC-6E1DE9125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85775"/>
            <a:ext cx="10077450" cy="587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135907"/>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76D739-81C2-4940-91B0-D6A8574D1240}"/>
              </a:ext>
            </a:extLst>
          </p:cNvPr>
          <p:cNvSpPr>
            <a:spLocks noGrp="1"/>
          </p:cNvSpPr>
          <p:nvPr>
            <p:ph idx="1"/>
          </p:nvPr>
        </p:nvSpPr>
        <p:spPr>
          <a:xfrm>
            <a:off x="1295401" y="628072"/>
            <a:ext cx="9601196" cy="5266268"/>
          </a:xfrm>
        </p:spPr>
        <p:txBody>
          <a:bodyPr>
            <a:normAutofit fontScale="92500" lnSpcReduction="10000"/>
          </a:bodyPr>
          <a:lstStyle/>
          <a:p>
            <a:r>
              <a:rPr lang="en-US" b="1" dirty="0"/>
              <a:t>Syntax highlighting: </a:t>
            </a:r>
            <a:r>
              <a:rPr lang="en-US" dirty="0"/>
              <a:t>The IDE editor usually provides </a:t>
            </a:r>
            <a:r>
              <a:rPr lang="en-US" dirty="0">
                <a:hlinkClick r:id="rId2" tooltip="Syntax highlighting"/>
              </a:rPr>
              <a:t>syntax highlighting</a:t>
            </a:r>
            <a:r>
              <a:rPr lang="en-US" dirty="0"/>
              <a:t>, it can show both the structures, the language keywords and the syntax errors with visually distinct colors and font effects.</a:t>
            </a:r>
          </a:p>
          <a:p>
            <a:r>
              <a:rPr lang="en-US" b="1" dirty="0"/>
              <a:t>Code completion: </a:t>
            </a:r>
            <a:r>
              <a:rPr lang="en-US" dirty="0"/>
              <a:t>Code completion is an important IDE feature, intended to speed up programming. Modern IDEs even have </a:t>
            </a:r>
            <a:r>
              <a:rPr lang="en-US" dirty="0">
                <a:hlinkClick r:id="rId3" tooltip="Intelligent code completion"/>
              </a:rPr>
              <a:t>intelligent code completion</a:t>
            </a:r>
            <a:r>
              <a:rPr lang="en-US" dirty="0"/>
              <a:t>.</a:t>
            </a:r>
          </a:p>
          <a:p>
            <a:r>
              <a:rPr lang="en-US" b="1" dirty="0"/>
              <a:t>Refactoring: </a:t>
            </a:r>
            <a:r>
              <a:rPr lang="en-US" dirty="0"/>
              <a:t>Advanced IDEs provide support for </a:t>
            </a:r>
            <a:r>
              <a:rPr lang="en-US" dirty="0">
                <a:hlinkClick r:id="rId4" tooltip="Source-to-source compiler"/>
              </a:rPr>
              <a:t>automated refactoring</a:t>
            </a:r>
            <a:r>
              <a:rPr lang="en-US" dirty="0"/>
              <a:t>.</a:t>
            </a:r>
          </a:p>
          <a:p>
            <a:r>
              <a:rPr lang="en-US" b="1" dirty="0"/>
              <a:t>Version control: </a:t>
            </a:r>
            <a:r>
              <a:rPr lang="en-US" dirty="0"/>
              <a:t>An IDE is expected to provide integrated </a:t>
            </a:r>
            <a:r>
              <a:rPr lang="en-US" dirty="0">
                <a:hlinkClick r:id="rId5" tooltip="Version control"/>
              </a:rPr>
              <a:t>version control</a:t>
            </a:r>
            <a:r>
              <a:rPr lang="en-US" dirty="0"/>
              <a:t>, in order to interact with source repositories.</a:t>
            </a:r>
          </a:p>
          <a:p>
            <a:r>
              <a:rPr lang="en-US" b="1" dirty="0"/>
              <a:t>Debugging: </a:t>
            </a:r>
            <a:r>
              <a:rPr lang="en-US" dirty="0"/>
              <a:t>IDEs are also used for debugging, using an integrated </a:t>
            </a:r>
            <a:r>
              <a:rPr lang="en-US" dirty="0">
                <a:hlinkClick r:id="rId6" tooltip="Debugger"/>
              </a:rPr>
              <a:t>debugger</a:t>
            </a:r>
            <a:r>
              <a:rPr lang="en-US" dirty="0"/>
              <a:t>, with support for setting breakpoints in the editor, visual rendering of steps, etc.</a:t>
            </a:r>
          </a:p>
          <a:p>
            <a:r>
              <a:rPr lang="en-US" b="1" dirty="0"/>
              <a:t>Code search: </a:t>
            </a:r>
            <a:r>
              <a:rPr lang="en-US" dirty="0"/>
              <a:t>IDEs may provide advanced support for code search: in order to find class and function declarations, usages, variable and field read/write, etc. IDEs can use different kinds of user interface for code search, for example form-based widgets</a:t>
            </a:r>
            <a:r>
              <a:rPr lang="en-US" baseline="30000" dirty="0"/>
              <a:t> </a:t>
            </a:r>
            <a:r>
              <a:rPr lang="en-US" dirty="0"/>
              <a:t>and natural-language based interfaces.</a:t>
            </a:r>
          </a:p>
          <a:p>
            <a:endParaRPr lang="en-IN" dirty="0"/>
          </a:p>
        </p:txBody>
      </p:sp>
      <p:sp>
        <p:nvSpPr>
          <p:cNvPr id="4" name="Date Placeholder 3">
            <a:extLst>
              <a:ext uri="{FF2B5EF4-FFF2-40B4-BE49-F238E27FC236}">
                <a16:creationId xmlns:a16="http://schemas.microsoft.com/office/drawing/2014/main" id="{FB13E15A-9CF2-441C-A07E-5949983D4C5B}"/>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99785D77-E862-4DC3-959C-C6B3B95728AA}"/>
              </a:ext>
            </a:extLst>
          </p:cNvPr>
          <p:cNvSpPr>
            <a:spLocks noGrp="1"/>
          </p:cNvSpPr>
          <p:nvPr>
            <p:ph type="ftr" sz="quarter" idx="11"/>
          </p:nvPr>
        </p:nvSpPr>
        <p:spPr/>
        <p:txBody>
          <a:bodyPr/>
          <a:lstStyle/>
          <a:p>
            <a:r>
              <a:rPr lang="en-IN" dirty="0"/>
              <a:t>Dayanand Science College Latur</a:t>
            </a:r>
          </a:p>
        </p:txBody>
      </p:sp>
      <p:sp>
        <p:nvSpPr>
          <p:cNvPr id="6" name="Slide Number Placeholder 5">
            <a:extLst>
              <a:ext uri="{FF2B5EF4-FFF2-40B4-BE49-F238E27FC236}">
                <a16:creationId xmlns:a16="http://schemas.microsoft.com/office/drawing/2014/main" id="{EC2010E3-29EF-4F54-98B3-FDBF4366D6E9}"/>
              </a:ext>
            </a:extLst>
          </p:cNvPr>
          <p:cNvSpPr>
            <a:spLocks noGrp="1"/>
          </p:cNvSpPr>
          <p:nvPr>
            <p:ph type="sldNum" sz="quarter" idx="12"/>
          </p:nvPr>
        </p:nvSpPr>
        <p:spPr/>
        <p:txBody>
          <a:bodyPr/>
          <a:lstStyle/>
          <a:p>
            <a:fld id="{9E1ADABD-4922-4467-A986-1338D2CCE73C}" type="slidenum">
              <a:rPr lang="en-IN" smtClean="0"/>
              <a:pPr/>
              <a:t>22</a:t>
            </a:fld>
            <a:endParaRPr lang="en-IN"/>
          </a:p>
        </p:txBody>
      </p:sp>
    </p:spTree>
    <p:extLst>
      <p:ext uri="{BB962C8B-B14F-4D97-AF65-F5344CB8AC3E}">
        <p14:creationId xmlns:p14="http://schemas.microsoft.com/office/powerpoint/2010/main" val="3334259713"/>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41ECA-7DD0-45B6-A36C-DE26292B7CA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16D75D1-F9C2-433C-946F-B5A71A59612C}"/>
              </a:ext>
            </a:extLst>
          </p:cNvPr>
          <p:cNvSpPr>
            <a:spLocks noGrp="1"/>
          </p:cNvSpPr>
          <p:nvPr>
            <p:ph idx="1"/>
          </p:nvPr>
        </p:nvSpPr>
        <p:spPr/>
        <p:txBody>
          <a:bodyPr/>
          <a:lstStyle/>
          <a:p>
            <a:r>
              <a:rPr lang="en-US" b="1" dirty="0"/>
              <a:t>Visual programming: </a:t>
            </a:r>
          </a:p>
          <a:p>
            <a:r>
              <a:rPr lang="en-US" dirty="0">
                <a:hlinkClick r:id="rId2" tooltip="Visual programming"/>
              </a:rPr>
              <a:t>Visual programming</a:t>
            </a:r>
            <a:r>
              <a:rPr lang="en-US" dirty="0"/>
              <a:t> is a usage scenario in which an IDE is generally required. Visual Basic allows users to create new applications by moving programming, building blocks, or code nodes to create flowcharts or structure diagrams that are then compiled or interpreted</a:t>
            </a:r>
          </a:p>
          <a:p>
            <a:endParaRPr lang="en-IN" dirty="0"/>
          </a:p>
        </p:txBody>
      </p:sp>
      <p:sp>
        <p:nvSpPr>
          <p:cNvPr id="4" name="Date Placeholder 3">
            <a:extLst>
              <a:ext uri="{FF2B5EF4-FFF2-40B4-BE49-F238E27FC236}">
                <a16:creationId xmlns:a16="http://schemas.microsoft.com/office/drawing/2014/main" id="{DB3EF267-2F8D-4840-A7D0-53F0A9F4D864}"/>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FC870803-5C9B-4566-8704-69B8AF88489C}"/>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CF22F6DF-7B73-48CF-944E-BBD6B575912A}"/>
              </a:ext>
            </a:extLst>
          </p:cNvPr>
          <p:cNvSpPr>
            <a:spLocks noGrp="1"/>
          </p:cNvSpPr>
          <p:nvPr>
            <p:ph type="sldNum" sz="quarter" idx="12"/>
          </p:nvPr>
        </p:nvSpPr>
        <p:spPr/>
        <p:txBody>
          <a:bodyPr/>
          <a:lstStyle/>
          <a:p>
            <a:fld id="{9E1ADABD-4922-4467-A986-1338D2CCE73C}" type="slidenum">
              <a:rPr lang="en-IN" smtClean="0"/>
              <a:pPr/>
              <a:t>23</a:t>
            </a:fld>
            <a:endParaRPr lang="en-IN"/>
          </a:p>
        </p:txBody>
      </p:sp>
    </p:spTree>
    <p:extLst>
      <p:ext uri="{BB962C8B-B14F-4D97-AF65-F5344CB8AC3E}">
        <p14:creationId xmlns:p14="http://schemas.microsoft.com/office/powerpoint/2010/main" val="784140196"/>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06F78-0E75-4FEB-A50D-28D0B082585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C3601B1-72A1-4AC7-84BF-CC867557074F}"/>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D5336F6E-0D37-43F8-9C19-AE1AF9A5370E}"/>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DCBE3779-3915-4F56-96B8-BED2BD3D1777}"/>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3E4E81D5-1B60-4CDB-B17A-CF18EBD13BD6}"/>
              </a:ext>
            </a:extLst>
          </p:cNvPr>
          <p:cNvSpPr>
            <a:spLocks noGrp="1"/>
          </p:cNvSpPr>
          <p:nvPr>
            <p:ph type="sldNum" sz="quarter" idx="12"/>
          </p:nvPr>
        </p:nvSpPr>
        <p:spPr/>
        <p:txBody>
          <a:bodyPr/>
          <a:lstStyle/>
          <a:p>
            <a:fld id="{9E1ADABD-4922-4467-A986-1338D2CCE73C}" type="slidenum">
              <a:rPr lang="en-IN" smtClean="0"/>
              <a:pPr/>
              <a:t>24</a:t>
            </a:fld>
            <a:endParaRPr lang="en-IN"/>
          </a:p>
        </p:txBody>
      </p:sp>
    </p:spTree>
    <p:extLst>
      <p:ext uri="{BB962C8B-B14F-4D97-AF65-F5344CB8AC3E}">
        <p14:creationId xmlns:p14="http://schemas.microsoft.com/office/powerpoint/2010/main" val="3942522017"/>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9987ED4-5385-4806-A2ED-B386CBCF59D5}"/>
              </a:ext>
            </a:extLst>
          </p:cNvPr>
          <p:cNvSpPr>
            <a:spLocks noChangeArrowheads="1"/>
          </p:cNvSpPr>
          <p:nvPr/>
        </p:nvSpPr>
        <p:spPr bwMode="auto">
          <a:xfrm>
            <a:off x="566506" y="1008204"/>
            <a:ext cx="344517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Aligning the controls :</a:t>
            </a:r>
            <a:endParaRPr kumimoji="0" lang="en-US" altLang="en-US" sz="1050" b="0" i="0" u="none" strike="noStrike" cap="none" normalizeH="0" baseline="0" dirty="0">
              <a:ln>
                <a:noFill/>
              </a:ln>
              <a:solidFill>
                <a:schemeClr val="tx1"/>
              </a:solidFill>
              <a:effectLst/>
              <a:latin typeface="Arial" panose="020B0604020202020204" pitchFamily="34" charset="0"/>
            </a:endParaRPr>
          </a:p>
        </p:txBody>
      </p:sp>
      <p:pic>
        <p:nvPicPr>
          <p:cNvPr id="2049" name="Picture 1">
            <a:extLst>
              <a:ext uri="{FF2B5EF4-FFF2-40B4-BE49-F238E27FC236}">
                <a16:creationId xmlns:a16="http://schemas.microsoft.com/office/drawing/2014/main" id="{6BAA02B0-20C9-45AB-A11B-B0642FBABB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952" t="3929" r="74260" b="67583"/>
          <a:stretch>
            <a:fillRect/>
          </a:stretch>
        </p:blipFill>
        <p:spPr bwMode="auto">
          <a:xfrm>
            <a:off x="566506" y="1893162"/>
            <a:ext cx="3193372" cy="322925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6A0DA920-4555-4444-8835-BC7797EF0C08}"/>
              </a:ext>
            </a:extLst>
          </p:cNvPr>
          <p:cNvSpPr>
            <a:spLocks noChangeArrowheads="1"/>
          </p:cNvSpPr>
          <p:nvPr/>
        </p:nvSpPr>
        <p:spPr bwMode="auto">
          <a:xfrm>
            <a:off x="3759878" y="686352"/>
            <a:ext cx="6782540" cy="538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After adding the elements (controls) on form we have to property organize the form because application user interface is the visible part.</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The visual basic IDE provides numerous commands for aligning controls, which are available on format menu.</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Align command align the edges or middles of the selected control to left, right or center, top, middles, bottom etc.</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Make same Size command make all selected control same size.</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Size to grid : Corners of selected control will align with nearest grid point.</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Horizontal Spacing : It controls the horizontal spacing between selected controls.</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Vertical Spacing : It controls the vertical spacing between selected controls.</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Center in form : It centers the selected control horizontally or vertically in the form.</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Order : It changes the order of the selected control by moving them in front or behind other controls.</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Lock Control : This command allow you to select a number of controls on the form and lock them. You can change the properties of locked control but you cannot move them.</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2" name="Date Placeholder 1">
            <a:extLst>
              <a:ext uri="{FF2B5EF4-FFF2-40B4-BE49-F238E27FC236}">
                <a16:creationId xmlns:a16="http://schemas.microsoft.com/office/drawing/2014/main" id="{268AA0EC-283E-42F6-A04A-E604E2DF2930}"/>
              </a:ext>
            </a:extLst>
          </p:cNvPr>
          <p:cNvSpPr>
            <a:spLocks noGrp="1"/>
          </p:cNvSpPr>
          <p:nvPr>
            <p:ph type="dt" sz="half" idx="10"/>
          </p:nvPr>
        </p:nvSpPr>
        <p:spPr/>
        <p:txBody>
          <a:bodyPr/>
          <a:lstStyle/>
          <a:p>
            <a:fld id="{0A91B4A7-C1B0-4410-B4DF-B0D63B0787D1}" type="datetime1">
              <a:rPr lang="en-IN" smtClean="0"/>
              <a:pPr/>
              <a:t>07-07-2025</a:t>
            </a:fld>
            <a:endParaRPr lang="en-IN"/>
          </a:p>
        </p:txBody>
      </p:sp>
      <p:sp>
        <p:nvSpPr>
          <p:cNvPr id="3" name="Footer Placeholder 2">
            <a:extLst>
              <a:ext uri="{FF2B5EF4-FFF2-40B4-BE49-F238E27FC236}">
                <a16:creationId xmlns:a16="http://schemas.microsoft.com/office/drawing/2014/main" id="{DA02028E-CFD3-4B25-8F92-907B56257CE4}"/>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69A6D926-E5FD-4897-A68B-CBC13ACBF878}"/>
              </a:ext>
            </a:extLst>
          </p:cNvPr>
          <p:cNvSpPr>
            <a:spLocks noGrp="1"/>
          </p:cNvSpPr>
          <p:nvPr>
            <p:ph type="sldNum" sz="quarter" idx="12"/>
          </p:nvPr>
        </p:nvSpPr>
        <p:spPr/>
        <p:txBody>
          <a:bodyPr/>
          <a:lstStyle/>
          <a:p>
            <a:fld id="{9E1ADABD-4922-4467-A986-1338D2CCE73C}" type="slidenum">
              <a:rPr lang="en-IN" smtClean="0"/>
              <a:pPr/>
              <a:t>25</a:t>
            </a:fld>
            <a:endParaRPr lang="en-IN"/>
          </a:p>
        </p:txBody>
      </p:sp>
    </p:spTree>
    <p:extLst>
      <p:ext uri="{BB962C8B-B14F-4D97-AF65-F5344CB8AC3E}">
        <p14:creationId xmlns:p14="http://schemas.microsoft.com/office/powerpoint/2010/main" val="145194858"/>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B4A34-057D-4DD6-A8C3-D3AA7476A986}"/>
              </a:ext>
            </a:extLst>
          </p:cNvPr>
          <p:cNvSpPr>
            <a:spLocks noGrp="1"/>
          </p:cNvSpPr>
          <p:nvPr>
            <p:ph type="title"/>
          </p:nvPr>
        </p:nvSpPr>
        <p:spPr/>
        <p:txBody>
          <a:bodyPr/>
          <a:lstStyle/>
          <a:p>
            <a:r>
              <a:rPr lang="en-IN" b="1" dirty="0"/>
              <a:t>Running the application : </a:t>
            </a:r>
            <a:endParaRPr lang="en-IN" dirty="0"/>
          </a:p>
        </p:txBody>
      </p:sp>
      <p:sp>
        <p:nvSpPr>
          <p:cNvPr id="3" name="Content Placeholder 2">
            <a:extLst>
              <a:ext uri="{FF2B5EF4-FFF2-40B4-BE49-F238E27FC236}">
                <a16:creationId xmlns:a16="http://schemas.microsoft.com/office/drawing/2014/main" id="{212A4ECC-83F5-4B66-B2E5-F83C035D3E62}"/>
              </a:ext>
            </a:extLst>
          </p:cNvPr>
          <p:cNvSpPr>
            <a:spLocks noGrp="1"/>
          </p:cNvSpPr>
          <p:nvPr>
            <p:ph idx="1"/>
          </p:nvPr>
        </p:nvSpPr>
        <p:spPr/>
        <p:txBody>
          <a:bodyPr>
            <a:normAutofit fontScale="92500" lnSpcReduction="20000"/>
          </a:bodyPr>
          <a:lstStyle/>
          <a:p>
            <a:r>
              <a:rPr lang="en-US" dirty="0"/>
              <a:t>- Next process is to run and test the application. To run the application choose Run &gt;&gt; Start or Press F5. </a:t>
            </a:r>
          </a:p>
          <a:p>
            <a:r>
              <a:rPr lang="en-US" dirty="0"/>
              <a:t>- You may wondering that without entering a single line code, we create a application. It happens in Visual Basic because it uses visual tools to build a large section of the application. </a:t>
            </a:r>
          </a:p>
          <a:p>
            <a:r>
              <a:rPr lang="en-US" dirty="0"/>
              <a:t>- The user interface can be built almost entirely with point and click operation. </a:t>
            </a:r>
          </a:p>
          <a:p>
            <a:r>
              <a:rPr lang="en-US" dirty="0"/>
              <a:t>- To stop the application choose Run&gt;&gt;End. </a:t>
            </a:r>
          </a:p>
          <a:p>
            <a:r>
              <a:rPr lang="en-US" dirty="0"/>
              <a:t>- As you can see, the Visual Basic IDE is more than a program editor. It’s an integrated environment in which you can design and run your application. </a:t>
            </a:r>
          </a:p>
          <a:p>
            <a:endParaRPr lang="en-IN" dirty="0"/>
          </a:p>
        </p:txBody>
      </p:sp>
      <p:sp>
        <p:nvSpPr>
          <p:cNvPr id="4" name="Date Placeholder 3">
            <a:extLst>
              <a:ext uri="{FF2B5EF4-FFF2-40B4-BE49-F238E27FC236}">
                <a16:creationId xmlns:a16="http://schemas.microsoft.com/office/drawing/2014/main" id="{42D60F9D-1AA8-4E3B-9959-8D7A5FBCED0F}"/>
              </a:ext>
            </a:extLst>
          </p:cNvPr>
          <p:cNvSpPr>
            <a:spLocks noGrp="1"/>
          </p:cNvSpPr>
          <p:nvPr>
            <p:ph type="dt" sz="half" idx="10"/>
          </p:nvPr>
        </p:nvSpPr>
        <p:spPr/>
        <p:txBody>
          <a:bodyPr/>
          <a:lstStyle/>
          <a:p>
            <a:fld id="{21D079D8-5562-408B-A62E-842D38CFCB56}" type="datetime1">
              <a:rPr lang="en-IN" smtClean="0"/>
              <a:pPr/>
              <a:t>07-07-2025</a:t>
            </a:fld>
            <a:endParaRPr lang="en-IN"/>
          </a:p>
        </p:txBody>
      </p:sp>
      <p:sp>
        <p:nvSpPr>
          <p:cNvPr id="5" name="Footer Placeholder 4">
            <a:extLst>
              <a:ext uri="{FF2B5EF4-FFF2-40B4-BE49-F238E27FC236}">
                <a16:creationId xmlns:a16="http://schemas.microsoft.com/office/drawing/2014/main" id="{494D76BA-C289-4002-9769-029757D6ECB8}"/>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FAE2E884-2788-4ACE-9177-41ABB62BC329}"/>
              </a:ext>
            </a:extLst>
          </p:cNvPr>
          <p:cNvSpPr>
            <a:spLocks noGrp="1"/>
          </p:cNvSpPr>
          <p:nvPr>
            <p:ph type="sldNum" sz="quarter" idx="12"/>
          </p:nvPr>
        </p:nvSpPr>
        <p:spPr/>
        <p:txBody>
          <a:bodyPr/>
          <a:lstStyle/>
          <a:p>
            <a:fld id="{9E1ADABD-4922-4467-A986-1338D2CCE73C}" type="slidenum">
              <a:rPr lang="en-IN" smtClean="0"/>
              <a:pPr/>
              <a:t>26</a:t>
            </a:fld>
            <a:endParaRPr lang="en-IN"/>
          </a:p>
        </p:txBody>
      </p:sp>
    </p:spTree>
    <p:extLst>
      <p:ext uri="{BB962C8B-B14F-4D97-AF65-F5344CB8AC3E}">
        <p14:creationId xmlns:p14="http://schemas.microsoft.com/office/powerpoint/2010/main" val="4090396229"/>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384DE-9EEA-4EAE-8974-7777C504899E}"/>
              </a:ext>
            </a:extLst>
          </p:cNvPr>
          <p:cNvSpPr>
            <a:spLocks noGrp="1"/>
          </p:cNvSpPr>
          <p:nvPr>
            <p:ph type="title"/>
          </p:nvPr>
        </p:nvSpPr>
        <p:spPr/>
        <p:txBody>
          <a:bodyPr/>
          <a:lstStyle/>
          <a:p>
            <a:r>
              <a:rPr lang="en-US" b="1" dirty="0"/>
              <a:t>Programming an application :</a:t>
            </a:r>
            <a:endParaRPr lang="en-IN" dirty="0"/>
          </a:p>
        </p:txBody>
      </p:sp>
      <p:sp>
        <p:nvSpPr>
          <p:cNvPr id="3" name="Content Placeholder 2">
            <a:extLst>
              <a:ext uri="{FF2B5EF4-FFF2-40B4-BE49-F238E27FC236}">
                <a16:creationId xmlns:a16="http://schemas.microsoft.com/office/drawing/2014/main" id="{D77D590F-CB9A-4C17-934B-277BF9E28535}"/>
              </a:ext>
            </a:extLst>
          </p:cNvPr>
          <p:cNvSpPr>
            <a:spLocks noGrp="1"/>
          </p:cNvSpPr>
          <p:nvPr>
            <p:ph idx="1"/>
          </p:nvPr>
        </p:nvSpPr>
        <p:spPr/>
        <p:txBody>
          <a:bodyPr>
            <a:normAutofit fontScale="92500" lnSpcReduction="20000"/>
          </a:bodyPr>
          <a:lstStyle/>
          <a:p>
            <a:r>
              <a:rPr lang="en-US" dirty="0"/>
              <a:t>Designing user interface consist of drawing the elements on forms, aligning it properly and formatting it as per the requirement.</a:t>
            </a:r>
          </a:p>
          <a:p>
            <a:r>
              <a:rPr lang="en-US" dirty="0"/>
              <a:t>Designing is done in design view. Design is the visible part to the user. Programing is the another angle of the application development. </a:t>
            </a:r>
          </a:p>
          <a:p>
            <a:r>
              <a:rPr lang="en-US" dirty="0"/>
              <a:t>In the Designing user interface we take the example of login form. In the login form we add two labels, two text box and one common button. </a:t>
            </a:r>
          </a:p>
          <a:p>
            <a:r>
              <a:rPr lang="en-US" dirty="0"/>
              <a:t>We are going to create a code on command button. (login button). Double click on the command button and insert the</a:t>
            </a:r>
          </a:p>
          <a:p>
            <a:r>
              <a:rPr lang="en-US" dirty="0"/>
              <a:t> following code on command1_Click() event. </a:t>
            </a:r>
            <a:endParaRPr lang="en-IN" dirty="0"/>
          </a:p>
        </p:txBody>
      </p:sp>
      <p:sp>
        <p:nvSpPr>
          <p:cNvPr id="4" name="Date Placeholder 3">
            <a:extLst>
              <a:ext uri="{FF2B5EF4-FFF2-40B4-BE49-F238E27FC236}">
                <a16:creationId xmlns:a16="http://schemas.microsoft.com/office/drawing/2014/main" id="{C238B736-ACA0-4041-97A9-47FD1CFD84CA}"/>
              </a:ext>
            </a:extLst>
          </p:cNvPr>
          <p:cNvSpPr>
            <a:spLocks noGrp="1"/>
          </p:cNvSpPr>
          <p:nvPr>
            <p:ph type="dt" sz="half" idx="10"/>
          </p:nvPr>
        </p:nvSpPr>
        <p:spPr/>
        <p:txBody>
          <a:bodyPr/>
          <a:lstStyle/>
          <a:p>
            <a:fld id="{79393FBE-BDA8-4A56-979E-5A978646A6DB}" type="datetime1">
              <a:rPr lang="en-IN" smtClean="0"/>
              <a:pPr/>
              <a:t>07-07-2025</a:t>
            </a:fld>
            <a:endParaRPr lang="en-IN"/>
          </a:p>
        </p:txBody>
      </p:sp>
      <p:sp>
        <p:nvSpPr>
          <p:cNvPr id="5" name="Footer Placeholder 4">
            <a:extLst>
              <a:ext uri="{FF2B5EF4-FFF2-40B4-BE49-F238E27FC236}">
                <a16:creationId xmlns:a16="http://schemas.microsoft.com/office/drawing/2014/main" id="{C17443C2-3DC9-44C8-BB82-D43040D83846}"/>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2CFFEC86-EC6D-4B28-8D6F-951028D6F724}"/>
              </a:ext>
            </a:extLst>
          </p:cNvPr>
          <p:cNvSpPr>
            <a:spLocks noGrp="1"/>
          </p:cNvSpPr>
          <p:nvPr>
            <p:ph type="sldNum" sz="quarter" idx="12"/>
          </p:nvPr>
        </p:nvSpPr>
        <p:spPr/>
        <p:txBody>
          <a:bodyPr/>
          <a:lstStyle/>
          <a:p>
            <a:fld id="{9E1ADABD-4922-4467-A986-1338D2CCE73C}" type="slidenum">
              <a:rPr lang="en-IN" smtClean="0"/>
              <a:pPr/>
              <a:t>27</a:t>
            </a:fld>
            <a:endParaRPr lang="en-IN"/>
          </a:p>
        </p:txBody>
      </p:sp>
    </p:spTree>
    <p:extLst>
      <p:ext uri="{BB962C8B-B14F-4D97-AF65-F5344CB8AC3E}">
        <p14:creationId xmlns:p14="http://schemas.microsoft.com/office/powerpoint/2010/main" val="601870009"/>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6B03E-2D0B-4170-8D73-57CB23C518EC}"/>
              </a:ext>
            </a:extLst>
          </p:cNvPr>
          <p:cNvSpPr>
            <a:spLocks noGrp="1"/>
          </p:cNvSpPr>
          <p:nvPr>
            <p:ph type="title"/>
          </p:nvPr>
        </p:nvSpPr>
        <p:spPr/>
        <p:txBody>
          <a:bodyPr>
            <a:normAutofit fontScale="90000"/>
          </a:bodyPr>
          <a:lstStyle/>
          <a:p>
            <a:r>
              <a:rPr lang="en-IN" b="1" dirty="0"/>
              <a:t>CODE: </a:t>
            </a:r>
            <a:br>
              <a:rPr lang="en-IN" dirty="0"/>
            </a:br>
            <a:endParaRPr lang="en-IN" dirty="0"/>
          </a:p>
        </p:txBody>
      </p:sp>
      <p:sp>
        <p:nvSpPr>
          <p:cNvPr id="3" name="Content Placeholder 2">
            <a:extLst>
              <a:ext uri="{FF2B5EF4-FFF2-40B4-BE49-F238E27FC236}">
                <a16:creationId xmlns:a16="http://schemas.microsoft.com/office/drawing/2014/main" id="{93656D1C-9482-4495-A36F-FF7413F10AAF}"/>
              </a:ext>
            </a:extLst>
          </p:cNvPr>
          <p:cNvSpPr>
            <a:spLocks noGrp="1"/>
          </p:cNvSpPr>
          <p:nvPr>
            <p:ph idx="1"/>
          </p:nvPr>
        </p:nvSpPr>
        <p:spPr/>
        <p:txBody>
          <a:bodyPr>
            <a:normAutofit fontScale="55000" lnSpcReduction="20000"/>
          </a:bodyPr>
          <a:lstStyle/>
          <a:p>
            <a:pPr marL="0" indent="0">
              <a:buNone/>
            </a:pPr>
            <a:r>
              <a:rPr lang="en-IN" dirty="0"/>
              <a:t>Private Sub Command1_Click() </a:t>
            </a:r>
          </a:p>
          <a:p>
            <a:pPr marL="0" indent="0">
              <a:buNone/>
            </a:pPr>
            <a:r>
              <a:rPr lang="en-IN" dirty="0"/>
              <a:t>Dim user As String </a:t>
            </a:r>
          </a:p>
          <a:p>
            <a:pPr marL="0" indent="0">
              <a:buNone/>
            </a:pPr>
            <a:r>
              <a:rPr lang="en-IN" dirty="0"/>
              <a:t>Dim pass As String </a:t>
            </a:r>
          </a:p>
          <a:p>
            <a:pPr marL="0" indent="0">
              <a:buNone/>
            </a:pPr>
            <a:r>
              <a:rPr lang="en-IN" dirty="0"/>
              <a:t>user = "admin" </a:t>
            </a:r>
          </a:p>
          <a:p>
            <a:pPr marL="0" indent="0">
              <a:buNone/>
            </a:pPr>
            <a:r>
              <a:rPr lang="en-IN" dirty="0"/>
              <a:t>pass = "</a:t>
            </a:r>
            <a:r>
              <a:rPr lang="en-IN" dirty="0" err="1"/>
              <a:t>rvm</a:t>
            </a:r>
            <a:r>
              <a:rPr lang="en-IN" dirty="0"/>
              <a:t>" </a:t>
            </a:r>
          </a:p>
          <a:p>
            <a:pPr marL="0" indent="0">
              <a:buNone/>
            </a:pPr>
            <a:r>
              <a:rPr lang="en-US" dirty="0"/>
              <a:t>If (user = username And pass = password) Then </a:t>
            </a:r>
          </a:p>
          <a:p>
            <a:pPr marL="0" indent="0">
              <a:buNone/>
            </a:pPr>
            <a:r>
              <a:rPr lang="en-IN" dirty="0" err="1"/>
              <a:t>MsgBox</a:t>
            </a:r>
            <a:r>
              <a:rPr lang="en-IN" dirty="0"/>
              <a:t> "welcome" </a:t>
            </a:r>
          </a:p>
          <a:p>
            <a:pPr marL="0" indent="0">
              <a:buNone/>
            </a:pPr>
            <a:r>
              <a:rPr lang="en-IN" dirty="0"/>
              <a:t>Else </a:t>
            </a:r>
          </a:p>
          <a:p>
            <a:pPr marL="0" indent="0">
              <a:buNone/>
            </a:pPr>
            <a:r>
              <a:rPr lang="en-IN" dirty="0" err="1"/>
              <a:t>MsgBox</a:t>
            </a:r>
            <a:r>
              <a:rPr lang="en-IN" dirty="0"/>
              <a:t> "Sorry" </a:t>
            </a:r>
          </a:p>
          <a:p>
            <a:pPr marL="0" indent="0">
              <a:buNone/>
            </a:pPr>
            <a:r>
              <a:rPr lang="en-IN" dirty="0"/>
              <a:t>End If </a:t>
            </a:r>
          </a:p>
          <a:p>
            <a:pPr marL="0" indent="0">
              <a:buNone/>
            </a:pPr>
            <a:r>
              <a:rPr lang="en-US" dirty="0"/>
              <a:t>End Sub After completion of coding Run the program by pressing F5 key. Login form is displays as given below :</a:t>
            </a:r>
            <a:endParaRPr lang="en-IN" dirty="0"/>
          </a:p>
        </p:txBody>
      </p:sp>
      <p:sp>
        <p:nvSpPr>
          <p:cNvPr id="5" name="Date Placeholder 4">
            <a:extLst>
              <a:ext uri="{FF2B5EF4-FFF2-40B4-BE49-F238E27FC236}">
                <a16:creationId xmlns:a16="http://schemas.microsoft.com/office/drawing/2014/main" id="{38EBDD41-A362-42DE-B907-4A09F3FC7F10}"/>
              </a:ext>
            </a:extLst>
          </p:cNvPr>
          <p:cNvSpPr>
            <a:spLocks noGrp="1"/>
          </p:cNvSpPr>
          <p:nvPr>
            <p:ph type="dt" sz="half" idx="10"/>
          </p:nvPr>
        </p:nvSpPr>
        <p:spPr/>
        <p:txBody>
          <a:bodyPr/>
          <a:lstStyle/>
          <a:p>
            <a:fld id="{8C642808-9477-4B52-8396-39333185CA29}" type="datetime1">
              <a:rPr lang="en-IN" smtClean="0"/>
              <a:pPr/>
              <a:t>07-07-2025</a:t>
            </a:fld>
            <a:endParaRPr lang="en-IN"/>
          </a:p>
        </p:txBody>
      </p:sp>
      <p:sp>
        <p:nvSpPr>
          <p:cNvPr id="6" name="Footer Placeholder 5">
            <a:extLst>
              <a:ext uri="{FF2B5EF4-FFF2-40B4-BE49-F238E27FC236}">
                <a16:creationId xmlns:a16="http://schemas.microsoft.com/office/drawing/2014/main" id="{7BE54BAB-B1BC-4AD4-9242-A7635D26E595}"/>
              </a:ext>
            </a:extLst>
          </p:cNvPr>
          <p:cNvSpPr>
            <a:spLocks noGrp="1"/>
          </p:cNvSpPr>
          <p:nvPr>
            <p:ph type="ftr" sz="quarter" idx="11"/>
          </p:nvPr>
        </p:nvSpPr>
        <p:spPr/>
        <p:txBody>
          <a:bodyPr/>
          <a:lstStyle/>
          <a:p>
            <a:r>
              <a:rPr lang="en-IN"/>
              <a:t>Dayanand Science College Latur</a:t>
            </a:r>
          </a:p>
        </p:txBody>
      </p:sp>
      <p:sp>
        <p:nvSpPr>
          <p:cNvPr id="7" name="Slide Number Placeholder 6">
            <a:extLst>
              <a:ext uri="{FF2B5EF4-FFF2-40B4-BE49-F238E27FC236}">
                <a16:creationId xmlns:a16="http://schemas.microsoft.com/office/drawing/2014/main" id="{E1FF20B5-CE81-4768-AC80-37A5D59BD5DC}"/>
              </a:ext>
            </a:extLst>
          </p:cNvPr>
          <p:cNvSpPr>
            <a:spLocks noGrp="1"/>
          </p:cNvSpPr>
          <p:nvPr>
            <p:ph type="sldNum" sz="quarter" idx="12"/>
          </p:nvPr>
        </p:nvSpPr>
        <p:spPr/>
        <p:txBody>
          <a:bodyPr/>
          <a:lstStyle/>
          <a:p>
            <a:fld id="{9E1ADABD-4922-4467-A986-1338D2CCE73C}" type="slidenum">
              <a:rPr lang="en-IN" smtClean="0"/>
              <a:pPr/>
              <a:t>28</a:t>
            </a:fld>
            <a:endParaRPr lang="en-IN"/>
          </a:p>
        </p:txBody>
      </p:sp>
      <p:pic>
        <p:nvPicPr>
          <p:cNvPr id="4" name="Picture 3">
            <a:extLst>
              <a:ext uri="{FF2B5EF4-FFF2-40B4-BE49-F238E27FC236}">
                <a16:creationId xmlns:a16="http://schemas.microsoft.com/office/drawing/2014/main" id="{F57E9AE9-2D62-46FE-B242-749DDE19EFD3}"/>
              </a:ext>
            </a:extLst>
          </p:cNvPr>
          <p:cNvPicPr>
            <a:picLocks noChangeAspect="1"/>
          </p:cNvPicPr>
          <p:nvPr/>
        </p:nvPicPr>
        <p:blipFill>
          <a:blip r:embed="rId2"/>
          <a:stretch>
            <a:fillRect/>
          </a:stretch>
        </p:blipFill>
        <p:spPr>
          <a:xfrm>
            <a:off x="7205709" y="2484746"/>
            <a:ext cx="3820358" cy="2636240"/>
          </a:xfrm>
          <a:prstGeom prst="rect">
            <a:avLst/>
          </a:prstGeom>
        </p:spPr>
      </p:pic>
    </p:spTree>
    <p:extLst>
      <p:ext uri="{BB962C8B-B14F-4D97-AF65-F5344CB8AC3E}">
        <p14:creationId xmlns:p14="http://schemas.microsoft.com/office/powerpoint/2010/main" val="2342226210"/>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32F03D-CFE3-4D00-BA99-E8C83B75F02E}"/>
              </a:ext>
            </a:extLst>
          </p:cNvPr>
          <p:cNvSpPr>
            <a:spLocks noGrp="1"/>
          </p:cNvSpPr>
          <p:nvPr>
            <p:ph idx="1"/>
          </p:nvPr>
        </p:nvSpPr>
        <p:spPr>
          <a:xfrm>
            <a:off x="838200" y="1550417"/>
            <a:ext cx="10515600" cy="4351338"/>
          </a:xfrm>
        </p:spPr>
        <p:txBody>
          <a:bodyPr/>
          <a:lstStyle/>
          <a:p>
            <a:r>
              <a:rPr lang="en-US" dirty="0"/>
              <a:t>Now enter the username as “Admin” and password as “</a:t>
            </a:r>
            <a:r>
              <a:rPr lang="en-US" dirty="0" err="1"/>
              <a:t>rvm</a:t>
            </a:r>
            <a:r>
              <a:rPr lang="en-US" dirty="0"/>
              <a:t>” and click on login. </a:t>
            </a:r>
          </a:p>
          <a:p>
            <a:r>
              <a:rPr lang="en-US" dirty="0"/>
              <a:t>If username and password is matched then following message box is displayed. </a:t>
            </a:r>
          </a:p>
          <a:p>
            <a:r>
              <a:rPr lang="en-US" dirty="0"/>
              <a:t>If user name and password is not matched, then message box is displays “sorry” message,</a:t>
            </a:r>
          </a:p>
          <a:p>
            <a:r>
              <a:rPr lang="en-US" dirty="0"/>
              <a:t> Visual Basic IDE is an integrated environment in which you can design a user interface form and enter a code for it and run your application. </a:t>
            </a:r>
          </a:p>
          <a:p>
            <a:endParaRPr lang="en-IN" dirty="0"/>
          </a:p>
        </p:txBody>
      </p:sp>
      <p:sp>
        <p:nvSpPr>
          <p:cNvPr id="2" name="Date Placeholder 1">
            <a:extLst>
              <a:ext uri="{FF2B5EF4-FFF2-40B4-BE49-F238E27FC236}">
                <a16:creationId xmlns:a16="http://schemas.microsoft.com/office/drawing/2014/main" id="{CF3F2AD5-417C-4783-AE3C-B1D282152389}"/>
              </a:ext>
            </a:extLst>
          </p:cNvPr>
          <p:cNvSpPr>
            <a:spLocks noGrp="1"/>
          </p:cNvSpPr>
          <p:nvPr>
            <p:ph type="dt" sz="half" idx="10"/>
          </p:nvPr>
        </p:nvSpPr>
        <p:spPr/>
        <p:txBody>
          <a:bodyPr/>
          <a:lstStyle/>
          <a:p>
            <a:fld id="{F413652D-53FA-4711-BE9B-1EED6A767EB6}" type="datetime1">
              <a:rPr lang="en-IN" smtClean="0"/>
              <a:pPr/>
              <a:t>07-07-2025</a:t>
            </a:fld>
            <a:endParaRPr lang="en-IN"/>
          </a:p>
        </p:txBody>
      </p:sp>
      <p:sp>
        <p:nvSpPr>
          <p:cNvPr id="5" name="Footer Placeholder 4">
            <a:extLst>
              <a:ext uri="{FF2B5EF4-FFF2-40B4-BE49-F238E27FC236}">
                <a16:creationId xmlns:a16="http://schemas.microsoft.com/office/drawing/2014/main" id="{76FEA3B4-DBD2-43BC-99C5-A8A3AECE8C37}"/>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69CE45EE-48C2-4D52-98CC-0A7A7B986BBF}"/>
              </a:ext>
            </a:extLst>
          </p:cNvPr>
          <p:cNvSpPr>
            <a:spLocks noGrp="1"/>
          </p:cNvSpPr>
          <p:nvPr>
            <p:ph type="sldNum" sz="quarter" idx="12"/>
          </p:nvPr>
        </p:nvSpPr>
        <p:spPr/>
        <p:txBody>
          <a:bodyPr/>
          <a:lstStyle/>
          <a:p>
            <a:fld id="{9E1ADABD-4922-4467-A986-1338D2CCE73C}" type="slidenum">
              <a:rPr lang="en-IN" smtClean="0"/>
              <a:pPr/>
              <a:t>29</a:t>
            </a:fld>
            <a:endParaRPr lang="en-IN"/>
          </a:p>
        </p:txBody>
      </p:sp>
      <p:pic>
        <p:nvPicPr>
          <p:cNvPr id="4" name="Picture 3">
            <a:extLst>
              <a:ext uri="{FF2B5EF4-FFF2-40B4-BE49-F238E27FC236}">
                <a16:creationId xmlns:a16="http://schemas.microsoft.com/office/drawing/2014/main" id="{C53A4867-9EFA-43F0-A8E0-1390E8741085}"/>
              </a:ext>
            </a:extLst>
          </p:cNvPr>
          <p:cNvPicPr>
            <a:picLocks noChangeAspect="1"/>
          </p:cNvPicPr>
          <p:nvPr/>
        </p:nvPicPr>
        <p:blipFill>
          <a:blip r:embed="rId2"/>
          <a:stretch>
            <a:fillRect/>
          </a:stretch>
        </p:blipFill>
        <p:spPr>
          <a:xfrm>
            <a:off x="9316232" y="4001569"/>
            <a:ext cx="2268387" cy="2425864"/>
          </a:xfrm>
          <a:prstGeom prst="rect">
            <a:avLst/>
          </a:prstGeom>
        </p:spPr>
      </p:pic>
    </p:spTree>
    <p:extLst>
      <p:ext uri="{BB962C8B-B14F-4D97-AF65-F5344CB8AC3E}">
        <p14:creationId xmlns:p14="http://schemas.microsoft.com/office/powerpoint/2010/main" val="2229770958"/>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C756F-D50F-44DE-BEC8-5B6E4DBF14F4}"/>
              </a:ext>
            </a:extLst>
          </p:cNvPr>
          <p:cNvSpPr>
            <a:spLocks noGrp="1"/>
          </p:cNvSpPr>
          <p:nvPr>
            <p:ph type="title"/>
          </p:nvPr>
        </p:nvSpPr>
        <p:spPr/>
        <p:txBody>
          <a:bodyPr>
            <a:normAutofit fontScale="90000"/>
          </a:bodyPr>
          <a:lstStyle/>
          <a:p>
            <a:r>
              <a:rPr lang="en-US" b="1" dirty="0"/>
              <a:t>Visual Development and Event-Driven Programming :</a:t>
            </a:r>
            <a:endParaRPr lang="en-IN" dirty="0"/>
          </a:p>
        </p:txBody>
      </p:sp>
      <p:sp>
        <p:nvSpPr>
          <p:cNvPr id="3" name="Content Placeholder 2">
            <a:extLst>
              <a:ext uri="{FF2B5EF4-FFF2-40B4-BE49-F238E27FC236}">
                <a16:creationId xmlns:a16="http://schemas.microsoft.com/office/drawing/2014/main" id="{6F34848E-4D37-4156-8EF5-7837F0157226}"/>
              </a:ext>
            </a:extLst>
          </p:cNvPr>
          <p:cNvSpPr>
            <a:spLocks noGrp="1"/>
          </p:cNvSpPr>
          <p:nvPr>
            <p:ph idx="1"/>
          </p:nvPr>
        </p:nvSpPr>
        <p:spPr/>
        <p:txBody>
          <a:bodyPr>
            <a:normAutofit fontScale="70000" lnSpcReduction="20000"/>
          </a:bodyPr>
          <a:lstStyle/>
          <a:p>
            <a:r>
              <a:rPr lang="en-US" dirty="0"/>
              <a:t>Forms and controls are the basic elements in the user interface of any windows application. In visual basic, these elements are called as </a:t>
            </a:r>
            <a:r>
              <a:rPr lang="en-US" i="1" dirty="0"/>
              <a:t>objects </a:t>
            </a:r>
            <a:r>
              <a:rPr lang="en-US" dirty="0"/>
              <a:t>because are manipulated like objects. </a:t>
            </a:r>
          </a:p>
          <a:p>
            <a:r>
              <a:rPr lang="en-US" dirty="0"/>
              <a:t>Objects have properties and methods, and they react to external events as does any physical object. Normally properties are set when an object is created. Most control properties are set when the object is created. But you can change a property later by assigning a new value to it.</a:t>
            </a:r>
          </a:p>
          <a:p>
            <a:r>
              <a:rPr lang="en-US" dirty="0"/>
              <a:t> VB assigns a default properties to every new control you place on form. Like If you insert Command button it gives name as command1, commad2 etc. </a:t>
            </a:r>
          </a:p>
          <a:p>
            <a:r>
              <a:rPr lang="en-US" b="1" dirty="0"/>
              <a:t>Visual development and Event-Driven programming includes three basic things </a:t>
            </a:r>
          </a:p>
          <a:p>
            <a:pPr marL="0" indent="0">
              <a:buNone/>
            </a:pPr>
            <a:r>
              <a:rPr lang="en-IN" dirty="0"/>
              <a:t>1. properties of objects </a:t>
            </a:r>
          </a:p>
          <a:p>
            <a:pPr marL="0" indent="0">
              <a:buNone/>
            </a:pPr>
            <a:r>
              <a:rPr lang="en-IN" dirty="0"/>
              <a:t>2. Methods </a:t>
            </a:r>
          </a:p>
          <a:p>
            <a:pPr marL="0" indent="0">
              <a:buNone/>
            </a:pPr>
            <a:r>
              <a:rPr lang="en-IN" dirty="0"/>
              <a:t>3. Events </a:t>
            </a:r>
          </a:p>
          <a:p>
            <a:endParaRPr lang="en-IN" dirty="0"/>
          </a:p>
        </p:txBody>
      </p:sp>
      <p:sp>
        <p:nvSpPr>
          <p:cNvPr id="4" name="Date Placeholder 3">
            <a:extLst>
              <a:ext uri="{FF2B5EF4-FFF2-40B4-BE49-F238E27FC236}">
                <a16:creationId xmlns:a16="http://schemas.microsoft.com/office/drawing/2014/main" id="{867B79D3-04B0-486F-AC68-E37FF5E12358}"/>
              </a:ext>
            </a:extLst>
          </p:cNvPr>
          <p:cNvSpPr>
            <a:spLocks noGrp="1"/>
          </p:cNvSpPr>
          <p:nvPr>
            <p:ph type="dt" sz="half" idx="10"/>
          </p:nvPr>
        </p:nvSpPr>
        <p:spPr/>
        <p:txBody>
          <a:bodyPr/>
          <a:lstStyle/>
          <a:p>
            <a:fld id="{B2373642-76BD-4CC0-9D33-515807C24257}" type="datetime1">
              <a:rPr lang="en-IN" smtClean="0"/>
              <a:pPr/>
              <a:t>07-07-2025</a:t>
            </a:fld>
            <a:endParaRPr lang="en-IN"/>
          </a:p>
        </p:txBody>
      </p:sp>
      <p:sp>
        <p:nvSpPr>
          <p:cNvPr id="5" name="Footer Placeholder 4">
            <a:extLst>
              <a:ext uri="{FF2B5EF4-FFF2-40B4-BE49-F238E27FC236}">
                <a16:creationId xmlns:a16="http://schemas.microsoft.com/office/drawing/2014/main" id="{9A5BC959-7E03-468B-AA91-592B812B7FD2}"/>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C73D465E-8130-4440-A3B7-0284ECF695EC}"/>
              </a:ext>
            </a:extLst>
          </p:cNvPr>
          <p:cNvSpPr>
            <a:spLocks noGrp="1"/>
          </p:cNvSpPr>
          <p:nvPr>
            <p:ph type="sldNum" sz="quarter" idx="12"/>
          </p:nvPr>
        </p:nvSpPr>
        <p:spPr/>
        <p:txBody>
          <a:bodyPr/>
          <a:lstStyle/>
          <a:p>
            <a:fld id="{9E1ADABD-4922-4467-A986-1338D2CCE73C}" type="slidenum">
              <a:rPr lang="en-IN" smtClean="0"/>
              <a:pPr/>
              <a:t>30</a:t>
            </a:fld>
            <a:endParaRPr lang="en-IN"/>
          </a:p>
        </p:txBody>
      </p:sp>
    </p:spTree>
    <p:extLst>
      <p:ext uri="{BB962C8B-B14F-4D97-AF65-F5344CB8AC3E}">
        <p14:creationId xmlns:p14="http://schemas.microsoft.com/office/powerpoint/2010/main" val="2695796512"/>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41829-46B7-42BA-A217-28D1EB84B3FD}"/>
              </a:ext>
            </a:extLst>
          </p:cNvPr>
          <p:cNvSpPr>
            <a:spLocks noGrp="1"/>
          </p:cNvSpPr>
          <p:nvPr>
            <p:ph type="title"/>
          </p:nvPr>
        </p:nvSpPr>
        <p:spPr>
          <a:xfrm>
            <a:off x="877955" y="0"/>
            <a:ext cx="10515600" cy="1325563"/>
          </a:xfrm>
        </p:spPr>
        <p:txBody>
          <a:bodyPr/>
          <a:lstStyle/>
          <a:p>
            <a:r>
              <a:rPr lang="en-US" b="1" dirty="0"/>
              <a:t>Properties of objects:</a:t>
            </a:r>
            <a:endParaRPr lang="en-IN" dirty="0"/>
          </a:p>
        </p:txBody>
      </p:sp>
      <p:sp>
        <p:nvSpPr>
          <p:cNvPr id="3" name="Content Placeholder 2">
            <a:extLst>
              <a:ext uri="{FF2B5EF4-FFF2-40B4-BE49-F238E27FC236}">
                <a16:creationId xmlns:a16="http://schemas.microsoft.com/office/drawing/2014/main" id="{5A492A5B-3A13-40F5-9F4A-BCE3D36A0B65}"/>
              </a:ext>
            </a:extLst>
          </p:cNvPr>
          <p:cNvSpPr>
            <a:spLocks noGrp="1"/>
          </p:cNvSpPr>
          <p:nvPr>
            <p:ph idx="1"/>
          </p:nvPr>
        </p:nvSpPr>
        <p:spPr>
          <a:xfrm>
            <a:off x="1295401" y="974035"/>
            <a:ext cx="9601196" cy="5168347"/>
          </a:xfrm>
        </p:spPr>
        <p:txBody>
          <a:bodyPr>
            <a:noAutofit/>
          </a:bodyPr>
          <a:lstStyle/>
          <a:p>
            <a:r>
              <a:rPr lang="en-US" sz="1600" dirty="0"/>
              <a:t>Following are the most common properties apply to most objects.</a:t>
            </a:r>
            <a:endParaRPr lang="en-IN" sz="1600" dirty="0"/>
          </a:p>
          <a:p>
            <a:pPr marL="0" indent="0">
              <a:buNone/>
            </a:pPr>
            <a:r>
              <a:rPr lang="en-US" sz="1600" b="1" dirty="0"/>
              <a:t>Name: </a:t>
            </a:r>
            <a:endParaRPr lang="en-IN" sz="1600" dirty="0"/>
          </a:p>
          <a:p>
            <a:r>
              <a:rPr lang="en-US" sz="1600" dirty="0"/>
              <a:t>Name used to identify object. It is the name by which the object is referred to in your code. Visual Basic by default names the forms Form1, Form2, Form3, etc. three letter prefix for form names is </a:t>
            </a:r>
            <a:r>
              <a:rPr lang="en-US" sz="1600" b="1" i="1" dirty="0" err="1"/>
              <a:t>frm</a:t>
            </a:r>
            <a:r>
              <a:rPr lang="en-US" sz="1600" b="1" i="1" dirty="0"/>
              <a:t> </a:t>
            </a:r>
            <a:endParaRPr lang="en-IN" sz="1600" dirty="0"/>
          </a:p>
          <a:p>
            <a:pPr marL="0" indent="0">
              <a:buNone/>
            </a:pPr>
            <a:r>
              <a:rPr lang="en-US" sz="1600" b="1" dirty="0"/>
              <a:t>Appearance: </a:t>
            </a:r>
            <a:endParaRPr lang="en-IN" sz="1600" dirty="0"/>
          </a:p>
          <a:p>
            <a:r>
              <a:rPr lang="en-US" sz="1600" dirty="0"/>
              <a:t>Return or set whether or not an object is painted at run time with 3D effects. There are two values of this property 0-Flat &amp; 1- 3D. the default vale is 3D. </a:t>
            </a:r>
            <a:endParaRPr lang="en-IN" sz="1600" dirty="0"/>
          </a:p>
          <a:p>
            <a:pPr marL="0" indent="0">
              <a:buNone/>
            </a:pPr>
            <a:r>
              <a:rPr lang="en-US" sz="1600" b="1" dirty="0" err="1"/>
              <a:t>BackColor</a:t>
            </a:r>
            <a:r>
              <a:rPr lang="en-US" sz="1600" b="1" dirty="0"/>
              <a:t>: </a:t>
            </a:r>
            <a:endParaRPr lang="en-IN" sz="1600" dirty="0"/>
          </a:p>
          <a:p>
            <a:r>
              <a:rPr lang="en-US" sz="1600" dirty="0"/>
              <a:t>This property is used to sets the form background color. </a:t>
            </a:r>
            <a:endParaRPr lang="en-IN" sz="1600" dirty="0"/>
          </a:p>
          <a:p>
            <a:pPr marL="0" indent="0">
              <a:buNone/>
            </a:pPr>
            <a:r>
              <a:rPr lang="en-US" sz="1600" b="1" dirty="0" err="1"/>
              <a:t>BorderStyle</a:t>
            </a:r>
            <a:r>
              <a:rPr lang="en-US" sz="1600" b="1" dirty="0"/>
              <a:t> </a:t>
            </a:r>
            <a:endParaRPr lang="en-IN" sz="1600" dirty="0"/>
          </a:p>
          <a:p>
            <a:r>
              <a:rPr lang="en-US" sz="1600" dirty="0"/>
              <a:t>The </a:t>
            </a:r>
            <a:r>
              <a:rPr lang="en-US" sz="1600" dirty="0" err="1"/>
              <a:t>BorderStyle</a:t>
            </a:r>
            <a:r>
              <a:rPr lang="en-US" sz="1600" dirty="0"/>
              <a:t> property determines the style of the form’s border and the appearance of the form; it takes one of the values shown in following Table .You can make the form’s title bar disappear altogether by setting the form’s </a:t>
            </a:r>
            <a:r>
              <a:rPr lang="en-US" sz="1600" dirty="0" err="1"/>
              <a:t>BorderStyle</a:t>
            </a:r>
            <a:r>
              <a:rPr lang="en-US" sz="1600" dirty="0"/>
              <a:t> property to </a:t>
            </a:r>
            <a:r>
              <a:rPr lang="en-US" sz="1600" dirty="0" err="1"/>
              <a:t>FixedToolWindow</a:t>
            </a:r>
            <a:r>
              <a:rPr lang="en-US" sz="1600" dirty="0"/>
              <a:t>, the </a:t>
            </a:r>
            <a:r>
              <a:rPr lang="en-US" sz="1600" dirty="0" err="1"/>
              <a:t>ControlBox</a:t>
            </a:r>
            <a:r>
              <a:rPr lang="en-US" sz="1600" dirty="0"/>
              <a:t> property to False, and the Text property to an empty string. However, a form like this can’t be moved around with the mouse and will probably disturb users. </a:t>
            </a:r>
            <a:endParaRPr lang="en-IN" sz="1600" dirty="0"/>
          </a:p>
          <a:p>
            <a:r>
              <a:rPr lang="en-US" sz="1600" b="1" dirty="0"/>
              <a:t>Table 3.2: </a:t>
            </a:r>
            <a:r>
              <a:rPr lang="en-US" sz="1600" dirty="0"/>
              <a:t>The </a:t>
            </a:r>
            <a:r>
              <a:rPr lang="en-US" sz="1600" dirty="0" err="1"/>
              <a:t>FormBorderStyle</a:t>
            </a:r>
            <a:r>
              <a:rPr lang="en-US" sz="1600" dirty="0"/>
              <a:t> Enumeration </a:t>
            </a:r>
            <a:endParaRPr lang="en-IN" sz="1600" dirty="0"/>
          </a:p>
          <a:p>
            <a:r>
              <a:rPr lang="en-US" sz="1600" b="1" dirty="0"/>
              <a:t>Value Effect </a:t>
            </a:r>
            <a:endParaRPr lang="en-IN" sz="1600" dirty="0"/>
          </a:p>
        </p:txBody>
      </p:sp>
      <p:sp>
        <p:nvSpPr>
          <p:cNvPr id="4" name="Date Placeholder 3">
            <a:extLst>
              <a:ext uri="{FF2B5EF4-FFF2-40B4-BE49-F238E27FC236}">
                <a16:creationId xmlns:a16="http://schemas.microsoft.com/office/drawing/2014/main" id="{13ACFFF9-6308-4B3E-8309-2054CC6BA4A9}"/>
              </a:ext>
            </a:extLst>
          </p:cNvPr>
          <p:cNvSpPr>
            <a:spLocks noGrp="1"/>
          </p:cNvSpPr>
          <p:nvPr>
            <p:ph type="dt" sz="half" idx="10"/>
          </p:nvPr>
        </p:nvSpPr>
        <p:spPr/>
        <p:txBody>
          <a:bodyPr/>
          <a:lstStyle/>
          <a:p>
            <a:fld id="{2B88F00B-58F1-4EE3-9DC0-BF482E66ECBC}" type="datetime1">
              <a:rPr lang="en-IN" smtClean="0"/>
              <a:pPr/>
              <a:t>07-07-2025</a:t>
            </a:fld>
            <a:endParaRPr lang="en-IN"/>
          </a:p>
        </p:txBody>
      </p:sp>
      <p:sp>
        <p:nvSpPr>
          <p:cNvPr id="5" name="Footer Placeholder 4">
            <a:extLst>
              <a:ext uri="{FF2B5EF4-FFF2-40B4-BE49-F238E27FC236}">
                <a16:creationId xmlns:a16="http://schemas.microsoft.com/office/drawing/2014/main" id="{784BD306-A0CA-44A4-B219-8922A8EE5455}"/>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A5ADD262-CE53-4188-8A6A-16E6EF7DB48D}"/>
              </a:ext>
            </a:extLst>
          </p:cNvPr>
          <p:cNvSpPr>
            <a:spLocks noGrp="1"/>
          </p:cNvSpPr>
          <p:nvPr>
            <p:ph type="sldNum" sz="quarter" idx="12"/>
          </p:nvPr>
        </p:nvSpPr>
        <p:spPr/>
        <p:txBody>
          <a:bodyPr/>
          <a:lstStyle/>
          <a:p>
            <a:fld id="{9E1ADABD-4922-4467-A986-1338D2CCE73C}" type="slidenum">
              <a:rPr lang="en-IN" smtClean="0"/>
              <a:pPr/>
              <a:t>31</a:t>
            </a:fld>
            <a:endParaRPr lang="en-IN"/>
          </a:p>
        </p:txBody>
      </p:sp>
    </p:spTree>
    <p:extLst>
      <p:ext uri="{BB962C8B-B14F-4D97-AF65-F5344CB8AC3E}">
        <p14:creationId xmlns:p14="http://schemas.microsoft.com/office/powerpoint/2010/main" val="3260709283"/>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E5351-BE99-4E47-AB52-C8E9A7D921DB}"/>
              </a:ext>
            </a:extLst>
          </p:cNvPr>
          <p:cNvSpPr>
            <a:spLocks noGrp="1"/>
          </p:cNvSpPr>
          <p:nvPr>
            <p:ph type="title"/>
          </p:nvPr>
        </p:nvSpPr>
        <p:spPr/>
        <p:txBody>
          <a:bodyPr/>
          <a:lstStyle/>
          <a:p>
            <a:endParaRPr lang="en-IN"/>
          </a:p>
        </p:txBody>
      </p:sp>
      <p:graphicFrame>
        <p:nvGraphicFramePr>
          <p:cNvPr id="6" name="Content Placeholder 5">
            <a:extLst>
              <a:ext uri="{FF2B5EF4-FFF2-40B4-BE49-F238E27FC236}">
                <a16:creationId xmlns:a16="http://schemas.microsoft.com/office/drawing/2014/main" id="{69E6DA57-2388-41F6-BD00-5618AAAC0801}"/>
              </a:ext>
            </a:extLst>
          </p:cNvPr>
          <p:cNvGraphicFramePr>
            <a:graphicFrameLocks noGrp="1"/>
          </p:cNvGraphicFramePr>
          <p:nvPr>
            <p:ph idx="1"/>
            <p:extLst>
              <p:ext uri="{D42A27DB-BD31-4B8C-83A1-F6EECF244321}">
                <p14:modId xmlns:p14="http://schemas.microsoft.com/office/powerpoint/2010/main" val="821778222"/>
              </p:ext>
            </p:extLst>
          </p:nvPr>
        </p:nvGraphicFramePr>
        <p:xfrm>
          <a:off x="1992907" y="732627"/>
          <a:ext cx="8042688" cy="2105499"/>
        </p:xfrm>
        <a:graphic>
          <a:graphicData uri="http://schemas.openxmlformats.org/drawingml/2006/table">
            <a:tbl>
              <a:tblPr firstRow="1" firstCol="1" bandRow="1">
                <a:tableStyleId>{5C22544A-7EE6-4342-B048-85BDC9FD1C3A}</a:tableStyleId>
              </a:tblPr>
              <a:tblGrid>
                <a:gridCol w="1855221">
                  <a:extLst>
                    <a:ext uri="{9D8B030D-6E8A-4147-A177-3AD203B41FA5}">
                      <a16:colId xmlns:a16="http://schemas.microsoft.com/office/drawing/2014/main" val="4283510345"/>
                    </a:ext>
                  </a:extLst>
                </a:gridCol>
                <a:gridCol w="6187467">
                  <a:extLst>
                    <a:ext uri="{9D8B030D-6E8A-4147-A177-3AD203B41FA5}">
                      <a16:colId xmlns:a16="http://schemas.microsoft.com/office/drawing/2014/main" val="2626762988"/>
                    </a:ext>
                  </a:extLst>
                </a:gridCol>
              </a:tblGrid>
              <a:tr h="584737">
                <a:tc>
                  <a:txBody>
                    <a:bodyPr/>
                    <a:lstStyle/>
                    <a:p>
                      <a:pPr>
                        <a:lnSpc>
                          <a:spcPct val="107000"/>
                        </a:lnSpc>
                        <a:spcAft>
                          <a:spcPts val="0"/>
                        </a:spcAft>
                      </a:pPr>
                      <a:r>
                        <a:rPr lang="en-US" sz="1600">
                          <a:effectLst/>
                        </a:rPr>
                        <a:t>Sizable (default) : </a:t>
                      </a:r>
                      <a:endParaRPr lang="en-IN" sz="160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tc>
                  <a:txBody>
                    <a:bodyPr/>
                    <a:lstStyle/>
                    <a:p>
                      <a:pPr>
                        <a:lnSpc>
                          <a:spcPct val="107000"/>
                        </a:lnSpc>
                        <a:spcAft>
                          <a:spcPts val="0"/>
                        </a:spcAft>
                      </a:pPr>
                      <a:r>
                        <a:rPr lang="en-US" sz="1600">
                          <a:effectLst/>
                        </a:rPr>
                        <a:t>Resizable window that’s used for displaying regular forms. </a:t>
                      </a:r>
                      <a:endParaRPr lang="en-IN" sz="160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extLst>
                  <a:ext uri="{0D108BD9-81ED-4DB2-BD59-A6C34878D82A}">
                    <a16:rowId xmlns:a16="http://schemas.microsoft.com/office/drawing/2014/main" val="1121838672"/>
                  </a:ext>
                </a:extLst>
              </a:tr>
              <a:tr h="0">
                <a:tc>
                  <a:txBody>
                    <a:bodyPr/>
                    <a:lstStyle/>
                    <a:p>
                      <a:pPr>
                        <a:lnSpc>
                          <a:spcPct val="107000"/>
                        </a:lnSpc>
                        <a:spcAft>
                          <a:spcPts val="0"/>
                        </a:spcAft>
                      </a:pPr>
                      <a:r>
                        <a:rPr lang="en-US" sz="1600">
                          <a:effectLst/>
                        </a:rPr>
                        <a:t>FixedDialog:</a:t>
                      </a:r>
                      <a:endParaRPr lang="en-IN" sz="160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tc>
                  <a:txBody>
                    <a:bodyPr/>
                    <a:lstStyle/>
                    <a:p>
                      <a:pPr>
                        <a:lnSpc>
                          <a:spcPct val="107000"/>
                        </a:lnSpc>
                        <a:spcAft>
                          <a:spcPts val="0"/>
                        </a:spcAft>
                      </a:pPr>
                      <a:r>
                        <a:rPr lang="en-US" sz="1600">
                          <a:effectLst/>
                        </a:rPr>
                        <a:t>A fixed window, used to create dialog boxes. </a:t>
                      </a:r>
                      <a:endParaRPr lang="en-IN" sz="160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extLst>
                  <a:ext uri="{0D108BD9-81ED-4DB2-BD59-A6C34878D82A}">
                    <a16:rowId xmlns:a16="http://schemas.microsoft.com/office/drawing/2014/main" val="3343679192"/>
                  </a:ext>
                </a:extLst>
              </a:tr>
              <a:tr h="0">
                <a:tc>
                  <a:txBody>
                    <a:bodyPr/>
                    <a:lstStyle/>
                    <a:p>
                      <a:pPr>
                        <a:lnSpc>
                          <a:spcPct val="107000"/>
                        </a:lnSpc>
                        <a:spcAft>
                          <a:spcPts val="0"/>
                        </a:spcAft>
                      </a:pPr>
                      <a:r>
                        <a:rPr lang="en-US" sz="1600">
                          <a:effectLst/>
                        </a:rPr>
                        <a:t>FixedSingle:</a:t>
                      </a:r>
                      <a:endParaRPr lang="en-IN" sz="160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tc>
                  <a:txBody>
                    <a:bodyPr/>
                    <a:lstStyle/>
                    <a:p>
                      <a:pPr>
                        <a:lnSpc>
                          <a:spcPct val="107000"/>
                        </a:lnSpc>
                        <a:spcAft>
                          <a:spcPts val="0"/>
                        </a:spcAft>
                      </a:pPr>
                      <a:r>
                        <a:rPr lang="en-US" sz="1600">
                          <a:effectLst/>
                        </a:rPr>
                        <a:t>A fixed window with a single line border. </a:t>
                      </a:r>
                      <a:endParaRPr lang="en-IN" sz="160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extLst>
                  <a:ext uri="{0D108BD9-81ED-4DB2-BD59-A6C34878D82A}">
                    <a16:rowId xmlns:a16="http://schemas.microsoft.com/office/drawing/2014/main" val="167188257"/>
                  </a:ext>
                </a:extLst>
              </a:tr>
              <a:tr h="0">
                <a:tc>
                  <a:txBody>
                    <a:bodyPr/>
                    <a:lstStyle/>
                    <a:p>
                      <a:pPr>
                        <a:lnSpc>
                          <a:spcPct val="107000"/>
                        </a:lnSpc>
                        <a:spcAft>
                          <a:spcPts val="0"/>
                        </a:spcAft>
                      </a:pPr>
                      <a:r>
                        <a:rPr lang="en-US" sz="1600">
                          <a:effectLst/>
                        </a:rPr>
                        <a:t>FixedToolWindow:</a:t>
                      </a:r>
                      <a:endParaRPr lang="en-IN" sz="160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tc>
                  <a:txBody>
                    <a:bodyPr/>
                    <a:lstStyle/>
                    <a:p>
                      <a:pPr>
                        <a:lnSpc>
                          <a:spcPct val="107000"/>
                        </a:lnSpc>
                        <a:spcAft>
                          <a:spcPts val="0"/>
                        </a:spcAft>
                      </a:pPr>
                      <a:r>
                        <a:rPr lang="en-US" sz="1600">
                          <a:effectLst/>
                        </a:rPr>
                        <a:t>A fixed window with a Close button only. It looks like the toolbar </a:t>
                      </a:r>
                      <a:endParaRPr lang="en-IN" sz="160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extLst>
                  <a:ext uri="{0D108BD9-81ED-4DB2-BD59-A6C34878D82A}">
                    <a16:rowId xmlns:a16="http://schemas.microsoft.com/office/drawing/2014/main" val="893709516"/>
                  </a:ext>
                </a:extLst>
              </a:tr>
              <a:tr h="0">
                <a:tc>
                  <a:txBody>
                    <a:bodyPr/>
                    <a:lstStyle/>
                    <a:p>
                      <a:pPr>
                        <a:lnSpc>
                          <a:spcPct val="107000"/>
                        </a:lnSpc>
                        <a:spcAft>
                          <a:spcPts val="0"/>
                        </a:spcAft>
                      </a:pPr>
                      <a:r>
                        <a:rPr lang="en-US" sz="1600" dirty="0">
                          <a:effectLst/>
                        </a:rPr>
                        <a:t> </a:t>
                      </a:r>
                      <a:endParaRPr lang="en-IN" sz="1600" dirty="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tc>
                  <a:txBody>
                    <a:bodyPr/>
                    <a:lstStyle/>
                    <a:p>
                      <a:pPr>
                        <a:lnSpc>
                          <a:spcPct val="107000"/>
                        </a:lnSpc>
                        <a:spcAft>
                          <a:spcPts val="0"/>
                        </a:spcAft>
                      </a:pPr>
                      <a:r>
                        <a:rPr lang="en-US" sz="1600">
                          <a:effectLst/>
                        </a:rPr>
                        <a:t>displayed by the drawing and imaging applications. </a:t>
                      </a:r>
                      <a:endParaRPr lang="en-IN" sz="160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extLst>
                  <a:ext uri="{0D108BD9-81ED-4DB2-BD59-A6C34878D82A}">
                    <a16:rowId xmlns:a16="http://schemas.microsoft.com/office/drawing/2014/main" val="3712546029"/>
                  </a:ext>
                </a:extLst>
              </a:tr>
              <a:tr h="0">
                <a:tc>
                  <a:txBody>
                    <a:bodyPr/>
                    <a:lstStyle/>
                    <a:p>
                      <a:pPr>
                        <a:lnSpc>
                          <a:spcPct val="107000"/>
                        </a:lnSpc>
                        <a:spcAft>
                          <a:spcPts val="0"/>
                        </a:spcAft>
                      </a:pPr>
                      <a:r>
                        <a:rPr lang="en-US" sz="1600">
                          <a:effectLst/>
                        </a:rPr>
                        <a:t>SizableToolWindow:  </a:t>
                      </a:r>
                      <a:endParaRPr lang="en-IN" sz="160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tc>
                  <a:txBody>
                    <a:bodyPr/>
                    <a:lstStyle/>
                    <a:p>
                      <a:pPr>
                        <a:lnSpc>
                          <a:spcPct val="107000"/>
                        </a:lnSpc>
                        <a:spcAft>
                          <a:spcPts val="0"/>
                        </a:spcAft>
                      </a:pPr>
                      <a:r>
                        <a:rPr lang="en-US" sz="1600" dirty="0">
                          <a:effectLst/>
                        </a:rPr>
                        <a:t>Same as the </a:t>
                      </a:r>
                      <a:r>
                        <a:rPr lang="en-US" sz="1600" dirty="0" err="1">
                          <a:effectLst/>
                        </a:rPr>
                        <a:t>FixedToolWindow</a:t>
                      </a:r>
                      <a:r>
                        <a:rPr lang="en-US" sz="1600" dirty="0">
                          <a:effectLst/>
                        </a:rPr>
                        <a:t> but resizable. In addition, its caption font is smaller than the usual.</a:t>
                      </a:r>
                      <a:endParaRPr lang="en-IN" sz="1600" dirty="0">
                        <a:effectLst/>
                        <a:latin typeface="Calibri" panose="020F0502020204030204" pitchFamily="34" charset="0"/>
                        <a:ea typeface="Times New Roman" panose="02020603050405020304" pitchFamily="18" charset="0"/>
                        <a:cs typeface="Mangal" panose="00000400000000000000" pitchFamily="2"/>
                      </a:endParaRPr>
                    </a:p>
                  </a:txBody>
                  <a:tcPr marL="68580" marR="68580" marT="0" marB="0"/>
                </a:tc>
                <a:extLst>
                  <a:ext uri="{0D108BD9-81ED-4DB2-BD59-A6C34878D82A}">
                    <a16:rowId xmlns:a16="http://schemas.microsoft.com/office/drawing/2014/main" val="1959401673"/>
                  </a:ext>
                </a:extLst>
              </a:tr>
            </a:tbl>
          </a:graphicData>
        </a:graphic>
      </p:graphicFrame>
      <p:sp>
        <p:nvSpPr>
          <p:cNvPr id="3" name="Date Placeholder 2">
            <a:extLst>
              <a:ext uri="{FF2B5EF4-FFF2-40B4-BE49-F238E27FC236}">
                <a16:creationId xmlns:a16="http://schemas.microsoft.com/office/drawing/2014/main" id="{95AF70AD-B7A5-4946-AC14-D615E963D344}"/>
              </a:ext>
            </a:extLst>
          </p:cNvPr>
          <p:cNvSpPr>
            <a:spLocks noGrp="1"/>
          </p:cNvSpPr>
          <p:nvPr>
            <p:ph type="dt" sz="half" idx="10"/>
          </p:nvPr>
        </p:nvSpPr>
        <p:spPr/>
        <p:txBody>
          <a:bodyPr/>
          <a:lstStyle/>
          <a:p>
            <a:fld id="{E2D8669F-D2E3-4CE6-9ACB-DD4B8FEA2E5F}" type="datetime1">
              <a:rPr lang="en-IN" smtClean="0"/>
              <a:pPr/>
              <a:t>07-07-2025</a:t>
            </a:fld>
            <a:endParaRPr lang="en-IN"/>
          </a:p>
        </p:txBody>
      </p:sp>
      <p:sp>
        <p:nvSpPr>
          <p:cNvPr id="4" name="Footer Placeholder 3">
            <a:extLst>
              <a:ext uri="{FF2B5EF4-FFF2-40B4-BE49-F238E27FC236}">
                <a16:creationId xmlns:a16="http://schemas.microsoft.com/office/drawing/2014/main" id="{78A7DE1E-7383-4B0E-82E6-CBA1F8C1431C}"/>
              </a:ext>
            </a:extLst>
          </p:cNvPr>
          <p:cNvSpPr>
            <a:spLocks noGrp="1"/>
          </p:cNvSpPr>
          <p:nvPr>
            <p:ph type="ftr" sz="quarter" idx="11"/>
          </p:nvPr>
        </p:nvSpPr>
        <p:spPr/>
        <p:txBody>
          <a:bodyPr/>
          <a:lstStyle/>
          <a:p>
            <a:r>
              <a:rPr lang="en-IN"/>
              <a:t>Dayanand Science College Latur</a:t>
            </a:r>
          </a:p>
        </p:txBody>
      </p:sp>
      <p:sp>
        <p:nvSpPr>
          <p:cNvPr id="5" name="Slide Number Placeholder 4">
            <a:extLst>
              <a:ext uri="{FF2B5EF4-FFF2-40B4-BE49-F238E27FC236}">
                <a16:creationId xmlns:a16="http://schemas.microsoft.com/office/drawing/2014/main" id="{6A9DA615-CBBE-4690-99A7-D182B6F57052}"/>
              </a:ext>
            </a:extLst>
          </p:cNvPr>
          <p:cNvSpPr>
            <a:spLocks noGrp="1"/>
          </p:cNvSpPr>
          <p:nvPr>
            <p:ph type="sldNum" sz="quarter" idx="12"/>
          </p:nvPr>
        </p:nvSpPr>
        <p:spPr/>
        <p:txBody>
          <a:bodyPr/>
          <a:lstStyle/>
          <a:p>
            <a:fld id="{9E1ADABD-4922-4467-A986-1338D2CCE73C}" type="slidenum">
              <a:rPr lang="en-IN" smtClean="0"/>
              <a:pPr/>
              <a:t>32</a:t>
            </a:fld>
            <a:endParaRPr lang="en-IN"/>
          </a:p>
        </p:txBody>
      </p:sp>
      <p:sp>
        <p:nvSpPr>
          <p:cNvPr id="7" name="Rectangle 6">
            <a:extLst>
              <a:ext uri="{FF2B5EF4-FFF2-40B4-BE49-F238E27FC236}">
                <a16:creationId xmlns:a16="http://schemas.microsoft.com/office/drawing/2014/main" id="{4B02E09A-CC38-4915-8D42-832F013C6BFF}"/>
              </a:ext>
            </a:extLst>
          </p:cNvPr>
          <p:cNvSpPr/>
          <p:nvPr/>
        </p:nvSpPr>
        <p:spPr>
          <a:xfrm>
            <a:off x="674703" y="3094793"/>
            <a:ext cx="10679097" cy="3274871"/>
          </a:xfrm>
          <a:prstGeom prst="rect">
            <a:avLst/>
          </a:prstGeom>
        </p:spPr>
        <p:txBody>
          <a:bodyPr wrap="square">
            <a:spAutoFit/>
          </a:bodyPr>
          <a:lstStyle/>
          <a:p>
            <a:pPr>
              <a:lnSpc>
                <a:spcPct val="107000"/>
              </a:lnSpc>
              <a:spcAft>
                <a:spcPts val="0"/>
              </a:spcAft>
            </a:pPr>
            <a:r>
              <a:rPr lang="en-US" b="1" dirty="0">
                <a:solidFill>
                  <a:srgbClr val="000000"/>
                </a:solidFill>
                <a:latin typeface="Times New Roman" panose="02020603050405020304" pitchFamily="18" charset="0"/>
                <a:ea typeface="Times New Roman" panose="02020603050405020304" pitchFamily="18" charset="0"/>
                <a:cs typeface="Mangal" panose="00000400000000000000" pitchFamily="2"/>
              </a:rPr>
              <a:t>Caption: </a:t>
            </a:r>
            <a:endParaRPr lang="en-IN" sz="1600" dirty="0">
              <a:effectLst/>
              <a:latin typeface="Calibri" panose="020F0502020204030204" pitchFamily="34" charset="0"/>
              <a:ea typeface="Times New Roman" panose="02020603050405020304" pitchFamily="18" charset="0"/>
              <a:cs typeface="Mangal" panose="00000400000000000000" pitchFamily="2"/>
            </a:endParaRPr>
          </a:p>
          <a:p>
            <a:pPr>
              <a:spcAft>
                <a:spcPts val="0"/>
              </a:spcAft>
            </a:pPr>
            <a:r>
              <a:rPr lang="en-US" dirty="0">
                <a:solidFill>
                  <a:srgbClr val="000000"/>
                </a:solidFill>
                <a:latin typeface="Times New Roman" panose="02020603050405020304" pitchFamily="18" charset="0"/>
                <a:ea typeface="Times New Roman" panose="02020603050405020304" pitchFamily="18" charset="0"/>
              </a:rPr>
              <a:t>It is the text that appears in the title bar of form. A caption can be changed at runtime. The caption must be informative and meaningful.</a:t>
            </a:r>
            <a:endParaRPr lang="en-IN" dirty="0">
              <a:solidFill>
                <a:srgbClr val="000000"/>
              </a:solidFill>
              <a:latin typeface="Times New Roman" panose="02020603050405020304" pitchFamily="18" charset="0"/>
              <a:ea typeface="Times New Roman" panose="02020603050405020304" pitchFamily="18" charset="0"/>
            </a:endParaRPr>
          </a:p>
          <a:p>
            <a:pPr>
              <a:lnSpc>
                <a:spcPct val="107000"/>
              </a:lnSpc>
              <a:spcAft>
                <a:spcPts val="0"/>
              </a:spcAft>
            </a:pPr>
            <a:r>
              <a:rPr lang="en-US" b="1" dirty="0">
                <a:solidFill>
                  <a:srgbClr val="000000"/>
                </a:solidFill>
                <a:latin typeface="Times New Roman" panose="02020603050405020304" pitchFamily="18" charset="0"/>
                <a:ea typeface="Times New Roman" panose="02020603050405020304" pitchFamily="18" charset="0"/>
                <a:cs typeface="Mangal" panose="00000400000000000000" pitchFamily="2"/>
              </a:rPr>
              <a:t>Font: </a:t>
            </a:r>
            <a:endParaRPr lang="en-IN" sz="1600" dirty="0">
              <a:effectLst/>
              <a:latin typeface="Calibri" panose="020F0502020204030204" pitchFamily="34" charset="0"/>
              <a:ea typeface="Times New Roman" panose="02020603050405020304" pitchFamily="18" charset="0"/>
              <a:cs typeface="Mangal" panose="00000400000000000000" pitchFamily="2"/>
            </a:endParaRPr>
          </a:p>
          <a:p>
            <a:pPr>
              <a:lnSpc>
                <a:spcPct val="107000"/>
              </a:lnSpc>
              <a:spcAft>
                <a:spcPts val="0"/>
              </a:spcAft>
            </a:pPr>
            <a:r>
              <a:rPr lang="en-US" dirty="0">
                <a:solidFill>
                  <a:srgbClr val="000000"/>
                </a:solidFill>
                <a:latin typeface="Times New Roman" panose="02020603050405020304" pitchFamily="18" charset="0"/>
                <a:ea typeface="Times New Roman" panose="02020603050405020304" pitchFamily="18" charset="0"/>
                <a:cs typeface="Mangal" panose="00000400000000000000" pitchFamily="2"/>
              </a:rPr>
              <a:t>This property is used to sets font type, style, size. </a:t>
            </a:r>
            <a:endParaRPr lang="en-IN" sz="1600" dirty="0">
              <a:effectLst/>
              <a:latin typeface="Calibri" panose="020F0502020204030204" pitchFamily="34" charset="0"/>
              <a:ea typeface="Times New Roman" panose="02020603050405020304" pitchFamily="18" charset="0"/>
              <a:cs typeface="Mangal" panose="00000400000000000000" pitchFamily="2"/>
            </a:endParaRPr>
          </a:p>
          <a:p>
            <a:pPr>
              <a:lnSpc>
                <a:spcPct val="107000"/>
              </a:lnSpc>
              <a:spcAft>
                <a:spcPts val="0"/>
              </a:spcAft>
            </a:pPr>
            <a:r>
              <a:rPr lang="en-US" b="1" dirty="0" err="1">
                <a:solidFill>
                  <a:srgbClr val="000000"/>
                </a:solidFill>
                <a:latin typeface="Times New Roman" panose="02020603050405020304" pitchFamily="18" charset="0"/>
                <a:ea typeface="Times New Roman" panose="02020603050405020304" pitchFamily="18" charset="0"/>
                <a:cs typeface="Mangal" panose="00000400000000000000" pitchFamily="2"/>
              </a:rPr>
              <a:t>ForeColor</a:t>
            </a:r>
            <a:r>
              <a:rPr lang="en-US" b="1" dirty="0">
                <a:solidFill>
                  <a:srgbClr val="000000"/>
                </a:solidFill>
                <a:latin typeface="Times New Roman" panose="02020603050405020304" pitchFamily="18" charset="0"/>
                <a:ea typeface="Times New Roman" panose="02020603050405020304" pitchFamily="18" charset="0"/>
                <a:cs typeface="Mangal" panose="00000400000000000000" pitchFamily="2"/>
              </a:rPr>
              <a:t>: </a:t>
            </a:r>
            <a:endParaRPr lang="en-IN" sz="1600" dirty="0">
              <a:effectLst/>
              <a:latin typeface="Calibri" panose="020F0502020204030204" pitchFamily="34" charset="0"/>
              <a:ea typeface="Times New Roman" panose="02020603050405020304" pitchFamily="18" charset="0"/>
              <a:cs typeface="Mangal" panose="00000400000000000000" pitchFamily="2"/>
            </a:endParaRPr>
          </a:p>
          <a:p>
            <a:pPr>
              <a:spcAft>
                <a:spcPts val="0"/>
              </a:spcAft>
            </a:pPr>
            <a:r>
              <a:rPr lang="en-US" dirty="0">
                <a:solidFill>
                  <a:srgbClr val="000000"/>
                </a:solidFill>
                <a:latin typeface="Times New Roman" panose="02020603050405020304" pitchFamily="18" charset="0"/>
                <a:ea typeface="Times New Roman" panose="02020603050405020304" pitchFamily="18" charset="0"/>
              </a:rPr>
              <a:t>This property is used to sets color of text or graphics.</a:t>
            </a:r>
            <a:endParaRPr lang="en-IN" dirty="0">
              <a:solidFill>
                <a:srgbClr val="000000"/>
              </a:solidFill>
              <a:latin typeface="Times New Roman" panose="02020603050405020304" pitchFamily="18" charset="0"/>
              <a:ea typeface="Times New Roman" panose="02020603050405020304" pitchFamily="18" charset="0"/>
            </a:endParaRPr>
          </a:p>
          <a:p>
            <a:pPr>
              <a:lnSpc>
                <a:spcPct val="107000"/>
              </a:lnSpc>
              <a:spcAft>
                <a:spcPts val="0"/>
              </a:spcAft>
            </a:pPr>
            <a:r>
              <a:rPr lang="en-US" b="1" dirty="0">
                <a:solidFill>
                  <a:srgbClr val="000000"/>
                </a:solidFill>
                <a:latin typeface="Times New Roman" panose="02020603050405020304" pitchFamily="18" charset="0"/>
                <a:ea typeface="Times New Roman" panose="02020603050405020304" pitchFamily="18" charset="0"/>
                <a:cs typeface="Mangal" panose="00000400000000000000" pitchFamily="2"/>
              </a:rPr>
              <a:t>Height: </a:t>
            </a:r>
            <a:endParaRPr lang="en-IN" sz="1600" dirty="0">
              <a:effectLst/>
              <a:latin typeface="Calibri" panose="020F0502020204030204" pitchFamily="34" charset="0"/>
              <a:ea typeface="Times New Roman" panose="02020603050405020304" pitchFamily="18" charset="0"/>
              <a:cs typeface="Mangal" panose="00000400000000000000" pitchFamily="2"/>
            </a:endParaRPr>
          </a:p>
          <a:p>
            <a:pPr>
              <a:lnSpc>
                <a:spcPct val="107000"/>
              </a:lnSpc>
              <a:spcAft>
                <a:spcPts val="0"/>
              </a:spcAft>
            </a:pPr>
            <a:r>
              <a:rPr lang="en-US" dirty="0">
                <a:solidFill>
                  <a:srgbClr val="000000"/>
                </a:solidFill>
                <a:latin typeface="Times New Roman" panose="02020603050405020304" pitchFamily="18" charset="0"/>
                <a:ea typeface="Times New Roman" panose="02020603050405020304" pitchFamily="18" charset="0"/>
                <a:cs typeface="Mangal" panose="00000400000000000000" pitchFamily="2"/>
              </a:rPr>
              <a:t>This property is used to sets the height of the form. </a:t>
            </a:r>
            <a:endParaRPr lang="en-IN" sz="1600" dirty="0">
              <a:effectLst/>
              <a:latin typeface="Calibri" panose="020F0502020204030204" pitchFamily="34" charset="0"/>
              <a:ea typeface="Times New Roman" panose="02020603050405020304" pitchFamily="18" charset="0"/>
              <a:cs typeface="Mangal" panose="00000400000000000000" pitchFamily="2"/>
            </a:endParaRPr>
          </a:p>
          <a:p>
            <a:pPr>
              <a:lnSpc>
                <a:spcPct val="107000"/>
              </a:lnSpc>
              <a:spcAft>
                <a:spcPts val="0"/>
              </a:spcAft>
            </a:pPr>
            <a:r>
              <a:rPr lang="en-US" b="1" dirty="0">
                <a:solidFill>
                  <a:srgbClr val="000000"/>
                </a:solidFill>
                <a:latin typeface="Times New Roman" panose="02020603050405020304" pitchFamily="18" charset="0"/>
                <a:ea typeface="Times New Roman" panose="02020603050405020304" pitchFamily="18" charset="0"/>
                <a:cs typeface="Mangal" panose="00000400000000000000" pitchFamily="2"/>
              </a:rPr>
              <a:t>Left: </a:t>
            </a:r>
            <a:endParaRPr lang="en-IN" sz="1600" dirty="0">
              <a:effectLst/>
              <a:latin typeface="Calibri" panose="020F0502020204030204" pitchFamily="34" charset="0"/>
              <a:ea typeface="Times New Roman" panose="02020603050405020304" pitchFamily="18" charset="0"/>
              <a:cs typeface="Mangal" panose="00000400000000000000" pitchFamily="2"/>
            </a:endParaRPr>
          </a:p>
          <a:p>
            <a:pPr>
              <a:spcAft>
                <a:spcPts val="0"/>
              </a:spcAft>
            </a:pPr>
            <a:r>
              <a:rPr lang="en-US" dirty="0">
                <a:solidFill>
                  <a:srgbClr val="000000"/>
                </a:solidFill>
                <a:latin typeface="Times New Roman" panose="02020603050405020304" pitchFamily="18" charset="0"/>
                <a:ea typeface="Times New Roman" panose="02020603050405020304" pitchFamily="18" charset="0"/>
              </a:rPr>
              <a:t>This property is used to sets the distance from left side of computer screen to left side of form.</a:t>
            </a:r>
            <a:endParaRPr lang="en-IN"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52207642"/>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A0160-8D11-4586-8019-0E73E075FE0E}"/>
              </a:ext>
            </a:extLst>
          </p:cNvPr>
          <p:cNvSpPr>
            <a:spLocks noGrp="1"/>
          </p:cNvSpPr>
          <p:nvPr>
            <p:ph type="title"/>
          </p:nvPr>
        </p:nvSpPr>
        <p:spPr>
          <a:xfrm>
            <a:off x="1171114" y="330198"/>
            <a:ext cx="9601196" cy="1303867"/>
          </a:xfrm>
        </p:spPr>
        <p:txBody>
          <a:bodyPr>
            <a:normAutofit fontScale="90000"/>
          </a:bodyPr>
          <a:lstStyle/>
          <a:p>
            <a:r>
              <a:rPr lang="en-US" b="1" dirty="0"/>
              <a:t>Events</a:t>
            </a:r>
            <a:br>
              <a:rPr lang="en-IN" sz="2800" dirty="0"/>
            </a:br>
            <a:endParaRPr lang="en-IN" dirty="0"/>
          </a:p>
        </p:txBody>
      </p:sp>
      <p:sp>
        <p:nvSpPr>
          <p:cNvPr id="3" name="Content Placeholder 2">
            <a:extLst>
              <a:ext uri="{FF2B5EF4-FFF2-40B4-BE49-F238E27FC236}">
                <a16:creationId xmlns:a16="http://schemas.microsoft.com/office/drawing/2014/main" id="{69B38445-A418-451A-AE07-906C4947DC85}"/>
              </a:ext>
            </a:extLst>
          </p:cNvPr>
          <p:cNvSpPr>
            <a:spLocks noGrp="1"/>
          </p:cNvSpPr>
          <p:nvPr>
            <p:ph idx="1"/>
          </p:nvPr>
        </p:nvSpPr>
        <p:spPr>
          <a:xfrm>
            <a:off x="1295401" y="896645"/>
            <a:ext cx="9601196" cy="4979223"/>
          </a:xfrm>
        </p:spPr>
        <p:txBody>
          <a:bodyPr>
            <a:normAutofit/>
          </a:bodyPr>
          <a:lstStyle/>
          <a:p>
            <a:r>
              <a:rPr lang="en-US" sz="2000" dirty="0"/>
              <a:t>Event determines the control’s reactions to external conditions. Controls recognize events, but your application handles them. A command button will recognize that it was clicked, but it won’t react to the event unless you provide some code. </a:t>
            </a:r>
          </a:p>
          <a:p>
            <a:r>
              <a:rPr lang="en-US" sz="2000" dirty="0"/>
              <a:t>It means you must tell visual basic what to do when the user clicks the specific command button. This subroutine or code executes each time the control is clicked.</a:t>
            </a:r>
            <a:endParaRPr lang="en-IN" sz="2000" dirty="0"/>
          </a:p>
          <a:p>
            <a:r>
              <a:rPr lang="en-US" sz="2000" dirty="0"/>
              <a:t>To write an event handler for a control, follow these steps.</a:t>
            </a:r>
            <a:endParaRPr lang="en-IN" sz="2000" dirty="0"/>
          </a:p>
          <a:p>
            <a:pPr lvl="0"/>
            <a:r>
              <a:rPr lang="en-US" sz="2000" dirty="0"/>
              <a:t>Switch to the code window or double click the control for which you want to write the event handler.</a:t>
            </a:r>
            <a:endParaRPr lang="en-IN" sz="2000" dirty="0"/>
          </a:p>
          <a:p>
            <a:pPr lvl="0"/>
            <a:r>
              <a:rPr lang="en-US" sz="2000" dirty="0"/>
              <a:t>Following is the view of code window. You will see two drop-down lists. </a:t>
            </a:r>
            <a:endParaRPr lang="en-IN" sz="2000" dirty="0"/>
          </a:p>
          <a:p>
            <a:pPr lvl="1"/>
            <a:r>
              <a:rPr lang="en-US" sz="1800" dirty="0"/>
              <a:t>The first contains the names of all control on the form. Select the control for which you want to write an event handler. </a:t>
            </a:r>
            <a:endParaRPr lang="en-IN" sz="1800" dirty="0"/>
          </a:p>
          <a:p>
            <a:pPr lvl="1"/>
            <a:r>
              <a:rPr lang="en-US" sz="1800" dirty="0"/>
              <a:t>The second list contains all the events the selected control can recognize. </a:t>
            </a:r>
            <a:endParaRPr lang="en-IN" sz="1800" dirty="0"/>
          </a:p>
          <a:p>
            <a:endParaRPr lang="en-IN" sz="2000" dirty="0"/>
          </a:p>
        </p:txBody>
      </p:sp>
      <p:sp>
        <p:nvSpPr>
          <p:cNvPr id="4" name="Date Placeholder 3">
            <a:extLst>
              <a:ext uri="{FF2B5EF4-FFF2-40B4-BE49-F238E27FC236}">
                <a16:creationId xmlns:a16="http://schemas.microsoft.com/office/drawing/2014/main" id="{9F05D733-539C-4987-ABA4-E7D6A411A0EF}"/>
              </a:ext>
            </a:extLst>
          </p:cNvPr>
          <p:cNvSpPr>
            <a:spLocks noGrp="1"/>
          </p:cNvSpPr>
          <p:nvPr>
            <p:ph type="dt" sz="half" idx="10"/>
          </p:nvPr>
        </p:nvSpPr>
        <p:spPr/>
        <p:txBody>
          <a:bodyPr/>
          <a:lstStyle/>
          <a:p>
            <a:fld id="{BD7E4ABE-265F-4BAD-8D60-95878FCFCCCE}" type="datetime1">
              <a:rPr lang="en-IN" smtClean="0"/>
              <a:pPr/>
              <a:t>07-07-2025</a:t>
            </a:fld>
            <a:endParaRPr lang="en-IN"/>
          </a:p>
        </p:txBody>
      </p:sp>
      <p:sp>
        <p:nvSpPr>
          <p:cNvPr id="5" name="Footer Placeholder 4">
            <a:extLst>
              <a:ext uri="{FF2B5EF4-FFF2-40B4-BE49-F238E27FC236}">
                <a16:creationId xmlns:a16="http://schemas.microsoft.com/office/drawing/2014/main" id="{7DCA909B-BDDF-4CAB-B8AE-E9791D20913B}"/>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4103A217-82DB-4560-BEDB-3146FC3D8237}"/>
              </a:ext>
            </a:extLst>
          </p:cNvPr>
          <p:cNvSpPr>
            <a:spLocks noGrp="1"/>
          </p:cNvSpPr>
          <p:nvPr>
            <p:ph type="sldNum" sz="quarter" idx="12"/>
          </p:nvPr>
        </p:nvSpPr>
        <p:spPr/>
        <p:txBody>
          <a:bodyPr/>
          <a:lstStyle/>
          <a:p>
            <a:fld id="{9E1ADABD-4922-4467-A986-1338D2CCE73C}" type="slidenum">
              <a:rPr lang="en-IN" smtClean="0"/>
              <a:pPr/>
              <a:t>33</a:t>
            </a:fld>
            <a:endParaRPr lang="en-IN"/>
          </a:p>
        </p:txBody>
      </p:sp>
    </p:spTree>
    <p:extLst>
      <p:ext uri="{BB962C8B-B14F-4D97-AF65-F5344CB8AC3E}">
        <p14:creationId xmlns:p14="http://schemas.microsoft.com/office/powerpoint/2010/main" val="3308734850"/>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B11BD-43C9-44FC-9B0C-8A8D1F391C8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F2866B1B-E248-498F-9F06-8137CA51F07D}"/>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1E54C8FD-E9BF-45F8-A3BB-A95A1B998841}"/>
              </a:ext>
            </a:extLst>
          </p:cNvPr>
          <p:cNvSpPr>
            <a:spLocks noGrp="1"/>
          </p:cNvSpPr>
          <p:nvPr>
            <p:ph type="dt" sz="half" idx="10"/>
          </p:nvPr>
        </p:nvSpPr>
        <p:spPr/>
        <p:txBody>
          <a:bodyPr/>
          <a:lstStyle/>
          <a:p>
            <a:fld id="{3347F062-A204-4B89-BC07-2EC1AA02B94F}" type="datetime1">
              <a:rPr lang="en-IN" smtClean="0"/>
              <a:pPr/>
              <a:t>07-07-2025</a:t>
            </a:fld>
            <a:endParaRPr lang="en-IN"/>
          </a:p>
        </p:txBody>
      </p:sp>
      <p:sp>
        <p:nvSpPr>
          <p:cNvPr id="6" name="Footer Placeholder 5">
            <a:extLst>
              <a:ext uri="{FF2B5EF4-FFF2-40B4-BE49-F238E27FC236}">
                <a16:creationId xmlns:a16="http://schemas.microsoft.com/office/drawing/2014/main" id="{BFD855A1-A0E0-43C5-B89F-D63A5B3B2FA8}"/>
              </a:ext>
            </a:extLst>
          </p:cNvPr>
          <p:cNvSpPr>
            <a:spLocks noGrp="1"/>
          </p:cNvSpPr>
          <p:nvPr>
            <p:ph type="ftr" sz="quarter" idx="11"/>
          </p:nvPr>
        </p:nvSpPr>
        <p:spPr/>
        <p:txBody>
          <a:bodyPr/>
          <a:lstStyle/>
          <a:p>
            <a:r>
              <a:rPr lang="en-IN"/>
              <a:t>Dayanand Science College Latur</a:t>
            </a:r>
          </a:p>
        </p:txBody>
      </p:sp>
      <p:sp>
        <p:nvSpPr>
          <p:cNvPr id="7" name="Slide Number Placeholder 6">
            <a:extLst>
              <a:ext uri="{FF2B5EF4-FFF2-40B4-BE49-F238E27FC236}">
                <a16:creationId xmlns:a16="http://schemas.microsoft.com/office/drawing/2014/main" id="{A8C031D1-D422-43BB-842A-4F851FC08527}"/>
              </a:ext>
            </a:extLst>
          </p:cNvPr>
          <p:cNvSpPr>
            <a:spLocks noGrp="1"/>
          </p:cNvSpPr>
          <p:nvPr>
            <p:ph type="sldNum" sz="quarter" idx="12"/>
          </p:nvPr>
        </p:nvSpPr>
        <p:spPr/>
        <p:txBody>
          <a:bodyPr/>
          <a:lstStyle/>
          <a:p>
            <a:fld id="{9E1ADABD-4922-4467-A986-1338D2CCE73C}" type="slidenum">
              <a:rPr lang="en-IN" smtClean="0"/>
              <a:pPr/>
              <a:t>34</a:t>
            </a:fld>
            <a:endParaRPr lang="en-IN"/>
          </a:p>
        </p:txBody>
      </p:sp>
      <p:pic>
        <p:nvPicPr>
          <p:cNvPr id="4098" name="Picture 2">
            <a:extLst>
              <a:ext uri="{FF2B5EF4-FFF2-40B4-BE49-F238E27FC236}">
                <a16:creationId xmlns:a16="http://schemas.microsoft.com/office/drawing/2014/main" id="{0387F1C5-A886-408F-B430-B587E7224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112" t="14861" r="27609" b="56857"/>
          <a:stretch>
            <a:fillRect/>
          </a:stretch>
        </p:blipFill>
        <p:spPr bwMode="auto">
          <a:xfrm>
            <a:off x="758301" y="55925"/>
            <a:ext cx="10515600" cy="340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36665A16-F9AF-401A-A02B-7F8BF69A97FE}"/>
              </a:ext>
            </a:extLst>
          </p:cNvPr>
          <p:cNvSpPr txBox="1">
            <a:spLocks/>
          </p:cNvSpPr>
          <p:nvPr/>
        </p:nvSpPr>
        <p:spPr>
          <a:xfrm>
            <a:off x="990600" y="3595325"/>
            <a:ext cx="10515600" cy="27340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combination of the control's name and event’s name is unique and is the name of the event</a:t>
            </a:r>
            <a:endParaRPr lang="en-IN" sz="2400" dirty="0"/>
          </a:p>
          <a:p>
            <a:r>
              <a:rPr lang="en-US" dirty="0"/>
              <a:t>Visual basic looks for the subroutine made up of the name of the control on which the event took place and the name of the event. Two most common events are </a:t>
            </a:r>
            <a:endParaRPr lang="en-IN" sz="2400" dirty="0"/>
          </a:p>
          <a:p>
            <a:pPr lvl="1"/>
            <a:r>
              <a:rPr lang="en-US" dirty="0"/>
              <a:t>Mouse Event</a:t>
            </a:r>
            <a:endParaRPr lang="en-IN" sz="2000" dirty="0"/>
          </a:p>
          <a:p>
            <a:pPr lvl="1"/>
            <a:r>
              <a:rPr lang="en-US" dirty="0"/>
              <a:t>Keyboard Event.</a:t>
            </a:r>
          </a:p>
          <a:p>
            <a:pPr lvl="1"/>
            <a:r>
              <a:rPr lang="en-US" dirty="0"/>
              <a:t>Focus</a:t>
            </a:r>
            <a:endParaRPr lang="en-IN" dirty="0"/>
          </a:p>
        </p:txBody>
      </p:sp>
    </p:spTree>
    <p:extLst>
      <p:ext uri="{BB962C8B-B14F-4D97-AF65-F5344CB8AC3E}">
        <p14:creationId xmlns:p14="http://schemas.microsoft.com/office/powerpoint/2010/main" val="3506705151"/>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9FD2A-8DF6-4EDA-9D73-7FDE05F1BFD3}"/>
              </a:ext>
            </a:extLst>
          </p:cNvPr>
          <p:cNvSpPr>
            <a:spLocks noGrp="1"/>
          </p:cNvSpPr>
          <p:nvPr>
            <p:ph type="title"/>
          </p:nvPr>
        </p:nvSpPr>
        <p:spPr/>
        <p:txBody>
          <a:bodyPr>
            <a:normAutofit fontScale="90000"/>
          </a:bodyPr>
          <a:lstStyle/>
          <a:p>
            <a:r>
              <a:rPr lang="en-US" b="1" dirty="0"/>
              <a:t>Mouse Event:</a:t>
            </a:r>
            <a:br>
              <a:rPr lang="en-IN" dirty="0"/>
            </a:br>
            <a:endParaRPr lang="en-IN" dirty="0"/>
          </a:p>
        </p:txBody>
      </p:sp>
      <p:sp>
        <p:nvSpPr>
          <p:cNvPr id="4" name="Content Placeholder 3">
            <a:extLst>
              <a:ext uri="{FF2B5EF4-FFF2-40B4-BE49-F238E27FC236}">
                <a16:creationId xmlns:a16="http://schemas.microsoft.com/office/drawing/2014/main" id="{E461D359-4CA1-41C3-B0F3-59852FE00364}"/>
              </a:ext>
            </a:extLst>
          </p:cNvPr>
          <p:cNvSpPr>
            <a:spLocks noGrp="1"/>
          </p:cNvSpPr>
          <p:nvPr>
            <p:ph idx="1"/>
          </p:nvPr>
        </p:nvSpPr>
        <p:spPr/>
        <p:txBody>
          <a:bodyPr/>
          <a:lstStyle/>
          <a:p>
            <a:pPr marL="0" indent="0" algn="just">
              <a:buNone/>
            </a:pPr>
            <a:r>
              <a:rPr lang="en-US" dirty="0"/>
              <a:t>Most of the elements of the user in can be manipulated with the mouse, and programming mouse events is your number one job as a VB programmer. The form primarily acts as a container for other controls, but it does support events. That is it can respond to some user interactions. Some commonly used events are as follows: </a:t>
            </a:r>
            <a:endParaRPr lang="en-IN" dirty="0"/>
          </a:p>
          <a:p>
            <a:endParaRPr lang="en-IN" dirty="0"/>
          </a:p>
        </p:txBody>
      </p:sp>
      <p:sp>
        <p:nvSpPr>
          <p:cNvPr id="3" name="Date Placeholder 2">
            <a:extLst>
              <a:ext uri="{FF2B5EF4-FFF2-40B4-BE49-F238E27FC236}">
                <a16:creationId xmlns:a16="http://schemas.microsoft.com/office/drawing/2014/main" id="{6AE12B9B-999E-4B45-92B1-B9356B9809F5}"/>
              </a:ext>
            </a:extLst>
          </p:cNvPr>
          <p:cNvSpPr>
            <a:spLocks noGrp="1"/>
          </p:cNvSpPr>
          <p:nvPr>
            <p:ph type="dt" sz="half" idx="10"/>
          </p:nvPr>
        </p:nvSpPr>
        <p:spPr/>
        <p:txBody>
          <a:bodyPr/>
          <a:lstStyle/>
          <a:p>
            <a:fld id="{8ACEFE14-A4EC-4383-A162-D3BAB190A85B}" type="datetime1">
              <a:rPr lang="en-IN" smtClean="0"/>
              <a:pPr/>
              <a:t>07-07-2025</a:t>
            </a:fld>
            <a:endParaRPr lang="en-IN"/>
          </a:p>
        </p:txBody>
      </p:sp>
      <p:sp>
        <p:nvSpPr>
          <p:cNvPr id="5" name="Footer Placeholder 4">
            <a:extLst>
              <a:ext uri="{FF2B5EF4-FFF2-40B4-BE49-F238E27FC236}">
                <a16:creationId xmlns:a16="http://schemas.microsoft.com/office/drawing/2014/main" id="{619EE3C5-F6FD-44D8-951B-A1C55F584DD4}"/>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1C2E8698-9D98-4D56-9027-FC4837629244}"/>
              </a:ext>
            </a:extLst>
          </p:cNvPr>
          <p:cNvSpPr>
            <a:spLocks noGrp="1"/>
          </p:cNvSpPr>
          <p:nvPr>
            <p:ph type="sldNum" sz="quarter" idx="12"/>
          </p:nvPr>
        </p:nvSpPr>
        <p:spPr/>
        <p:txBody>
          <a:bodyPr/>
          <a:lstStyle/>
          <a:p>
            <a:fld id="{9E1ADABD-4922-4467-A986-1338D2CCE73C}" type="slidenum">
              <a:rPr lang="en-IN" smtClean="0"/>
              <a:pPr/>
              <a:t>35</a:t>
            </a:fld>
            <a:endParaRPr lang="en-IN"/>
          </a:p>
        </p:txBody>
      </p:sp>
    </p:spTree>
    <p:extLst>
      <p:ext uri="{BB962C8B-B14F-4D97-AF65-F5344CB8AC3E}">
        <p14:creationId xmlns:p14="http://schemas.microsoft.com/office/powerpoint/2010/main" val="1480270914"/>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2600A-C91E-43CC-A6EF-66A538104B92}"/>
              </a:ext>
            </a:extLst>
          </p:cNvPr>
          <p:cNvSpPr>
            <a:spLocks noGrp="1"/>
          </p:cNvSpPr>
          <p:nvPr>
            <p:ph type="title"/>
          </p:nvPr>
        </p:nvSpPr>
        <p:spPr/>
        <p:txBody>
          <a:bodyPr/>
          <a:lstStyle/>
          <a:p>
            <a:r>
              <a:rPr lang="en-US" b="1" dirty="0"/>
              <a:t>Form Events:</a:t>
            </a:r>
            <a:endParaRPr lang="en-IN" dirty="0"/>
          </a:p>
        </p:txBody>
      </p:sp>
      <p:sp>
        <p:nvSpPr>
          <p:cNvPr id="3" name="Content Placeholder 2">
            <a:extLst>
              <a:ext uri="{FF2B5EF4-FFF2-40B4-BE49-F238E27FC236}">
                <a16:creationId xmlns:a16="http://schemas.microsoft.com/office/drawing/2014/main" id="{94813445-DD90-4384-8CB6-34E61A935086}"/>
              </a:ext>
            </a:extLst>
          </p:cNvPr>
          <p:cNvSpPr>
            <a:spLocks noGrp="1"/>
          </p:cNvSpPr>
          <p:nvPr>
            <p:ph idx="1"/>
          </p:nvPr>
        </p:nvSpPr>
        <p:spPr/>
        <p:txBody>
          <a:bodyPr>
            <a:normAutofit fontScale="62500" lnSpcReduction="20000"/>
          </a:bodyPr>
          <a:lstStyle/>
          <a:p>
            <a:pPr marL="0" indent="0">
              <a:buNone/>
            </a:pPr>
            <a:r>
              <a:rPr lang="en-US" b="1" dirty="0"/>
              <a:t>Event Description </a:t>
            </a:r>
            <a:endParaRPr lang="en-IN" dirty="0"/>
          </a:p>
          <a:p>
            <a:r>
              <a:rPr lang="en-US" b="1" dirty="0"/>
              <a:t>Click </a:t>
            </a:r>
            <a:r>
              <a:rPr lang="en-US" dirty="0"/>
              <a:t>Event executed when user clicks on the form with the mouse. </a:t>
            </a:r>
            <a:endParaRPr lang="en-IN" dirty="0"/>
          </a:p>
          <a:p>
            <a:r>
              <a:rPr lang="en-US" b="1" dirty="0" err="1"/>
              <a:t>DblClick</a:t>
            </a:r>
            <a:r>
              <a:rPr lang="en-US" b="1" dirty="0"/>
              <a:t> </a:t>
            </a:r>
            <a:r>
              <a:rPr lang="en-US" dirty="0" err="1"/>
              <a:t>Dblclick</a:t>
            </a:r>
            <a:r>
              <a:rPr lang="en-US" dirty="0"/>
              <a:t> event triggered when user double clicks on form. </a:t>
            </a:r>
            <a:endParaRPr lang="en-IN" dirty="0"/>
          </a:p>
          <a:p>
            <a:r>
              <a:rPr lang="en-US" b="1" dirty="0"/>
              <a:t>Activate </a:t>
            </a:r>
            <a:r>
              <a:rPr lang="en-US" dirty="0" err="1"/>
              <a:t>Activate</a:t>
            </a:r>
            <a:r>
              <a:rPr lang="en-US" dirty="0"/>
              <a:t> event is triggered when form becomes the active window. </a:t>
            </a:r>
            <a:endParaRPr lang="en-IN" dirty="0"/>
          </a:p>
          <a:p>
            <a:r>
              <a:rPr lang="en-US" b="1" dirty="0"/>
              <a:t>Deactivate </a:t>
            </a:r>
            <a:r>
              <a:rPr lang="en-US" dirty="0" err="1"/>
              <a:t>Deactivate</a:t>
            </a:r>
            <a:r>
              <a:rPr lang="en-US" dirty="0"/>
              <a:t> event is triggered when form becomes the deactivate window. </a:t>
            </a:r>
            <a:endParaRPr lang="en-IN" dirty="0"/>
          </a:p>
          <a:p>
            <a:r>
              <a:rPr lang="en-US" b="1" dirty="0"/>
              <a:t>Load </a:t>
            </a:r>
            <a:r>
              <a:rPr lang="en-US" dirty="0" err="1"/>
              <a:t>Load</a:t>
            </a:r>
            <a:r>
              <a:rPr lang="en-US" dirty="0"/>
              <a:t> event occurs when form is loaded. This is a good place to initialize variables and set any run time properties. </a:t>
            </a:r>
            <a:endParaRPr lang="en-IN" dirty="0"/>
          </a:p>
          <a:p>
            <a:r>
              <a:rPr lang="en-US" b="1" dirty="0"/>
              <a:t>Unload </a:t>
            </a:r>
            <a:r>
              <a:rPr lang="en-US" dirty="0" err="1"/>
              <a:t>Unload</a:t>
            </a:r>
            <a:r>
              <a:rPr lang="en-US" dirty="0"/>
              <a:t> event occurs when user close the form. </a:t>
            </a:r>
            <a:endParaRPr lang="en-IN" dirty="0"/>
          </a:p>
          <a:p>
            <a:r>
              <a:rPr lang="en-US" b="1" dirty="0"/>
              <a:t>Terminate </a:t>
            </a:r>
            <a:r>
              <a:rPr lang="en-US" dirty="0"/>
              <a:t>This event is used to close or terminate the form. All the memory that was held for the form variables are released </a:t>
            </a:r>
            <a:endParaRPr lang="en-IN" dirty="0"/>
          </a:p>
          <a:p>
            <a:r>
              <a:rPr lang="en-US" b="1" dirty="0"/>
              <a:t>Resize </a:t>
            </a:r>
            <a:r>
              <a:rPr lang="en-US" dirty="0"/>
              <a:t>This event is occurred when the user resizes form. </a:t>
            </a:r>
            <a:endParaRPr lang="en-IN" dirty="0"/>
          </a:p>
          <a:p>
            <a:r>
              <a:rPr lang="en-US" b="1" dirty="0" err="1"/>
              <a:t>MouseMove</a:t>
            </a:r>
            <a:r>
              <a:rPr lang="en-US" b="1" dirty="0"/>
              <a:t> </a:t>
            </a:r>
            <a:r>
              <a:rPr lang="en-US" dirty="0"/>
              <a:t>This event is occurred when the user mouse moves on the form. </a:t>
            </a:r>
            <a:endParaRPr lang="en-IN" dirty="0"/>
          </a:p>
          <a:p>
            <a:endParaRPr lang="en-IN" dirty="0"/>
          </a:p>
        </p:txBody>
      </p:sp>
      <p:sp>
        <p:nvSpPr>
          <p:cNvPr id="4" name="Date Placeholder 3">
            <a:extLst>
              <a:ext uri="{FF2B5EF4-FFF2-40B4-BE49-F238E27FC236}">
                <a16:creationId xmlns:a16="http://schemas.microsoft.com/office/drawing/2014/main" id="{7D7D69C2-7AE9-4092-A7FE-D14DBF4D305E}"/>
              </a:ext>
            </a:extLst>
          </p:cNvPr>
          <p:cNvSpPr>
            <a:spLocks noGrp="1"/>
          </p:cNvSpPr>
          <p:nvPr>
            <p:ph type="dt" sz="half" idx="10"/>
          </p:nvPr>
        </p:nvSpPr>
        <p:spPr/>
        <p:txBody>
          <a:bodyPr/>
          <a:lstStyle/>
          <a:p>
            <a:fld id="{7A1638E9-0553-4559-A4E5-914948036497}" type="datetime1">
              <a:rPr lang="en-IN" smtClean="0"/>
              <a:pPr/>
              <a:t>07-07-2025</a:t>
            </a:fld>
            <a:endParaRPr lang="en-IN"/>
          </a:p>
        </p:txBody>
      </p:sp>
      <p:sp>
        <p:nvSpPr>
          <p:cNvPr id="5" name="Footer Placeholder 4">
            <a:extLst>
              <a:ext uri="{FF2B5EF4-FFF2-40B4-BE49-F238E27FC236}">
                <a16:creationId xmlns:a16="http://schemas.microsoft.com/office/drawing/2014/main" id="{414BF7E9-1273-473B-9838-8F18BF938F34}"/>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C13CF183-F07E-46E2-ABBD-16C7B7E4B04E}"/>
              </a:ext>
            </a:extLst>
          </p:cNvPr>
          <p:cNvSpPr>
            <a:spLocks noGrp="1"/>
          </p:cNvSpPr>
          <p:nvPr>
            <p:ph type="sldNum" sz="quarter" idx="12"/>
          </p:nvPr>
        </p:nvSpPr>
        <p:spPr/>
        <p:txBody>
          <a:bodyPr/>
          <a:lstStyle/>
          <a:p>
            <a:fld id="{9E1ADABD-4922-4467-A986-1338D2CCE73C}" type="slidenum">
              <a:rPr lang="en-IN" smtClean="0"/>
              <a:pPr/>
              <a:t>36</a:t>
            </a:fld>
            <a:endParaRPr lang="en-IN"/>
          </a:p>
        </p:txBody>
      </p:sp>
    </p:spTree>
    <p:extLst>
      <p:ext uri="{BB962C8B-B14F-4D97-AF65-F5344CB8AC3E}">
        <p14:creationId xmlns:p14="http://schemas.microsoft.com/office/powerpoint/2010/main" val="3335862138"/>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32BD8-0799-4280-AD78-58648479E214}"/>
              </a:ext>
            </a:extLst>
          </p:cNvPr>
          <p:cNvSpPr>
            <a:spLocks noGrp="1"/>
          </p:cNvSpPr>
          <p:nvPr>
            <p:ph type="title"/>
          </p:nvPr>
        </p:nvSpPr>
        <p:spPr/>
        <p:txBody>
          <a:bodyPr/>
          <a:lstStyle/>
          <a:p>
            <a:r>
              <a:rPr lang="en-US" b="1" dirty="0"/>
              <a:t>Keyboard Events: </a:t>
            </a:r>
            <a:endParaRPr lang="en-IN" dirty="0"/>
          </a:p>
        </p:txBody>
      </p:sp>
      <p:sp>
        <p:nvSpPr>
          <p:cNvPr id="3" name="Content Placeholder 2">
            <a:extLst>
              <a:ext uri="{FF2B5EF4-FFF2-40B4-BE49-F238E27FC236}">
                <a16:creationId xmlns:a16="http://schemas.microsoft.com/office/drawing/2014/main" id="{85B8EC49-4895-4DA9-8E23-920078E8AFF2}"/>
              </a:ext>
            </a:extLst>
          </p:cNvPr>
          <p:cNvSpPr>
            <a:spLocks noGrp="1"/>
          </p:cNvSpPr>
          <p:nvPr>
            <p:ph idx="1"/>
          </p:nvPr>
        </p:nvSpPr>
        <p:spPr/>
        <p:txBody>
          <a:bodyPr>
            <a:normAutofit lnSpcReduction="10000"/>
          </a:bodyPr>
          <a:lstStyle/>
          <a:p>
            <a:r>
              <a:rPr lang="en-US" dirty="0"/>
              <a:t>Keyboard events are generated by keystrokes, usually, you must program the keyboard events for the controls that can accept text. You must provide code for the keyboard events of controls that can be manipulated with both the </a:t>
            </a:r>
            <a:r>
              <a:rPr lang="en-US" dirty="0" err="1"/>
              <a:t>mosue</a:t>
            </a:r>
            <a:r>
              <a:rPr lang="en-US" dirty="0"/>
              <a:t> and keyboard.</a:t>
            </a:r>
            <a:endParaRPr lang="en-IN" dirty="0"/>
          </a:p>
          <a:p>
            <a:r>
              <a:rPr lang="en-US" b="1" dirty="0"/>
              <a:t>Keypress </a:t>
            </a:r>
            <a:r>
              <a:rPr lang="en-US" dirty="0"/>
              <a:t>Tis event is occurred when the user presses key from the keyboard. </a:t>
            </a:r>
            <a:endParaRPr lang="en-IN" dirty="0"/>
          </a:p>
          <a:p>
            <a:r>
              <a:rPr lang="en-US" dirty="0"/>
              <a:t>Besides these events there are some events these are initialize </a:t>
            </a:r>
            <a:r>
              <a:rPr lang="en-US" dirty="0" err="1"/>
              <a:t>keyup</a:t>
            </a:r>
            <a:r>
              <a:rPr lang="en-US" dirty="0"/>
              <a:t>, </a:t>
            </a:r>
            <a:r>
              <a:rPr lang="en-US" dirty="0" err="1"/>
              <a:t>keydown</a:t>
            </a:r>
            <a:r>
              <a:rPr lang="en-US" dirty="0"/>
              <a:t> etc. </a:t>
            </a:r>
            <a:endParaRPr lang="en-IN" dirty="0"/>
          </a:p>
          <a:p>
            <a:endParaRPr lang="en-IN" dirty="0"/>
          </a:p>
        </p:txBody>
      </p:sp>
      <p:sp>
        <p:nvSpPr>
          <p:cNvPr id="4" name="Date Placeholder 3">
            <a:extLst>
              <a:ext uri="{FF2B5EF4-FFF2-40B4-BE49-F238E27FC236}">
                <a16:creationId xmlns:a16="http://schemas.microsoft.com/office/drawing/2014/main" id="{D43333DC-1DF5-4664-98CB-CB6CD24A100B}"/>
              </a:ext>
            </a:extLst>
          </p:cNvPr>
          <p:cNvSpPr>
            <a:spLocks noGrp="1"/>
          </p:cNvSpPr>
          <p:nvPr>
            <p:ph type="dt" sz="half" idx="10"/>
          </p:nvPr>
        </p:nvSpPr>
        <p:spPr/>
        <p:txBody>
          <a:bodyPr/>
          <a:lstStyle/>
          <a:p>
            <a:fld id="{F74AA42B-599F-4A53-B83B-B6058FFEAE38}" type="datetime1">
              <a:rPr lang="en-IN" smtClean="0"/>
              <a:pPr/>
              <a:t>07-07-2025</a:t>
            </a:fld>
            <a:endParaRPr lang="en-IN"/>
          </a:p>
        </p:txBody>
      </p:sp>
      <p:sp>
        <p:nvSpPr>
          <p:cNvPr id="5" name="Footer Placeholder 4">
            <a:extLst>
              <a:ext uri="{FF2B5EF4-FFF2-40B4-BE49-F238E27FC236}">
                <a16:creationId xmlns:a16="http://schemas.microsoft.com/office/drawing/2014/main" id="{97E0F0CE-D2A2-43D6-84DC-1853DC8F02A2}"/>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4F491D80-B2CF-48B8-B695-D2629FE6E5E9}"/>
              </a:ext>
            </a:extLst>
          </p:cNvPr>
          <p:cNvSpPr>
            <a:spLocks noGrp="1"/>
          </p:cNvSpPr>
          <p:nvPr>
            <p:ph type="sldNum" sz="quarter" idx="12"/>
          </p:nvPr>
        </p:nvSpPr>
        <p:spPr/>
        <p:txBody>
          <a:bodyPr/>
          <a:lstStyle/>
          <a:p>
            <a:fld id="{9E1ADABD-4922-4467-A986-1338D2CCE73C}" type="slidenum">
              <a:rPr lang="en-IN" smtClean="0"/>
              <a:pPr/>
              <a:t>37</a:t>
            </a:fld>
            <a:endParaRPr lang="en-IN"/>
          </a:p>
        </p:txBody>
      </p:sp>
    </p:spTree>
    <p:extLst>
      <p:ext uri="{BB962C8B-B14F-4D97-AF65-F5344CB8AC3E}">
        <p14:creationId xmlns:p14="http://schemas.microsoft.com/office/powerpoint/2010/main" val="3145986876"/>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70F83-37BA-4ACE-AF6F-ECDC98CFB81E}"/>
              </a:ext>
            </a:extLst>
          </p:cNvPr>
          <p:cNvSpPr>
            <a:spLocks noGrp="1"/>
          </p:cNvSpPr>
          <p:nvPr>
            <p:ph type="title"/>
          </p:nvPr>
        </p:nvSpPr>
        <p:spPr/>
        <p:txBody>
          <a:bodyPr/>
          <a:lstStyle/>
          <a:p>
            <a:r>
              <a:rPr lang="en-US" b="1" dirty="0"/>
              <a:t>Focus:</a:t>
            </a:r>
            <a:endParaRPr lang="en-IN" dirty="0"/>
          </a:p>
        </p:txBody>
      </p:sp>
      <p:sp>
        <p:nvSpPr>
          <p:cNvPr id="3" name="Content Placeholder 2">
            <a:extLst>
              <a:ext uri="{FF2B5EF4-FFF2-40B4-BE49-F238E27FC236}">
                <a16:creationId xmlns:a16="http://schemas.microsoft.com/office/drawing/2014/main" id="{FEBFC37E-56D0-41C9-A77F-F40EF7B81E4A}"/>
              </a:ext>
            </a:extLst>
          </p:cNvPr>
          <p:cNvSpPr>
            <a:spLocks noGrp="1"/>
          </p:cNvSpPr>
          <p:nvPr>
            <p:ph idx="1"/>
          </p:nvPr>
        </p:nvSpPr>
        <p:spPr/>
        <p:txBody>
          <a:bodyPr>
            <a:normAutofit fontScale="92500"/>
          </a:bodyPr>
          <a:lstStyle/>
          <a:p>
            <a:r>
              <a:rPr lang="en-US" dirty="0"/>
              <a:t>A fundamental concept I developing user interface that comply with the windows standard is the focus. Focus is the ability of a control to receive user input via the keyboard . When an object has the focus, it can receive input from a user. </a:t>
            </a:r>
          </a:p>
          <a:p>
            <a:r>
              <a:rPr lang="en-US" dirty="0"/>
              <a:t>Suppose you have a form with two textbox controls on it. At any time, only one of them can accept input. The control that can accept input is said to have the focus. </a:t>
            </a:r>
          </a:p>
          <a:p>
            <a:r>
              <a:rPr lang="en-US" b="1" dirty="0" err="1"/>
              <a:t>GetFocus</a:t>
            </a:r>
            <a:r>
              <a:rPr lang="en-US" dirty="0"/>
              <a:t> and </a:t>
            </a:r>
            <a:r>
              <a:rPr lang="en-US" b="1" dirty="0" err="1"/>
              <a:t>LostFocus</a:t>
            </a:r>
            <a:r>
              <a:rPr lang="en-US" dirty="0"/>
              <a:t> are two </a:t>
            </a:r>
            <a:r>
              <a:rPr lang="en-US" dirty="0" err="1"/>
              <a:t>releated</a:t>
            </a:r>
            <a:r>
              <a:rPr lang="en-US" dirty="0"/>
              <a:t> events.  </a:t>
            </a:r>
            <a:r>
              <a:rPr lang="en-US" dirty="0" err="1"/>
              <a:t>Whe</a:t>
            </a:r>
            <a:r>
              <a:rPr lang="en-US" dirty="0"/>
              <a:t> the focus is moved from one control to the other, the first control receives the </a:t>
            </a:r>
            <a:r>
              <a:rPr lang="en-US" dirty="0" err="1"/>
              <a:t>LostFocus</a:t>
            </a:r>
            <a:r>
              <a:rPr lang="en-US" dirty="0"/>
              <a:t> event, and after that the second control receives the </a:t>
            </a:r>
            <a:r>
              <a:rPr lang="en-US" dirty="0" err="1"/>
              <a:t>GotFocus</a:t>
            </a:r>
            <a:r>
              <a:rPr lang="en-US" dirty="0"/>
              <a:t> event.</a:t>
            </a:r>
            <a:endParaRPr lang="en-IN" dirty="0"/>
          </a:p>
          <a:p>
            <a:endParaRPr lang="en-IN" dirty="0"/>
          </a:p>
        </p:txBody>
      </p:sp>
      <p:sp>
        <p:nvSpPr>
          <p:cNvPr id="4" name="Date Placeholder 3">
            <a:extLst>
              <a:ext uri="{FF2B5EF4-FFF2-40B4-BE49-F238E27FC236}">
                <a16:creationId xmlns:a16="http://schemas.microsoft.com/office/drawing/2014/main" id="{6C4F83C0-AA36-4717-B5F6-43B482573D3F}"/>
              </a:ext>
            </a:extLst>
          </p:cNvPr>
          <p:cNvSpPr>
            <a:spLocks noGrp="1"/>
          </p:cNvSpPr>
          <p:nvPr>
            <p:ph type="dt" sz="half" idx="10"/>
          </p:nvPr>
        </p:nvSpPr>
        <p:spPr/>
        <p:txBody>
          <a:bodyPr/>
          <a:lstStyle/>
          <a:p>
            <a:fld id="{680B8CF6-3A0D-44F2-91F3-8B6B1D56B526}" type="datetime1">
              <a:rPr lang="en-IN" smtClean="0"/>
              <a:pPr/>
              <a:t>07-07-2025</a:t>
            </a:fld>
            <a:endParaRPr lang="en-IN"/>
          </a:p>
        </p:txBody>
      </p:sp>
      <p:sp>
        <p:nvSpPr>
          <p:cNvPr id="5" name="Footer Placeholder 4">
            <a:extLst>
              <a:ext uri="{FF2B5EF4-FFF2-40B4-BE49-F238E27FC236}">
                <a16:creationId xmlns:a16="http://schemas.microsoft.com/office/drawing/2014/main" id="{00A94C06-3E4A-4627-8205-054E1859060A}"/>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2C4F075C-BC65-4295-A8C1-FD3A21147EF7}"/>
              </a:ext>
            </a:extLst>
          </p:cNvPr>
          <p:cNvSpPr>
            <a:spLocks noGrp="1"/>
          </p:cNvSpPr>
          <p:nvPr>
            <p:ph type="sldNum" sz="quarter" idx="12"/>
          </p:nvPr>
        </p:nvSpPr>
        <p:spPr/>
        <p:txBody>
          <a:bodyPr/>
          <a:lstStyle/>
          <a:p>
            <a:fld id="{9E1ADABD-4922-4467-A986-1338D2CCE73C}" type="slidenum">
              <a:rPr lang="en-IN" smtClean="0"/>
              <a:pPr/>
              <a:t>38</a:t>
            </a:fld>
            <a:endParaRPr lang="en-IN"/>
          </a:p>
        </p:txBody>
      </p:sp>
    </p:spTree>
    <p:extLst>
      <p:ext uri="{BB962C8B-B14F-4D97-AF65-F5344CB8AC3E}">
        <p14:creationId xmlns:p14="http://schemas.microsoft.com/office/powerpoint/2010/main" val="740232227"/>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07044-ED13-494A-A8C4-BB6924128696}"/>
              </a:ext>
            </a:extLst>
          </p:cNvPr>
          <p:cNvSpPr>
            <a:spLocks noGrp="1"/>
          </p:cNvSpPr>
          <p:nvPr>
            <p:ph type="title"/>
          </p:nvPr>
        </p:nvSpPr>
        <p:spPr/>
        <p:txBody>
          <a:bodyPr/>
          <a:lstStyle/>
          <a:p>
            <a:r>
              <a:rPr lang="en-US" b="1" dirty="0"/>
              <a:t>Methods:</a:t>
            </a:r>
            <a:endParaRPr lang="en-IN" dirty="0"/>
          </a:p>
        </p:txBody>
      </p:sp>
      <p:sp>
        <p:nvSpPr>
          <p:cNvPr id="3" name="Content Placeholder 2">
            <a:extLst>
              <a:ext uri="{FF2B5EF4-FFF2-40B4-BE49-F238E27FC236}">
                <a16:creationId xmlns:a16="http://schemas.microsoft.com/office/drawing/2014/main" id="{3B7EC794-8E57-41F7-8D12-72D95315DF79}"/>
              </a:ext>
            </a:extLst>
          </p:cNvPr>
          <p:cNvSpPr>
            <a:spLocks noGrp="1"/>
          </p:cNvSpPr>
          <p:nvPr>
            <p:ph idx="1"/>
          </p:nvPr>
        </p:nvSpPr>
        <p:spPr/>
        <p:txBody>
          <a:bodyPr>
            <a:normAutofit fontScale="92500"/>
          </a:bodyPr>
          <a:lstStyle/>
          <a:p>
            <a:r>
              <a:rPr lang="en-US" dirty="0"/>
              <a:t>Objects have methods too, which are the actions they can carry out You can think of methods as the actions of an object. For ex. Methods of your VCR are the play, Fast Forward, Rewind, Pause, and Record buttons. After you press one of these buttons, your VCR can perform without any further assistance from you.</a:t>
            </a:r>
            <a:endParaRPr lang="en-IN" dirty="0"/>
          </a:p>
          <a:p>
            <a:r>
              <a:rPr lang="en-US" dirty="0"/>
              <a:t>Similarly Form object, knows how clear itself, and you can invoke the CLS method to clear a form. A form also knows how to Hide itself, an action that you can invoke from within your code with the hide method.</a:t>
            </a:r>
            <a:endParaRPr lang="en-IN" dirty="0"/>
          </a:p>
          <a:p>
            <a:r>
              <a:rPr lang="en-US" dirty="0"/>
              <a:t>CLEAR, MOVE, </a:t>
            </a:r>
            <a:r>
              <a:rPr lang="en-US" dirty="0" err="1"/>
              <a:t>AddItem</a:t>
            </a:r>
            <a:r>
              <a:rPr lang="en-US" dirty="0"/>
              <a:t>, </a:t>
            </a:r>
            <a:r>
              <a:rPr lang="en-US" dirty="0" err="1"/>
              <a:t>RemoveItem</a:t>
            </a:r>
            <a:r>
              <a:rPr lang="en-US" dirty="0"/>
              <a:t> are some methods.</a:t>
            </a:r>
            <a:endParaRPr lang="en-IN" dirty="0"/>
          </a:p>
          <a:p>
            <a:endParaRPr lang="en-IN" dirty="0"/>
          </a:p>
        </p:txBody>
      </p:sp>
      <p:sp>
        <p:nvSpPr>
          <p:cNvPr id="4" name="Date Placeholder 3">
            <a:extLst>
              <a:ext uri="{FF2B5EF4-FFF2-40B4-BE49-F238E27FC236}">
                <a16:creationId xmlns:a16="http://schemas.microsoft.com/office/drawing/2014/main" id="{3A6D4131-479B-476B-9A53-0E1621B0D000}"/>
              </a:ext>
            </a:extLst>
          </p:cNvPr>
          <p:cNvSpPr>
            <a:spLocks noGrp="1"/>
          </p:cNvSpPr>
          <p:nvPr>
            <p:ph type="dt" sz="half" idx="10"/>
          </p:nvPr>
        </p:nvSpPr>
        <p:spPr/>
        <p:txBody>
          <a:bodyPr/>
          <a:lstStyle/>
          <a:p>
            <a:fld id="{14A6FD0B-1154-4E1F-8185-55BD83470C68}" type="datetime1">
              <a:rPr lang="en-IN" smtClean="0"/>
              <a:pPr/>
              <a:t>07-07-2025</a:t>
            </a:fld>
            <a:endParaRPr lang="en-IN"/>
          </a:p>
        </p:txBody>
      </p:sp>
      <p:sp>
        <p:nvSpPr>
          <p:cNvPr id="5" name="Footer Placeholder 4">
            <a:extLst>
              <a:ext uri="{FF2B5EF4-FFF2-40B4-BE49-F238E27FC236}">
                <a16:creationId xmlns:a16="http://schemas.microsoft.com/office/drawing/2014/main" id="{3657B463-00DF-4CDE-8220-1EC33DB2237B}"/>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CD850A35-342A-4FDE-8B2F-D5285D73D2F3}"/>
              </a:ext>
            </a:extLst>
          </p:cNvPr>
          <p:cNvSpPr>
            <a:spLocks noGrp="1"/>
          </p:cNvSpPr>
          <p:nvPr>
            <p:ph type="sldNum" sz="quarter" idx="12"/>
          </p:nvPr>
        </p:nvSpPr>
        <p:spPr/>
        <p:txBody>
          <a:bodyPr/>
          <a:lstStyle/>
          <a:p>
            <a:fld id="{9E1ADABD-4922-4467-A986-1338D2CCE73C}" type="slidenum">
              <a:rPr lang="en-IN" smtClean="0"/>
              <a:pPr/>
              <a:t>39</a:t>
            </a:fld>
            <a:endParaRPr lang="en-IN"/>
          </a:p>
        </p:txBody>
      </p:sp>
    </p:spTree>
    <p:extLst>
      <p:ext uri="{BB962C8B-B14F-4D97-AF65-F5344CB8AC3E}">
        <p14:creationId xmlns:p14="http://schemas.microsoft.com/office/powerpoint/2010/main" val="383174134"/>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A3D8-E815-4CA9-9853-1F0652BFD11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D7A90F4-4B19-4153-85D0-20BC0F91D2CE}"/>
              </a:ext>
            </a:extLst>
          </p:cNvPr>
          <p:cNvSpPr>
            <a:spLocks noGrp="1"/>
          </p:cNvSpPr>
          <p:nvPr>
            <p:ph idx="1"/>
          </p:nvPr>
        </p:nvSpPr>
        <p:spPr/>
        <p:txBody>
          <a:bodyPr>
            <a:normAutofit fontScale="92500" lnSpcReduction="20000"/>
          </a:bodyPr>
          <a:lstStyle/>
          <a:p>
            <a:r>
              <a:rPr lang="en-US" b="0" i="0" dirty="0">
                <a:solidFill>
                  <a:srgbClr val="000000"/>
                </a:solidFill>
                <a:effectLst/>
                <a:latin typeface="Verdana" panose="020B0604030504040204" pitchFamily="34" charset="0"/>
              </a:rPr>
              <a:t>We use methods (or procedures) for reusing code and making code more understandable. </a:t>
            </a:r>
          </a:p>
          <a:p>
            <a:r>
              <a:rPr lang="en-US" b="0" i="0" dirty="0">
                <a:solidFill>
                  <a:srgbClr val="000000"/>
                </a:solidFill>
                <a:effectLst/>
                <a:latin typeface="Verdana" panose="020B0604030504040204" pitchFamily="34" charset="0"/>
              </a:rPr>
              <a:t>A method is just a block of code that you can call, and huge programs have methods. </a:t>
            </a:r>
          </a:p>
          <a:p>
            <a:r>
              <a:rPr lang="en-US" b="0" i="0" dirty="0">
                <a:solidFill>
                  <a:srgbClr val="000000"/>
                </a:solidFill>
                <a:effectLst/>
                <a:latin typeface="Verdana" panose="020B0604030504040204" pitchFamily="34" charset="0"/>
              </a:rPr>
              <a:t>You will see how we can use methods in later programs we create. </a:t>
            </a:r>
          </a:p>
          <a:p>
            <a:r>
              <a:rPr lang="en-US" b="0" i="0" dirty="0">
                <a:solidFill>
                  <a:srgbClr val="000000"/>
                </a:solidFill>
                <a:effectLst/>
                <a:latin typeface="Verdana" panose="020B0604030504040204" pitchFamily="34" charset="0"/>
              </a:rPr>
              <a:t>You have already used methods before, like WriteLine(); some methods allow you to pass data</a:t>
            </a:r>
            <a:br>
              <a:rPr lang="en-US" b="0" i="0" dirty="0">
                <a:solidFill>
                  <a:srgbClr val="000000"/>
                </a:solidFill>
                <a:effectLst/>
                <a:latin typeface="Verdana" panose="020B0604030504040204" pitchFamily="34" charset="0"/>
              </a:rPr>
            </a:br>
            <a:br>
              <a:rPr lang="en-US" b="0" i="0" dirty="0">
                <a:solidFill>
                  <a:srgbClr val="000000"/>
                </a:solidFill>
                <a:effectLst/>
                <a:latin typeface="Verdana" panose="020B0604030504040204" pitchFamily="34" charset="0"/>
              </a:rPr>
            </a:br>
            <a:endParaRPr lang="en-IN" dirty="0"/>
          </a:p>
        </p:txBody>
      </p:sp>
      <p:sp>
        <p:nvSpPr>
          <p:cNvPr id="4" name="Date Placeholder 3">
            <a:extLst>
              <a:ext uri="{FF2B5EF4-FFF2-40B4-BE49-F238E27FC236}">
                <a16:creationId xmlns:a16="http://schemas.microsoft.com/office/drawing/2014/main" id="{DDF53CF6-AA2A-4654-AA07-16EA98E45BD2}"/>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BF791B77-FDBC-4CB4-8B30-4F43EA9D658E}"/>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543C2881-40FE-4609-AC5F-791D4B8566DC}"/>
              </a:ext>
            </a:extLst>
          </p:cNvPr>
          <p:cNvSpPr>
            <a:spLocks noGrp="1"/>
          </p:cNvSpPr>
          <p:nvPr>
            <p:ph type="sldNum" sz="quarter" idx="12"/>
          </p:nvPr>
        </p:nvSpPr>
        <p:spPr/>
        <p:txBody>
          <a:bodyPr/>
          <a:lstStyle/>
          <a:p>
            <a:fld id="{9E1ADABD-4922-4467-A986-1338D2CCE73C}" type="slidenum">
              <a:rPr lang="en-IN" smtClean="0"/>
              <a:pPr/>
              <a:t>40</a:t>
            </a:fld>
            <a:endParaRPr lang="en-IN"/>
          </a:p>
        </p:txBody>
      </p:sp>
    </p:spTree>
    <p:extLst>
      <p:ext uri="{BB962C8B-B14F-4D97-AF65-F5344CB8AC3E}">
        <p14:creationId xmlns:p14="http://schemas.microsoft.com/office/powerpoint/2010/main" val="4001201416"/>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4EED-4997-4356-800F-B9C70CE95915}"/>
              </a:ext>
            </a:extLst>
          </p:cNvPr>
          <p:cNvSpPr>
            <a:spLocks noGrp="1"/>
          </p:cNvSpPr>
          <p:nvPr>
            <p:ph type="title"/>
          </p:nvPr>
        </p:nvSpPr>
        <p:spPr/>
        <p:txBody>
          <a:bodyPr/>
          <a:lstStyle/>
          <a:p>
            <a:endParaRPr lang="en-IN"/>
          </a:p>
        </p:txBody>
      </p:sp>
      <p:sp>
        <p:nvSpPr>
          <p:cNvPr id="4" name="Date Placeholder 3">
            <a:extLst>
              <a:ext uri="{FF2B5EF4-FFF2-40B4-BE49-F238E27FC236}">
                <a16:creationId xmlns:a16="http://schemas.microsoft.com/office/drawing/2014/main" id="{3FF35358-8584-41D6-A47B-FECAA0401D7E}"/>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9690D98E-78E9-4169-BE02-3116700D379B}"/>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B670F860-8AF4-4B97-AC9A-8DD2A1A7E569}"/>
              </a:ext>
            </a:extLst>
          </p:cNvPr>
          <p:cNvSpPr>
            <a:spLocks noGrp="1"/>
          </p:cNvSpPr>
          <p:nvPr>
            <p:ph type="sldNum" sz="quarter" idx="12"/>
          </p:nvPr>
        </p:nvSpPr>
        <p:spPr/>
        <p:txBody>
          <a:bodyPr/>
          <a:lstStyle/>
          <a:p>
            <a:fld id="{9E1ADABD-4922-4467-A986-1338D2CCE73C}" type="slidenum">
              <a:rPr lang="en-IN" smtClean="0"/>
              <a:pPr/>
              <a:t>41</a:t>
            </a:fld>
            <a:endParaRPr lang="en-IN"/>
          </a:p>
        </p:txBody>
      </p:sp>
      <p:sp>
        <p:nvSpPr>
          <p:cNvPr id="7" name="Rectangle 1">
            <a:extLst>
              <a:ext uri="{FF2B5EF4-FFF2-40B4-BE49-F238E27FC236}">
                <a16:creationId xmlns:a16="http://schemas.microsoft.com/office/drawing/2014/main" id="{E08DE149-208D-4CFD-AA7D-C7D4D7867AA7}"/>
              </a:ext>
            </a:extLst>
          </p:cNvPr>
          <p:cNvSpPr>
            <a:spLocks noGrp="1" noChangeArrowheads="1"/>
          </p:cNvSpPr>
          <p:nvPr>
            <p:ph idx="1"/>
          </p:nvPr>
        </p:nvSpPr>
        <p:spPr bwMode="auto">
          <a:xfrm>
            <a:off x="1295401" y="3400798"/>
            <a:ext cx="9296904" cy="1631216"/>
          </a:xfrm>
          <a:prstGeom prst="rect">
            <a:avLst/>
          </a:prstGeom>
          <a:solidFill>
            <a:srgbClr val="F9F2F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E4E4E"/>
                </a:solidFill>
                <a:effectLst/>
                <a:latin typeface="Segoe UI" panose="020B0502040204020203" pitchFamily="34" charset="0"/>
                <a:cs typeface="Segoe UI" panose="020B0502040204020203" pitchFamily="34" charset="0"/>
              </a:rPr>
              <a:t>In visual basic, we can create the </a:t>
            </a:r>
            <a:r>
              <a:rPr kumimoji="0" lang="en-US" altLang="en-US" sz="2000" b="1" i="0" u="none" strike="noStrike" cap="none" normalizeH="0" baseline="0" dirty="0">
                <a:ln>
                  <a:noFill/>
                </a:ln>
                <a:solidFill>
                  <a:srgbClr val="4E4E4E"/>
                </a:solidFill>
                <a:effectLst/>
                <a:latin typeface="Segoe UI" panose="020B0502040204020203" pitchFamily="34" charset="0"/>
                <a:cs typeface="Segoe UI" panose="020B0502040204020203" pitchFamily="34" charset="0"/>
              </a:rPr>
              <a:t>Methods</a:t>
            </a:r>
            <a:r>
              <a:rPr kumimoji="0" lang="en-US" altLang="en-US" sz="2000" b="0" i="0" u="none" strike="noStrike" cap="none" normalizeH="0" baseline="0" dirty="0">
                <a:ln>
                  <a:noFill/>
                </a:ln>
                <a:solidFill>
                  <a:srgbClr val="4E4E4E"/>
                </a:solidFill>
                <a:effectLst/>
                <a:latin typeface="Segoe UI" panose="020B0502040204020203" pitchFamily="34" charset="0"/>
                <a:cs typeface="Segoe UI" panose="020B0502040204020203" pitchFamily="34" charset="0"/>
              </a:rPr>
              <a:t> either by using </a:t>
            </a:r>
            <a:r>
              <a:rPr kumimoji="0" lang="en-US" altLang="en-US" sz="1800" b="0" i="0" u="none" strike="noStrike" cap="none" normalizeH="0" baseline="0" dirty="0">
                <a:ln>
                  <a:noFill/>
                </a:ln>
                <a:solidFill>
                  <a:srgbClr val="C7254E"/>
                </a:solidFill>
                <a:effectLst/>
                <a:latin typeface="Menlo"/>
              </a:rPr>
              <a:t>Sub</a:t>
            </a:r>
            <a:r>
              <a:rPr kumimoji="0" lang="en-US" altLang="en-US" sz="2000" b="0" i="0" u="none" strike="noStrike" cap="none" normalizeH="0" baseline="0" dirty="0">
                <a:ln>
                  <a:noFill/>
                </a:ln>
                <a:solidFill>
                  <a:srgbClr val="4E4E4E"/>
                </a:solidFill>
                <a:effectLst/>
                <a:latin typeface="Segoe UI" panose="020B0502040204020203" pitchFamily="34" charset="0"/>
                <a:cs typeface="Segoe UI" panose="020B0502040204020203" pitchFamily="34" charset="0"/>
              </a:rPr>
              <a:t> or </a:t>
            </a:r>
            <a:r>
              <a:rPr kumimoji="0" lang="en-US" altLang="en-US" sz="1800" b="0" i="0" u="none" strike="noStrike" cap="none" normalizeH="0" baseline="0" dirty="0">
                <a:ln>
                  <a:noFill/>
                </a:ln>
                <a:solidFill>
                  <a:srgbClr val="C7254E"/>
                </a:solidFill>
                <a:effectLst/>
                <a:latin typeface="Menlo"/>
              </a:rPr>
              <a:t>Function</a:t>
            </a:r>
            <a:r>
              <a:rPr kumimoji="0" lang="en-US" altLang="en-US" sz="2000" b="0" i="0" u="none" strike="noStrike" cap="none" normalizeH="0" baseline="0" dirty="0">
                <a:ln>
                  <a:noFill/>
                </a:ln>
                <a:solidFill>
                  <a:srgbClr val="4E4E4E"/>
                </a:solidFill>
                <a:effectLst/>
                <a:latin typeface="Segoe UI" panose="020B0502040204020203" pitchFamily="34" charset="0"/>
                <a:cs typeface="Segoe UI" panose="020B0502040204020203"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E4E4E"/>
                </a:solidFill>
                <a:effectLst/>
                <a:latin typeface="Segoe UI" panose="020B0502040204020203" pitchFamily="34" charset="0"/>
                <a:cs typeface="Segoe UI" panose="020B0502040204020203" pitchFamily="34" charset="0"/>
              </a:rPr>
              <a:t>keywords like as shown below.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E4E4E"/>
                </a:solidFill>
                <a:effectLst/>
                <a:latin typeface="Segoe UI" panose="020B0502040204020203" pitchFamily="34" charset="0"/>
                <a:cs typeface="Segoe UI" panose="020B0502040204020203" pitchFamily="34" charset="0"/>
              </a:rPr>
              <a:t>If we create a method with </a:t>
            </a:r>
            <a:r>
              <a:rPr kumimoji="0" lang="en-US" altLang="en-US" sz="1800" b="0" i="0" u="none" strike="noStrike" cap="none" normalizeH="0" baseline="0" dirty="0">
                <a:ln>
                  <a:noFill/>
                </a:ln>
                <a:solidFill>
                  <a:srgbClr val="C7254E"/>
                </a:solidFill>
                <a:effectLst/>
                <a:latin typeface="Menlo"/>
              </a:rPr>
              <a:t>Sub</a:t>
            </a:r>
            <a:r>
              <a:rPr kumimoji="0" lang="en-US" altLang="en-US" sz="2000" b="0" i="0" u="none" strike="noStrike" cap="none" normalizeH="0" baseline="0" dirty="0">
                <a:ln>
                  <a:noFill/>
                </a:ln>
                <a:solidFill>
                  <a:srgbClr val="4E4E4E"/>
                </a:solidFill>
                <a:effectLst/>
                <a:latin typeface="Segoe UI" panose="020B0502040204020203" pitchFamily="34" charset="0"/>
                <a:cs typeface="Segoe UI" panose="020B0502040204020203" pitchFamily="34" charset="0"/>
              </a:rPr>
              <a:t> keyword that will not allow us to return any value.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E4E4E"/>
                </a:solidFill>
                <a:effectLst/>
                <a:latin typeface="Segoe UI" panose="020B0502040204020203" pitchFamily="34" charset="0"/>
                <a:cs typeface="Segoe UI" panose="020B0502040204020203" pitchFamily="34" charset="0"/>
              </a:rPr>
              <a:t> In case, if you want to return any value,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E4E4E"/>
                </a:solidFill>
                <a:effectLst/>
                <a:latin typeface="Segoe UI" panose="020B0502040204020203" pitchFamily="34" charset="0"/>
                <a:cs typeface="Segoe UI" panose="020B0502040204020203" pitchFamily="34" charset="0"/>
              </a:rPr>
              <a:t> then you need to use </a:t>
            </a:r>
            <a:r>
              <a:rPr kumimoji="0" lang="en-US" altLang="en-US" sz="1800" b="0" i="0" u="none" strike="noStrike" cap="none" normalizeH="0" baseline="0" dirty="0">
                <a:ln>
                  <a:noFill/>
                </a:ln>
                <a:solidFill>
                  <a:srgbClr val="C7254E"/>
                </a:solidFill>
                <a:effectLst/>
                <a:latin typeface="Menlo"/>
              </a:rPr>
              <a:t>Function</a:t>
            </a:r>
            <a:r>
              <a:rPr kumimoji="0" lang="en-US" altLang="en-US" sz="2000" b="0" i="0" u="none" strike="noStrike" cap="none" normalizeH="0" baseline="0" dirty="0">
                <a:ln>
                  <a:noFill/>
                </a:ln>
                <a:solidFill>
                  <a:srgbClr val="4E4E4E"/>
                </a:solidFill>
                <a:effectLst/>
                <a:latin typeface="Segoe UI" panose="020B0502040204020203" pitchFamily="34" charset="0"/>
                <a:cs typeface="Segoe UI" panose="020B0502040204020203" pitchFamily="34" charset="0"/>
              </a:rPr>
              <a:t> keyword to create the method.</a:t>
            </a:r>
            <a:r>
              <a:rPr kumimoji="0" lang="en-US" altLang="en-US" sz="1600" b="0" i="0" u="none" strike="noStrike" cap="none" normalizeH="0" baseline="0" dirty="0">
                <a:ln>
                  <a:noFill/>
                </a:ln>
                <a:solidFill>
                  <a:schemeClr val="tx1"/>
                </a:solidFill>
                <a:effectLst/>
              </a:rPr>
              <a:t> </a:t>
            </a:r>
            <a:endParaRPr kumimoji="0" lang="en-US" altLang="en-US" sz="4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61565383"/>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B98B-CE0B-4EF7-9337-9FC967311BCE}"/>
              </a:ext>
            </a:extLst>
          </p:cNvPr>
          <p:cNvSpPr>
            <a:spLocks noGrp="1"/>
          </p:cNvSpPr>
          <p:nvPr>
            <p:ph type="title"/>
          </p:nvPr>
        </p:nvSpPr>
        <p:spPr/>
        <p:txBody>
          <a:bodyPr/>
          <a:lstStyle/>
          <a:p>
            <a:r>
              <a:rPr lang="en-US" dirty="0"/>
              <a:t>Syntax</a:t>
            </a:r>
            <a:endParaRPr lang="en-IN" dirty="0"/>
          </a:p>
        </p:txBody>
      </p:sp>
      <p:sp>
        <p:nvSpPr>
          <p:cNvPr id="3" name="Content Placeholder 2">
            <a:extLst>
              <a:ext uri="{FF2B5EF4-FFF2-40B4-BE49-F238E27FC236}">
                <a16:creationId xmlns:a16="http://schemas.microsoft.com/office/drawing/2014/main" id="{EF133CA4-858B-426A-A200-442F38C5D5E0}"/>
              </a:ext>
            </a:extLst>
          </p:cNvPr>
          <p:cNvSpPr>
            <a:spLocks noGrp="1"/>
          </p:cNvSpPr>
          <p:nvPr>
            <p:ph idx="1"/>
          </p:nvPr>
        </p:nvSpPr>
        <p:spPr/>
        <p:txBody>
          <a:bodyPr/>
          <a:lstStyle/>
          <a:p>
            <a:pPr marL="0" indent="0">
              <a:buNone/>
            </a:pPr>
            <a:r>
              <a:rPr lang="en-US" b="0" i="0" dirty="0">
                <a:solidFill>
                  <a:srgbClr val="660066"/>
                </a:solidFill>
                <a:effectLst/>
                <a:latin typeface="Verdana" panose="020B0604030504040204" pitchFamily="34" charset="0"/>
              </a:rPr>
              <a:t>Private</a:t>
            </a:r>
            <a:r>
              <a:rPr lang="en-US" b="0" i="0" dirty="0">
                <a:solidFill>
                  <a:srgbClr val="000000"/>
                </a:solidFill>
                <a:effectLst/>
                <a:latin typeface="Verdana" panose="020B0604030504040204" pitchFamily="34" charset="0"/>
              </a:rPr>
              <a:t> </a:t>
            </a:r>
            <a:r>
              <a:rPr lang="en-US" b="0" i="0" dirty="0">
                <a:solidFill>
                  <a:srgbClr val="660066"/>
                </a:solidFill>
                <a:effectLst/>
                <a:latin typeface="Verdana" panose="020B0604030504040204" pitchFamily="34" charset="0"/>
              </a:rPr>
              <a:t>Sub</a:t>
            </a:r>
            <a:r>
              <a:rPr lang="en-US" b="0" i="0" dirty="0">
                <a:solidFill>
                  <a:srgbClr val="000000"/>
                </a:solidFill>
                <a:effectLst/>
                <a:latin typeface="Verdana" panose="020B0604030504040204" pitchFamily="34" charset="0"/>
              </a:rPr>
              <a:t> </a:t>
            </a:r>
            <a:r>
              <a:rPr lang="en-US" b="0" i="0" dirty="0" err="1">
                <a:solidFill>
                  <a:srgbClr val="000000"/>
                </a:solidFill>
                <a:effectLst/>
                <a:latin typeface="Verdana" panose="020B0604030504040204" pitchFamily="34" charset="0"/>
              </a:rPr>
              <a:t>methodName</a:t>
            </a:r>
            <a:r>
              <a:rPr lang="en-US" b="0" i="0" dirty="0">
                <a:solidFill>
                  <a:srgbClr val="666600"/>
                </a:solidFill>
                <a:effectLst/>
                <a:latin typeface="Verdana" panose="020B0604030504040204" pitchFamily="34" charset="0"/>
              </a:rPr>
              <a:t>()</a:t>
            </a:r>
            <a:r>
              <a:rPr lang="en-US" b="0" i="0" dirty="0">
                <a:solidFill>
                  <a:srgbClr val="000000"/>
                </a:solidFill>
                <a:effectLst/>
                <a:latin typeface="Verdana" panose="020B0604030504040204" pitchFamily="34" charset="0"/>
              </a:rPr>
              <a:t> </a:t>
            </a:r>
          </a:p>
          <a:p>
            <a:pPr marL="0" indent="0">
              <a:buNone/>
            </a:pPr>
            <a:endParaRPr lang="en-US" dirty="0">
              <a:solidFill>
                <a:srgbClr val="000000"/>
              </a:solidFill>
              <a:latin typeface="Verdana" panose="020B0604030504040204" pitchFamily="34" charset="0"/>
            </a:endParaRPr>
          </a:p>
          <a:p>
            <a:pPr marL="0" indent="0">
              <a:buNone/>
            </a:pPr>
            <a:r>
              <a:rPr lang="en-US" b="0" i="0" dirty="0">
                <a:solidFill>
                  <a:srgbClr val="660066"/>
                </a:solidFill>
                <a:effectLst/>
                <a:latin typeface="Verdana" panose="020B0604030504040204" pitchFamily="34" charset="0"/>
              </a:rPr>
              <a:t>End</a:t>
            </a:r>
            <a:r>
              <a:rPr lang="en-US" b="0" i="0" dirty="0">
                <a:solidFill>
                  <a:srgbClr val="000000"/>
                </a:solidFill>
                <a:effectLst/>
                <a:latin typeface="Verdana" panose="020B0604030504040204" pitchFamily="34" charset="0"/>
              </a:rPr>
              <a:t> </a:t>
            </a:r>
            <a:r>
              <a:rPr lang="en-US" b="0" i="0" dirty="0">
                <a:solidFill>
                  <a:srgbClr val="660066"/>
                </a:solidFill>
                <a:effectLst/>
                <a:latin typeface="Verdana" panose="020B0604030504040204" pitchFamily="34" charset="0"/>
              </a:rPr>
              <a:t>Sub</a:t>
            </a:r>
            <a:br>
              <a:rPr lang="en-US" b="0" i="0" dirty="0">
                <a:solidFill>
                  <a:srgbClr val="000000"/>
                </a:solidFill>
                <a:effectLst/>
                <a:latin typeface="Verdana" panose="020B0604030504040204" pitchFamily="34" charset="0"/>
              </a:rPr>
            </a:br>
            <a:br>
              <a:rPr lang="en-US" b="0" i="0" dirty="0">
                <a:solidFill>
                  <a:srgbClr val="000000"/>
                </a:solidFill>
                <a:effectLst/>
                <a:latin typeface="Verdana" panose="020B0604030504040204" pitchFamily="34" charset="0"/>
              </a:rPr>
            </a:br>
            <a:endParaRPr lang="en-IN" dirty="0"/>
          </a:p>
        </p:txBody>
      </p:sp>
      <p:sp>
        <p:nvSpPr>
          <p:cNvPr id="4" name="Date Placeholder 3">
            <a:extLst>
              <a:ext uri="{FF2B5EF4-FFF2-40B4-BE49-F238E27FC236}">
                <a16:creationId xmlns:a16="http://schemas.microsoft.com/office/drawing/2014/main" id="{913DE65C-9004-465E-AD08-51CC78D22D82}"/>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4B24DD94-34B8-43B6-A007-DBB899DB57E8}"/>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01D08B12-D1FF-4069-A188-2B159F22879F}"/>
              </a:ext>
            </a:extLst>
          </p:cNvPr>
          <p:cNvSpPr>
            <a:spLocks noGrp="1"/>
          </p:cNvSpPr>
          <p:nvPr>
            <p:ph type="sldNum" sz="quarter" idx="12"/>
          </p:nvPr>
        </p:nvSpPr>
        <p:spPr/>
        <p:txBody>
          <a:bodyPr/>
          <a:lstStyle/>
          <a:p>
            <a:fld id="{9E1ADABD-4922-4467-A986-1338D2CCE73C}" type="slidenum">
              <a:rPr lang="en-IN" smtClean="0"/>
              <a:pPr/>
              <a:t>42</a:t>
            </a:fld>
            <a:endParaRPr lang="en-IN"/>
          </a:p>
        </p:txBody>
      </p:sp>
    </p:spTree>
    <p:extLst>
      <p:ext uri="{BB962C8B-B14F-4D97-AF65-F5344CB8AC3E}">
        <p14:creationId xmlns:p14="http://schemas.microsoft.com/office/powerpoint/2010/main" val="2392776017"/>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DC6A6-17F7-4B51-8C6B-189A8C64C35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064727FF-349B-4AF0-8522-CEB182E71F1C}"/>
              </a:ext>
            </a:extLst>
          </p:cNvPr>
          <p:cNvSpPr>
            <a:spLocks noGrp="1"/>
          </p:cNvSpPr>
          <p:nvPr>
            <p:ph idx="1"/>
          </p:nvPr>
        </p:nvSpPr>
        <p:spPr/>
        <p:txBody>
          <a:bodyPr/>
          <a:lstStyle/>
          <a:p>
            <a:endParaRPr lang="en-IN"/>
          </a:p>
        </p:txBody>
      </p:sp>
      <p:sp>
        <p:nvSpPr>
          <p:cNvPr id="4" name="Date Placeholder 3">
            <a:extLst>
              <a:ext uri="{FF2B5EF4-FFF2-40B4-BE49-F238E27FC236}">
                <a16:creationId xmlns:a16="http://schemas.microsoft.com/office/drawing/2014/main" id="{20AFC36E-4C3C-4418-9543-15A1680BD195}"/>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D2A96E92-EEAB-402B-BEC5-5B7CD7D44D97}"/>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715825AE-61D9-4649-8780-A3A842865525}"/>
              </a:ext>
            </a:extLst>
          </p:cNvPr>
          <p:cNvSpPr>
            <a:spLocks noGrp="1"/>
          </p:cNvSpPr>
          <p:nvPr>
            <p:ph type="sldNum" sz="quarter" idx="12"/>
          </p:nvPr>
        </p:nvSpPr>
        <p:spPr/>
        <p:txBody>
          <a:bodyPr/>
          <a:lstStyle/>
          <a:p>
            <a:fld id="{9E1ADABD-4922-4467-A986-1338D2CCE73C}" type="slidenum">
              <a:rPr lang="en-IN" smtClean="0"/>
              <a:pPr/>
              <a:t>43</a:t>
            </a:fld>
            <a:endParaRPr lang="en-IN"/>
          </a:p>
        </p:txBody>
      </p:sp>
    </p:spTree>
    <p:extLst>
      <p:ext uri="{BB962C8B-B14F-4D97-AF65-F5344CB8AC3E}">
        <p14:creationId xmlns:p14="http://schemas.microsoft.com/office/powerpoint/2010/main" val="1386017661"/>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5ACC-FF38-42DE-BA5F-2F26057443ED}"/>
              </a:ext>
            </a:extLst>
          </p:cNvPr>
          <p:cNvSpPr>
            <a:spLocks noGrp="1"/>
          </p:cNvSpPr>
          <p:nvPr>
            <p:ph type="title"/>
          </p:nvPr>
        </p:nvSpPr>
        <p:spPr/>
        <p:txBody>
          <a:bodyPr/>
          <a:lstStyle/>
          <a:p>
            <a:r>
              <a:rPr lang="en-US" dirty="0"/>
              <a:t>Question Bank For Assignment</a:t>
            </a:r>
            <a:endParaRPr lang="en-IN" dirty="0"/>
          </a:p>
        </p:txBody>
      </p:sp>
      <p:sp>
        <p:nvSpPr>
          <p:cNvPr id="3" name="Content Placeholder 2">
            <a:extLst>
              <a:ext uri="{FF2B5EF4-FFF2-40B4-BE49-F238E27FC236}">
                <a16:creationId xmlns:a16="http://schemas.microsoft.com/office/drawing/2014/main" id="{AAA9492A-4299-483C-93D8-B5EB8A6233F6}"/>
              </a:ext>
            </a:extLst>
          </p:cNvPr>
          <p:cNvSpPr>
            <a:spLocks noGrp="1"/>
          </p:cNvSpPr>
          <p:nvPr>
            <p:ph idx="1"/>
          </p:nvPr>
        </p:nvSpPr>
        <p:spPr/>
        <p:txBody>
          <a:bodyPr>
            <a:normAutofit/>
          </a:bodyPr>
          <a:lstStyle/>
          <a:p>
            <a:pPr marL="0" indent="0">
              <a:buNone/>
            </a:pPr>
            <a:r>
              <a:rPr lang="en-US" sz="1800" b="1" dirty="0"/>
              <a:t>Chapter 1. Unit 01: Getting Started with VB</a:t>
            </a:r>
          </a:p>
          <a:p>
            <a:pPr marL="0" indent="0">
              <a:buNone/>
            </a:pPr>
            <a:r>
              <a:rPr lang="en-US" sz="1800" dirty="0"/>
              <a:t>Q1. What is IDE? Discus the following components of IDE? </a:t>
            </a:r>
          </a:p>
          <a:p>
            <a:pPr marL="0" indent="0">
              <a:buNone/>
            </a:pPr>
            <a:r>
              <a:rPr lang="en-US" sz="1800" dirty="0"/>
              <a:t>1. Toolbar.  	2. project explorer   3. from Designer   	4. menu bar      5. immediate windows</a:t>
            </a:r>
          </a:p>
          <a:p>
            <a:pPr marL="0" indent="0">
              <a:buNone/>
            </a:pPr>
            <a:r>
              <a:rPr lang="en-US" sz="1800" dirty="0"/>
              <a:t>Q2. Explain Project Explorer in detail.</a:t>
            </a:r>
          </a:p>
          <a:p>
            <a:pPr marL="0" indent="0">
              <a:buNone/>
            </a:pPr>
            <a:r>
              <a:rPr lang="en-US" sz="1800" dirty="0"/>
              <a:t>Q3. Explain the elements if USER Interface.</a:t>
            </a:r>
          </a:p>
          <a:p>
            <a:pPr marL="0" indent="0">
              <a:buNone/>
            </a:pPr>
            <a:r>
              <a:rPr lang="en-US" sz="1800" dirty="0"/>
              <a:t>Q4. Explain the toolbars in VB.</a:t>
            </a:r>
          </a:p>
          <a:p>
            <a:pPr marL="0" indent="0">
              <a:buNone/>
            </a:pPr>
            <a:r>
              <a:rPr lang="en-US" sz="1800" dirty="0"/>
              <a:t>Q5. Explain the any two events used in VB.</a:t>
            </a:r>
            <a:endParaRPr lang="en-IN" sz="1800" dirty="0"/>
          </a:p>
        </p:txBody>
      </p:sp>
      <p:sp>
        <p:nvSpPr>
          <p:cNvPr id="4" name="Date Placeholder 3">
            <a:extLst>
              <a:ext uri="{FF2B5EF4-FFF2-40B4-BE49-F238E27FC236}">
                <a16:creationId xmlns:a16="http://schemas.microsoft.com/office/drawing/2014/main" id="{38ED0D41-3AF0-4A67-ABD4-EA901E1F7B16}"/>
              </a:ext>
            </a:extLst>
          </p:cNvPr>
          <p:cNvSpPr>
            <a:spLocks noGrp="1"/>
          </p:cNvSpPr>
          <p:nvPr>
            <p:ph type="dt" sz="half" idx="10"/>
          </p:nvPr>
        </p:nvSpPr>
        <p:spPr/>
        <p:txBody>
          <a:bodyPr/>
          <a:lstStyle/>
          <a:p>
            <a:fld id="{3198CA0D-81E8-4E21-B9A0-9D3EC8BDA100}" type="datetime1">
              <a:rPr lang="en-IN" smtClean="0"/>
              <a:pPr/>
              <a:t>07-07-2025</a:t>
            </a:fld>
            <a:endParaRPr lang="en-IN"/>
          </a:p>
        </p:txBody>
      </p:sp>
      <p:sp>
        <p:nvSpPr>
          <p:cNvPr id="5" name="Footer Placeholder 4">
            <a:extLst>
              <a:ext uri="{FF2B5EF4-FFF2-40B4-BE49-F238E27FC236}">
                <a16:creationId xmlns:a16="http://schemas.microsoft.com/office/drawing/2014/main" id="{0654AC3A-EC3E-4BC9-B925-FAAFCBDAC954}"/>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B9DF15C0-D691-41F9-ADC0-64960F14F06A}"/>
              </a:ext>
            </a:extLst>
          </p:cNvPr>
          <p:cNvSpPr>
            <a:spLocks noGrp="1"/>
          </p:cNvSpPr>
          <p:nvPr>
            <p:ph type="sldNum" sz="quarter" idx="12"/>
          </p:nvPr>
        </p:nvSpPr>
        <p:spPr/>
        <p:txBody>
          <a:bodyPr/>
          <a:lstStyle/>
          <a:p>
            <a:fld id="{9E1ADABD-4922-4467-A986-1338D2CCE73C}" type="slidenum">
              <a:rPr lang="en-IN" smtClean="0"/>
              <a:pPr/>
              <a:t>44</a:t>
            </a:fld>
            <a:endParaRPr lang="en-IN"/>
          </a:p>
        </p:txBody>
      </p:sp>
    </p:spTree>
    <p:extLst>
      <p:ext uri="{BB962C8B-B14F-4D97-AF65-F5344CB8AC3E}">
        <p14:creationId xmlns:p14="http://schemas.microsoft.com/office/powerpoint/2010/main" val="4199332265"/>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0839C-C36F-45F1-BA56-699E7E7E138F}"/>
              </a:ext>
            </a:extLst>
          </p:cNvPr>
          <p:cNvSpPr>
            <a:spLocks noGrp="1"/>
          </p:cNvSpPr>
          <p:nvPr>
            <p:ph type="title"/>
          </p:nvPr>
        </p:nvSpPr>
        <p:spPr>
          <a:xfrm>
            <a:off x="4341180" y="2677767"/>
            <a:ext cx="3217414" cy="1303867"/>
          </a:xfrm>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a:lstStyle/>
          <a:p>
            <a:r>
              <a:rPr lang="en-US" dirty="0"/>
              <a:t>Thank You</a:t>
            </a:r>
            <a:endParaRPr lang="en-IN" dirty="0"/>
          </a:p>
        </p:txBody>
      </p:sp>
      <p:sp>
        <p:nvSpPr>
          <p:cNvPr id="4" name="Date Placeholder 3">
            <a:extLst>
              <a:ext uri="{FF2B5EF4-FFF2-40B4-BE49-F238E27FC236}">
                <a16:creationId xmlns:a16="http://schemas.microsoft.com/office/drawing/2014/main" id="{A7C79D47-EECD-4240-8E42-2315BAE5BAA5}"/>
              </a:ext>
            </a:extLst>
          </p:cNvPr>
          <p:cNvSpPr>
            <a:spLocks noGrp="1"/>
          </p:cNvSpPr>
          <p:nvPr>
            <p:ph type="dt" sz="half" idx="10"/>
          </p:nvPr>
        </p:nvSpPr>
        <p:spPr/>
        <p:txBody>
          <a:bodyPr/>
          <a:lstStyle/>
          <a:p>
            <a:fld id="{44AAEFD0-A29C-4693-B8F9-CD09AD4E7444}" type="datetime1">
              <a:rPr lang="en-IN" smtClean="0"/>
              <a:pPr/>
              <a:t>07-07-2025</a:t>
            </a:fld>
            <a:endParaRPr lang="en-IN"/>
          </a:p>
        </p:txBody>
      </p:sp>
      <p:sp>
        <p:nvSpPr>
          <p:cNvPr id="5" name="Footer Placeholder 4">
            <a:extLst>
              <a:ext uri="{FF2B5EF4-FFF2-40B4-BE49-F238E27FC236}">
                <a16:creationId xmlns:a16="http://schemas.microsoft.com/office/drawing/2014/main" id="{F97EFAF0-7408-46B7-96A3-1E9DF4CB33EA}"/>
              </a:ext>
            </a:extLst>
          </p:cNvPr>
          <p:cNvSpPr>
            <a:spLocks noGrp="1"/>
          </p:cNvSpPr>
          <p:nvPr>
            <p:ph type="ftr" sz="quarter" idx="11"/>
          </p:nvPr>
        </p:nvSpPr>
        <p:spPr/>
        <p:txBody>
          <a:bodyPr/>
          <a:lstStyle/>
          <a:p>
            <a:r>
              <a:rPr lang="en-IN"/>
              <a:t>Dayanand Science College Latur</a:t>
            </a:r>
          </a:p>
        </p:txBody>
      </p:sp>
      <p:sp>
        <p:nvSpPr>
          <p:cNvPr id="6" name="Slide Number Placeholder 5">
            <a:extLst>
              <a:ext uri="{FF2B5EF4-FFF2-40B4-BE49-F238E27FC236}">
                <a16:creationId xmlns:a16="http://schemas.microsoft.com/office/drawing/2014/main" id="{7D3A575E-4090-4188-A1A2-D5392BED3B78}"/>
              </a:ext>
            </a:extLst>
          </p:cNvPr>
          <p:cNvSpPr>
            <a:spLocks noGrp="1"/>
          </p:cNvSpPr>
          <p:nvPr>
            <p:ph type="sldNum" sz="quarter" idx="12"/>
          </p:nvPr>
        </p:nvSpPr>
        <p:spPr/>
        <p:txBody>
          <a:bodyPr/>
          <a:lstStyle/>
          <a:p>
            <a:fld id="{9E1ADABD-4922-4467-A986-1338D2CCE73C}" type="slidenum">
              <a:rPr lang="en-IN" smtClean="0"/>
              <a:pPr/>
              <a:t>45</a:t>
            </a:fld>
            <a:endParaRPr lang="en-IN"/>
          </a:p>
        </p:txBody>
      </p:sp>
    </p:spTree>
    <p:extLst>
      <p:ext uri="{BB962C8B-B14F-4D97-AF65-F5344CB8AC3E}">
        <p14:creationId xmlns:p14="http://schemas.microsoft.com/office/powerpoint/2010/main" val="2975119455"/>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17330</TotalTime>
  <Words>3894</Words>
  <Application>Microsoft Office PowerPoint</Application>
  <PresentationFormat>Widescreen</PresentationFormat>
  <Paragraphs>364</Paragraphs>
  <Slides>45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Arial</vt:lpstr>
      <vt:lpstr>Bahnschrift</vt:lpstr>
      <vt:lpstr>Calibri</vt:lpstr>
      <vt:lpstr>Garamond</vt:lpstr>
      <vt:lpstr>Menlo</vt:lpstr>
      <vt:lpstr>Segoe UI</vt:lpstr>
      <vt:lpstr>Times New Roman</vt:lpstr>
      <vt:lpstr>Verdana</vt:lpstr>
      <vt:lpstr>Organic</vt:lpstr>
      <vt:lpstr>Chapter 1</vt:lpstr>
      <vt:lpstr>Aim And Objective</vt:lpstr>
      <vt:lpstr>Unit 01: Getting Started with VB </vt:lpstr>
      <vt:lpstr>The IDE </vt:lpstr>
      <vt:lpstr>Microsoft Visual Studio</vt:lpstr>
      <vt:lpstr>2. NetBeans</vt:lpstr>
      <vt:lpstr>3. PyCharm</vt:lpstr>
      <vt:lpstr>4. IntelliJ IDEA</vt:lpstr>
      <vt:lpstr>5. Eclipse</vt:lpstr>
      <vt:lpstr>PowerPoint Presentation</vt:lpstr>
      <vt:lpstr>6. Code::Blocks</vt:lpstr>
      <vt:lpstr>8.RubyMine</vt:lpstr>
      <vt:lpstr>PowerPoint Presentation</vt:lpstr>
      <vt:lpstr>Revision Time</vt:lpstr>
      <vt:lpstr>What are the examples of IDE</vt:lpstr>
      <vt:lpstr>IDE must contain following features</vt:lpstr>
      <vt:lpstr>Advantages of using IDE :</vt:lpstr>
      <vt:lpstr>Disadvantages of IDE :</vt:lpstr>
      <vt:lpstr>PowerPoint Presentation</vt:lpstr>
      <vt:lpstr>The Integrated Development Environment (Visual Basic)</vt:lpstr>
      <vt:lpstr>PowerPoint Presentation</vt:lpstr>
      <vt:lpstr>PowerPoint Presentation</vt:lpstr>
      <vt:lpstr>PowerPoint Presentation</vt:lpstr>
      <vt:lpstr>PowerPoint Presentation</vt:lpstr>
      <vt:lpstr>PowerPoint Presentation</vt:lpstr>
      <vt:lpstr>Running the application : </vt:lpstr>
      <vt:lpstr>Programming an application :</vt:lpstr>
      <vt:lpstr>CODE:  </vt:lpstr>
      <vt:lpstr>PowerPoint Presentation</vt:lpstr>
      <vt:lpstr>Visual Development and Event-Driven Programming :</vt:lpstr>
      <vt:lpstr>Properties of objects:</vt:lpstr>
      <vt:lpstr>PowerPoint Presentation</vt:lpstr>
      <vt:lpstr>Events </vt:lpstr>
      <vt:lpstr>PowerPoint Presentation</vt:lpstr>
      <vt:lpstr>Mouse Event: </vt:lpstr>
      <vt:lpstr>Form Events:</vt:lpstr>
      <vt:lpstr>Keyboard Events: </vt:lpstr>
      <vt:lpstr>Focus:</vt:lpstr>
      <vt:lpstr>Methods:</vt:lpstr>
      <vt:lpstr>PowerPoint Presentation</vt:lpstr>
      <vt:lpstr>PowerPoint Presentation</vt:lpstr>
      <vt:lpstr>Syntax</vt:lpstr>
      <vt:lpstr>PowerPoint Presentation</vt:lpstr>
      <vt:lpstr>Question Bank For Assignment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vijay mali</dc:creator>
  <cp:lastModifiedBy>rohini shinde</cp:lastModifiedBy>
  <cp:revision>34</cp:revision>
  <dcterms:created xsi:type="dcterms:W3CDTF">2019-07-26T05:55:42Z</dcterms:created>
  <dcterms:modified xsi:type="dcterms:W3CDTF">2025-07-19T07:05:48Z</dcterms:modified>
</cp:coreProperties>
</file>