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1E852-02FE-4DED-9C95-6D0159927B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9CE9F-7765-4B0F-B892-7EAA49469C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B2EDD8-329E-4054-A7AC-558713D78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39569-A953-44E1-A13E-818676C41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2EF6E5-E10B-4079-BFE3-DED3E2BF4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005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55758-67C3-4F1C-A61C-0EF3BAD7B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3A46FB-4600-46BB-A149-B35581E7B1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427D5-AEA6-4294-AC9A-D6CA4CEA8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776671-26DE-4858-87DE-68AC3CF5C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EDF09A-2FDD-40F8-8B2C-4069F8625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70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A141C0-CB69-48E6-A782-3CAADB18D7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79C5B7-603F-48DF-808C-DDED484363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149146-C2B8-4DED-8326-1912D0A6B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8F7D87-5D34-4F35-B722-6D1005563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F03427-E768-4F67-A838-3FA62A155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638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E389C-CDFF-4378-B56A-B812A3E4D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F833F-9042-480C-AE13-1D2444023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D313C7-BF14-4E1B-8BD5-34BF3E2E5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C7D87-68BD-417F-8E66-6AC6448FD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48534-B125-422B-8953-42C84845E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902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9919C-A91D-469D-A095-B7D185B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518500-1BDB-45CA-B1A5-9D84AF1F9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72180E-C2D0-42B9-8746-CED9247F6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7729E1-39D8-419E-8132-76A95E837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75CE4E-3A11-4637-A213-2C2ACE250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566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B79CA-84C2-40A8-ACC7-4A2DA62B3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37A3E-A094-4930-9A18-8094119C4D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228B5F-D87B-42C6-B409-DC7B76CB5E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A9433E-BCA1-4615-914E-B1A5004D6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384F7F-2B94-4481-8EB3-9D2B7A00F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53BB38-60AE-4855-B866-2B0FD8742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503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248FB-0D67-4F93-AECC-94429F47B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CA94BF-FBC8-4DED-93AE-56CD77FDE1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86080C-15CB-4BAF-9906-8417C26D6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EB3DD7-C3EB-4AEE-A159-FC4EC2FA89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1D8A6E-C0AB-44F6-8195-6A26B4F012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1924CD-3EF5-47D1-A697-F7A588E6E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85A713-1428-42A8-88BE-7C98620C7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013B8F-5B6A-406D-B71D-007298105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38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719DD-B0F2-4AF7-A6F7-9CF8068F4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D48D0D-703C-429F-B29A-BD81C62CB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0A48AA-64CD-4292-AA9C-E4232973C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25A4D2-D324-4238-A062-3A96E530A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641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DA88CD-16BB-4046-8FB9-493724788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670D31-EB60-47DC-A7FF-A6A00A721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C782F2-731F-41A7-B0A9-568BC1180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701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62C78-93B3-4FC9-95FB-2A8B09541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BF77D-63BC-4993-8970-7A1172E0D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CEC90E-F65D-4B55-B1C1-A77456E40D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590158-C318-4069-B11C-519657FE1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2078CE-B694-47AA-BD46-FAB02E348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ACC70-7BE7-4AFF-884F-A9D1F6A86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715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0EAD9-5D9F-4597-9C84-8E98496DA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24DD71-902F-4866-8362-C5A9E0BBF8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057AAD-E898-4822-987B-713FC20AC3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2EF88-7B84-4987-829D-CBF0732F0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20DDBF-DF61-4F40-A606-E6AF4F524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DCB729-3A28-4ACD-845E-7B4A9596B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341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9C6C67-5205-4342-8E92-D14A5EA68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C7277C-A987-4D96-9F70-670EA526AA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9C43F0-10BA-4BBA-B0F2-024EBD62A7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59EAD4-B6B2-4C0E-871A-755D323FC4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FEB007-92FE-4C80-A212-BBF801DC2C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221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457201"/>
            <a:ext cx="85344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rgbClr val="7030A0"/>
                </a:solidFill>
                <a:latin typeface="Bradley Hand ITC" pitchFamily="66" charset="0"/>
              </a:rPr>
              <a:t>DSC, Latur</a:t>
            </a:r>
            <a:br>
              <a:rPr lang="en-US" sz="2800" b="1" dirty="0">
                <a:solidFill>
                  <a:srgbClr val="7030A0"/>
                </a:solidFill>
                <a:latin typeface="Bradley Hand ITC" pitchFamily="66" charset="0"/>
              </a:rPr>
            </a:br>
            <a:r>
              <a:rPr lang="en-US" sz="2800" b="1" dirty="0">
                <a:solidFill>
                  <a:srgbClr val="7030A0"/>
                </a:solidFill>
                <a:latin typeface="Bradley Hand ITC" pitchFamily="66" charset="0"/>
              </a:rPr>
              <a:t>Department of Physics</a:t>
            </a:r>
          </a:p>
          <a:p>
            <a:pPr marL="114300" algn="ctr">
              <a:lnSpc>
                <a:spcPct val="150000"/>
              </a:lnSpc>
            </a:pPr>
            <a:r>
              <a:rPr lang="en-US" sz="2800" b="1" dirty="0">
                <a:latin typeface="Bradley Hand ITC" pitchFamily="66" charset="0"/>
              </a:rPr>
              <a:t>M.Sc. F. Y (</a:t>
            </a:r>
            <a:r>
              <a:rPr lang="en-US" sz="2800" b="1" dirty="0" err="1">
                <a:latin typeface="Bradley Hand ITC" pitchFamily="66" charset="0"/>
              </a:rPr>
              <a:t>Sem</a:t>
            </a:r>
            <a:r>
              <a:rPr lang="en-US" sz="2800" b="1" dirty="0">
                <a:latin typeface="Bradley Hand ITC" pitchFamily="66" charset="0"/>
              </a:rPr>
              <a:t>-I). </a:t>
            </a:r>
          </a:p>
          <a:p>
            <a:pPr marL="114300" algn="ctr">
              <a:lnSpc>
                <a:spcPct val="150000"/>
              </a:lnSpc>
            </a:pPr>
            <a:r>
              <a:rPr lang="en-US" sz="2800" b="1" dirty="0">
                <a:latin typeface="Bradley Hand ITC" pitchFamily="66" charset="0"/>
              </a:rPr>
              <a:t>Lecture- 06</a:t>
            </a:r>
          </a:p>
          <a:p>
            <a:pPr marL="114300" algn="ctr">
              <a:lnSpc>
                <a:spcPct val="150000"/>
              </a:lnSpc>
            </a:pPr>
            <a:r>
              <a:rPr lang="en-US" sz="2800" b="1" dirty="0">
                <a:solidFill>
                  <a:srgbClr val="FF0000"/>
                </a:solidFill>
                <a:latin typeface="Bradley Hand ITC" pitchFamily="66" charset="0"/>
              </a:rPr>
              <a:t>Motion of  charged particle in Electromagnetic field</a:t>
            </a:r>
          </a:p>
          <a:p>
            <a:pPr marL="114300" algn="ctr">
              <a:lnSpc>
                <a:spcPct val="150000"/>
              </a:lnSpc>
            </a:pPr>
            <a:r>
              <a:rPr lang="en-US" sz="2800" b="1" dirty="0">
                <a:latin typeface="Bradley Hand ITC" pitchFamily="66" charset="0"/>
              </a:rPr>
              <a:t>Presented By</a:t>
            </a:r>
          </a:p>
          <a:p>
            <a:pPr marL="114300" algn="ctr">
              <a:lnSpc>
                <a:spcPct val="150000"/>
              </a:lnSpc>
            </a:pPr>
            <a:r>
              <a:rPr lang="en-US" sz="2800" b="1" dirty="0">
                <a:solidFill>
                  <a:srgbClr val="00B050"/>
                </a:solidFill>
                <a:latin typeface="Bradley Hand ITC" pitchFamily="66" charset="0"/>
              </a:rPr>
              <a:t>Mr. L. H. Kathwate</a:t>
            </a:r>
          </a:p>
          <a:p>
            <a:pPr marL="114300" algn="ctr">
              <a:lnSpc>
                <a:spcPct val="150000"/>
              </a:lnSpc>
            </a:pP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Bradley Hand ITC" pitchFamily="66" charset="0"/>
              </a:rPr>
              <a:t>M.Sc. B.Ed., NET, SET, GATE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106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28600" y="304800"/>
                <a:ext cx="8763000" cy="49367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50000"/>
                  </a:lnSpc>
                  <a:buFont typeface="Wingdings" pitchFamily="2" charset="2"/>
                  <a:buChar char="Ø"/>
                </a:pPr>
                <a:r>
                  <a:rPr lang="en-US" sz="24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Force on charged particle due to electric filed;</a:t>
                </a:r>
                <a:endParaRPr lang="en-US" sz="24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𝐸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</m:t>
                      </m:r>
                      <m:r>
                        <a:rPr lang="en-US" sz="2400" i="1">
                          <a:latin typeface="Cambria Math"/>
                        </a:rPr>
                        <m:t>𝑞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</a:rPr>
                            <m:t>𝑞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 is initial velocity of charged particle; in this case it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𝑜</m:t>
                        </m:r>
                      </m:sub>
                    </m:sSub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𝑜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</a:rPr>
                            <m:t>𝑞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𝑚</m:t>
                          </m:r>
                        </m:den>
                      </m:f>
                      <m:r>
                        <a:rPr lang="en-US" sz="2400" i="1">
                          <a:latin typeface="Cambria Math"/>
                        </a:rPr>
                        <m:t>𝑡</m:t>
                      </m:r>
                      <m:r>
                        <a:rPr lang="en-US" sz="2400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04800"/>
                <a:ext cx="8763000" cy="4936736"/>
              </a:xfrm>
              <a:prstGeom prst="rect">
                <a:avLst/>
              </a:prstGeom>
              <a:blipFill rotWithShape="1">
                <a:blip r:embed="rId2"/>
                <a:stretch>
                  <a:fillRect l="-1113" b="-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9235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28600" y="304800"/>
                <a:ext cx="8686800" cy="61863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50000"/>
                  </a:lnSpc>
                  <a:buFont typeface="Wingdings" pitchFamily="2" charset="2"/>
                  <a:buChar char="Ø"/>
                </a:pPr>
                <a:r>
                  <a:rPr lang="en-US" sz="24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Force on charged particle due to electric filed;</a:t>
                </a:r>
                <a:endParaRPr lang="en-US" sz="24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𝑀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</m:t>
                      </m:r>
                      <m:r>
                        <a:rPr lang="en-US" sz="2400" i="1">
                          <a:latin typeface="Cambria Math"/>
                        </a:rPr>
                        <m:t>𝑞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𝑜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𝐵𝑠𝑖𝑛</m:t>
                      </m:r>
                      <m:r>
                        <a:rPr lang="en-US" sz="2400" i="1">
                          <a:latin typeface="Cambria Math"/>
                        </a:rPr>
                        <m:t>𝜃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Where θ is the angle between velocity component and magnetic field component, in the present case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𝜃</m:t>
                    </m:r>
                    <m:r>
                      <a:rPr lang="en-US" sz="2400" i="1">
                        <a:latin typeface="Cambria Math"/>
                      </a:rPr>
                      <m:t>=0</m:t>
                    </m:r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𝑀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i="1" u="sng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Particle follows straight line trajectory:</a:t>
                </a:r>
                <a:endParaRPr lang="en-US" sz="2400" u="sng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04800"/>
                <a:ext cx="8686800" cy="6186309"/>
              </a:xfrm>
              <a:prstGeom prst="rect">
                <a:avLst/>
              </a:prstGeom>
              <a:blipFill rotWithShape="1">
                <a:blip r:embed="rId2"/>
                <a:stretch>
                  <a:fillRect l="-1123" b="-2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2514600" y="3740289"/>
            <a:ext cx="3749040" cy="2750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230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2400" y="228600"/>
                <a:ext cx="8686800" cy="66479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endParaRPr lang="en-US" sz="2400" i="1" u="sng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3. </a:t>
                </a:r>
                <a:r>
                  <a:rPr lang="en-US" sz="2400" i="1" u="sng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Charge particle is in motion with velocity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u="sng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u="sng">
                            <a:solidFill>
                              <a:srgbClr val="FF0000"/>
                            </a:solidFill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2400" i="1" u="sng">
                            <a:solidFill>
                              <a:srgbClr val="FF0000"/>
                            </a:solidFill>
                            <a:latin typeface="Cambria Math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US" sz="2400" i="1" u="sng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in y-direction:</a:t>
                </a:r>
              </a:p>
              <a:p>
                <a:pPr lvl="0"/>
                <a:endParaRPr lang="en-US" i="1" u="sng" dirty="0"/>
              </a:p>
              <a:p>
                <a:pPr lvl="0"/>
                <a:endParaRPr lang="en-US" i="1" u="sng" dirty="0"/>
              </a:p>
              <a:p>
                <a:pPr lvl="0"/>
                <a:endParaRPr lang="en-US" i="1" u="sng" dirty="0"/>
              </a:p>
              <a:p>
                <a:pPr lvl="0"/>
                <a:endParaRPr lang="en-US" i="1" u="sng" dirty="0"/>
              </a:p>
              <a:p>
                <a:pPr lvl="0"/>
                <a:endParaRPr lang="en-US" i="1" u="sng" dirty="0"/>
              </a:p>
              <a:p>
                <a:pPr lvl="0"/>
                <a:endParaRPr lang="en-US" i="1" u="sng" dirty="0"/>
              </a:p>
              <a:p>
                <a:pPr lvl="0"/>
                <a:endParaRPr lang="en-US" i="1" u="sng" dirty="0"/>
              </a:p>
              <a:p>
                <a:pPr lvl="0"/>
                <a:endParaRPr lang="en-US" i="1" u="sng" dirty="0"/>
              </a:p>
              <a:p>
                <a:pPr lvl="0"/>
                <a:endParaRPr lang="en-US" i="1" u="sng" dirty="0"/>
              </a:p>
              <a:p>
                <a:pPr lvl="0"/>
                <a:endParaRPr lang="en-US" i="1" u="sng" dirty="0"/>
              </a:p>
              <a:p>
                <a:pPr lvl="0"/>
                <a:endParaRPr lang="en-US" i="1" u="sng" dirty="0"/>
              </a:p>
              <a:p>
                <a:pPr lvl="0"/>
                <a:endParaRPr lang="en-US" i="1" u="sng" dirty="0"/>
              </a:p>
              <a:p>
                <a:pPr lvl="0"/>
                <a:endParaRPr lang="en-US" i="1" u="sng" dirty="0"/>
              </a:p>
              <a:p>
                <a:pPr lvl="0"/>
                <a:endParaRPr lang="en-US" i="1" u="sng" dirty="0"/>
              </a:p>
              <a:p>
                <a:pPr lvl="0"/>
                <a:endParaRPr lang="en-US" i="1" u="sng" dirty="0"/>
              </a:p>
              <a:p>
                <a:pPr lvl="0"/>
                <a:endParaRPr lang="en-US" i="1" u="sng" dirty="0"/>
              </a:p>
              <a:p>
                <a:pPr lvl="0"/>
                <a:endParaRPr lang="en-US" i="1" u="sng" dirty="0"/>
              </a:p>
              <a:p>
                <a:pPr lvl="0"/>
                <a:endParaRPr lang="en-US" i="1" u="sng" dirty="0"/>
              </a:p>
              <a:p>
                <a:pPr lvl="0"/>
                <a:endParaRPr lang="en-US" i="1" u="sng" dirty="0"/>
              </a:p>
              <a:p>
                <a:pPr lvl="0"/>
                <a:endParaRPr lang="en-US" i="1" u="sng" dirty="0"/>
              </a:p>
              <a:p>
                <a:pPr lvl="0"/>
                <a:endParaRPr lang="en-US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228600"/>
                <a:ext cx="8686800" cy="6647974"/>
              </a:xfrm>
              <a:prstGeom prst="rect">
                <a:avLst/>
              </a:prstGeom>
              <a:blipFill rotWithShape="1">
                <a:blip r:embed="rId2"/>
                <a:stretch>
                  <a:fillRect l="-1053" t="-734" b="-4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/>
          <p:nvPr/>
        </p:nvPicPr>
        <p:blipFill rotWithShape="1">
          <a:blip r:embed="rId3"/>
          <a:srcRect l="1926" t="2556" r="7544" b="8712"/>
          <a:stretch/>
        </p:blipFill>
        <p:spPr bwMode="auto">
          <a:xfrm>
            <a:off x="1676400" y="1676400"/>
            <a:ext cx="6172199" cy="36575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36729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28600" y="304800"/>
                <a:ext cx="8763000" cy="54907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 algn="just">
                  <a:lnSpc>
                    <a:spcPct val="150000"/>
                  </a:lnSpc>
                  <a:buFont typeface="Wingdings" pitchFamily="2" charset="2"/>
                  <a:buChar char="Ø"/>
                </a:pPr>
                <a:r>
                  <a:rPr lang="en-US" sz="2400" i="1" u="sng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Force on charged particle due to electric field;</a:t>
                </a:r>
                <a:endParaRPr lang="en-US" sz="2400" u="sng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𝐸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</m:t>
                      </m:r>
                      <m:r>
                        <a:rPr lang="en-US" sz="2400" i="1">
                          <a:latin typeface="Cambria Math"/>
                        </a:rPr>
                        <m:t>𝑞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</a:rPr>
                            <m:t>𝑞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 is initial velocity of charged particle; in this case it is zero since particle is moving in y direction.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</a:rPr>
                            <m:t>𝑞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𝑚</m:t>
                          </m:r>
                        </m:den>
                      </m:f>
                      <m:r>
                        <a:rPr lang="en-US" sz="2400" i="1">
                          <a:latin typeface="Cambria Math"/>
                        </a:rPr>
                        <m:t>𝑡</m:t>
                      </m:r>
                      <m:r>
                        <a:rPr lang="en-US" sz="2400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 algn="just">
                  <a:lnSpc>
                    <a:spcPct val="150000"/>
                  </a:lnSpc>
                  <a:buFont typeface="Wingdings" pitchFamily="2" charset="2"/>
                  <a:buChar char="v"/>
                </a:pPr>
                <a:r>
                  <a:rPr lang="en-US" sz="2400" i="1" u="sng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Particle follows straight line trajectory</a:t>
                </a:r>
                <a:endParaRPr lang="en-US" sz="2400" u="sng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04800"/>
                <a:ext cx="8763000" cy="5490734"/>
              </a:xfrm>
              <a:prstGeom prst="rect">
                <a:avLst/>
              </a:prstGeom>
              <a:blipFill rotWithShape="1">
                <a:blip r:embed="rId2"/>
                <a:stretch>
                  <a:fillRect l="-1113" r="-1949" b="-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7005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28600" y="304800"/>
                <a:ext cx="8610600" cy="57311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 algn="just">
                  <a:lnSpc>
                    <a:spcPct val="150000"/>
                  </a:lnSpc>
                  <a:buFont typeface="Wingdings" pitchFamily="2" charset="2"/>
                  <a:buChar char="Ø"/>
                </a:pPr>
                <a:r>
                  <a:rPr lang="en-US" sz="2400" i="1" u="sng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Force on charged particle due to magnetic field;</a:t>
                </a:r>
                <a:endParaRPr lang="en-US" sz="2400" u="sng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𝑀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</m:t>
                      </m:r>
                      <m:r>
                        <a:rPr lang="en-US" sz="2400" i="1">
                          <a:latin typeface="Cambria Math"/>
                        </a:rPr>
                        <m:t>𝑞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𝑜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𝐵𝑠𝑖𝑛</m:t>
                      </m:r>
                      <m:r>
                        <a:rPr lang="en-US" sz="2400" i="1">
                          <a:latin typeface="Cambria Math"/>
                        </a:rPr>
                        <m:t>𝜃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Where θ is the angle between velocity component and magnetic field component, in the present case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𝜃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90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𝑜</m:t>
                        </m:r>
                      </m:sup>
                    </m:sSup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𝑀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</m:t>
                      </m:r>
                      <m:r>
                        <a:rPr lang="en-US" sz="2400" i="1">
                          <a:latin typeface="Cambria Math"/>
                        </a:rPr>
                        <m:t>𝑞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𝑜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US" sz="2400" i="1" dirty="0">
                  <a:latin typeface="Times New Roman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 Is a centripetal force acting on charged particle;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𝑚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𝑚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/>
                                  </a:rPr>
                                  <m:t>𝑜</m:t>
                                </m:r>
                              </m:sub>
                            </m:sSub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𝑟</m:t>
                        </m:r>
                      </m:den>
                    </m:f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Radius of circle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𝑚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/>
                                  </a:rPr>
                                  <m:t>𝑜</m:t>
                                </m:r>
                              </m:sub>
                            </m:sSub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𝑟</m:t>
                        </m:r>
                      </m:den>
                    </m:f>
                    <m:r>
                      <a:rPr lang="en-US" sz="2400" i="1">
                        <a:latin typeface="Cambria Math"/>
                      </a:rPr>
                      <m:t>= </m:t>
                    </m:r>
                    <m:r>
                      <a:rPr lang="en-US" sz="2400" i="1">
                        <a:latin typeface="Cambria Math"/>
                      </a:rPr>
                      <m:t>𝑞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𝑜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𝐵</m:t>
                    </m:r>
                  </m:oMath>
                </a14:m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;    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𝑟</m:t>
                    </m:r>
                    <m:r>
                      <a:rPr lang="en-US" sz="2400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𝑚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𝑜</m:t>
                            </m:r>
                          </m:sub>
                        </m:sSub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𝑞𝐵</m:t>
                        </m:r>
                      </m:den>
                    </m:f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 algn="just">
                  <a:lnSpc>
                    <a:spcPct val="150000"/>
                  </a:lnSpc>
                  <a:buFont typeface="Wingdings" pitchFamily="2" charset="2"/>
                  <a:buChar char="v"/>
                </a:pPr>
                <a:r>
                  <a:rPr lang="en-US" sz="2400" i="1" u="sng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Particle follows circular trajectory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04800"/>
                <a:ext cx="8610600" cy="5731184"/>
              </a:xfrm>
              <a:prstGeom prst="rect">
                <a:avLst/>
              </a:prstGeom>
              <a:blipFill rotWithShape="1">
                <a:blip r:embed="rId2"/>
                <a:stretch>
                  <a:fillRect l="-1133" r="-19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0962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HP\Downloads\WhatsApp Image 2021-01-27 at 00.07.29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447800"/>
            <a:ext cx="5943600" cy="35814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228600" y="533400"/>
            <a:ext cx="8763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Straight line (Electric Field ) + Circular path (Magnetic field = Helical path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264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04801"/>
            <a:ext cx="8610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400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Charge is in motion with velocity Vo in x-y plane:</a:t>
            </a:r>
          </a:p>
          <a:p>
            <a:pPr lvl="0"/>
            <a:endParaRPr lang="en-US" sz="24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4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4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4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4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4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4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4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4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4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4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4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4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4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/>
          <p:nvPr/>
        </p:nvPicPr>
        <p:blipFill rotWithShape="1">
          <a:blip r:embed="rId2"/>
          <a:srcRect l="2333" t="3907" r="5000" b="15245"/>
          <a:stretch/>
        </p:blipFill>
        <p:spPr bwMode="auto">
          <a:xfrm>
            <a:off x="990600" y="1417320"/>
            <a:ext cx="6400799" cy="3886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503896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04800" y="304800"/>
                <a:ext cx="8534400" cy="65987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 algn="just">
                  <a:lnSpc>
                    <a:spcPct val="150000"/>
                  </a:lnSpc>
                  <a:buFont typeface="Wingdings" pitchFamily="2" charset="2"/>
                  <a:buChar char="Ø"/>
                </a:pPr>
                <a:r>
                  <a:rPr lang="en-US" sz="2400" i="1" u="sng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Force on charged particle due to electric filed;</a:t>
                </a:r>
                <a:endParaRPr lang="en-US" sz="2400" u="sng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𝐸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</m:t>
                      </m:r>
                      <m:r>
                        <a:rPr lang="en-US" sz="2400" i="1">
                          <a:latin typeface="Cambria Math"/>
                        </a:rPr>
                        <m:t>𝑞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</a:rPr>
                            <m:t>𝑞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 is initial velocity of charged particle; in this case it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𝑜</m:t>
                        </m:r>
                      </m:sub>
                    </m:sSub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𝑜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𝑐𝑜𝑠</m:t>
                      </m:r>
                      <m:r>
                        <a:rPr lang="en-US" sz="2400" i="1">
                          <a:latin typeface="Cambria Math"/>
                        </a:rPr>
                        <m:t>𝜃</m:t>
                      </m:r>
                      <m:r>
                        <a:rPr lang="en-US" sz="2400" i="1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</a:rPr>
                            <m:t>𝑞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𝑚</m:t>
                          </m:r>
                        </m:den>
                      </m:f>
                      <m:r>
                        <a:rPr lang="en-US" sz="2400" i="1">
                          <a:latin typeface="Cambria Math"/>
                        </a:rPr>
                        <m:t>𝑡</m:t>
                      </m:r>
                      <m:r>
                        <a:rPr lang="en-US" sz="2400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 algn="just">
                  <a:lnSpc>
                    <a:spcPct val="150000"/>
                  </a:lnSpc>
                  <a:buFont typeface="Wingdings" pitchFamily="2" charset="2"/>
                  <a:buChar char="v"/>
                </a:pPr>
                <a:r>
                  <a:rPr lang="en-US" sz="2400" i="1" u="sng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Particle follows straight line trajectory</a:t>
                </a:r>
                <a:endParaRPr lang="en-US" sz="2400" u="sng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04800"/>
                <a:ext cx="8534400" cy="6598730"/>
              </a:xfrm>
              <a:prstGeom prst="rect">
                <a:avLst/>
              </a:prstGeom>
              <a:blipFill rotWithShape="1">
                <a:blip r:embed="rId2"/>
                <a:stretch>
                  <a:fillRect l="-1071" b="-2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47945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04800" y="304800"/>
                <a:ext cx="8610600" cy="68391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 sz="2400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Force on charged particle due to electric filed;</a:t>
                </a:r>
                <a:endParaRPr lang="en-US" sz="24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𝑀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</m:t>
                      </m:r>
                      <m:r>
                        <a:rPr lang="en-US" sz="2400" i="1">
                          <a:latin typeface="Cambria Math"/>
                        </a:rPr>
                        <m:t>𝑞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𝑜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𝐵𝑠𝑖𝑛</m:t>
                      </m:r>
                      <m:r>
                        <a:rPr lang="en-US" sz="2400" i="1">
                          <a:latin typeface="Cambria Math"/>
                        </a:rPr>
                        <m:t>𝜃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Where θ is the angle between velocity component and magnetic field component, in the present case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𝜃</m:t>
                    </m:r>
                    <m:r>
                      <a:rPr lang="en-US" sz="2400" i="1">
                        <a:latin typeface="Cambria Math"/>
                      </a:rPr>
                      <m:t>≠0/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90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𝑜</m:t>
                        </m:r>
                      </m:sup>
                    </m:sSup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𝑀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</m:t>
                      </m:r>
                      <m:r>
                        <a:rPr lang="en-US" sz="2400" i="1">
                          <a:latin typeface="Cambria Math"/>
                        </a:rPr>
                        <m:t>𝑞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𝑜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𝐵𝑠𝑖𝑛</m:t>
                      </m:r>
                      <m:r>
                        <a:rPr lang="en-US" sz="2400" i="1">
                          <a:latin typeface="Cambria Math"/>
                        </a:rPr>
                        <m:t>𝜃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 Is a centripetal force acting on charged particle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𝑚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𝑚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/>
                                  </a:rPr>
                                  <m:t>𝑜</m:t>
                                </m:r>
                              </m:sub>
                            </m:sSub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𝑟</m:t>
                        </m:r>
                      </m:den>
                    </m:f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Radius of the circle is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𝑚</m:t>
                            </m:r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/>
                                  </a:rPr>
                                  <m:t>𝑜</m:t>
                                </m:r>
                              </m:sub>
                            </m:sSub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𝑟</m:t>
                        </m:r>
                      </m:den>
                    </m:f>
                    <m:r>
                      <a:rPr lang="en-US" sz="2400" i="1">
                        <a:latin typeface="Cambria Math"/>
                      </a:rPr>
                      <m:t>= </m:t>
                    </m:r>
                    <m:r>
                      <a:rPr lang="en-US" sz="2400" i="1">
                        <a:latin typeface="Cambria Math"/>
                      </a:rPr>
                      <m:t>𝑞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𝑜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𝐵𝑠𝑖𝑛</m:t>
                    </m:r>
                    <m:r>
                      <a:rPr lang="en-US" sz="2400" i="1">
                        <a:latin typeface="Cambria Math"/>
                      </a:rPr>
                      <m:t>𝜃</m:t>
                    </m:r>
                  </m:oMath>
                </a14:m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     ;     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𝑟</m:t>
                    </m:r>
                    <m:r>
                      <a:rPr lang="en-US" sz="2400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𝑚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𝑜</m:t>
                            </m:r>
                          </m:sub>
                        </m:sSub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𝑞𝐵𝑠𝑖𝑛</m:t>
                        </m:r>
                        <m:r>
                          <a:rPr lang="en-US" sz="2400" i="1">
                            <a:latin typeface="Cambria Math"/>
                          </a:rPr>
                          <m:t>𝜃</m:t>
                        </m:r>
                      </m:den>
                    </m:f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>
                  <a:lnSpc>
                    <a:spcPct val="150000"/>
                  </a:lnSpc>
                  <a:buFont typeface="Wingdings" pitchFamily="2" charset="2"/>
                  <a:buChar char="v"/>
                </a:pPr>
                <a:r>
                  <a:rPr lang="en-US" sz="2400" i="1" u="sng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Particle follows circular trajectory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04800"/>
                <a:ext cx="8610600" cy="6839180"/>
              </a:xfrm>
              <a:prstGeom prst="rect">
                <a:avLst/>
              </a:prstGeom>
              <a:blipFill rotWithShape="1">
                <a:blip r:embed="rId2"/>
                <a:stretch>
                  <a:fillRect l="-1062" r="-849" b="-1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70774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228601"/>
            <a:ext cx="8915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Straight line (Electric Field ) + Circular path (Magnetic field = Helical path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HP\Downloads\WhatsApp Image 2021-01-27 at 00.07.29 (1).jpe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7" b="2611"/>
          <a:stretch/>
        </p:blipFill>
        <p:spPr bwMode="auto">
          <a:xfrm>
            <a:off x="1295400" y="1905000"/>
            <a:ext cx="6705600" cy="41147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83675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152400" y="76200"/>
                <a:ext cx="8839199" cy="65129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i="1" dirty="0"/>
                  <a:t> </a:t>
                </a:r>
                <a:r>
                  <a:rPr lang="en-US" sz="2400" i="1" u="sng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Charged particle in electric filed:</a:t>
                </a:r>
              </a:p>
              <a:p>
                <a:pPr>
                  <a:lnSpc>
                    <a:spcPct val="150000"/>
                  </a:lnSpc>
                </a:pPr>
                <a:endParaRPr lang="en-US" sz="2400" i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endParaRPr lang="en-US" sz="2400" i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endParaRPr lang="en-US" sz="2400" i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endParaRPr lang="en-US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endParaRPr lang="en-US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According to Coulomb’s law, force can be defined as;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sz="2400" i="1" smtClean="0">
                              <a:latin typeface="Cambria Math"/>
                            </a:rPr>
                            <m:t>𝐸</m:t>
                          </m:r>
                        </m:sub>
                      </m:sSub>
                      <m:r>
                        <a:rPr lang="en-US" sz="24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latin typeface="Cambria Math"/>
                            </a:rPr>
                            <m:t>𝑄𝑞</m:t>
                          </m:r>
                        </m:num>
                        <m:den>
                          <m:r>
                            <a:rPr lang="en-US" sz="240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2400" i="1" smtClean="0">
                              <a:latin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 smtClean="0">
                                  <a:latin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sz="2400" i="1" smtClean="0">
                                  <a:latin typeface="Cambria Math"/>
                                </a:rPr>
                                <m:t>𝑜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40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smtClean="0">
                            <a:latin typeface="Cambria Math"/>
                          </a:rPr>
                          <m:t> </m:t>
                        </m:r>
                        <m:acc>
                          <m:accPr>
                            <m:chr m:val="⃗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 smtClean="0">
                                <a:latin typeface="Cambria Math"/>
                              </a:rPr>
                              <m:t>𝐹</m:t>
                            </m:r>
                          </m:e>
                        </m:acc>
                      </m:e>
                      <m:sub>
                        <m:r>
                          <a:rPr lang="en-US" sz="2400" i="1" smtClean="0">
                            <a:latin typeface="Cambria Math"/>
                          </a:rPr>
                          <m:t>𝐸</m:t>
                        </m:r>
                      </m:sub>
                    </m:sSub>
                    <m:r>
                      <a:rPr lang="en-US" sz="2400" i="1" smtClean="0">
                        <a:latin typeface="Cambria Math"/>
                      </a:rPr>
                      <m:t>=</m:t>
                    </m:r>
                    <m:r>
                      <a:rPr lang="en-US" sz="2400" i="1" smtClean="0">
                        <a:latin typeface="Cambria Math"/>
                      </a:rPr>
                      <m:t>𝑞</m:t>
                    </m:r>
                    <m:acc>
                      <m:accPr>
                        <m:chr m:val="⃗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 smtClean="0">
                            <a:latin typeface="Cambria Math"/>
                          </a:rPr>
                          <m:t>𝐸</m:t>
                        </m:r>
                      </m:e>
                    </m:acc>
                  </m:oMath>
                </a14:m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(1)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Where,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 smtClean="0">
                            <a:latin typeface="Cambria Math"/>
                          </a:rPr>
                          <m:t>𝐸</m:t>
                        </m:r>
                      </m:e>
                    </m:acc>
                    <m:r>
                      <a:rPr lang="en-US" sz="240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smtClean="0">
                            <a:latin typeface="Cambria Math"/>
                          </a:rPr>
                          <m:t>𝑄</m:t>
                        </m:r>
                      </m:num>
                      <m:den>
                        <m:r>
                          <a:rPr lang="en-US" sz="2400" i="1" smtClean="0">
                            <a:latin typeface="Cambria Math"/>
                          </a:rPr>
                          <m:t>4</m:t>
                        </m:r>
                        <m:r>
                          <a:rPr lang="en-US" sz="2400" i="1" smtClean="0">
                            <a:latin typeface="Cambria Math"/>
                          </a:rPr>
                          <m:t>𝜋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smtClean="0">
                                <a:latin typeface="Cambria Math"/>
                              </a:rPr>
                              <m:t>𝜀</m:t>
                            </m:r>
                          </m:e>
                          <m:sub>
                            <m:r>
                              <a:rPr lang="en-US" sz="2400" i="1" smtClean="0">
                                <a:latin typeface="Cambria Math"/>
                              </a:rPr>
                              <m:t>𝑜</m:t>
                            </m:r>
                          </m:sub>
                        </m:sSub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smtClean="0">
                                <a:latin typeface="Cambria Math"/>
                              </a:rPr>
                              <m:t>𝑟</m:t>
                            </m:r>
                          </m:e>
                          <m:sup>
                            <m:r>
                              <a:rPr lang="en-US" sz="240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;   Electric field on the charged particle</a:t>
                </a: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76200"/>
                <a:ext cx="8839199" cy="6512937"/>
              </a:xfrm>
              <a:prstGeom prst="rect">
                <a:avLst/>
              </a:prstGeom>
              <a:blipFill>
                <a:blip r:embed="rId2"/>
                <a:stretch>
                  <a:fillRect l="-1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/>
          <p:nvPr/>
        </p:nvPicPr>
        <p:blipFill>
          <a:blip r:embed="rId3"/>
          <a:stretch>
            <a:fillRect/>
          </a:stretch>
        </p:blipFill>
        <p:spPr>
          <a:xfrm>
            <a:off x="2286000" y="1066800"/>
            <a:ext cx="42672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280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86868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Case-II:</a:t>
            </a:r>
            <a:r>
              <a:rPr lang="en-US" sz="2400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When electric field perpendicular to magnetic field:</a:t>
            </a:r>
          </a:p>
          <a:p>
            <a:endParaRPr lang="en-US" sz="24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HP\Downloads\WhatsApp Image 2021-01-27 at 00.07.29 (3).jpe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2" t="3278" r="2060" b="21034"/>
          <a:stretch/>
        </p:blipFill>
        <p:spPr bwMode="auto">
          <a:xfrm>
            <a:off x="1219200" y="1295400"/>
            <a:ext cx="6858000" cy="4648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64664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04800" y="381001"/>
                <a:ext cx="8610600" cy="51504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200000"/>
                  </a:lnSpc>
                  <a:buFont typeface="Wingdings" pitchFamily="2" charset="2"/>
                  <a:buChar char="Ø"/>
                </a:pPr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Force on charged particle due to electric filed;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ctr">
                  <a:lnSpc>
                    <a:spcPct val="20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𝐸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=</m:t>
                    </m:r>
                    <m:r>
                      <a:rPr lang="en-US" sz="2400" i="1">
                        <a:latin typeface="Cambria Math"/>
                      </a:rPr>
                      <m:t>𝑞𝐸</m:t>
                    </m:r>
                  </m:oMath>
                </a14:m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                                (1)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>
                  <a:lnSpc>
                    <a:spcPct val="200000"/>
                  </a:lnSpc>
                  <a:buFont typeface="Wingdings" pitchFamily="2" charset="2"/>
                  <a:buChar char="Ø"/>
                </a:pPr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Force on charged particle due to electric filed;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𝑀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</m:t>
                      </m:r>
                      <m:r>
                        <a:rPr lang="en-US" sz="2400" i="1">
                          <a:latin typeface="Cambria Math"/>
                        </a:rPr>
                        <m:t>𝑞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𝑜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𝐵𝑠𝑖𝑛</m:t>
                      </m:r>
                      <m:r>
                        <a:rPr lang="en-US" sz="2400" i="1">
                          <a:latin typeface="Cambria Math"/>
                        </a:rPr>
                        <m:t>𝜃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200000"/>
                  </a:lnSpc>
                </a:pPr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Where θ is the angle between velocity component and magnetic field component, in the present case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𝜃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90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𝑜</m:t>
                        </m:r>
                      </m:sup>
                    </m:sSup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ctr">
                  <a:lnSpc>
                    <a:spcPct val="200000"/>
                  </a:lnSpc>
                </a:pPr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𝑀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=</m:t>
                    </m:r>
                    <m:r>
                      <a:rPr lang="en-US" sz="2400" i="1">
                        <a:latin typeface="Cambria Math"/>
                      </a:rPr>
                      <m:t>𝑞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𝑜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𝐵</m:t>
                    </m:r>
                  </m:oMath>
                </a14:m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                          (2)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81001"/>
                <a:ext cx="8610600" cy="5150449"/>
              </a:xfrm>
              <a:prstGeom prst="rect">
                <a:avLst/>
              </a:prstGeom>
              <a:blipFill rotWithShape="1">
                <a:blip r:embed="rId2"/>
                <a:stretch>
                  <a:fillRect l="-1062" r="-849" b="-17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93169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04800" y="381000"/>
                <a:ext cx="8534400" cy="63709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endParaRPr lang="en-US" sz="2400" i="1" dirty="0"/>
              </a:p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u="sng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u="sng">
                            <a:solidFill>
                              <a:srgbClr val="002060"/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2400" i="1" u="sng">
                            <a:solidFill>
                              <a:srgbClr val="002060"/>
                            </a:solidFill>
                            <a:latin typeface="Cambria Math"/>
                          </a:rPr>
                          <m:t>𝐸</m:t>
                        </m:r>
                      </m:sub>
                    </m:sSub>
                    <m:r>
                      <a:rPr lang="en-US" sz="2400" i="1" u="sng">
                        <a:solidFill>
                          <a:srgbClr val="002060"/>
                        </a:solidFill>
                        <a:latin typeface="Cambria Math"/>
                      </a:rPr>
                      <m:t>&gt;</m:t>
                    </m:r>
                    <m:sSub>
                      <m:sSubPr>
                        <m:ctrlPr>
                          <a:rPr lang="en-US" sz="2400" i="1" u="sng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u="sng">
                            <a:solidFill>
                              <a:srgbClr val="002060"/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2400" i="1" u="sng">
                            <a:solidFill>
                              <a:srgbClr val="002060"/>
                            </a:solidFill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en-US" sz="2400" i="1" u="sng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charged particle follows in downward parabolic path</a:t>
                </a:r>
              </a:p>
              <a:p>
                <a:pPr lvl="0"/>
                <a:endParaRPr lang="en-US" sz="2400" i="1" u="sng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81000"/>
                <a:ext cx="8534400" cy="6370975"/>
              </a:xfrm>
              <a:prstGeom prst="rect">
                <a:avLst/>
              </a:prstGeom>
              <a:blipFill rotWithShape="1">
                <a:blip r:embed="rId2"/>
                <a:stretch>
                  <a:fillRect l="-1071" t="-766" b="-11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C:\Users\HP\Downloads\WhatsApp Image 2021-01-27 at 07.16.11.jpe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828800"/>
            <a:ext cx="4876799" cy="304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63389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81000" y="228600"/>
                <a:ext cx="8534400" cy="62786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endParaRPr lang="en-US" sz="2400" i="1" dirty="0"/>
              </a:p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u="sng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u="sng">
                            <a:solidFill>
                              <a:srgbClr val="002060"/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2400" i="1" u="sng">
                            <a:solidFill>
                              <a:srgbClr val="002060"/>
                            </a:solidFill>
                            <a:latin typeface="Cambria Math"/>
                          </a:rPr>
                          <m:t>𝐸</m:t>
                        </m:r>
                      </m:sub>
                    </m:sSub>
                    <m:r>
                      <a:rPr lang="en-US" sz="2400" i="1" u="sng">
                        <a:solidFill>
                          <a:srgbClr val="002060"/>
                        </a:solidFill>
                        <a:latin typeface="Cambria Math"/>
                      </a:rPr>
                      <m:t>&lt;</m:t>
                    </m:r>
                    <m:sSub>
                      <m:sSubPr>
                        <m:ctrlPr>
                          <a:rPr lang="en-US" sz="2400" i="1" u="sng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u="sng">
                            <a:solidFill>
                              <a:srgbClr val="002060"/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2400" i="1" u="sng">
                            <a:solidFill>
                              <a:srgbClr val="002060"/>
                            </a:solidFill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en-US" sz="2400" u="sng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i="1" u="sng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charged particle follows in upward parabolic path:</a:t>
                </a: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dirty="0"/>
                  <a:t> 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28600"/>
                <a:ext cx="8534400" cy="6278642"/>
              </a:xfrm>
              <a:prstGeom prst="rect">
                <a:avLst/>
              </a:prstGeom>
              <a:blipFill rotWithShape="1">
                <a:blip r:embed="rId2"/>
                <a:stretch>
                  <a:fillRect l="-1143" t="-777" b="-5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C:\Users\HP\Downloads\WhatsApp Image 2021-01-27 at 07.16.11 (3).jpe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600200"/>
            <a:ext cx="5715000" cy="3733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17898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28600" y="381000"/>
                <a:ext cx="8610600" cy="63590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𝐸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 charged particle follows in straight line path:</a:t>
                </a: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𝑞𝐸</m:t>
                      </m:r>
                      <m:r>
                        <a:rPr lang="en-US" sz="2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𝑞𝑣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𝑜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𝑜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</a:rPr>
                            <m:t>𝐸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𝐵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81000"/>
                <a:ext cx="8610600" cy="6359049"/>
              </a:xfrm>
              <a:prstGeom prst="rect">
                <a:avLst/>
              </a:prstGeom>
              <a:blipFill rotWithShape="1">
                <a:blip r:embed="rId2"/>
                <a:stretch>
                  <a:fillRect l="-1133" t="-767" b="-1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C:\Users\HP\Downloads\WhatsApp Image 2021-01-27 at 00.07.29 (3).jpe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6" t="3573" r="68914" b="22673"/>
          <a:stretch/>
        </p:blipFill>
        <p:spPr bwMode="auto">
          <a:xfrm>
            <a:off x="1447800" y="2773680"/>
            <a:ext cx="1752600" cy="24079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Picture 3" descr="C:\Users\HP\Downloads\WhatsApp Image 2021-01-27 at 07.16.11 (1).jpe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819400"/>
            <a:ext cx="4343400" cy="2133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08918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HP\Downloads\WhatsApp Image 2021-01-27 at 00.07.29 (5)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52400"/>
            <a:ext cx="4191000" cy="3124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 descr="C:\Users\HP\Downloads\WhatsApp Image 2021-01-27 at 00.07.29 (2).jpe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0" t="18218" r="2068" b="2130"/>
          <a:stretch/>
        </p:blipFill>
        <p:spPr bwMode="auto">
          <a:xfrm>
            <a:off x="2057400" y="3505200"/>
            <a:ext cx="4592320" cy="2971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30432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04800"/>
            <a:ext cx="8763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Case-III: When electric field perpendicular to magnetic field and charge is at rest: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en-US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Cycloid path of the charged particle</a:t>
            </a:r>
          </a:p>
          <a:p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HP\Downloads\WhatsApp Image 2021-01-27 at 00.07.29 (4)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905000"/>
            <a:ext cx="4572000" cy="2667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7844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839199" cy="6262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Charged particle in magnetic field</a:t>
            </a:r>
          </a:p>
          <a:p>
            <a:endParaRPr lang="en-US" sz="2800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i="1" u="sng" dirty="0"/>
          </a:p>
          <a:p>
            <a:endParaRPr lang="en-US" sz="2800" i="1" u="sng" dirty="0"/>
          </a:p>
          <a:p>
            <a:endParaRPr lang="en-US" sz="2800" i="1" u="sng" dirty="0"/>
          </a:p>
          <a:p>
            <a:endParaRPr lang="en-US" sz="2800" i="1" u="sng" dirty="0"/>
          </a:p>
          <a:p>
            <a:endParaRPr lang="en-US" sz="2800" i="1" u="sng" dirty="0"/>
          </a:p>
          <a:p>
            <a:pPr algn="just">
              <a:lnSpc>
                <a:spcPct val="150000"/>
              </a:lnSpc>
            </a:pP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When the velocity of a charged particle is perpendicular to a uniform magnetic field, the particle moves in a circular path in a plane perpendicular to B. The magnetic force F</a:t>
            </a:r>
            <a:r>
              <a:rPr lang="en-US" sz="2800" i="1" baseline="-250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acting on the charge is always directed towards the center of the circle.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HP\Downloads\WhatsApp Image 2021-01-27 at 07.16.11 (4).jpe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896" b="1309"/>
          <a:stretch/>
        </p:blipFill>
        <p:spPr bwMode="auto">
          <a:xfrm>
            <a:off x="3200400" y="914400"/>
            <a:ext cx="2209800" cy="236465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13522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52400" y="152400"/>
                <a:ext cx="8839200" cy="66868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Suppose that there is a magnetic field (B) perpendicular to the page and into the page. If q is charge of particle (positive) moving with velocity V as shown in figure, the magnetic force </a:t>
                </a:r>
                <a:r>
                  <a:rPr lang="en-US" sz="2800" i="1" dirty="0" err="1"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en-US" sz="2800" i="1" baseline="-25000" dirty="0" err="1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en-US" sz="2800" i="1" baseline="-25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on it that is normal to V making it move along a circular path. </a:t>
                </a:r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According to Lorentz law force can be defined as;</a:t>
                </a:r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en-US" sz="2800" i="1">
                              <a:latin typeface="Cambria Math"/>
                            </a:rPr>
                            <m:t>𝑀</m:t>
                          </m:r>
                        </m:sub>
                      </m:sSub>
                      <m:r>
                        <a:rPr lang="en-US" sz="2800" i="1">
                          <a:latin typeface="Cambria Math"/>
                        </a:rPr>
                        <m:t>=</m:t>
                      </m:r>
                      <m:r>
                        <a:rPr lang="en-US" sz="2800" i="1">
                          <a:latin typeface="Cambria Math"/>
                        </a:rPr>
                        <m:t>𝑞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𝑉</m:t>
                              </m:r>
                            </m:e>
                          </m:acc>
                          <m:r>
                            <a:rPr lang="en-US" sz="2800" i="1">
                              <a:latin typeface="Cambria Math"/>
                            </a:rPr>
                            <m:t>×</m:t>
                          </m:r>
                          <m:acc>
                            <m:accPr>
                              <m:chr m:val="⃗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𝐵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𝐹</m:t>
                            </m:r>
                          </m:e>
                        </m:acc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𝑀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=</m:t>
                    </m:r>
                    <m:r>
                      <a:rPr lang="en-US" sz="2800" i="1">
                        <a:latin typeface="Cambria Math"/>
                      </a:rPr>
                      <m:t>𝑞𝑉𝐵𝑆𝑖𝑛</m:t>
                    </m:r>
                    <m:r>
                      <a:rPr lang="en-US" sz="2800" i="1">
                        <a:latin typeface="Cambria Math"/>
                      </a:rPr>
                      <m:t>𝜃</m:t>
                    </m:r>
                  </m:oMath>
                </a14:m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                  (2)</a:t>
                </a:r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Here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𝜃</m:t>
                    </m:r>
                  </m:oMath>
                </a14:m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 is angle between the velocity component and magnetic field component.</a:t>
                </a:r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52400"/>
                <a:ext cx="8839200" cy="6686831"/>
              </a:xfrm>
              <a:prstGeom prst="rect">
                <a:avLst/>
              </a:prstGeom>
              <a:blipFill>
                <a:blip r:embed="rId2"/>
                <a:stretch>
                  <a:fillRect l="-1379" r="-1379" b="-16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C:\Users\HP\Downloads\WhatsApp Image 2021-01-27 at 07.16.11 (5).jpe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0" r="6525" b="63275"/>
          <a:stretch/>
        </p:blipFill>
        <p:spPr bwMode="auto">
          <a:xfrm>
            <a:off x="6781800" y="3962400"/>
            <a:ext cx="2100580" cy="18910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73479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76200" y="0"/>
                <a:ext cx="8915400" cy="62361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2400" i="1" dirty="0"/>
                  <a:t>An object that is forced to go around a circular must constantly be pushed toward the center of rotation by Fc. The Fc is necessarily perpendicular to V.</a:t>
                </a:r>
                <a:endParaRPr lang="en-US" sz="2400" dirty="0"/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                                     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𝑐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𝑀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𝑉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𝑅</m:t>
                        </m:r>
                      </m:den>
                    </m:f>
                  </m:oMath>
                </a14:m>
                <a:r>
                  <a:rPr lang="en-US" sz="2400" i="1" dirty="0"/>
                  <a:t>                       (3)</a:t>
                </a:r>
                <a:endParaRPr lang="en-US" sz="2400" dirty="0"/>
              </a:p>
              <a:p>
                <a:pPr>
                  <a:lnSpc>
                    <a:spcPct val="150000"/>
                  </a:lnSpc>
                </a:pPr>
                <a:r>
                  <a:rPr lang="en-US" sz="2400" i="1" dirty="0"/>
                  <a:t>Using equation (2) and (3) we get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𝑐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endParaRPr lang="en-US" sz="2400" i="1" dirty="0"/>
              </a:p>
              <a:p>
                <a:pPr>
                  <a:lnSpc>
                    <a:spcPct val="150000"/>
                  </a:lnSpc>
                </a:pPr>
                <a:r>
                  <a:rPr lang="en-US" sz="2400" dirty="0"/>
                  <a:t>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𝑀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𝑉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𝑅</m:t>
                        </m:r>
                      </m:den>
                    </m:f>
                    <m:r>
                      <a:rPr lang="en-US" sz="2400" i="1">
                        <a:latin typeface="Cambria Math"/>
                      </a:rPr>
                      <m:t>=</m:t>
                    </m:r>
                    <m:r>
                      <a:rPr lang="en-US" sz="2400" i="1">
                        <a:latin typeface="Cambria Math"/>
                      </a:rPr>
                      <m:t>𝑞𝑣𝐵𝑆𝑖𝑛</m:t>
                    </m:r>
                    <m:r>
                      <a:rPr lang="en-US" sz="2400" i="1">
                        <a:latin typeface="Cambria Math"/>
                      </a:rPr>
                      <m:t>𝜃</m:t>
                    </m:r>
                  </m:oMath>
                </a14:m>
                <a:endParaRPr lang="en-US" sz="2400" dirty="0"/>
              </a:p>
              <a:p>
                <a:pPr>
                  <a:lnSpc>
                    <a:spcPct val="150000"/>
                  </a:lnSpc>
                </a:pPr>
                <a:r>
                  <a:rPr lang="en-US" sz="2400" i="1" dirty="0"/>
                  <a:t>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𝑀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𝑉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𝑅</m:t>
                        </m:r>
                      </m:den>
                    </m:f>
                    <m:r>
                      <a:rPr lang="en-US" sz="2400" i="1">
                        <a:latin typeface="Cambria Math"/>
                      </a:rPr>
                      <m:t>=</m:t>
                    </m:r>
                    <m:r>
                      <a:rPr lang="en-US" sz="2400" i="1">
                        <a:latin typeface="Cambria Math"/>
                      </a:rPr>
                      <m:t>𝑞𝑉𝐵</m:t>
                    </m:r>
                  </m:oMath>
                </a14:m>
                <a:r>
                  <a:rPr lang="en-US" sz="2400" i="1" dirty="0"/>
                  <a:t>          (Since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𝜃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90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𝑜</m:t>
                        </m:r>
                      </m:sup>
                    </m:sSup>
                    <m:r>
                      <a:rPr lang="en-US" sz="2400" i="1">
                        <a:latin typeface="Cambria Math"/>
                      </a:rPr>
                      <m:t>)</m:t>
                    </m:r>
                  </m:oMath>
                </a14:m>
                <a:endParaRPr lang="en-US" sz="2400" i="1" dirty="0"/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                         </m:t>
                    </m:r>
                    <m:r>
                      <a:rPr lang="en-US" sz="2400" i="1">
                        <a:latin typeface="Cambria Math"/>
                      </a:rPr>
                      <m:t>𝑅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𝑀𝑉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𝑞𝐵</m:t>
                        </m:r>
                      </m:den>
                    </m:f>
                  </m:oMath>
                </a14:m>
                <a:r>
                  <a:rPr lang="en-US" sz="2400" dirty="0"/>
                  <a:t> ; </a:t>
                </a:r>
                <a:r>
                  <a:rPr lang="en-US" sz="2400" i="1" dirty="0"/>
                  <a:t>R is the radius of circle</a:t>
                </a:r>
                <a:endParaRPr lang="en-US" sz="2400" dirty="0"/>
              </a:p>
              <a:p>
                <a:pPr>
                  <a:lnSpc>
                    <a:spcPct val="150000"/>
                  </a:lnSpc>
                </a:pPr>
                <a:endParaRPr lang="en-US" sz="2400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0"/>
                <a:ext cx="8915400" cy="6236131"/>
              </a:xfrm>
              <a:prstGeom prst="rect">
                <a:avLst/>
              </a:prstGeom>
              <a:blipFill>
                <a:blip r:embed="rId2"/>
                <a:stretch>
                  <a:fillRect l="-1094" r="-10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C:\Users\HP\Downloads\WhatsApp Image 2021-01-27 at 07.16.11 (5).jpe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908" b="60295"/>
          <a:stretch/>
        </p:blipFill>
        <p:spPr bwMode="auto">
          <a:xfrm>
            <a:off x="5943600" y="2590800"/>
            <a:ext cx="2895600" cy="25895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96772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2400" y="228600"/>
                <a:ext cx="8763000" cy="58781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2400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#</a:t>
                </a:r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i="1" u="sng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Motion of charged particle in electromagnetic field:</a:t>
                </a:r>
                <a:endParaRPr lang="en-US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An electromagnetic field is a classical field produced by accelerating electric charges. A stationary charge will produced only electric filed in the surrounding space. If the charge is moving, a magnetic field is also produced.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𝐸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𝑀</m:t>
                          </m:r>
                        </m:sub>
                      </m:sSub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𝑛𝑒𝑡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</m:t>
                      </m:r>
                      <m:r>
                        <a:rPr lang="en-US" sz="2400" i="1">
                          <a:latin typeface="Cambria Math"/>
                        </a:rPr>
                        <m:t>𝑞</m:t>
                      </m:r>
                      <m:acc>
                        <m:accPr>
                          <m:chr m:val="⃗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latin typeface="Cambria Math"/>
                            </a:rPr>
                            <m:t>𝐸</m:t>
                          </m:r>
                        </m:e>
                      </m:acc>
                      <m:r>
                        <a:rPr lang="en-US" sz="2400" i="1"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</a:rPr>
                        <m:t>𝑞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𝑣</m:t>
                              </m:r>
                            </m:e>
                          </m:acc>
                          <m:r>
                            <a:rPr lang="en-US" sz="2400" i="1">
                              <a:latin typeface="Cambria Math"/>
                            </a:rPr>
                            <m:t>×</m:t>
                          </m:r>
                          <m:acc>
                            <m:accPr>
                              <m:chr m:val="⃗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𝐵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Or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𝑛𝑒𝑡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</m:t>
                      </m:r>
                      <m:r>
                        <a:rPr lang="en-US" sz="2400" i="1">
                          <a:latin typeface="Cambria Math"/>
                        </a:rPr>
                        <m:t>𝑞𝐸</m:t>
                      </m:r>
                      <m:r>
                        <a:rPr lang="en-US" sz="2400" i="1"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</a:rPr>
                        <m:t>𝑞𝑣𝐵𝑠𝑖𝑛</m:t>
                      </m:r>
                      <m:r>
                        <a:rPr lang="en-US" sz="2400" i="1">
                          <a:latin typeface="Cambria Math"/>
                        </a:rPr>
                        <m:t>𝜃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𝐹</m:t>
                            </m:r>
                          </m:e>
                        </m:acc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𝑛𝑒𝑡</m:t>
                        </m:r>
                      </m:sub>
                    </m:sSub>
                  </m:oMath>
                </a14:m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 : The force acting on particle due to electromagnetic force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228600"/>
                <a:ext cx="8763000" cy="5878148"/>
              </a:xfrm>
              <a:prstGeom prst="rect">
                <a:avLst/>
              </a:prstGeom>
              <a:blipFill rotWithShape="1">
                <a:blip r:embed="rId2"/>
                <a:stretch>
                  <a:fillRect l="-1043" r="-18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141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6868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Case-I: When electric field parallel to magnetic field;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sz="2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2400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Charge particle is at rest: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2559" t="7527" r="2956" b="6452"/>
          <a:stretch/>
        </p:blipFill>
        <p:spPr bwMode="auto">
          <a:xfrm>
            <a:off x="1143000" y="1676400"/>
            <a:ext cx="6858000" cy="3505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44942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2400" y="228600"/>
                <a:ext cx="8839200" cy="71527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𝑛𝑒𝑡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𝐸</m:t>
                          </m:r>
                        </m:sub>
                      </m:sSub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>
                  <a:lnSpc>
                    <a:spcPct val="150000"/>
                  </a:lnSpc>
                </a:pPr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Force on charged particle due to electric filed;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𝑛𝑒𝑡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</m:t>
                      </m:r>
                      <m:r>
                        <a:rPr lang="en-US" sz="2400" i="1">
                          <a:latin typeface="Cambria Math"/>
                        </a:rPr>
                        <m:t>𝑞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</a:rPr>
                            <m:t>𝑞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 is initial velocity of charged particle; in this case it is zero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𝑡</m:t>
                      </m:r>
                      <m:r>
                        <a:rPr lang="en-US" sz="24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</a:rPr>
                            <m:t>𝑞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𝑚</m:t>
                          </m:r>
                        </m:den>
                      </m:f>
                      <m:r>
                        <a:rPr lang="en-US" sz="2400" i="1">
                          <a:latin typeface="Cambria Math"/>
                        </a:rPr>
                        <m:t>𝑡</m:t>
                      </m:r>
                      <m:r>
                        <a:rPr lang="en-US" sz="2400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 algn="just">
                  <a:lnSpc>
                    <a:spcPct val="150000"/>
                  </a:lnSpc>
                  <a:buFont typeface="Wingdings" pitchFamily="2" charset="2"/>
                  <a:buChar char="v"/>
                </a:pPr>
                <a:r>
                  <a:rPr lang="en-US" sz="2400" i="1" u="sng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Particle follows straight line trajectory.</a:t>
                </a:r>
                <a:endParaRPr lang="en-US" sz="2400" u="sng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sz="2400" i="1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228600"/>
                <a:ext cx="8839200" cy="7152727"/>
              </a:xfrm>
              <a:prstGeom prst="rect">
                <a:avLst/>
              </a:prstGeom>
              <a:blipFill rotWithShape="1">
                <a:blip r:embed="rId2"/>
                <a:stretch>
                  <a:fillRect l="-1034" b="-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6096000" y="4267200"/>
            <a:ext cx="24384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008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2400" y="152400"/>
                <a:ext cx="8839200" cy="66479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endParaRPr lang="en-US" i="1" u="sng" dirty="0"/>
              </a:p>
              <a:p>
                <a:pPr lvl="0"/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2. </a:t>
                </a:r>
                <a:r>
                  <a:rPr lang="en-US" sz="2400" i="1" u="sng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Charge particle is in motion with velocity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u="sng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u="sng">
                            <a:solidFill>
                              <a:srgbClr val="FF0000"/>
                            </a:solidFill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2400" i="1" u="sng">
                            <a:solidFill>
                              <a:srgbClr val="FF0000"/>
                            </a:solidFill>
                            <a:latin typeface="Cambria Math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US" sz="2400" i="1" u="sng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in x-direction</a:t>
                </a:r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pPr lvl="0"/>
                <a:endParaRPr lang="en-US" sz="2400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en-US" i="1" dirty="0"/>
              </a:p>
              <a:p>
                <a:pPr lvl="0"/>
                <a:endParaRPr lang="en-US" i="1" dirty="0"/>
              </a:p>
              <a:p>
                <a:pPr lvl="0"/>
                <a:endParaRPr lang="en-US" i="1" dirty="0"/>
              </a:p>
              <a:p>
                <a:pPr lvl="0"/>
                <a:endParaRPr lang="en-US" i="1" dirty="0"/>
              </a:p>
              <a:p>
                <a:pPr lvl="0"/>
                <a:endParaRPr lang="en-US" i="1" dirty="0"/>
              </a:p>
              <a:p>
                <a:pPr lvl="0"/>
                <a:endParaRPr lang="en-US" i="1" dirty="0"/>
              </a:p>
              <a:p>
                <a:pPr lvl="0"/>
                <a:endParaRPr lang="en-US" i="1" dirty="0"/>
              </a:p>
              <a:p>
                <a:pPr lvl="0"/>
                <a:endParaRPr lang="en-US" i="1" dirty="0"/>
              </a:p>
              <a:p>
                <a:pPr lvl="0"/>
                <a:endParaRPr lang="en-US" i="1" dirty="0"/>
              </a:p>
              <a:p>
                <a:pPr lvl="0"/>
                <a:endParaRPr lang="en-US" i="1" dirty="0"/>
              </a:p>
              <a:p>
                <a:pPr lvl="0"/>
                <a:endParaRPr lang="en-US" i="1" dirty="0"/>
              </a:p>
              <a:p>
                <a:pPr lvl="0"/>
                <a:endParaRPr lang="en-US" i="1" dirty="0"/>
              </a:p>
              <a:p>
                <a:pPr lvl="0"/>
                <a:endParaRPr lang="en-US" i="1" dirty="0"/>
              </a:p>
              <a:p>
                <a:pPr lvl="0"/>
                <a:endParaRPr lang="en-US" i="1" dirty="0"/>
              </a:p>
              <a:p>
                <a:pPr lvl="0"/>
                <a:endParaRPr lang="en-US" i="1" dirty="0"/>
              </a:p>
              <a:p>
                <a:pPr lvl="0"/>
                <a:endParaRPr lang="en-US" i="1" dirty="0"/>
              </a:p>
              <a:p>
                <a:pPr lvl="0"/>
                <a:endParaRPr lang="en-US" i="1" dirty="0"/>
              </a:p>
              <a:p>
                <a:pPr lvl="0"/>
                <a:endParaRPr lang="en-US" i="1" dirty="0"/>
              </a:p>
              <a:p>
                <a:pPr lvl="0"/>
                <a:endParaRPr lang="en-US" i="1" dirty="0"/>
              </a:p>
              <a:p>
                <a:pPr lvl="0"/>
                <a:endParaRPr lang="en-US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52400"/>
                <a:ext cx="8839200" cy="6647974"/>
              </a:xfrm>
              <a:prstGeom prst="rect">
                <a:avLst/>
              </a:prstGeom>
              <a:blipFill rotWithShape="1">
                <a:blip r:embed="rId2"/>
                <a:stretch>
                  <a:fillRect l="-1034" t="-458" b="-4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/>
          <p:nvPr/>
        </p:nvPicPr>
        <p:blipFill rotWithShape="1">
          <a:blip r:embed="rId3"/>
          <a:srcRect l="3215" t="4731" r="2877" b="5744"/>
          <a:stretch/>
        </p:blipFill>
        <p:spPr bwMode="auto">
          <a:xfrm>
            <a:off x="1676400" y="1447800"/>
            <a:ext cx="6248400" cy="3581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71874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985</Words>
  <Application>Microsoft Office PowerPoint</Application>
  <PresentationFormat>On-screen Show (4:3)</PresentationFormat>
  <Paragraphs>253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Bradley Hand ITC</vt:lpstr>
      <vt:lpstr>Calibri</vt:lpstr>
      <vt:lpstr>Calibri Light</vt:lpstr>
      <vt:lpstr>Cambria Math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 H Kathwate</dc:creator>
  <cp:lastModifiedBy>HP</cp:lastModifiedBy>
  <cp:revision>19</cp:revision>
  <dcterms:created xsi:type="dcterms:W3CDTF">2006-08-16T00:00:00Z</dcterms:created>
  <dcterms:modified xsi:type="dcterms:W3CDTF">2021-10-09T07:43:58Z</dcterms:modified>
</cp:coreProperties>
</file>