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14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B9BA-B287-4BED-A3DA-49808CDCB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0803F-D565-4F3D-8EA0-B57EDC9EA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DD3C1-7FA3-491B-AD8A-AEE40074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BD87C-AB6C-40F1-B374-3926B3B8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15300-7650-4F21-A05C-8F777C12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1E346-C99E-4E4D-859C-D3465111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89AD2-7055-40CB-AAEA-63F2A1132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8864D-E885-4657-92F5-C460123E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98073-EAC4-4B3A-976F-302FE752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37976-DDEF-413B-99E9-50AA4705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D791B-F6C3-44FF-9CE7-83DAC7E5A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49CE5-E79A-4A21-A95B-9A37CB479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D8167-D48D-42B5-8925-A97628A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0659C-7ED4-4457-8FA3-B90ADD8D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7DB0E-8A52-4018-AC23-2F909F09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E4DA-7686-46EA-96A4-F4437CBB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E542E-0376-4D46-9C7E-409328DA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357C6-7C1B-4E27-8E18-00A9AC29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BD99-F4AC-41E9-86AE-FC71538B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DFC34-55E9-4281-81B7-EFCB36DE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27F3-7236-4522-B39E-0C530DDD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E37D2-4193-4E1D-A005-9D59F8FAA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245A5-3946-4589-8F99-94936131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7F5D-8916-430B-822C-D80F84A3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EACA3-71D4-4910-85F8-BC883841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778B-A98E-4B57-B268-8773E927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69BE0-64CB-4CD3-9907-DF4FF5C8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9D439-0B34-4CE4-B90B-DF37644DE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5DD72-68AA-421C-91AB-F4AF4EC1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943B1-D6DF-485A-A794-23CAACF7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4D77D-0CC8-4EB0-851F-C8D55DBB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1568-D82E-45F1-A40B-ED15F1F0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7E43B-1A08-4773-99DE-1208B149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FD839-063A-4C29-9256-5E8B67EC3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BFC09-6175-46AB-9046-609A3D220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39715-265B-4264-B8EB-03D38F5B6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38ED2-DF7F-411C-A5F3-B4A311A2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542FF-BAE4-4FEF-819D-E15A3337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7FA43-6E6F-48C7-8D73-C5D3C72C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8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0A0A-7BEE-4800-8F7B-B2C4CEBD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E5F49-6DA0-46AF-B466-12F9D2D4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5B914-4483-49E0-BA53-50F3CD08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61720-17C8-4ADE-BDC8-3F431F64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A1310-5B8A-413D-84C7-D5857C7C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BC383-B560-4B63-8508-2A4E6971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60798-10EC-4B70-BD9B-45A4E154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E219-11AB-4B17-8FCE-1B9137A4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BAA48-82A8-4835-8A64-F02E420A4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0030A-97F5-450C-BF18-D1F06A126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BBC5F-0C8B-41AC-B24E-ED338691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8CBB0-6E53-45C6-8EFB-0663C9B4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9D242-1B67-47BB-A76F-75115CDC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0F5F-453B-4419-9FC3-6F82936C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6FE50-16E2-447A-8828-3F7981DD7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26A6B-3F24-40A4-BAC2-832A5CB89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DB33D-0340-48AB-8602-64C346D5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6D850-6171-4861-8ABC-29A6B4B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C8429-C4FB-4C4B-B770-3BAA3117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4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AE922-3075-4DC5-B737-6C74D369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D27CA-B107-4691-B35B-7BE206F1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C1BCD-5E4A-4F5C-95C8-4ABC16BEC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5305-2557-4D9B-A3D6-429DC608A7C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D724-F4AC-4D84-A881-824D755F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4CF91-6EEA-4053-9E62-61B94EDB5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2B28-0A06-4FB3-8563-F373C99E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E534DE3-832B-4B13-B2C3-4779F5AE6950}"/>
              </a:ext>
            </a:extLst>
          </p:cNvPr>
          <p:cNvSpPr txBox="1"/>
          <p:nvPr/>
        </p:nvSpPr>
        <p:spPr>
          <a:xfrm>
            <a:off x="1595535" y="139960"/>
            <a:ext cx="6298163" cy="6083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DSC Latur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Physics</a:t>
            </a:r>
          </a:p>
          <a:p>
            <a:pPr algn="ctr">
              <a:lnSpc>
                <a:spcPct val="150000"/>
              </a:lnSpc>
            </a:pP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M.Sc. F. Y (Sem-I). 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Lecture- 02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Classical Mechanics-Syllabus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Mr. L. H. </a:t>
            </a:r>
            <a:r>
              <a:rPr lang="en-US" sz="32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Kathwate</a:t>
            </a:r>
            <a:b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M.Sc. B.Ed., NET, SET, GATE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3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D076B3-CACF-4977-B849-32772A891061}"/>
              </a:ext>
            </a:extLst>
          </p:cNvPr>
          <p:cNvSpPr txBox="1"/>
          <p:nvPr/>
        </p:nvSpPr>
        <p:spPr>
          <a:xfrm>
            <a:off x="97971" y="74645"/>
            <a:ext cx="8948057" cy="391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Part-II Small oscillations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energy and equilibrium;  Stable and unstable equilibriums;  Small oscillations in a system with one degree of freedom;  small oscillations in a system with more than one degree of freedom;  Normal coordinates;  Normal modes and normal frequencies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18611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EAF6BC-F468-424C-9DFB-0B4B9AA770FA}"/>
              </a:ext>
            </a:extLst>
          </p:cNvPr>
          <p:cNvSpPr txBox="1"/>
          <p:nvPr/>
        </p:nvSpPr>
        <p:spPr>
          <a:xfrm>
            <a:off x="121297" y="177281"/>
            <a:ext cx="8892073" cy="66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Module-IV: Rigid body dynamics and small oscillations </a:t>
            </a:r>
          </a:p>
          <a:p>
            <a:pPr algn="just">
              <a:lnSpc>
                <a:spcPct val="150000"/>
              </a:lnSpc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Part-I Rigid body dynamics</a:t>
            </a:r>
          </a:p>
          <a:p>
            <a:pPr algn="just">
              <a:lnSpc>
                <a:spcPct val="150000"/>
              </a:lnSpc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 systems; Euler’s angles; Angular momentum and inertia tensor; Principle axes; Components of angular velocity;  Rotational kinetic energy of a body; Euler’s equation of motion for a rigid body;  Torque free motion of a rigid body.</a:t>
            </a:r>
          </a:p>
          <a:p>
            <a:pPr algn="just">
              <a:lnSpc>
                <a:spcPct val="150000"/>
              </a:lnSpc>
            </a:pPr>
            <a:r>
              <a:rPr lang="en-US" sz="2400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Part-II Small oscillations</a:t>
            </a:r>
          </a:p>
          <a:p>
            <a:pPr algn="just">
              <a:lnSpc>
                <a:spcPct val="150000"/>
              </a:lnSpc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energy and equilibrium; Stable and unstable equilibriums; Small oscillations in a system with one degree of freedom;  small oscillations in a system with more than one degree of freedom;  Normal coordinates; Normal modes and normal frequencies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62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44F666-008C-415A-AB53-799C0268A606}"/>
              </a:ext>
            </a:extLst>
          </p:cNvPr>
          <p:cNvSpPr txBox="1"/>
          <p:nvPr/>
        </p:nvSpPr>
        <p:spPr>
          <a:xfrm>
            <a:off x="93305" y="130628"/>
            <a:ext cx="8910735" cy="663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books: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Classical Mechanics by J. C. Upadhyaya, Himalaya Publishing House, New Delhi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Classical Mechanics by V. B Bhatia,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Joag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Tata Mc Graw Hill Publishing Co. Ltd., New Delhi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Classical Mechanics by P. V.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Panat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Joag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Tata Mc Graw Hill Publishing Co. Ltd., New Delhi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Classical Mechanics by S. L Gupta, V Kumar and H. V Sharma Pragati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Prakashan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Meerut.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Classical Mechanics by Suresh Chandra,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Narosa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Publishing House, New Delhi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Classical Mechanics by N. C. Rana and P. S.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Joag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Tata Mc Graw Hill Publishing Co. </a:t>
            </a:r>
            <a:r>
              <a:rPr lang="en-US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Ltd.,New</a:t>
            </a:r>
            <a:r>
              <a:rPr lang="en-US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Delhi</a:t>
            </a:r>
          </a:p>
        </p:txBody>
      </p:sp>
    </p:spTree>
    <p:extLst>
      <p:ext uri="{BB962C8B-B14F-4D97-AF65-F5344CB8AC3E}">
        <p14:creationId xmlns:p14="http://schemas.microsoft.com/office/powerpoint/2010/main" val="56213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F9E1A8-C626-470F-B181-5C72618E282A}"/>
              </a:ext>
            </a:extLst>
          </p:cNvPr>
          <p:cNvSpPr txBox="1"/>
          <p:nvPr/>
        </p:nvSpPr>
        <p:spPr>
          <a:xfrm>
            <a:off x="83977" y="102638"/>
            <a:ext cx="8994710" cy="6339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Question Paper Pattern </a:t>
            </a:r>
            <a:b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End  Semester Assessment </a:t>
            </a:r>
            <a:b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b="1" dirty="0">
                <a:solidFill>
                  <a:srgbClr val="FF0000"/>
                </a:solidFill>
                <a:latin typeface="Bradley Hand ITC" pitchFamily="66" charset="0"/>
              </a:rPr>
              <a:t>Time: 03 </a:t>
            </a:r>
            <a:r>
              <a:rPr lang="en-US" b="1" dirty="0" err="1">
                <a:solidFill>
                  <a:srgbClr val="FF0000"/>
                </a:solidFill>
                <a:latin typeface="Bradley Hand ITC" pitchFamily="66" charset="0"/>
              </a:rPr>
              <a:t>Hrs</a:t>
            </a:r>
            <a:r>
              <a:rPr lang="en-US" b="1" dirty="0">
                <a:solidFill>
                  <a:srgbClr val="FF0000"/>
                </a:solidFill>
                <a:latin typeface="Bradley Hand ITC" pitchFamily="66" charset="0"/>
              </a:rPr>
              <a:t>                                                                      Total Marks: 75 </a:t>
            </a:r>
            <a:br>
              <a:rPr lang="en-US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b="1" dirty="0">
                <a:solidFill>
                  <a:srgbClr val="FF0000"/>
                </a:solidFill>
                <a:latin typeface="Bradley Hand ITC" pitchFamily="66" charset="0"/>
              </a:rPr>
              <a:t>--------------------------------------------------------------------------------------------------------</a:t>
            </a:r>
          </a:p>
          <a:p>
            <a:pPr algn="ctr"/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 – Single long questions                                                       15 marks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OR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sub-questions (a and b of 8 and 7 marks)                                     15 marks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This question will be based on Module I) </a:t>
            </a: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2 – Single long questions                                                         15 marks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OR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sub-questions (a and b of 8 and 7 marks)                                       15 marks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lnSpc>
                <a:spcPct val="150000"/>
              </a:lnSpc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This question will be based on Module II) </a:t>
            </a:r>
          </a:p>
        </p:txBody>
      </p:sp>
    </p:spTree>
    <p:extLst>
      <p:ext uri="{BB962C8B-B14F-4D97-AF65-F5344CB8AC3E}">
        <p14:creationId xmlns:p14="http://schemas.microsoft.com/office/powerpoint/2010/main" val="2686073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EBF572-2802-4727-8352-3D518D5B5C99}"/>
              </a:ext>
            </a:extLst>
          </p:cNvPr>
          <p:cNvSpPr txBox="1"/>
          <p:nvPr/>
        </p:nvSpPr>
        <p:spPr>
          <a:xfrm>
            <a:off x="139959" y="111966"/>
            <a:ext cx="9004041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3 – Single long questions                                                        15 marks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OR     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sub-questions (a and b of 8 and 7 marks)                                      15 marks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This question will be based on Module III) </a:t>
            </a:r>
          </a:p>
          <a:p>
            <a:endParaRPr lang="en-US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4 – Single long questions                                                         15 marks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OR     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sub-questions (a and b of 8 and 7 marks)                                       15 marks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This question will be based on Module III) </a:t>
            </a:r>
          </a:p>
          <a:p>
            <a:endParaRPr lang="en-US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5 – Write Short Notes on ANY THREE (each of 5 marks)       15 marks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------------------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------------------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------------------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------------------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(Note: This question shall be based on entire syllabus and must have one sub-question from each of the module) 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***************</a:t>
            </a:r>
          </a:p>
        </p:txBody>
      </p:sp>
    </p:spTree>
    <p:extLst>
      <p:ext uri="{BB962C8B-B14F-4D97-AF65-F5344CB8AC3E}">
        <p14:creationId xmlns:p14="http://schemas.microsoft.com/office/powerpoint/2010/main" val="386028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201DF1-0338-4736-BF0B-087AA0C5595C}"/>
              </a:ext>
            </a:extLst>
          </p:cNvPr>
          <p:cNvSpPr txBox="1"/>
          <p:nvPr/>
        </p:nvSpPr>
        <p:spPr>
          <a:xfrm>
            <a:off x="93305" y="158620"/>
            <a:ext cx="8948057" cy="4539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Paper Pattern </a:t>
            </a:r>
          </a:p>
          <a:p>
            <a:pPr algn="ctr">
              <a:lnSpc>
                <a:spcPct val="150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(MCQ )</a:t>
            </a:r>
            <a:b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 Semester Assessment </a:t>
            </a:r>
            <a:b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01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Total Marks: 40 </a:t>
            </a:r>
            <a:b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total 50 MCQ types questions out of which only 40 question need to be solved.</a:t>
            </a:r>
          </a:p>
        </p:txBody>
      </p:sp>
    </p:spTree>
    <p:extLst>
      <p:ext uri="{BB962C8B-B14F-4D97-AF65-F5344CB8AC3E}">
        <p14:creationId xmlns:p14="http://schemas.microsoft.com/office/powerpoint/2010/main" val="2105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848DA5-5FAA-4326-A4E8-CB96246DED8E}"/>
              </a:ext>
            </a:extLst>
          </p:cNvPr>
          <p:cNvSpPr txBox="1"/>
          <p:nvPr/>
        </p:nvSpPr>
        <p:spPr>
          <a:xfrm>
            <a:off x="167951" y="130628"/>
            <a:ext cx="8854751" cy="5174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 102 – Classical Mechanics 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Credits: 04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lecture: 60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Marks: 100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[MSA: 25 (T1+T2+HA=10+10+5) &amp; ESA: 75]</a:t>
            </a:r>
          </a:p>
        </p:txBody>
      </p:sp>
    </p:spTree>
    <p:extLst>
      <p:ext uri="{BB962C8B-B14F-4D97-AF65-F5344CB8AC3E}">
        <p14:creationId xmlns:p14="http://schemas.microsoft.com/office/powerpoint/2010/main" val="52180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C78508-F251-4DD2-BA17-785740975510}"/>
              </a:ext>
            </a:extLst>
          </p:cNvPr>
          <p:cNvSpPr txBox="1"/>
          <p:nvPr/>
        </p:nvSpPr>
        <p:spPr>
          <a:xfrm>
            <a:off x="1" y="186611"/>
            <a:ext cx="9013370" cy="6664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mechanics?</a:t>
            </a:r>
          </a:p>
          <a:p>
            <a:pPr algn="just">
              <a:lnSpc>
                <a:spcPct val="150000"/>
              </a:lnSpc>
            </a:pP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Mechanics is a branch of physics which deals with study of physical objects which is in motion under the influences of internal and external interaction.</a:t>
            </a:r>
          </a:p>
          <a:p>
            <a:pPr algn="just">
              <a:lnSpc>
                <a:spcPct val="150000"/>
              </a:lnSpc>
            </a:pPr>
            <a:r>
              <a:rPr lang="en-US" sz="32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Mechanics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Classical Mechanics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Quantum Mechanics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Statistical Mechanics</a:t>
            </a:r>
          </a:p>
          <a:p>
            <a:pPr algn="just"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69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0B7E54-8E01-45A8-81B1-3DD6F4FB7D2B}"/>
              </a:ext>
            </a:extLst>
          </p:cNvPr>
          <p:cNvSpPr txBox="1"/>
          <p:nvPr/>
        </p:nvSpPr>
        <p:spPr>
          <a:xfrm>
            <a:off x="74645" y="121299"/>
            <a:ext cx="8966717" cy="591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classical mechanics and quantum mechanics?</a:t>
            </a:r>
          </a:p>
          <a:p>
            <a:pPr algn="just">
              <a:lnSpc>
                <a:spcPct val="150000"/>
              </a:lnSpc>
            </a:pPr>
            <a:r>
              <a:rPr lang="en-US" sz="3200" b="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classical mechanics, 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objects exist in a specific place at a specific time</a:t>
            </a:r>
            <a:r>
              <a:rPr lang="en-US" sz="3200" b="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However, in quantum mechanics, objects instead exist in a haze of probability; they have a certain chance of being at point A, another chance of being at point B and so on.</a:t>
            </a:r>
          </a:p>
        </p:txBody>
      </p:sp>
    </p:spTree>
    <p:extLst>
      <p:ext uri="{BB962C8B-B14F-4D97-AF65-F5344CB8AC3E}">
        <p14:creationId xmlns:p14="http://schemas.microsoft.com/office/powerpoint/2010/main" val="368946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06628C-42C2-421E-B11D-6FDFB63E30EB}"/>
              </a:ext>
            </a:extLst>
          </p:cNvPr>
          <p:cNvSpPr txBox="1"/>
          <p:nvPr/>
        </p:nvSpPr>
        <p:spPr>
          <a:xfrm>
            <a:off x="130629" y="111967"/>
            <a:ext cx="8892073" cy="8260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Classical Mechanics: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mechanics which is based on Newton’s laws of motion and alternatively developed by Lagrangian Hamiltonian and others is called classical mechanics.</a:t>
            </a:r>
          </a:p>
          <a:p>
            <a:pPr algn="just">
              <a:lnSpc>
                <a:spcPct val="150000"/>
              </a:lnSpc>
            </a:pP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B3771B-81CF-49B2-994A-724C5D3BC2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0629" y="2771193"/>
            <a:ext cx="8808098" cy="387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6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11A9D5-DF70-45AE-8780-59DCECFA4403}"/>
              </a:ext>
            </a:extLst>
          </p:cNvPr>
          <p:cNvSpPr txBox="1"/>
          <p:nvPr/>
        </p:nvSpPr>
        <p:spPr>
          <a:xfrm>
            <a:off x="93305" y="233266"/>
            <a:ext cx="8910735" cy="5777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</a:p>
          <a:p>
            <a:pPr algn="just">
              <a:lnSpc>
                <a:spcPct val="20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I: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Principles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Hours)</a:t>
            </a:r>
          </a:p>
          <a:p>
            <a:pPr algn="just">
              <a:lnSpc>
                <a:spcPct val="20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II: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Lagrangian Formulation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Hours)</a:t>
            </a:r>
          </a:p>
          <a:p>
            <a:pPr algn="just">
              <a:lnSpc>
                <a:spcPct val="20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III: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Hamiltonian Formulation and Central Force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Hours)</a:t>
            </a:r>
          </a:p>
          <a:p>
            <a:pPr algn="just">
              <a:lnSpc>
                <a:spcPct val="20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IV: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Rigid body dynamics and small oscillations </a:t>
            </a:r>
            <a:r>
              <a:rPr lang="en-US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Hours)</a:t>
            </a:r>
          </a:p>
        </p:txBody>
      </p:sp>
    </p:spTree>
    <p:extLst>
      <p:ext uri="{BB962C8B-B14F-4D97-AF65-F5344CB8AC3E}">
        <p14:creationId xmlns:p14="http://schemas.microsoft.com/office/powerpoint/2010/main" val="412062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D1ED1B-E0CA-4A5E-9ECD-75FC60386D2E}"/>
              </a:ext>
            </a:extLst>
          </p:cNvPr>
          <p:cNvSpPr txBox="1"/>
          <p:nvPr/>
        </p:nvSpPr>
        <p:spPr>
          <a:xfrm>
            <a:off x="93305" y="167951"/>
            <a:ext cx="8938727" cy="5831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Module-I: Elementary Principles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Newtonian mechanics; Inertial reference frame; Galilean transformations; Motion of a charged particle in electromagnetic field; Conservative and non-conservative forces; Mechanics of a single particle; Mechanics of a System of particles; Motion in a resistive medium; Constraints and its types; Generalized coordinates, cyclic coordinates and degrees of freedom; Virtual displacement and virtual work; D’ Alembert’s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428691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19CB50-C375-485A-8B9C-39D5D2F8C1D5}"/>
              </a:ext>
            </a:extLst>
          </p:cNvPr>
          <p:cNvSpPr txBox="1"/>
          <p:nvPr/>
        </p:nvSpPr>
        <p:spPr>
          <a:xfrm>
            <a:off x="111967" y="121298"/>
            <a:ext cx="8957388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Module-II: Lagrangian Formulation </a:t>
            </a:r>
          </a:p>
          <a:p>
            <a:pPr algn="just">
              <a:lnSpc>
                <a:spcPct val="150000"/>
              </a:lnSpc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Lagrangian equation of motion from D’ Alembert’s principle, procedure for formation of Lagrange’s equation; Variation technique; Generalized momenta and cyclic coordinates; Kinetic energy in terms of generalized coordinates;  Jacobi integral; Jacobi integral in terms of kinetic energy;  Rayleigh’s dissipation function;  Gauge transformation for Lagrangian;  Symmetry properties and conservation laws;  Invariance of Lagrangian equations under Galilean transformation; Variational principle; Derivation of Lagrangian equation from Variational principle.</a:t>
            </a:r>
          </a:p>
        </p:txBody>
      </p:sp>
    </p:spTree>
    <p:extLst>
      <p:ext uri="{BB962C8B-B14F-4D97-AF65-F5344CB8AC3E}">
        <p14:creationId xmlns:p14="http://schemas.microsoft.com/office/powerpoint/2010/main" val="330687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6830CA-F534-4866-981E-013C455BCD96}"/>
              </a:ext>
            </a:extLst>
          </p:cNvPr>
          <p:cNvSpPr txBox="1"/>
          <p:nvPr/>
        </p:nvSpPr>
        <p:spPr>
          <a:xfrm>
            <a:off x="102637" y="0"/>
            <a:ext cx="8948057" cy="647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Module-III: Hamiltonian Formulation and Central Force 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–I Hamiltonian Formulation</a:t>
            </a:r>
          </a:p>
          <a:p>
            <a:pPr algn="just">
              <a:lnSpc>
                <a:spcPct val="150000"/>
              </a:lnSpc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from Lagrangian to Hamiltonian; Derivation of Hamiltonian equations of motion from Hamiltonian principle;  </a:t>
            </a:r>
            <a:r>
              <a:rPr lang="el-GR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 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 technique;  Principle of least action;  Canonical transformation; Condition for a transformation to be Canonical;  Poisson brackets; Properties of Poisson’s bracket; Poisson’s bracket of Canonical variables;  Jacobi identity; Poisson’s theorem;  Invariance of Poisson’s bracket under canonical transformation; Hamilton-Jacobi method.</a:t>
            </a:r>
          </a:p>
        </p:txBody>
      </p:sp>
    </p:spTree>
    <p:extLst>
      <p:ext uri="{BB962C8B-B14F-4D97-AF65-F5344CB8AC3E}">
        <p14:creationId xmlns:p14="http://schemas.microsoft.com/office/powerpoint/2010/main" val="269268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1031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2021-10-04T02:35:30Z</dcterms:created>
  <dcterms:modified xsi:type="dcterms:W3CDTF">2021-10-04T03:51:44Z</dcterms:modified>
</cp:coreProperties>
</file>