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2" r:id="rId14"/>
    <p:sldId id="271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28600"/>
            <a:ext cx="8763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DSC, Latur</a:t>
            </a:r>
            <a:br>
              <a:rPr lang="en-US" sz="3200" b="1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200" b="1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Department of Physics</a:t>
            </a:r>
          </a:p>
          <a:p>
            <a:pPr marL="114300" algn="ctr">
              <a:lnSpc>
                <a:spcPct val="150000"/>
              </a:lnSpc>
            </a:pPr>
            <a:r>
              <a:rPr lang="en-US" sz="32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M.Sc. </a:t>
            </a:r>
            <a:r>
              <a:rPr lang="en-US" sz="32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S. </a:t>
            </a:r>
            <a:r>
              <a:rPr lang="en-US" sz="32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 (</a:t>
            </a:r>
            <a:r>
              <a:rPr lang="en-US" sz="3200" b="1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Sem</a:t>
            </a:r>
            <a:r>
              <a:rPr lang="en-US" sz="3200" b="1" i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-IV). </a:t>
            </a:r>
            <a:endParaRPr lang="en-US" sz="32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14300" algn="ctr">
              <a:lnSpc>
                <a:spcPct val="150000"/>
              </a:lnSpc>
            </a:pPr>
            <a:r>
              <a:rPr lang="en-US" sz="32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Lecture- </a:t>
            </a:r>
            <a:r>
              <a:rPr lang="en-US" sz="32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16</a:t>
            </a:r>
            <a:endParaRPr lang="en-US" sz="32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3200" b="1" i="1" u="sng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Losses, dispersion in fibers, sources and detectors for optical fibers</a:t>
            </a:r>
            <a:endParaRPr lang="en-US" sz="3200" i="1" u="sng" dirty="0" smtClean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14300" algn="ctr">
              <a:lnSpc>
                <a:spcPct val="150000"/>
              </a:lnSpc>
            </a:pPr>
            <a:r>
              <a:rPr lang="en-US" sz="32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Presented </a:t>
            </a:r>
            <a:r>
              <a:rPr lang="en-US" sz="32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By</a:t>
            </a:r>
          </a:p>
          <a:p>
            <a:pPr marL="114300" algn="ctr">
              <a:lnSpc>
                <a:spcPct val="150000"/>
              </a:lnSpc>
            </a:pPr>
            <a:r>
              <a:rPr lang="en-US" sz="3200" b="1" i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Mr. L. H. </a:t>
            </a:r>
            <a:r>
              <a:rPr lang="en-US" sz="3200" b="1" i="1" dirty="0" err="1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Kathwate</a:t>
            </a:r>
            <a:endParaRPr lang="en-US" sz="3200" b="1" i="1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14300" algn="ctr">
              <a:lnSpc>
                <a:spcPct val="150000"/>
              </a:lnSpc>
            </a:pPr>
            <a:r>
              <a:rPr lang="en-US" sz="3200" b="1" i="1" dirty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M.Sc. B.Ed., NET, SET, GATE</a:t>
            </a:r>
          </a:p>
        </p:txBody>
      </p:sp>
    </p:spTree>
    <p:extLst>
      <p:ext uri="{BB962C8B-B14F-4D97-AF65-F5344CB8AC3E}">
        <p14:creationId xmlns:p14="http://schemas.microsoft.com/office/powerpoint/2010/main" val="308448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304800"/>
                <a:ext cx="8382000" cy="60016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-US" sz="32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While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2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produces strong absorption peaks at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3.2 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en-US" sz="32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endParaRPr lang="en-US" sz="3200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32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produces the same at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3.8 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en-US" sz="32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US" sz="3200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-US" sz="3200" i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However</a:t>
                </a:r>
                <a:r>
                  <a:rPr lang="en-US" sz="32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, in both these case absorption-tails extend below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1.3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en-US" sz="32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US" sz="3200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-US" sz="3200" i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That </a:t>
                </a:r>
                <a:r>
                  <a:rPr lang="en-US" sz="32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is why boron and phosphorous based doping are not used in the low loss, single mode fiber.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382000" cy="6001643"/>
              </a:xfrm>
              <a:prstGeom prst="rect">
                <a:avLst/>
              </a:prstGeom>
              <a:blipFill rotWithShape="1">
                <a:blip r:embed="rId2"/>
                <a:stretch>
                  <a:fillRect l="-1673" r="-2982" b="-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234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52400"/>
            <a:ext cx="8686800" cy="6062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Experiments have shown that the loss increases considerably when the operating wavelength is beyond 1.55 </a:t>
            </a: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um. This </a:t>
            </a:r>
            <a:r>
              <a:rPr lang="en-US" sz="2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an inherent property of all silica based </a:t>
            </a: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Fibers. This </a:t>
            </a:r>
            <a:r>
              <a:rPr lang="en-US" sz="2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perhaps due to vibrational resonance of the silica tetrahedron </a:t>
            </a: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molecules. </a:t>
            </a:r>
            <a:r>
              <a:rPr lang="en-US" sz="2600" i="1" dirty="0" smtClean="0">
                <a:solidFill>
                  <a:srgbClr val="0070C0"/>
                </a:solidFill>
              </a:rPr>
              <a:t>Its </a:t>
            </a:r>
            <a:r>
              <a:rPr lang="en-US" sz="2600" i="1" dirty="0">
                <a:solidFill>
                  <a:srgbClr val="0070C0"/>
                </a:solidFill>
              </a:rPr>
              <a:t>contribution at different operating wavelengths is given in Table 2.1. This loss is due to interaction light with </a:t>
            </a:r>
            <a:r>
              <a:rPr lang="en-US" sz="2600" i="1" dirty="0" smtClean="0">
                <a:solidFill>
                  <a:srgbClr val="0070C0"/>
                </a:solidFill>
              </a:rPr>
              <a:t>molecular </a:t>
            </a:r>
            <a:r>
              <a:rPr lang="en-US" sz="2600" i="1" dirty="0">
                <a:solidFill>
                  <a:srgbClr val="0070C0"/>
                </a:solidFill>
              </a:rPr>
              <a:t>structure of the material and also due to material impurities.</a:t>
            </a: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n-US" sz="26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953000"/>
            <a:ext cx="83629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65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52400"/>
            <a:ext cx="86106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Rayleigh scattering </a:t>
            </a:r>
            <a:r>
              <a:rPr lang="en-US" sz="32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loss</a:t>
            </a:r>
            <a:endParaRPr lang="en-US" sz="32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Rayleigh Scattering : Losses and Differences with Mie Scatteri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" t="2319" r="-4" b="2063"/>
          <a:stretch/>
        </p:blipFill>
        <p:spPr bwMode="auto">
          <a:xfrm>
            <a:off x="1066800" y="1295400"/>
            <a:ext cx="6934200" cy="441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3880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305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glass, which is used in the fabrication of fibers, has many microscopic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inhomogeneities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and material density fluctuations of the silica material contents. As a result, a portion of light passing through the glass fiber gets scattered. This phenomenon is called "Rayleigh scattering". </a:t>
            </a:r>
            <a:endParaRPr lang="en-US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Scattering losses in optical fiber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" t="2393" r="955" b="6208"/>
          <a:stretch/>
        </p:blipFill>
        <p:spPr bwMode="auto">
          <a:xfrm>
            <a:off x="2157984" y="3505200"/>
            <a:ext cx="3782695" cy="28168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4106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382000" cy="5549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3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inhomogeneities</a:t>
            </a:r>
            <a:r>
              <a:rPr lang="en-US" sz="3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are frozen into the silica matrix when the fiber is formed and depend on the glass-forming temperature. Lower the glass-forming temperature lower is the density fluctuation and hence scattering</a:t>
            </a:r>
            <a:r>
              <a:rPr lang="en-US" sz="3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 stated earlier it is also a function of glass-forming temperature. Attenuation due to this is quite complex in nature.</a:t>
            </a:r>
          </a:p>
        </p:txBody>
      </p:sp>
    </p:spTree>
    <p:extLst>
      <p:ext uri="{BB962C8B-B14F-4D97-AF65-F5344CB8AC3E}">
        <p14:creationId xmlns:p14="http://schemas.microsoft.com/office/powerpoint/2010/main" val="83716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2400" y="152400"/>
                <a:ext cx="8458200" cy="55432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800" i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The scattering loss due to density fluctuation only can be expressed as;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𝑅𝑆</m:t>
                        </m:r>
                      </m:sub>
                    </m:sSub>
                    <m:r>
                      <a:rPr lang="en-US" sz="2800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359.094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𝜆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8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𝜇</m:t>
                                </m:r>
                              </m:e>
                              <m:sup>
                                <m:r>
                                  <a:rPr lang="en-US" sz="28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800" i="1">
                        <a:solidFill>
                          <a:srgbClr val="0070C0"/>
                        </a:solidFill>
                        <a:latin typeface="Cambria Math"/>
                      </a:rPr>
                      <m:t>𝐾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sz="2800" i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en-US" sz="28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(2.3)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70C0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sz="28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- operating wavelength; 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70C0"/>
                        </a:solidFill>
                        <a:latin typeface="Cambria Math"/>
                      </a:rPr>
                      <m:t>𝐾</m:t>
                    </m:r>
                  </m:oMath>
                </a14:m>
                <a:r>
                  <a:rPr lang="en-US" sz="28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-Boltzmann constant;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sz="28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-Fictive temperature (temperature at which the density fluctuations frozen into the glass as it solidifies);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sz="28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-Isothermal compressibility of the material. Above relation shows that scattering losses varies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𝜆</m:t>
                        </m:r>
                      </m:e>
                      <m:sup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sz="28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8458200" cy="5543249"/>
              </a:xfrm>
              <a:prstGeom prst="rect">
                <a:avLst/>
              </a:prstGeom>
              <a:blipFill rotWithShape="1">
                <a:blip r:embed="rId2"/>
                <a:stretch>
                  <a:fillRect l="-1441" r="-2450" b="-7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033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610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is Optical fiber?</a:t>
            </a:r>
          </a:p>
          <a:p>
            <a:pPr algn="just">
              <a:lnSpc>
                <a:spcPct val="150000"/>
              </a:lnSpc>
            </a:pP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 optical fiber is a very thin and flexible medium, having a cylindrical shape consisting of three section core, cladding and jacket. </a:t>
            </a:r>
            <a:endParaRPr lang="en-US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4 Core Finolex Optical Fibre Cable, Rs 9.9 /meter Alpha Computers | ID:  2056206875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" y="3048001"/>
            <a:ext cx="4436364" cy="297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Difference between Optical Fibre and Coaxial Cable - A2Z Gyaa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063241"/>
            <a:ext cx="4114800" cy="2956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922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ptical fibe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31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84582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Distortion, is a result of communication in which the original intended meaning of a massage is replaced with different interpretation as the receiver.  </a:t>
            </a:r>
          </a:p>
          <a:p>
            <a:pPr algn="just">
              <a:lnSpc>
                <a:spcPct val="150000"/>
              </a:lnSpc>
            </a:pP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2694" t="3490" r="4040" b="4595"/>
          <a:stretch/>
        </p:blipFill>
        <p:spPr bwMode="auto">
          <a:xfrm>
            <a:off x="1981200" y="2438400"/>
            <a:ext cx="5181600" cy="3886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5789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1"/>
            <a:ext cx="85344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is attenuation 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optic 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fiber?</a:t>
            </a:r>
            <a:endParaRPr lang="en-US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3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 an optical fiber, whenever a signal is transmitted there is a loss of its power and hence its output intensity decreases with respective to the distance travelled. This loss in intensity of light beam through a fiber is called attenuation </a:t>
            </a:r>
            <a:endParaRPr lang="en-US" sz="30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>
              <a:lnSpc>
                <a:spcPct val="150000"/>
              </a:lnSpc>
            </a:pPr>
            <a:r>
              <a:rPr lang="en-US" sz="30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Simply attenuation in optical fibers means loss of optical power in the fiber itself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en-US" sz="3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0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2400" y="152400"/>
                <a:ext cx="8610600" cy="65760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800" i="1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Mathematically, the loss is expressed as;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=−10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𝑙𝑜𝑔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  <m:t>𝑜𝑢𝑡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  <m:t>𝑖𝑛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400" i="1" dirty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</a:t>
                </a:r>
                <a:r>
                  <a:rPr lang="en-US" sz="2400" i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:r>
                  <a:rPr lang="en-US" sz="2400" i="1" dirty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(2.1)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where,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𝑜𝑢𝑡</m:t>
                        </m:r>
                      </m:sub>
                    </m:sSub>
                  </m:oMath>
                </a14:m>
                <a:r>
                  <a:rPr lang="en-US" sz="2800" i="1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- Out-put power;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𝑖𝑛</m:t>
                        </m:r>
                      </m:sub>
                    </m:sSub>
                  </m:oMath>
                </a14:m>
                <a:r>
                  <a:rPr lang="en-US" sz="2800" i="1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- Amount of power coupled into the fiber;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B0F0"/>
                        </a:solidFill>
                        <a:latin typeface="Cambria Math"/>
                      </a:rPr>
                      <m:t>𝛼</m:t>
                    </m:r>
                  </m:oMath>
                </a14:m>
                <a:r>
                  <a:rPr lang="en-US" sz="2800" i="1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- Fiber attenuation in dB/km.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Attenuation loss per unit length is given by;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𝐿</m:t>
                        </m:r>
                      </m:den>
                    </m:f>
                    <m:sSub>
                      <m:sSubPr>
                        <m:ctrlP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𝑙𝑜𝑔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  <m:t>𝑜𝑢𝑡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  <m:t>𝑖𝑛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400" i="1" dirty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en-US" sz="2400" i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</a:t>
                </a:r>
                <a:r>
                  <a:rPr lang="en-US" sz="2400" i="1" dirty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(2.2</a:t>
                </a:r>
                <a:r>
                  <a:rPr lang="en-US" sz="2800" i="1" dirty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Hence, attenuation in the fiber is defined as the ratio of the optical power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800" i="1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obtained from a fiber of length L to the optical power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𝑖𝑛</m:t>
                        </m:r>
                      </m:sub>
                    </m:sSub>
                  </m:oMath>
                </a14:m>
                <a:r>
                  <a:rPr lang="en-US" sz="2800" i="1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fed to the input of the fiber.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8610600" cy="6576031"/>
              </a:xfrm>
              <a:prstGeom prst="rect">
                <a:avLst/>
              </a:prstGeom>
              <a:blipFill rotWithShape="1">
                <a:blip r:embed="rId2"/>
                <a:stretch>
                  <a:fillRect l="-1415" r="-2406" b="-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668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15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This loss may arise from different sources such as;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Material </a:t>
            </a:r>
            <a:r>
              <a:rPr lang="en-US" sz="2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absorption, </a:t>
            </a:r>
            <a:endParaRPr lang="en-US" sz="2800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Scattering,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Mode </a:t>
            </a:r>
            <a:r>
              <a:rPr lang="en-US" sz="2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coupling,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Leaky </a:t>
            </a:r>
            <a:r>
              <a:rPr lang="en-US" sz="2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modes, </a:t>
            </a:r>
            <a:endParaRPr lang="en-US" sz="2800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ending </a:t>
            </a:r>
            <a:r>
              <a:rPr lang="en-US" sz="2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fiber,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Radiation </a:t>
            </a:r>
            <a:r>
              <a:rPr lang="en-US" sz="2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induced attenuation, </a:t>
            </a:r>
            <a:endParaRPr lang="en-US" sz="2800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Defective </a:t>
            </a:r>
            <a:r>
              <a:rPr lang="en-US" sz="2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construction losses,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Transmission </a:t>
            </a:r>
            <a:r>
              <a:rPr lang="en-US" sz="2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losses, and </a:t>
            </a:r>
            <a:endParaRPr lang="en-US" sz="2800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Core </a:t>
            </a:r>
            <a:r>
              <a:rPr lang="en-US" sz="2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and cladding losses.</a:t>
            </a:r>
          </a:p>
        </p:txBody>
      </p:sp>
    </p:spTree>
    <p:extLst>
      <p:ext uri="{BB962C8B-B14F-4D97-AF65-F5344CB8AC3E}">
        <p14:creationId xmlns:p14="http://schemas.microsoft.com/office/powerpoint/2010/main" val="362237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5344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Losses are expressed in decibels per kilometer (dB/km). </a:t>
            </a:r>
            <a:endParaRPr lang="en-US" sz="2600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6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case of an ideal fiber input and out power is equal hence there is no loss of optical power. In other words, for an ideal fiber, the attenuation is </a:t>
            </a:r>
            <a:r>
              <a:rPr lang="en-US" sz="26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zero</a:t>
            </a: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6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practically this is not possible, because all fibers have a certain amount of loss, from microscopic bubbles and actual attenuation due to dielectric hysteresis, etc. </a:t>
            </a:r>
            <a:endParaRPr lang="en-US" sz="260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600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operating wavelength 1550nm the normal range of attenuation in single mode fiber at the 0.154 dB/km and for plastic fiber at same wavelength attenuation is 10 dB/m.</a:t>
            </a:r>
          </a:p>
          <a:p>
            <a:pPr algn="just">
              <a:lnSpc>
                <a:spcPct val="150000"/>
              </a:lnSpc>
            </a:pP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87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2400" y="152400"/>
                <a:ext cx="8610600" cy="52629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3200" b="1" i="1" u="sng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Material or impurity losses</a:t>
                </a:r>
                <a:endParaRPr lang="en-US" sz="3200" i="1" u="sng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During the fabrication of various types of </a:t>
                </a:r>
                <a:r>
                  <a:rPr lang="en-US" sz="3200" i="1" dirty="0" smtClean="0">
                    <a:latin typeface="Times New Roman" pitchFamily="18" charset="0"/>
                    <a:cs typeface="Times New Roman" pitchFamily="18" charset="0"/>
                  </a:rPr>
                  <a:t>fibers, in order to </a:t>
                </a: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modify the refractive </a:t>
                </a:r>
                <a:r>
                  <a:rPr lang="en-US" sz="3200" i="1" dirty="0" smtClean="0">
                    <a:latin typeface="Times New Roman" pitchFamily="18" charset="0"/>
                    <a:cs typeface="Times New Roman" pitchFamily="18" charset="0"/>
                  </a:rPr>
                  <a:t>index we use we dopants in silica such as; </a:t>
                </a:r>
              </a:p>
              <a:p>
                <a:pPr marL="457200" indent="-45720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-US" sz="3200" i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Germanium Dioxide-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B050"/>
                        </a:solidFill>
                        <a:latin typeface="Cambria Math"/>
                      </a:rPr>
                      <m:t>𝐺𝑒</m:t>
                    </m:r>
                    <m:sSub>
                      <m:sSubPr>
                        <m:ctrlPr>
                          <a:rPr lang="en-US" sz="32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2 </m:t>
                        </m:r>
                      </m:sub>
                    </m:sSub>
                    <m:r>
                      <a:rPr lang="en-US" sz="3200" i="1">
                        <a:solidFill>
                          <a:srgbClr val="00B050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en-US" sz="3200" i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i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-US" sz="32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sz="3200" i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hosphorus Pentoxide-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3200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and</a:t>
                </a:r>
              </a:p>
              <a:p>
                <a:pPr marL="457200" indent="-45720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-US" sz="3200" i="1" dirty="0" smtClean="0">
                    <a:solidFill>
                      <a:srgbClr val="FFC000"/>
                    </a:solidFill>
                    <a:latin typeface="Times New Roman" pitchFamily="18" charset="0"/>
                    <a:cs typeface="Times New Roman" pitchFamily="18" charset="0"/>
                  </a:rPr>
                  <a:t>Boron Trooxide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32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en-US" sz="32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200" i="1" dirty="0">
                    <a:solidFill>
                      <a:srgbClr val="FFC000"/>
                    </a:solidFill>
                    <a:latin typeface="Times New Roman" pitchFamily="18" charset="0"/>
                    <a:cs typeface="Times New Roman" pitchFamily="18" charset="0"/>
                  </a:rPr>
                  <a:t> etc. </a:t>
                </a:r>
                <a:endParaRPr lang="en-US" sz="3200" i="1" dirty="0" smtClean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8610600" cy="5262979"/>
              </a:xfrm>
              <a:prstGeom prst="rect">
                <a:avLst/>
              </a:prstGeom>
              <a:blipFill rotWithShape="1">
                <a:blip r:embed="rId2"/>
                <a:stretch>
                  <a:fillRect l="-1769" r="-2831" b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613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138</TotalTime>
  <Words>820</Words>
  <Application>Microsoft Office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H Kathwate</dc:creator>
  <cp:lastModifiedBy>HP</cp:lastModifiedBy>
  <cp:revision>16</cp:revision>
  <dcterms:created xsi:type="dcterms:W3CDTF">2006-08-16T00:00:00Z</dcterms:created>
  <dcterms:modified xsi:type="dcterms:W3CDTF">2021-04-19T03:36:57Z</dcterms:modified>
</cp:coreProperties>
</file>