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108" autoAdjust="0"/>
  </p:normalViewPr>
  <p:slideViewPr>
    <p:cSldViewPr>
      <p:cViewPr varScale="1">
        <p:scale>
          <a:sx n="58" d="100"/>
          <a:sy n="58" d="100"/>
        </p:scale>
        <p:origin x="-17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E4F1371-62B7-464D-993E-9C998B5354BE}" type="datetimeFigureOut">
              <a:rPr lang="en-US" smtClean="0"/>
              <a:t>1/17/2022</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A75B306A-3999-4EED-9706-2295B0B06796}" type="slidenum">
              <a:rPr lang="en-IN" smtClean="0"/>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4F1371-62B7-464D-993E-9C998B5354BE}" type="datetimeFigureOut">
              <a:rPr lang="en-US" smtClean="0"/>
              <a:t>1/17/2022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5B306A-3999-4EED-9706-2295B0B06796}"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4F1371-62B7-464D-993E-9C998B5354BE}" type="datetimeFigureOut">
              <a:rPr lang="en-US" smtClean="0"/>
              <a:t>1/17/2022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5B306A-3999-4EED-9706-2295B0B06796}"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4F1371-62B7-464D-993E-9C998B5354BE}" type="datetimeFigureOut">
              <a:rPr lang="en-US" smtClean="0"/>
              <a:t>1/17/2022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5B306A-3999-4EED-9706-2295B0B06796}"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4F1371-62B7-464D-993E-9C998B5354BE}" type="datetimeFigureOut">
              <a:rPr lang="en-US" smtClean="0"/>
              <a:t>1/17/2022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A75B306A-3999-4EED-9706-2295B0B06796}"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4F1371-62B7-464D-993E-9C998B5354BE}" type="datetimeFigureOut">
              <a:rPr lang="en-US" smtClean="0"/>
              <a:t>1/17/2022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5B306A-3999-4EED-9706-2295B0B06796}"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4F1371-62B7-464D-993E-9C998B5354BE}" type="datetimeFigureOut">
              <a:rPr lang="en-US" smtClean="0"/>
              <a:t>1/17/2022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75B306A-3999-4EED-9706-2295B0B06796}"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4F1371-62B7-464D-993E-9C998B5354BE}" type="datetimeFigureOut">
              <a:rPr lang="en-US" smtClean="0"/>
              <a:t>1/17/2022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5B306A-3999-4EED-9706-2295B0B06796}"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F1371-62B7-464D-993E-9C998B5354BE}" type="datetimeFigureOut">
              <a:rPr lang="en-US" smtClean="0"/>
              <a:t>1/17/2022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5B306A-3999-4EED-9706-2295B0B06796}"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4F1371-62B7-464D-993E-9C998B5354BE}" type="datetimeFigureOut">
              <a:rPr lang="en-US" smtClean="0"/>
              <a:t>1/17/2022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5B306A-3999-4EED-9706-2295B0B06796}"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4F1371-62B7-464D-993E-9C998B5354BE}" type="datetimeFigureOut">
              <a:rPr lang="en-US" smtClean="0"/>
              <a:t>1/17/2022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5B306A-3999-4EED-9706-2295B0B06796}"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E4F1371-62B7-464D-993E-9C998B5354BE}" type="datetimeFigureOut">
              <a:rPr lang="en-US" smtClean="0"/>
              <a:t>1/17/2022</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5B306A-3999-4EED-9706-2295B0B06796}"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Lesion" TargetMode="External"/><Relationship Id="rId3" Type="http://schemas.openxmlformats.org/officeDocument/2006/relationships/hyperlink" Target="https://en.wikipedia.org/wiki/Genome" TargetMode="External"/><Relationship Id="rId7" Type="http://schemas.openxmlformats.org/officeDocument/2006/relationships/hyperlink" Target="https://en.wikipedia.org/wiki/Physarum_polycephalum" TargetMode="External"/><Relationship Id="rId2" Type="http://schemas.openxmlformats.org/officeDocument/2006/relationships/hyperlink" Target="https://en.wikipedia.org/wiki/Genetic_engineering" TargetMode="External"/><Relationship Id="rId1" Type="http://schemas.openxmlformats.org/officeDocument/2006/relationships/slideLayout" Target="../slideLayouts/slideLayout7.xml"/><Relationship Id="rId6" Type="http://schemas.openxmlformats.org/officeDocument/2006/relationships/hyperlink" Target="https://en.wikipedia.org/wiki/Slime_mold" TargetMode="External"/><Relationship Id="rId5" Type="http://schemas.openxmlformats.org/officeDocument/2006/relationships/hyperlink" Target="https://en.wikipedia.org/wiki/Myxomycete" TargetMode="External"/><Relationship Id="rId4" Type="http://schemas.openxmlformats.org/officeDocument/2006/relationships/hyperlink" Target="https://en.wikipedia.org/wiki/Gene_silenc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Thermostabl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rop_rotation" TargetMode="External"/><Relationship Id="rId2" Type="http://schemas.openxmlformats.org/officeDocument/2006/relationships/hyperlink" Target="https://en.wikipedia.org/wiki/Sanitation" TargetMode="External"/><Relationship Id="rId1" Type="http://schemas.openxmlformats.org/officeDocument/2006/relationships/slideLayout" Target="../slideLayouts/slideLayout7.xml"/><Relationship Id="rId5" Type="http://schemas.openxmlformats.org/officeDocument/2006/relationships/hyperlink" Target="https://en.wikipedia.org/wiki/Vaccine" TargetMode="External"/><Relationship Id="rId4" Type="http://schemas.openxmlformats.org/officeDocument/2006/relationships/hyperlink" Target="https://en.wikipedia.org/wiki/Seed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solidFill>
                  <a:srgbClr val="C00000"/>
                </a:solidFill>
              </a:rPr>
              <a:t>Tobacco Mosaic Virus</a:t>
            </a:r>
            <a:endParaRPr lang="en-IN" dirty="0">
              <a:solidFill>
                <a:srgbClr val="C00000"/>
              </a:solidFill>
            </a:endParaRPr>
          </a:p>
        </p:txBody>
      </p:sp>
      <p:sp>
        <p:nvSpPr>
          <p:cNvPr id="3" name="Subtitle 2"/>
          <p:cNvSpPr>
            <a:spLocks noGrp="1"/>
          </p:cNvSpPr>
          <p:nvPr>
            <p:ph type="subTitle" idx="1"/>
          </p:nvPr>
        </p:nvSpPr>
        <p:spPr/>
        <p:txBody>
          <a:bodyPr>
            <a:normAutofit fontScale="92500" lnSpcReduction="10000"/>
          </a:bodyPr>
          <a:lstStyle/>
          <a:p>
            <a:r>
              <a:rPr lang="en-IN" dirty="0" smtClean="0"/>
              <a:t>Presented By </a:t>
            </a:r>
          </a:p>
          <a:p>
            <a:r>
              <a:rPr lang="en-IN" dirty="0" smtClean="0"/>
              <a:t>Dr. </a:t>
            </a:r>
            <a:r>
              <a:rPr lang="en-IN" dirty="0" err="1" smtClean="0"/>
              <a:t>Madhuri</a:t>
            </a:r>
            <a:r>
              <a:rPr lang="en-IN" dirty="0" smtClean="0"/>
              <a:t> M. </a:t>
            </a:r>
            <a:r>
              <a:rPr lang="en-IN" dirty="0" err="1" smtClean="0"/>
              <a:t>Deshmukh</a:t>
            </a:r>
            <a:r>
              <a:rPr lang="en-IN" dirty="0" smtClean="0"/>
              <a:t> </a:t>
            </a:r>
          </a:p>
          <a:p>
            <a:r>
              <a:rPr lang="en-IN" dirty="0" smtClean="0"/>
              <a:t>Asst. Prof. </a:t>
            </a:r>
            <a:r>
              <a:rPr lang="en-IN" dirty="0" err="1" smtClean="0"/>
              <a:t>Dayanand</a:t>
            </a:r>
            <a:r>
              <a:rPr lang="en-IN" dirty="0" smtClean="0"/>
              <a:t> Science College, </a:t>
            </a:r>
            <a:r>
              <a:rPr lang="en-IN" dirty="0" err="1" smtClean="0"/>
              <a:t>Latur</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500042"/>
            <a:ext cx="7786742" cy="7294305"/>
          </a:xfrm>
          <a:prstGeom prst="rect">
            <a:avLst/>
          </a:prstGeom>
        </p:spPr>
        <p:txBody>
          <a:bodyPr wrap="square">
            <a:spAutoFit/>
          </a:bodyPr>
          <a:lstStyle/>
          <a:p>
            <a:r>
              <a:rPr lang="en-IN" sz="2400" dirty="0" smtClean="0"/>
              <a:t>In the past ten years, the application of </a:t>
            </a:r>
            <a:r>
              <a:rPr lang="en-IN" sz="2400" dirty="0" smtClean="0">
                <a:hlinkClick r:id="rId2" tooltip="Genetic engineering"/>
              </a:rPr>
              <a:t>genetic engineering</a:t>
            </a:r>
            <a:r>
              <a:rPr lang="en-IN" sz="2400" dirty="0" smtClean="0"/>
              <a:t> on a host plant </a:t>
            </a:r>
            <a:r>
              <a:rPr lang="en-IN" sz="2400" dirty="0" smtClean="0">
                <a:hlinkClick r:id="rId3" tooltip="Genome"/>
              </a:rPr>
              <a:t>genome</a:t>
            </a:r>
            <a:r>
              <a:rPr lang="en-IN" sz="2400" dirty="0" smtClean="0"/>
              <a:t> has been developed to allow the host plant to produce the TMV coat protein within their cells.</a:t>
            </a:r>
          </a:p>
          <a:p>
            <a:r>
              <a:rPr lang="en-IN" sz="2400" dirty="0" smtClean="0"/>
              <a:t> It was hypothesized that the TMV genome will be re-coated rapidly upon entering the host cell, thus it prevents the initiation of TMV replication.</a:t>
            </a:r>
          </a:p>
          <a:p>
            <a:r>
              <a:rPr lang="en-IN" sz="2400" dirty="0" smtClean="0"/>
              <a:t> Later it was found that the mechanism that protects the host from viral genome insertion is through </a:t>
            </a:r>
            <a:r>
              <a:rPr lang="en-IN" sz="2400" dirty="0" smtClean="0">
                <a:hlinkClick r:id="rId4" tooltip="Gene silencing"/>
              </a:rPr>
              <a:t>gene silencing</a:t>
            </a:r>
            <a:r>
              <a:rPr lang="en-IN" sz="2400" dirty="0" smtClean="0"/>
              <a:t>.</a:t>
            </a:r>
          </a:p>
          <a:p>
            <a:r>
              <a:rPr lang="en-IN" sz="2400" dirty="0" smtClean="0"/>
              <a:t>TMV is inhibited by a product of the </a:t>
            </a:r>
            <a:r>
              <a:rPr lang="en-IN" sz="2400" dirty="0" err="1" smtClean="0">
                <a:solidFill>
                  <a:srgbClr val="C00000"/>
                </a:solidFill>
                <a:hlinkClick r:id="rId5" tooltip="Myxomycete"/>
              </a:rPr>
              <a:t>myxomycete</a:t>
            </a:r>
            <a:r>
              <a:rPr lang="en-IN" sz="2400" dirty="0" smtClean="0">
                <a:solidFill>
                  <a:srgbClr val="C00000"/>
                </a:solidFill>
              </a:rPr>
              <a:t> </a:t>
            </a:r>
            <a:r>
              <a:rPr lang="en-IN" sz="2400" dirty="0" smtClean="0">
                <a:solidFill>
                  <a:srgbClr val="C00000"/>
                </a:solidFill>
                <a:hlinkClick r:id="rId6" tooltip="Slime mold"/>
              </a:rPr>
              <a:t>slime </a:t>
            </a:r>
            <a:r>
              <a:rPr lang="en-IN" sz="2400" dirty="0" err="1" smtClean="0">
                <a:hlinkClick r:id="rId6" tooltip="Slime mold"/>
              </a:rPr>
              <a:t>mold</a:t>
            </a:r>
            <a:r>
              <a:rPr lang="en-IN" sz="2400" dirty="0" smtClean="0"/>
              <a:t> </a:t>
            </a:r>
            <a:r>
              <a:rPr lang="en-IN" sz="2400" i="1" dirty="0" err="1" smtClean="0">
                <a:hlinkClick r:id="rId7" tooltip="Physarum polycephalum"/>
              </a:rPr>
              <a:t>Physarum</a:t>
            </a:r>
            <a:r>
              <a:rPr lang="en-IN" sz="2400" i="1" dirty="0" smtClean="0">
                <a:hlinkClick r:id="rId7" tooltip="Physarum polycephalum"/>
              </a:rPr>
              <a:t> </a:t>
            </a:r>
            <a:r>
              <a:rPr lang="en-IN" sz="2400" i="1" dirty="0" err="1" smtClean="0">
                <a:hlinkClick r:id="rId7" tooltip="Physarum polycephalum"/>
              </a:rPr>
              <a:t>polycephalum</a:t>
            </a:r>
            <a:r>
              <a:rPr lang="en-IN" sz="2400" dirty="0" smtClean="0"/>
              <a:t>. Both tobacco and the beans </a:t>
            </a:r>
            <a:r>
              <a:rPr lang="en-IN" sz="2400" i="1" dirty="0" smtClean="0"/>
              <a:t>P. </a:t>
            </a:r>
            <a:r>
              <a:rPr lang="en-IN" sz="2400" i="1" dirty="0" err="1" smtClean="0"/>
              <a:t>vulgaris</a:t>
            </a:r>
            <a:r>
              <a:rPr lang="en-IN" sz="2400" dirty="0" smtClean="0"/>
              <a:t> and </a:t>
            </a:r>
            <a:r>
              <a:rPr lang="en-IN" sz="2400" i="1" dirty="0" smtClean="0"/>
              <a:t>V. </a:t>
            </a:r>
            <a:r>
              <a:rPr lang="en-IN" sz="2400" i="1" dirty="0" err="1" smtClean="0"/>
              <a:t>sinensis</a:t>
            </a:r>
            <a:r>
              <a:rPr lang="en-IN" sz="2400" dirty="0" smtClean="0"/>
              <a:t> suffered almost no </a:t>
            </a:r>
            <a:r>
              <a:rPr lang="en-IN" sz="2400" dirty="0" err="1" smtClean="0">
                <a:hlinkClick r:id="rId8" tooltip="Lesion"/>
              </a:rPr>
              <a:t>lesioning</a:t>
            </a:r>
            <a:r>
              <a:rPr lang="en-IN" sz="2400" dirty="0" smtClean="0"/>
              <a:t> </a:t>
            </a:r>
            <a:r>
              <a:rPr lang="en-IN" sz="2400" i="1" dirty="0" smtClean="0"/>
              <a:t>in vitro</a:t>
            </a:r>
            <a:r>
              <a:rPr lang="en-IN" sz="2400" dirty="0" smtClean="0"/>
              <a:t> from TMV when treated with a </a:t>
            </a:r>
            <a:r>
              <a:rPr lang="en-IN" sz="2400" i="1" dirty="0" smtClean="0"/>
              <a:t>P. </a:t>
            </a:r>
            <a:r>
              <a:rPr lang="en-IN" sz="2400" i="1" dirty="0" err="1" smtClean="0"/>
              <a:t>polycephalum</a:t>
            </a:r>
            <a:r>
              <a:rPr lang="en-IN" sz="2400" dirty="0" smtClean="0"/>
              <a:t> extract.</a:t>
            </a:r>
          </a:p>
          <a:p>
            <a:endParaRPr lang="en-IN" dirty="0" smtClean="0"/>
          </a:p>
          <a:p>
            <a:endParaRPr lang="en-IN" dirty="0" smtClean="0"/>
          </a:p>
          <a:p>
            <a:endParaRPr lang="en-IN" dirty="0" smtClean="0"/>
          </a:p>
          <a:p>
            <a:endParaRPr lang="en-IN" dirty="0" smtClean="0"/>
          </a:p>
          <a:p>
            <a:r>
              <a:rPr lang="en-IN" dirty="0" smtClean="0"/>
              <a:t/>
            </a:r>
            <a:br>
              <a:rPr lang="en-IN" dirty="0" smtClean="0"/>
            </a:b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00043"/>
            <a:ext cx="8858280" cy="5016758"/>
          </a:xfrm>
          <a:prstGeom prst="rect">
            <a:avLst/>
          </a:prstGeom>
        </p:spPr>
        <p:txBody>
          <a:bodyPr wrap="square">
            <a:spAutoFit/>
          </a:bodyPr>
          <a:lstStyle/>
          <a:p>
            <a:pPr algn="just"/>
            <a:r>
              <a:rPr lang="en-IN" sz="3200" dirty="0"/>
              <a:t>TMV virus can be used to engineer viral vectors. Viral vectors are the tools that are used in recombinant DNA technology in order to transfer the desired genetic material into the host cell. </a:t>
            </a:r>
            <a:endParaRPr lang="en-IN" sz="3200" dirty="0" smtClean="0"/>
          </a:p>
          <a:p>
            <a:pPr algn="just"/>
            <a:r>
              <a:rPr lang="en-IN" sz="3200" dirty="0" smtClean="0"/>
              <a:t>It </a:t>
            </a:r>
            <a:r>
              <a:rPr lang="en-IN" sz="3200" dirty="0"/>
              <a:t>is an ideal candidate to be incorporated into the battery electrodes. </a:t>
            </a:r>
            <a:endParaRPr lang="en-IN" sz="3200" dirty="0" smtClean="0"/>
          </a:p>
          <a:p>
            <a:pPr algn="just"/>
            <a:endParaRPr lang="en-IN" sz="3200" dirty="0"/>
          </a:p>
          <a:p>
            <a:pPr algn="just"/>
            <a:r>
              <a:rPr lang="en-IN" sz="3200" dirty="0" smtClean="0"/>
              <a:t>The </a:t>
            </a:r>
            <a:r>
              <a:rPr lang="en-IN" sz="3200" dirty="0"/>
              <a:t>incorporation of TMV into the battery electrodes increases the reactive surface area.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y questions Royalty Free Vector Image - VectorStock"/>
          <p:cNvPicPr>
            <a:picLocks noChangeAspect="1" noChangeArrowheads="1"/>
          </p:cNvPicPr>
          <p:nvPr/>
        </p:nvPicPr>
        <p:blipFill>
          <a:blip r:embed="rId2"/>
          <a:srcRect/>
          <a:stretch>
            <a:fillRect/>
          </a:stretch>
        </p:blipFill>
        <p:spPr bwMode="auto">
          <a:xfrm>
            <a:off x="0" y="-214338"/>
            <a:ext cx="8924925" cy="68580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71480"/>
            <a:ext cx="8358246" cy="5570756"/>
          </a:xfrm>
          <a:prstGeom prst="rect">
            <a:avLst/>
          </a:prstGeom>
        </p:spPr>
        <p:txBody>
          <a:bodyPr wrap="square">
            <a:spAutoFit/>
          </a:bodyPr>
          <a:lstStyle/>
          <a:p>
            <a:pPr algn="ctr"/>
            <a:r>
              <a:rPr lang="en-IN" sz="3200" dirty="0" smtClean="0">
                <a:solidFill>
                  <a:srgbClr val="FF0000"/>
                </a:solidFill>
                <a:effectLst>
                  <a:outerShdw blurRad="38100" dist="38100" dir="2700000" algn="tl">
                    <a:srgbClr val="000000">
                      <a:alpha val="43137"/>
                    </a:srgbClr>
                  </a:outerShdw>
                </a:effectLst>
                <a:latin typeface="Algerian" pitchFamily="82" charset="0"/>
              </a:rPr>
              <a:t> HISTORY </a:t>
            </a:r>
          </a:p>
          <a:p>
            <a:pPr algn="ctr"/>
            <a:endParaRPr lang="en-IN" dirty="0" smtClean="0">
              <a:solidFill>
                <a:srgbClr val="FF0000"/>
              </a:solidFill>
              <a:effectLst>
                <a:outerShdw blurRad="38100" dist="38100" dir="2700000" algn="tl">
                  <a:srgbClr val="000000">
                    <a:alpha val="43137"/>
                  </a:srgbClr>
                </a:outerShdw>
              </a:effectLst>
            </a:endParaRPr>
          </a:p>
          <a:p>
            <a:r>
              <a:rPr lang="en-IN" sz="2400" dirty="0" smtClean="0"/>
              <a:t> </a:t>
            </a:r>
            <a:r>
              <a:rPr lang="en-IN" sz="2400" dirty="0" smtClean="0">
                <a:solidFill>
                  <a:srgbClr val="FF0000"/>
                </a:solidFill>
              </a:rPr>
              <a:t>Tobacco mosaic virus (TMV) is a single stranded RNA virus that infects plants, especially tobacco and other members of the family </a:t>
            </a:r>
            <a:r>
              <a:rPr lang="en-IN" sz="2400" dirty="0" err="1" smtClean="0">
                <a:solidFill>
                  <a:srgbClr val="FF0000"/>
                </a:solidFill>
              </a:rPr>
              <a:t>Solanaceae</a:t>
            </a:r>
            <a:r>
              <a:rPr lang="en-IN" sz="2400" dirty="0" smtClean="0">
                <a:solidFill>
                  <a:srgbClr val="FF0000"/>
                </a:solidFill>
              </a:rPr>
              <a:t>.</a:t>
            </a:r>
          </a:p>
          <a:p>
            <a:endParaRPr lang="en-IN" sz="2400" dirty="0" smtClean="0"/>
          </a:p>
          <a:p>
            <a:r>
              <a:rPr lang="en-IN" sz="2400" dirty="0" smtClean="0"/>
              <a:t>  It can infect well over 350 different species of plants. The infection causes characteristic patterns, such as "mosaic"-like mottling and discoloration on the leaves (hence the name). TMV was the first virus to ever be discovered by </a:t>
            </a:r>
            <a:r>
              <a:rPr lang="en-IN" sz="2400" dirty="0" err="1" smtClean="0"/>
              <a:t>Ivanoskey</a:t>
            </a:r>
            <a:r>
              <a:rPr lang="en-IN" sz="2400" dirty="0" smtClean="0"/>
              <a:t> in (1893).</a:t>
            </a:r>
          </a:p>
          <a:p>
            <a:endParaRPr lang="en-IN" sz="2400" dirty="0" smtClean="0"/>
          </a:p>
          <a:p>
            <a:r>
              <a:rPr lang="en-IN" sz="2400" dirty="0" smtClean="0"/>
              <a:t> </a:t>
            </a:r>
            <a:r>
              <a:rPr lang="en-IN" sz="2400" dirty="0" smtClean="0">
                <a:solidFill>
                  <a:srgbClr val="002060"/>
                </a:solidFill>
              </a:rPr>
              <a:t>W. M. Stanley in 1935 who also showed that TMV remains active even after crystallization. For his work, he was awarded Nobel Prize in Chemistry in 1946.</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TMV structure simple.png - Wikipedia"/>
          <p:cNvPicPr>
            <a:picLocks noChangeAspect="1" noChangeArrowheads="1"/>
          </p:cNvPicPr>
          <p:nvPr/>
        </p:nvPicPr>
        <p:blipFill>
          <a:blip r:embed="rId2"/>
          <a:srcRect/>
          <a:stretch>
            <a:fillRect/>
          </a:stretch>
        </p:blipFill>
        <p:spPr bwMode="auto">
          <a:xfrm>
            <a:off x="500034" y="428604"/>
            <a:ext cx="8215370" cy="55007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571480"/>
            <a:ext cx="7929618" cy="6247864"/>
          </a:xfrm>
          <a:prstGeom prst="rect">
            <a:avLst/>
          </a:prstGeom>
        </p:spPr>
        <p:txBody>
          <a:bodyPr wrap="square">
            <a:spAutoFit/>
          </a:bodyPr>
          <a:lstStyle/>
          <a:p>
            <a:pPr algn="ctr"/>
            <a:r>
              <a:rPr lang="en-IN" sz="2400" dirty="0" smtClean="0">
                <a:solidFill>
                  <a:srgbClr val="002060"/>
                </a:solidFill>
                <a:effectLst>
                  <a:outerShdw blurRad="38100" dist="38100" dir="2700000" algn="tl">
                    <a:srgbClr val="000000">
                      <a:alpha val="43137"/>
                    </a:srgbClr>
                  </a:outerShdw>
                </a:effectLst>
                <a:latin typeface="Algerian" pitchFamily="82" charset="0"/>
              </a:rPr>
              <a:t>Structure</a:t>
            </a:r>
          </a:p>
          <a:p>
            <a:endParaRPr lang="en-IN" dirty="0"/>
          </a:p>
          <a:p>
            <a:r>
              <a:rPr lang="en-IN" sz="2000" dirty="0" smtClean="0"/>
              <a:t>TMV is made up of a piece of nucleic acid (ribonucleic acid; RNA) and a surrounding protein coat. </a:t>
            </a:r>
          </a:p>
          <a:p>
            <a:r>
              <a:rPr lang="en-IN" sz="2000" dirty="0" smtClean="0"/>
              <a:t>The complete virus is a </a:t>
            </a:r>
            <a:r>
              <a:rPr lang="en-IN" sz="2000" dirty="0" err="1" smtClean="0"/>
              <a:t>submicroscopic</a:t>
            </a:r>
            <a:r>
              <a:rPr lang="en-IN" sz="2000" dirty="0" smtClean="0"/>
              <a:t>, rigid, rod-shaped particle. Once inside the plant cell, the protein coat falls away and nucleic acid portion directs the plant cell to produce more virus nucleic acid and virus protein by  disrupting the normal activity of the plant  cell. </a:t>
            </a:r>
          </a:p>
          <a:p>
            <a:r>
              <a:rPr lang="en-IN" sz="2000" dirty="0" smtClean="0"/>
              <a:t>Its </a:t>
            </a:r>
            <a:r>
              <a:rPr lang="en-IN" sz="2000" dirty="0" err="1" smtClean="0"/>
              <a:t>capsid</a:t>
            </a:r>
            <a:r>
              <a:rPr lang="en-IN" sz="2000" dirty="0" smtClean="0"/>
              <a:t> is made from 2130 molecules of coat protein and one molecule of genomic single strand RNA. </a:t>
            </a:r>
          </a:p>
          <a:p>
            <a:endParaRPr lang="en-IN" sz="2000" dirty="0"/>
          </a:p>
          <a:p>
            <a:endParaRPr lang="en-IN" sz="2000" dirty="0" smtClean="0"/>
          </a:p>
          <a:p>
            <a:endParaRPr lang="en-IN" sz="2000" dirty="0"/>
          </a:p>
          <a:p>
            <a:endParaRPr lang="en-IN" sz="2000" dirty="0" smtClean="0"/>
          </a:p>
          <a:p>
            <a:endParaRPr lang="en-IN" sz="2000" dirty="0"/>
          </a:p>
          <a:p>
            <a:endParaRPr lang="en-IN" sz="2000" dirty="0" smtClean="0"/>
          </a:p>
          <a:p>
            <a:endParaRPr lang="en-IN" sz="2000" dirty="0"/>
          </a:p>
          <a:p>
            <a:endParaRPr lang="en-IN" sz="2000" dirty="0" smtClean="0"/>
          </a:p>
          <a:p>
            <a:endParaRPr lang="en-IN" sz="2000" dirty="0"/>
          </a:p>
          <a:p>
            <a:endParaRPr lang="en-IN" dirty="0"/>
          </a:p>
        </p:txBody>
      </p:sp>
      <p:sp>
        <p:nvSpPr>
          <p:cNvPr id="3" name="Rectangle 2"/>
          <p:cNvSpPr/>
          <p:nvPr/>
        </p:nvSpPr>
        <p:spPr>
          <a:xfrm>
            <a:off x="571472" y="3714752"/>
            <a:ext cx="8143932" cy="1938992"/>
          </a:xfrm>
          <a:prstGeom prst="rect">
            <a:avLst/>
          </a:prstGeom>
        </p:spPr>
        <p:txBody>
          <a:bodyPr wrap="square">
            <a:spAutoFit/>
          </a:bodyPr>
          <a:lstStyle/>
          <a:p>
            <a:r>
              <a:rPr lang="en-IN" sz="2000" dirty="0"/>
              <a:t>All the </a:t>
            </a:r>
            <a:r>
              <a:rPr lang="en-IN" sz="2000" dirty="0" err="1"/>
              <a:t>capsomeres</a:t>
            </a:r>
            <a:r>
              <a:rPr lang="en-IN" sz="2000" dirty="0"/>
              <a:t> (coat protein) arranged into a rod like helical structure. It consists of 6.3 – 6.5 kb single stranded RNA genomes</a:t>
            </a:r>
            <a:r>
              <a:rPr lang="en-IN" sz="2000" dirty="0" smtClean="0"/>
              <a:t>.</a:t>
            </a:r>
          </a:p>
          <a:p>
            <a:r>
              <a:rPr lang="en-IN" sz="2000" dirty="0" smtClean="0"/>
              <a:t/>
            </a:r>
            <a:br>
              <a:rPr lang="en-IN" sz="2000" dirty="0" smtClean="0"/>
            </a:br>
            <a:r>
              <a:rPr lang="en-IN" sz="2000" dirty="0"/>
              <a:t>- The 3’-terminus of the genome of this virus has </a:t>
            </a:r>
            <a:r>
              <a:rPr lang="en-IN" sz="2000" dirty="0" err="1"/>
              <a:t>tRNA</a:t>
            </a:r>
            <a:r>
              <a:rPr lang="en-IN" sz="2000" dirty="0"/>
              <a:t> (transfer ribonucleic acid) like appearance and 5’-terminus of the genome of this virus has a </a:t>
            </a:r>
            <a:r>
              <a:rPr lang="en-IN" sz="2000" dirty="0" err="1"/>
              <a:t>methylated</a:t>
            </a:r>
            <a:r>
              <a:rPr lang="en-IN" sz="2000" dirty="0"/>
              <a:t> nucleotide cap.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MV, BACTERIOPHAGE, LIFE CYCLE OF PLANT VIRUS, LIFE CYCLE OF BACTERIOPHAGE"/>
          <p:cNvPicPr>
            <a:picLocks noChangeAspect="1" noChangeArrowheads="1"/>
          </p:cNvPicPr>
          <p:nvPr/>
        </p:nvPicPr>
        <p:blipFill>
          <a:blip r:embed="rId2"/>
          <a:srcRect/>
          <a:stretch>
            <a:fillRect/>
          </a:stretch>
        </p:blipFill>
        <p:spPr bwMode="auto">
          <a:xfrm>
            <a:off x="155575" y="428603"/>
            <a:ext cx="8559829" cy="592935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85720" y="214290"/>
            <a:ext cx="5214974"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Tobacco mosaic virus also known as TMV is the most extensively studied virus in plants. It was Pathogen Description TMV is a viral plant pathogen and a member of a large group of viruses within the genus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Tobamovirus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Its particles are rigid rods only 300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nanometres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long and 18nm wide,  and central core diameter of 4nm inside the TMV.</a:t>
            </a:r>
          </a:p>
          <a:p>
            <a:r>
              <a:rPr lang="en-US" sz="2400" dirty="0" err="1" smtClean="0">
                <a:latin typeface="Times New Roman" pitchFamily="18" charset="0"/>
                <a:ea typeface="Calibri" pitchFamily="34" charset="0"/>
                <a:cs typeface="Times New Roman" pitchFamily="18" charset="0"/>
              </a:rPr>
              <a:t>Capsid</a:t>
            </a:r>
            <a:r>
              <a:rPr lang="en-US" sz="2400" dirty="0" smtClean="0">
                <a:latin typeface="Times New Roman" pitchFamily="18" charset="0"/>
                <a:ea typeface="Calibri" pitchFamily="34" charset="0"/>
                <a:cs typeface="Times New Roman" pitchFamily="18" charset="0"/>
              </a:rPr>
              <a:t> consist of total 2130 </a:t>
            </a:r>
            <a:r>
              <a:rPr lang="en-US" sz="2400" dirty="0" err="1" smtClean="0">
                <a:latin typeface="Times New Roman" pitchFamily="18" charset="0"/>
                <a:ea typeface="Calibri" pitchFamily="34" charset="0"/>
                <a:cs typeface="Times New Roman" pitchFamily="18" charset="0"/>
              </a:rPr>
              <a:t>capsomere</a:t>
            </a:r>
            <a:r>
              <a:rPr lang="en-US" sz="2400" dirty="0" smtClean="0">
                <a:latin typeface="Times New Roman" pitchFamily="18" charset="0"/>
                <a:ea typeface="Calibri" pitchFamily="34" charset="0"/>
                <a:cs typeface="Times New Roman" pitchFamily="18" charset="0"/>
              </a:rPr>
              <a:t> subunits.</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endParaRPr lang="en-US" sz="2400" dirty="0">
              <a:latin typeface="Times New Roman" pitchFamily="18" charset="0"/>
              <a:ea typeface="Calibri" pitchFamily="34" charset="0"/>
              <a:cs typeface="Times New Roman" pitchFamily="18" charset="0"/>
            </a:endParaRPr>
          </a:p>
          <a:p>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4035" name="Picture 3" descr="Discovery of Virus - Biology Ease"/>
          <p:cNvPicPr>
            <a:picLocks noChangeAspect="1" noChangeArrowheads="1"/>
          </p:cNvPicPr>
          <p:nvPr/>
        </p:nvPicPr>
        <p:blipFill>
          <a:blip r:embed="rId2"/>
          <a:srcRect/>
          <a:stretch>
            <a:fillRect/>
          </a:stretch>
        </p:blipFill>
        <p:spPr bwMode="auto">
          <a:xfrm>
            <a:off x="5643570" y="357166"/>
            <a:ext cx="3286148" cy="53578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1"/>
            <a:ext cx="3857652" cy="6811746"/>
          </a:xfrm>
          <a:prstGeom prst="rect">
            <a:avLst/>
          </a:prstGeom>
        </p:spPr>
        <p:txBody>
          <a:bodyPr wrap="square">
            <a:spAutoFit/>
          </a:bodyPr>
          <a:lstStyle/>
          <a:p>
            <a:r>
              <a:rPr lang="en-IN" sz="2400" dirty="0" smtClean="0"/>
              <a:t>Each </a:t>
            </a:r>
            <a:r>
              <a:rPr lang="en-IN" sz="2400" dirty="0" err="1" smtClean="0"/>
              <a:t>capsomere</a:t>
            </a:r>
            <a:r>
              <a:rPr lang="en-IN" sz="2400" dirty="0" smtClean="0"/>
              <a:t> is a grape like structure containing about 158 amino acids and 3 nucleotides  in each </a:t>
            </a:r>
            <a:r>
              <a:rPr lang="en-IN" sz="2400" dirty="0" err="1" smtClean="0"/>
              <a:t>capsomere</a:t>
            </a:r>
            <a:r>
              <a:rPr lang="en-IN" sz="2400" dirty="0" smtClean="0"/>
              <a:t>. </a:t>
            </a:r>
          </a:p>
          <a:p>
            <a:endParaRPr lang="en-IN" sz="2400" dirty="0" smtClean="0"/>
          </a:p>
          <a:p>
            <a:r>
              <a:rPr lang="en-IN" sz="2400" dirty="0" smtClean="0"/>
              <a:t> Each TMV shows 130 turns and each turns consists of 16 </a:t>
            </a:r>
            <a:r>
              <a:rPr lang="en-IN" sz="2400" dirty="0" err="1" smtClean="0"/>
              <a:t>capsomeres</a:t>
            </a:r>
            <a:r>
              <a:rPr lang="en-IN" sz="2400" dirty="0" smtClean="0"/>
              <a:t>.</a:t>
            </a:r>
          </a:p>
          <a:p>
            <a:endParaRPr lang="en-IN" sz="2400" dirty="0" smtClean="0"/>
          </a:p>
          <a:p>
            <a:pPr lvl="0" algn="just"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Total</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nucleotides present in each TMV are approx (2130 ˟3) are 6390.</a:t>
            </a:r>
            <a:r>
              <a:rPr lang="en-IN" sz="2400" dirty="0"/>
              <a:t> </a:t>
            </a:r>
            <a:endParaRPr lang="en-IN" sz="2400" dirty="0" smtClean="0"/>
          </a:p>
          <a:p>
            <a:pPr lvl="0" algn="just" eaLnBrk="0" fontAlgn="base" hangingPunct="0">
              <a:spcBef>
                <a:spcPct val="0"/>
              </a:spcBef>
              <a:spcAft>
                <a:spcPct val="0"/>
              </a:spcAft>
            </a:pPr>
            <a:r>
              <a:rPr lang="en-IN" sz="2400" dirty="0" smtClean="0"/>
              <a:t>TMV </a:t>
            </a:r>
            <a:r>
              <a:rPr lang="en-IN" sz="2400" dirty="0"/>
              <a:t>is a </a:t>
            </a:r>
            <a:r>
              <a:rPr lang="en-IN" sz="2400" dirty="0" err="1">
                <a:hlinkClick r:id="rId2" tooltip="Thermostable"/>
              </a:rPr>
              <a:t>thermostable</a:t>
            </a:r>
            <a:r>
              <a:rPr lang="en-IN" sz="2400" dirty="0"/>
              <a:t> virus. On a dried leaf, it can withstand up to 50 °C (120 degree Fahrenheit) for 30 minutes</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45058" name="AutoShape 2" descr="What is Tobacco Mosaic Virus? Structure, Genome, Disease Cycle &amp;amp; Control -  Biology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5060" name="AutoShape 4" descr="What is Tobacco Mosaic Virus? Structure, Genome, Disease Cycle &amp;amp; Control -  Biology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 name="Picture 4" descr="Study the given figure of structure of TMV (Tobacco Mosaic V"/>
          <p:cNvPicPr>
            <a:picLocks noChangeAspect="1" noChangeArrowheads="1"/>
          </p:cNvPicPr>
          <p:nvPr/>
        </p:nvPicPr>
        <p:blipFill>
          <a:blip r:embed="rId3"/>
          <a:srcRect/>
          <a:stretch>
            <a:fillRect/>
          </a:stretch>
        </p:blipFill>
        <p:spPr bwMode="auto">
          <a:xfrm>
            <a:off x="4429124" y="285728"/>
            <a:ext cx="4429156" cy="592935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What is Tobacco Mosaic Virus? Structure, Genome, Disease Cycle &amp;amp; Control -  Biology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 name="Rectangle 3"/>
          <p:cNvSpPr/>
          <p:nvPr/>
        </p:nvSpPr>
        <p:spPr>
          <a:xfrm>
            <a:off x="571472" y="500042"/>
            <a:ext cx="8072494" cy="5139869"/>
          </a:xfrm>
          <a:prstGeom prst="rect">
            <a:avLst/>
          </a:prstGeom>
        </p:spPr>
        <p:txBody>
          <a:bodyPr wrap="square">
            <a:spAutoFit/>
          </a:bodyPr>
          <a:lstStyle/>
          <a:p>
            <a:pPr algn="ctr"/>
            <a:r>
              <a:rPr lang="en-IN" sz="2800" b="1" dirty="0">
                <a:solidFill>
                  <a:srgbClr val="C00000"/>
                </a:solidFill>
              </a:rPr>
              <a:t>Disease cycle associated with TMV</a:t>
            </a:r>
            <a:r>
              <a:rPr lang="en-IN" sz="2800" b="1" dirty="0" smtClean="0">
                <a:solidFill>
                  <a:srgbClr val="C00000"/>
                </a:solidFill>
              </a:rPr>
              <a:t>:</a:t>
            </a:r>
          </a:p>
          <a:p>
            <a:pPr algn="ctr"/>
            <a:r>
              <a:rPr lang="en-IN" sz="2000" dirty="0" smtClean="0"/>
              <a:t/>
            </a:r>
            <a:br>
              <a:rPr lang="en-IN" sz="2000" dirty="0" smtClean="0"/>
            </a:br>
            <a:r>
              <a:rPr lang="en-IN" sz="2000" dirty="0"/>
              <a:t>TMV infect the tobacco stalks and leaves. First the TMV goes through the infection process and then the replication process</a:t>
            </a:r>
            <a:r>
              <a:rPr lang="en-IN" sz="2000" dirty="0" smtClean="0"/>
              <a:t>.</a:t>
            </a:r>
          </a:p>
          <a:p>
            <a:r>
              <a:rPr lang="en-IN" sz="2000" dirty="0" smtClean="0"/>
              <a:t/>
            </a:r>
            <a:br>
              <a:rPr lang="en-IN" sz="2000" dirty="0" smtClean="0"/>
            </a:br>
            <a:r>
              <a:rPr lang="en-IN" sz="2000" dirty="0"/>
              <a:t>1. Infection process – After its entry into a particular cell of a plant, it enters the neighbouring cells through </a:t>
            </a:r>
            <a:r>
              <a:rPr lang="en-IN" sz="2000" dirty="0" err="1"/>
              <a:t>plasmodesmata</a:t>
            </a:r>
            <a:r>
              <a:rPr lang="en-IN" sz="2000" dirty="0"/>
              <a:t>. The infection spreads by direct contact and also by the phloem</a:t>
            </a:r>
            <a:r>
              <a:rPr lang="en-IN" sz="2000" dirty="0" smtClean="0"/>
              <a:t>.</a:t>
            </a:r>
          </a:p>
          <a:p>
            <a:r>
              <a:rPr lang="en-IN" sz="2000" dirty="0" smtClean="0"/>
              <a:t/>
            </a:r>
            <a:br>
              <a:rPr lang="en-IN" sz="2000" dirty="0" smtClean="0"/>
            </a:br>
            <a:r>
              <a:rPr lang="en-IN" sz="2000" dirty="0"/>
              <a:t>2. Replication process – Following the entry of the virus into the host cell, the virus </a:t>
            </a:r>
            <a:r>
              <a:rPr lang="en-IN" sz="2000" dirty="0" err="1"/>
              <a:t>uncoats</a:t>
            </a:r>
            <a:r>
              <a:rPr lang="en-IN" sz="2000" dirty="0"/>
              <a:t> itself and releases its genome into the host cell. Then the viral genome replicates itself into the host cell. </a:t>
            </a:r>
            <a:endParaRPr lang="en-IN" sz="2000" dirty="0" smtClean="0"/>
          </a:p>
          <a:p>
            <a:endParaRPr lang="en-IN" sz="2000" dirty="0"/>
          </a:p>
          <a:p>
            <a:r>
              <a:rPr lang="en-IN" sz="2000" dirty="0" smtClean="0"/>
              <a:t>After </a:t>
            </a:r>
            <a:r>
              <a:rPr lang="en-IN" sz="2000" dirty="0"/>
              <a:t>the host coat proteins and genome has been synthesised, they spontaneously assemble into complete TMV </a:t>
            </a:r>
            <a:r>
              <a:rPr lang="en-IN" sz="2000" dirty="0" err="1"/>
              <a:t>virions</a:t>
            </a:r>
            <a:r>
              <a:rPr lang="en-IN" sz="2000" dirty="0"/>
              <a:t>.</a:t>
            </a:r>
            <a:r>
              <a:rPr lang="en-IN" sz="2000" dirty="0" smtClean="0"/>
              <a:t/>
            </a:r>
            <a:br>
              <a:rPr lang="en-IN" sz="2000" dirty="0" smtClean="0"/>
            </a:br>
            <a:endParaRPr lang="en-IN"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05"/>
            <a:ext cx="8572560" cy="6555641"/>
          </a:xfrm>
          <a:prstGeom prst="rect">
            <a:avLst/>
          </a:prstGeom>
        </p:spPr>
        <p:txBody>
          <a:bodyPr wrap="square">
            <a:spAutoFit/>
          </a:bodyPr>
          <a:lstStyle/>
          <a:p>
            <a:pPr algn="ctr"/>
            <a:r>
              <a:rPr lang="en-IN" sz="2400" b="1" dirty="0">
                <a:solidFill>
                  <a:srgbClr val="C00000"/>
                </a:solidFill>
              </a:rPr>
              <a:t>Symptoms in host</a:t>
            </a:r>
            <a:r>
              <a:rPr lang="en-IN" sz="2400" b="1" dirty="0" smtClean="0">
                <a:solidFill>
                  <a:srgbClr val="C00000"/>
                </a:solidFill>
              </a:rPr>
              <a:t>:</a:t>
            </a:r>
            <a:r>
              <a:rPr lang="en-IN" dirty="0" smtClean="0"/>
              <a:t>-</a:t>
            </a:r>
          </a:p>
          <a:p>
            <a:pPr algn="ctr"/>
            <a:endParaRPr lang="en-IN" dirty="0"/>
          </a:p>
          <a:p>
            <a:pPr algn="ctr"/>
            <a:endParaRPr lang="en-IN" dirty="0" smtClean="0"/>
          </a:p>
          <a:p>
            <a:r>
              <a:rPr lang="en-IN" dirty="0" smtClean="0"/>
              <a:t> </a:t>
            </a:r>
            <a:r>
              <a:rPr lang="en-IN" sz="2000" dirty="0"/>
              <a:t>Light discoloration between the veins of young leaves.</a:t>
            </a:r>
            <a:r>
              <a:rPr lang="en-IN" sz="2000" dirty="0" smtClean="0"/>
              <a:t/>
            </a:r>
            <a:br>
              <a:rPr lang="en-IN" sz="2000" dirty="0" smtClean="0"/>
            </a:br>
            <a:r>
              <a:rPr lang="en-IN" sz="2000" dirty="0"/>
              <a:t>- Development of mosaic or mottled pattern of light and dark green areas in the leaves.</a:t>
            </a:r>
            <a:r>
              <a:rPr lang="en-IN" sz="2000" dirty="0" smtClean="0"/>
              <a:t/>
            </a:r>
            <a:br>
              <a:rPr lang="en-IN" sz="2000" dirty="0" smtClean="0"/>
            </a:br>
            <a:r>
              <a:rPr lang="en-IN" sz="2000" dirty="0"/>
              <a:t>- Leaves can be crinkled, puckered or elongated</a:t>
            </a:r>
            <a:r>
              <a:rPr lang="en-IN" sz="2000" dirty="0" smtClean="0"/>
              <a:t>.</a:t>
            </a:r>
          </a:p>
          <a:p>
            <a:endParaRPr lang="en-IN" sz="2000" dirty="0"/>
          </a:p>
          <a:p>
            <a:endParaRPr lang="en-IN" sz="2000" dirty="0" smtClean="0"/>
          </a:p>
          <a:p>
            <a:pPr algn="ctr"/>
            <a:r>
              <a:rPr lang="en-IN" sz="2000" dirty="0" smtClean="0"/>
              <a:t> </a:t>
            </a:r>
            <a:r>
              <a:rPr lang="en-IN" sz="2000" dirty="0">
                <a:solidFill>
                  <a:srgbClr val="C00000"/>
                </a:solidFill>
              </a:rPr>
              <a:t>Treatment and </a:t>
            </a:r>
            <a:r>
              <a:rPr lang="en-IN" sz="2000" dirty="0" smtClean="0">
                <a:solidFill>
                  <a:srgbClr val="C00000"/>
                </a:solidFill>
              </a:rPr>
              <a:t>management</a:t>
            </a:r>
            <a:endParaRPr lang="en-IN" sz="2000" dirty="0">
              <a:solidFill>
                <a:srgbClr val="C00000"/>
              </a:solidFill>
            </a:endParaRPr>
          </a:p>
          <a:p>
            <a:r>
              <a:rPr lang="en-IN" sz="2000" dirty="0"/>
              <a:t>One of the common control methods for TMV is </a:t>
            </a:r>
            <a:r>
              <a:rPr lang="en-IN" sz="2000" b="1" dirty="0">
                <a:solidFill>
                  <a:schemeClr val="tx1">
                    <a:lumMod val="95000"/>
                    <a:lumOff val="5000"/>
                  </a:schemeClr>
                </a:solidFill>
                <a:hlinkClick r:id="rId2" tooltip="Sanitation"/>
              </a:rPr>
              <a:t>sanitation</a:t>
            </a:r>
            <a:r>
              <a:rPr lang="en-IN" sz="2000" dirty="0"/>
              <a:t>, which includes removing infected plants and washing hands in between each </a:t>
            </a:r>
            <a:r>
              <a:rPr lang="en-IN" sz="2000" dirty="0" smtClean="0"/>
              <a:t>planting</a:t>
            </a:r>
          </a:p>
          <a:p>
            <a:r>
              <a:rPr lang="en-IN" sz="2000" dirty="0" smtClean="0"/>
              <a:t>.</a:t>
            </a:r>
            <a:r>
              <a:rPr lang="en-IN" sz="2000" dirty="0"/>
              <a:t> </a:t>
            </a:r>
            <a:r>
              <a:rPr lang="en-IN" sz="2000" dirty="0">
                <a:hlinkClick r:id="rId3" tooltip="Crop rotation"/>
              </a:rPr>
              <a:t>Crop rotation</a:t>
            </a:r>
            <a:r>
              <a:rPr lang="en-IN" sz="2000" dirty="0"/>
              <a:t> should also be employed to avoid infected soil/</a:t>
            </a:r>
            <a:r>
              <a:rPr lang="en-IN" sz="2000" dirty="0">
                <a:hlinkClick r:id="rId4" tooltip="Seedbed"/>
              </a:rPr>
              <a:t>seed beds</a:t>
            </a:r>
            <a:r>
              <a:rPr lang="en-IN" sz="2000" dirty="0"/>
              <a:t> for at least two years</a:t>
            </a:r>
            <a:r>
              <a:rPr lang="en-IN" sz="2000" dirty="0" smtClean="0"/>
              <a:t>.</a:t>
            </a:r>
          </a:p>
          <a:p>
            <a:r>
              <a:rPr lang="en-IN" sz="2000" dirty="0" smtClean="0"/>
              <a:t> </a:t>
            </a:r>
            <a:r>
              <a:rPr lang="en-IN" sz="2000" dirty="0"/>
              <a:t>As for any plant disease, looking for resistant strains against TMV may also be advised. Furthermore, the cross protection method can be administered, where the stronger strain of TMV infection is inhibited by infecting the host plant with a mild strain of TMV, similar to the effect of a </a:t>
            </a:r>
            <a:r>
              <a:rPr lang="en-IN" sz="2000" dirty="0">
                <a:hlinkClick r:id="rId5" tooltip="Vaccine"/>
              </a:rPr>
              <a:t>vaccine</a:t>
            </a:r>
            <a:r>
              <a:rPr lang="en-IN" sz="2000" dirty="0"/>
              <a:t>.</a:t>
            </a:r>
          </a:p>
          <a:p>
            <a:endParaRPr lang="en-IN"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TotalTime>
  <Words>467</Words>
  <Application>Microsoft Office PowerPoint</Application>
  <PresentationFormat>On-screen Show (4:3)</PresentationFormat>
  <Paragraphs>68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Tobacco Mosaic Virus</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Mosaic Virus</dc:title>
  <dc:creator>acer</dc:creator>
  <cp:lastModifiedBy>acer</cp:lastModifiedBy>
  <cp:revision>12</cp:revision>
  <dcterms:created xsi:type="dcterms:W3CDTF">2022-01-17T02:52:39Z</dcterms:created>
  <dcterms:modified xsi:type="dcterms:W3CDTF">2022-01-17T03:59:20Z</dcterms:modified>
</cp:coreProperties>
</file>