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CB1DB4-46E0-43CE-8B5E-D74624CEF2B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A1519-D137-4BD4-8D6B-31BDC2F0654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354564-809D-4C2B-BFF7-C0B31EC91B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C7A38CB-DB33-47F9-8CFE-77FADDA57C4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4F8DFA-F8F9-44C5-B2B7-3E5568825F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71D9D71-6047-4F62-8615-82DF0A42D1D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4FF973-FAAB-42FC-B4D0-05AEF656FAD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A1CC80-C258-43E4-B6A9-D2A340E17A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AFFFAD-57CF-4F0B-B109-A88F664638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2C15BD-098D-44C5-8E72-009BA51A44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6C48042-9323-4278-BE0A-FCBBB2BA2B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348C2A6-315C-4210-91A7-999E6681B0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7151DA-ABDE-4D87-BEFD-96DEAD3CFA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2C4BD2-2DD1-40AB-B7E2-3CA72A8A4F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223FE5-A161-48B7-ACEC-3B492B7671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04800"/>
            <a:ext cx="7772400" cy="1470025"/>
          </a:xfrm>
        </p:spPr>
        <p:txBody>
          <a:bodyPr/>
          <a:lstStyle/>
          <a:p>
            <a:r>
              <a:rPr lang="en-US"/>
              <a:t>Hypersensitivity</a:t>
            </a:r>
          </a:p>
        </p:txBody>
      </p:sp>
      <p:sp>
        <p:nvSpPr>
          <p:cNvPr id="2051" name="Rectangle 3"/>
          <p:cNvSpPr>
            <a:spLocks noGrp="1" noChangeArrowheads="1"/>
          </p:cNvSpPr>
          <p:nvPr>
            <p:ph type="subTitle" idx="1"/>
          </p:nvPr>
        </p:nvSpPr>
        <p:spPr>
          <a:xfrm>
            <a:off x="1371600" y="1905000"/>
            <a:ext cx="6400800" cy="3733800"/>
          </a:xfrm>
        </p:spPr>
        <p:txBody>
          <a:bodyPr/>
          <a:lstStyle/>
          <a:p>
            <a:r>
              <a:rPr lang="en-US" sz="2800"/>
              <a:t>-Hypersensitivity (allergy) is an inappropriate immune response that may develop in the humoral or cell-mediated responses</a:t>
            </a:r>
          </a:p>
          <a:p>
            <a:r>
              <a:rPr lang="en-US" sz="2800"/>
              <a:t>-Was first termed </a:t>
            </a:r>
            <a:r>
              <a:rPr lang="en-US" sz="2800" i="1"/>
              <a:t>anaphylaxis</a:t>
            </a:r>
            <a:endParaRPr lang="en-US" sz="2800"/>
          </a:p>
          <a:p>
            <a:r>
              <a:rPr lang="en-US" sz="2800"/>
              <a:t>-can be systematic, which often leads to shock and can be fatal, or localized, which is various atopic reactions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Even worse for asthmatics:</a:t>
            </a:r>
          </a:p>
        </p:txBody>
      </p:sp>
      <p:sp>
        <p:nvSpPr>
          <p:cNvPr id="19459" name="Rectangle 3"/>
          <p:cNvSpPr>
            <a:spLocks noGrp="1" noChangeArrowheads="1"/>
          </p:cNvSpPr>
          <p:nvPr>
            <p:ph type="body" idx="1"/>
          </p:nvPr>
        </p:nvSpPr>
        <p:spPr/>
        <p:txBody>
          <a:bodyPr/>
          <a:lstStyle/>
          <a:p>
            <a:pPr>
              <a:lnSpc>
                <a:spcPct val="90000"/>
              </a:lnSpc>
            </a:pPr>
            <a:r>
              <a:rPr lang="en-US" sz="2800"/>
              <a:t>They can suffer from a late-phase reaction that develops 4-6 hours after the initial reaction and persists for 1-2 days.</a:t>
            </a:r>
          </a:p>
          <a:p>
            <a:pPr>
              <a:lnSpc>
                <a:spcPct val="90000"/>
              </a:lnSpc>
            </a:pPr>
            <a:r>
              <a:rPr lang="en-US" sz="2800"/>
              <a:t>The late-phase reaction is caused by the heavy infiltration of inflammatory cells and the release of cytokines from mast cells, which increases the adhesion of these inflammatory cells to epithelial linings of smooth muscle.</a:t>
            </a:r>
          </a:p>
          <a:p>
            <a:pPr>
              <a:lnSpc>
                <a:spcPct val="90000"/>
              </a:lnSpc>
            </a:pPr>
            <a:r>
              <a:rPr lang="en-US" sz="2800"/>
              <a:t>Epithelial damage, bronchoconstriction, and inflamed bronchiole tubes 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sz="3200"/>
              <a:t>And just look at all these popular allergens!</a:t>
            </a:r>
          </a:p>
        </p:txBody>
      </p:sp>
      <p:sp>
        <p:nvSpPr>
          <p:cNvPr id="20486" name="Rectangle 6"/>
          <p:cNvSpPr>
            <a:spLocks noGrp="1" noChangeArrowheads="1"/>
          </p:cNvSpPr>
          <p:nvPr>
            <p:ph type="body" idx="1"/>
          </p:nvPr>
        </p:nvSpPr>
        <p:spPr>
          <a:xfrm>
            <a:off x="1066800" y="4419600"/>
            <a:ext cx="7391400" cy="1905000"/>
          </a:xfrm>
        </p:spPr>
        <p:txBody>
          <a:bodyPr/>
          <a:lstStyle/>
          <a:p>
            <a:pPr>
              <a:lnSpc>
                <a:spcPct val="80000"/>
              </a:lnSpc>
            </a:pPr>
            <a:r>
              <a:rPr lang="en-US" sz="1800"/>
              <a:t>What’s available in the Western medicine arsenal of drugs?</a:t>
            </a:r>
          </a:p>
          <a:p>
            <a:pPr>
              <a:lnSpc>
                <a:spcPct val="80000"/>
              </a:lnSpc>
            </a:pPr>
            <a:r>
              <a:rPr lang="en-US" sz="1800"/>
              <a:t>Antihistamines – block the binding of histamine on target cells</a:t>
            </a:r>
          </a:p>
          <a:p>
            <a:pPr>
              <a:lnSpc>
                <a:spcPct val="80000"/>
              </a:lnSpc>
            </a:pPr>
            <a:r>
              <a:rPr lang="en-US" sz="1800"/>
              <a:t>Immunotherapy – treat the patient with increased doses of the allergen (hyposensitization) to reduce severity of the response.</a:t>
            </a:r>
          </a:p>
          <a:p>
            <a:pPr>
              <a:lnSpc>
                <a:spcPct val="80000"/>
              </a:lnSpc>
            </a:pPr>
            <a:r>
              <a:rPr lang="en-US" sz="1800"/>
              <a:t>Or, practice better dust control, find another home for Fido, and don’t eat those strawberries!</a:t>
            </a:r>
          </a:p>
        </p:txBody>
      </p:sp>
      <p:pic>
        <p:nvPicPr>
          <p:cNvPr id="20487" name="Picture 7" descr="T16-01"/>
          <p:cNvPicPr>
            <a:picLocks noChangeAspect="1" noChangeArrowheads="1"/>
          </p:cNvPicPr>
          <p:nvPr>
            <p:ph sz="half" idx="4294967295"/>
          </p:nvPr>
        </p:nvPicPr>
        <p:blipFill>
          <a:blip r:embed="rId2"/>
          <a:srcRect/>
          <a:stretch>
            <a:fillRect/>
          </a:stretch>
        </p:blipFill>
        <p:spPr>
          <a:xfrm>
            <a:off x="1752600" y="1143000"/>
            <a:ext cx="5334000" cy="30480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Type II-Antibody-Mediated Cytotoxic Hypersensitivity</a:t>
            </a:r>
          </a:p>
        </p:txBody>
      </p:sp>
      <p:sp>
        <p:nvSpPr>
          <p:cNvPr id="23555" name="Rectangle 3"/>
          <p:cNvSpPr>
            <a:spLocks noGrp="1" noChangeArrowheads="1"/>
          </p:cNvSpPr>
          <p:nvPr>
            <p:ph type="body" idx="1"/>
          </p:nvPr>
        </p:nvSpPr>
        <p:spPr/>
        <p:txBody>
          <a:bodyPr/>
          <a:lstStyle/>
          <a:p>
            <a:r>
              <a:rPr lang="en-US" sz="2800"/>
              <a:t>Involves the antibody mediated destruction of cells</a:t>
            </a:r>
          </a:p>
          <a:p>
            <a:r>
              <a:rPr lang="en-US" sz="2800"/>
              <a:t>Can mediated cell destruction by activating the complement system to create pores in the membrane of the foreign cell</a:t>
            </a:r>
          </a:p>
          <a:p>
            <a:r>
              <a:rPr lang="en-US" sz="2800"/>
              <a:t>Can also mediated by </a:t>
            </a:r>
            <a:r>
              <a:rPr lang="en-US" sz="2800" i="1"/>
              <a:t>Antibody-Dependent Cell-Mediated Cytotoxicity (ADCC)</a:t>
            </a:r>
            <a:r>
              <a:rPr lang="en-US" sz="2800"/>
              <a:t> where the Fc receptors bind to Fc receptor of antibody on the target cell and promote killing</a:t>
            </a:r>
          </a:p>
          <a:p>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Transfusion reactions:</a:t>
            </a:r>
          </a:p>
        </p:txBody>
      </p:sp>
      <p:sp>
        <p:nvSpPr>
          <p:cNvPr id="26629" name="Rectangle 5"/>
          <p:cNvSpPr>
            <a:spLocks noGrp="1" noChangeArrowheads="1"/>
          </p:cNvSpPr>
          <p:nvPr>
            <p:ph type="body" sz="half" idx="1"/>
          </p:nvPr>
        </p:nvSpPr>
        <p:spPr>
          <a:xfrm>
            <a:off x="457200" y="1600200"/>
            <a:ext cx="4038600" cy="4800600"/>
          </a:xfrm>
        </p:spPr>
        <p:txBody>
          <a:bodyPr/>
          <a:lstStyle/>
          <a:p>
            <a:pPr>
              <a:lnSpc>
                <a:spcPct val="80000"/>
              </a:lnSpc>
            </a:pPr>
            <a:r>
              <a:rPr lang="en-US" sz="2000"/>
              <a:t>Antibodies of the A,B, and O antigens are usually of the IgM class (these antigens are call </a:t>
            </a:r>
            <a:r>
              <a:rPr lang="en-US" sz="2000" i="1"/>
              <a:t>isohemagglutinins</a:t>
            </a:r>
            <a:r>
              <a:rPr lang="en-US" sz="2000"/>
              <a:t>)</a:t>
            </a:r>
          </a:p>
          <a:p>
            <a:pPr>
              <a:lnSpc>
                <a:spcPct val="80000"/>
              </a:lnSpc>
            </a:pPr>
            <a:r>
              <a:rPr lang="en-US" sz="2000"/>
              <a:t>For example an A individual produce isohemagglutinins to B-like epitopes but not to A epitopes because they are self</a:t>
            </a:r>
          </a:p>
          <a:p>
            <a:pPr>
              <a:lnSpc>
                <a:spcPct val="80000"/>
              </a:lnSpc>
            </a:pPr>
            <a:r>
              <a:rPr lang="en-US" sz="2000"/>
              <a:t>Person who are transfused with the wrong blood type will produce anti-hemmagglutinins causing complement mediated lysis </a:t>
            </a:r>
          </a:p>
          <a:p>
            <a:pPr>
              <a:lnSpc>
                <a:spcPct val="80000"/>
              </a:lnSpc>
            </a:pPr>
            <a:r>
              <a:rPr lang="en-US" sz="2000"/>
              <a:t>Antibodies are usually of the IgG class</a:t>
            </a:r>
          </a:p>
          <a:p>
            <a:pPr>
              <a:lnSpc>
                <a:spcPct val="80000"/>
              </a:lnSpc>
              <a:buFontTx/>
              <a:buNone/>
            </a:pPr>
            <a:endParaRPr lang="en-US" sz="2000"/>
          </a:p>
        </p:txBody>
      </p:sp>
      <p:sp>
        <p:nvSpPr>
          <p:cNvPr id="26630" name="Rectangle 6"/>
          <p:cNvSpPr>
            <a:spLocks noGrp="1" noChangeArrowheads="1"/>
          </p:cNvSpPr>
          <p:nvPr>
            <p:ph type="body" sz="half" idx="2"/>
          </p:nvPr>
        </p:nvSpPr>
        <p:spPr/>
        <p:txBody>
          <a:bodyPr/>
          <a:lstStyle/>
          <a:p>
            <a:pPr>
              <a:lnSpc>
                <a:spcPct val="80000"/>
              </a:lnSpc>
            </a:pPr>
            <a:r>
              <a:rPr lang="en-US" sz="2000"/>
              <a:t>Transfusion reactions can be delayed or immediate but have different Ig isohemagglutinins</a:t>
            </a:r>
          </a:p>
          <a:p>
            <a:pPr>
              <a:lnSpc>
                <a:spcPct val="80000"/>
              </a:lnSpc>
            </a:pPr>
            <a:r>
              <a:rPr lang="en-US" sz="2000"/>
              <a:t>Immediate reactions has a complement-mediated lysis triggered by IgM isohemagglutinins</a:t>
            </a:r>
          </a:p>
          <a:p>
            <a:pPr>
              <a:lnSpc>
                <a:spcPct val="80000"/>
              </a:lnSpc>
            </a:pPr>
            <a:r>
              <a:rPr lang="en-US" sz="2000"/>
              <a:t>Delayed reactions induce clonal selection and the productions of IgG which is less effective in activating the complement</a:t>
            </a:r>
          </a:p>
          <a:p>
            <a:pPr lvl="2">
              <a:lnSpc>
                <a:spcPct val="80000"/>
              </a:lnSpc>
            </a:pPr>
            <a:r>
              <a:rPr lang="en-US" sz="1600"/>
              <a:t>This leads to incomplete complement-mediated lysis</a:t>
            </a:r>
          </a:p>
          <a:p>
            <a:pPr>
              <a:lnSpc>
                <a:spcPct val="80000"/>
              </a:lnSpc>
            </a:pPr>
            <a:r>
              <a:rPr lang="en-US" sz="2000"/>
              <a:t>Cross-matching can detect antibodies in the sera to prevent this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sz="4000"/>
              <a:t>Hemolytic Disease of the Newborn</a:t>
            </a:r>
          </a:p>
        </p:txBody>
      </p:sp>
      <p:sp>
        <p:nvSpPr>
          <p:cNvPr id="28677" name="Rectangle 5"/>
          <p:cNvSpPr>
            <a:spLocks noGrp="1" noChangeArrowheads="1"/>
          </p:cNvSpPr>
          <p:nvPr>
            <p:ph type="body" sz="half" idx="1"/>
          </p:nvPr>
        </p:nvSpPr>
        <p:spPr/>
        <p:txBody>
          <a:bodyPr/>
          <a:lstStyle/>
          <a:p>
            <a:pPr>
              <a:lnSpc>
                <a:spcPct val="80000"/>
              </a:lnSpc>
            </a:pPr>
            <a:r>
              <a:rPr lang="en-US" sz="2400"/>
              <a:t>This is where maternal IgG antibodies specific for fetal blood group antigens cross the placenta and destroy fetal RBC’s</a:t>
            </a:r>
          </a:p>
          <a:p>
            <a:pPr>
              <a:lnSpc>
                <a:spcPct val="80000"/>
              </a:lnSpc>
            </a:pPr>
            <a:r>
              <a:rPr lang="en-US" sz="2400" i="1" u="sng"/>
              <a:t>Erythroblastosis fetalis-</a:t>
            </a:r>
            <a:r>
              <a:rPr lang="en-US" sz="2400"/>
              <a:t>severe hemolytic disease of newborns</a:t>
            </a:r>
          </a:p>
          <a:p>
            <a:pPr lvl="1">
              <a:lnSpc>
                <a:spcPct val="80000"/>
              </a:lnSpc>
            </a:pPr>
            <a:r>
              <a:rPr lang="en-US" sz="2000"/>
              <a:t>Most commonly develops when an Rh</a:t>
            </a:r>
            <a:r>
              <a:rPr lang="en-US" sz="2000" baseline="30000"/>
              <a:t>+ </a:t>
            </a:r>
            <a:r>
              <a:rPr lang="en-US" sz="2000"/>
              <a:t>fetus expresses an Rh antigen on it’s blood that and Rh</a:t>
            </a:r>
            <a:r>
              <a:rPr lang="en-US" sz="2000" baseline="30000"/>
              <a:t>- </a:t>
            </a:r>
            <a:r>
              <a:rPr lang="en-US" sz="2000"/>
              <a:t>mother doesn’t recognize</a:t>
            </a:r>
          </a:p>
        </p:txBody>
      </p:sp>
      <p:pic>
        <p:nvPicPr>
          <p:cNvPr id="28679" name="Picture 7" descr="F16-14"/>
          <p:cNvPicPr>
            <a:picLocks noChangeAspect="1" noChangeArrowheads="1"/>
          </p:cNvPicPr>
          <p:nvPr>
            <p:ph sz="half" idx="2"/>
          </p:nvPr>
        </p:nvPicPr>
        <p:blipFill>
          <a:blip r:embed="rId2"/>
          <a:srcRect/>
          <a:stretch>
            <a:fillRect/>
          </a:stretch>
        </p:blipFill>
        <p:spPr>
          <a:xfrm>
            <a:off x="1981200" y="3938588"/>
            <a:ext cx="5867400" cy="2919412"/>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Erythroblastosis fetalis</a:t>
            </a:r>
          </a:p>
        </p:txBody>
      </p:sp>
      <p:sp>
        <p:nvSpPr>
          <p:cNvPr id="30723" name="Rectangle 3"/>
          <p:cNvSpPr>
            <a:spLocks noGrp="1" noChangeArrowheads="1"/>
          </p:cNvSpPr>
          <p:nvPr>
            <p:ph type="body" sz="half" idx="1"/>
          </p:nvPr>
        </p:nvSpPr>
        <p:spPr/>
        <p:txBody>
          <a:bodyPr/>
          <a:lstStyle/>
          <a:p>
            <a:pPr>
              <a:lnSpc>
                <a:spcPct val="80000"/>
              </a:lnSpc>
            </a:pPr>
            <a:r>
              <a:rPr lang="en-US" sz="1800"/>
              <a:t>During the 1</a:t>
            </a:r>
            <a:r>
              <a:rPr lang="en-US" sz="1800" baseline="30000"/>
              <a:t>st</a:t>
            </a:r>
            <a:r>
              <a:rPr lang="en-US" sz="1800"/>
              <a:t> pregnancy small amounts of fetal blood pass through the placenta but not enough to induce a responses</a:t>
            </a:r>
          </a:p>
          <a:p>
            <a:pPr>
              <a:lnSpc>
                <a:spcPct val="80000"/>
              </a:lnSpc>
            </a:pPr>
            <a:r>
              <a:rPr lang="en-US" sz="1800"/>
              <a:t>During delivery larger amounts of fetal blood cross the placenta causing an activation of B-cells that are Rh specific thus leading to memory B-cells (anti-Rh antibodies)</a:t>
            </a:r>
          </a:p>
          <a:p>
            <a:pPr>
              <a:lnSpc>
                <a:spcPct val="80000"/>
              </a:lnSpc>
            </a:pPr>
            <a:r>
              <a:rPr lang="en-US" sz="1800"/>
              <a:t>The IgM antibody clears the Rh</a:t>
            </a:r>
            <a:r>
              <a:rPr lang="en-US" sz="1800" baseline="30000"/>
              <a:t>+ </a:t>
            </a:r>
            <a:r>
              <a:rPr lang="en-US" sz="1800"/>
              <a:t>cells from the mother</a:t>
            </a:r>
          </a:p>
          <a:p>
            <a:pPr>
              <a:lnSpc>
                <a:spcPct val="80000"/>
              </a:lnSpc>
            </a:pPr>
            <a:r>
              <a:rPr lang="en-US" sz="1800"/>
              <a:t>In subsequent pregnancies with an Rh</a:t>
            </a:r>
            <a:r>
              <a:rPr lang="en-US" sz="1800" baseline="30000"/>
              <a:t>+ </a:t>
            </a:r>
            <a:r>
              <a:rPr lang="en-US" sz="1800"/>
              <a:t>fetus, the Rh</a:t>
            </a:r>
            <a:r>
              <a:rPr lang="en-US" sz="1800" baseline="30000"/>
              <a:t>+</a:t>
            </a:r>
            <a:r>
              <a:rPr lang="en-US" sz="1800"/>
              <a:t> RBC cross the placenta activating the memory B-cells</a:t>
            </a:r>
          </a:p>
          <a:p>
            <a:pPr>
              <a:lnSpc>
                <a:spcPct val="80000"/>
              </a:lnSpc>
            </a:pPr>
            <a:r>
              <a:rPr lang="en-US" sz="1800"/>
              <a:t>These in turn cross the placenta and damage the fetal RBC because they are seen as “foreign”</a:t>
            </a:r>
          </a:p>
          <a:p>
            <a:pPr>
              <a:lnSpc>
                <a:spcPct val="80000"/>
              </a:lnSpc>
            </a:pPr>
            <a:endParaRPr lang="en-US" sz="1800" baseline="30000"/>
          </a:p>
        </p:txBody>
      </p:sp>
      <p:sp>
        <p:nvSpPr>
          <p:cNvPr id="30724" name="Rectangle 4"/>
          <p:cNvSpPr>
            <a:spLocks noGrp="1" noChangeArrowheads="1"/>
          </p:cNvSpPr>
          <p:nvPr>
            <p:ph type="body" sz="half" idx="2"/>
          </p:nvPr>
        </p:nvSpPr>
        <p:spPr/>
        <p:txBody>
          <a:bodyPr/>
          <a:lstStyle/>
          <a:p>
            <a:pPr>
              <a:lnSpc>
                <a:spcPct val="80000"/>
              </a:lnSpc>
            </a:pPr>
            <a:r>
              <a:rPr lang="en-US" sz="1800"/>
              <a:t>This type of reaction can be prevented by administering antibodies against the Rh antigen within 25-48 hours after the 1</a:t>
            </a:r>
            <a:r>
              <a:rPr lang="en-US" sz="1800" baseline="30000"/>
              <a:t>st</a:t>
            </a:r>
            <a:r>
              <a:rPr lang="en-US" sz="1800"/>
              <a:t> delivery</a:t>
            </a:r>
          </a:p>
          <a:p>
            <a:pPr>
              <a:lnSpc>
                <a:spcPct val="80000"/>
              </a:lnSpc>
            </a:pPr>
            <a:r>
              <a:rPr lang="en-US" sz="1800" i="1"/>
              <a:t>Rhogam-</a:t>
            </a:r>
            <a:r>
              <a:rPr lang="en-US" sz="1800"/>
              <a:t>is the antibody that is injected</a:t>
            </a:r>
          </a:p>
          <a:p>
            <a:pPr lvl="1">
              <a:lnSpc>
                <a:spcPct val="80000"/>
              </a:lnSpc>
            </a:pPr>
            <a:r>
              <a:rPr lang="en-US" sz="1800"/>
              <a:t>it will bind to the fetal RBC that enter the mother’s circulation and facilitate the clearance of them before B-cell activation</a:t>
            </a:r>
          </a:p>
          <a:p>
            <a:pPr lvl="1">
              <a:lnSpc>
                <a:spcPct val="80000"/>
              </a:lnSpc>
            </a:pPr>
            <a:r>
              <a:rPr lang="en-US" sz="1800"/>
              <a:t>In subsequent pregnancies the mother is unlikely to produce IgG anti-Rh antibodies</a:t>
            </a:r>
          </a:p>
          <a:p>
            <a:pPr lvl="1">
              <a:lnSpc>
                <a:spcPct val="80000"/>
              </a:lnSpc>
            </a:pPr>
            <a:r>
              <a:rPr lang="en-US" sz="1800"/>
              <a:t>If the mother doesn’t receive this injection there are other ways to treat this, depending on the severity</a:t>
            </a:r>
          </a:p>
          <a:p>
            <a:pPr lvl="1">
              <a:lnSpc>
                <a:spcPct val="80000"/>
              </a:lnSpc>
            </a:pPr>
            <a:endParaRPr 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a:t>Drug-Induced Hemolytic Anemia</a:t>
            </a:r>
          </a:p>
        </p:txBody>
      </p:sp>
      <p:sp>
        <p:nvSpPr>
          <p:cNvPr id="32771" name="Rectangle 3"/>
          <p:cNvSpPr>
            <a:spLocks noGrp="1" noChangeArrowheads="1"/>
          </p:cNvSpPr>
          <p:nvPr>
            <p:ph type="body" idx="1"/>
          </p:nvPr>
        </p:nvSpPr>
        <p:spPr/>
        <p:txBody>
          <a:bodyPr/>
          <a:lstStyle/>
          <a:p>
            <a:pPr>
              <a:lnSpc>
                <a:spcPct val="90000"/>
              </a:lnSpc>
            </a:pPr>
            <a:r>
              <a:rPr lang="en-US"/>
              <a:t>This is where certain antibiotics can absorb nonspecifically to the proteins on RBC membranes</a:t>
            </a:r>
          </a:p>
          <a:p>
            <a:pPr>
              <a:lnSpc>
                <a:spcPct val="90000"/>
              </a:lnSpc>
            </a:pPr>
            <a:r>
              <a:rPr lang="en-US"/>
              <a:t>Examples: penicillin, streptomycin</a:t>
            </a:r>
          </a:p>
          <a:p>
            <a:pPr>
              <a:lnSpc>
                <a:spcPct val="90000"/>
              </a:lnSpc>
            </a:pPr>
            <a:r>
              <a:rPr lang="en-US"/>
              <a:t>Sometimes antibodies form inducing complement-mediated lysis and thus progressive anemia</a:t>
            </a:r>
          </a:p>
          <a:p>
            <a:pPr>
              <a:lnSpc>
                <a:spcPct val="90000"/>
              </a:lnSpc>
            </a:pPr>
            <a:r>
              <a:rPr lang="en-US"/>
              <a:t>When drug is withdrawn the hemolytic anemia disappears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a:t>Type III-Immune Complex-Mediated Hypersensitivity</a:t>
            </a:r>
          </a:p>
        </p:txBody>
      </p:sp>
      <p:sp>
        <p:nvSpPr>
          <p:cNvPr id="33795" name="Rectangle 3"/>
          <p:cNvSpPr>
            <a:spLocks noGrp="1" noChangeArrowheads="1"/>
          </p:cNvSpPr>
          <p:nvPr>
            <p:ph type="body" idx="1"/>
          </p:nvPr>
        </p:nvSpPr>
        <p:spPr/>
        <p:txBody>
          <a:bodyPr/>
          <a:lstStyle/>
          <a:p>
            <a:pPr>
              <a:lnSpc>
                <a:spcPct val="80000"/>
              </a:lnSpc>
            </a:pPr>
            <a:r>
              <a:rPr lang="en-US" sz="1800"/>
              <a:t>Reaction with antibodies create immune complexes</a:t>
            </a:r>
          </a:p>
          <a:p>
            <a:pPr>
              <a:lnSpc>
                <a:spcPct val="80000"/>
              </a:lnSpc>
            </a:pPr>
            <a:r>
              <a:rPr lang="en-US" sz="1800"/>
              <a:t>These generally facilitate the clearance of antigen by phagocytosis</a:t>
            </a:r>
          </a:p>
          <a:p>
            <a:pPr>
              <a:lnSpc>
                <a:spcPct val="80000"/>
              </a:lnSpc>
            </a:pPr>
            <a:r>
              <a:rPr lang="en-US" sz="1800"/>
              <a:t>Large amounts of immune complexes can lead to tissue damage (Type III reaction)</a:t>
            </a:r>
          </a:p>
          <a:p>
            <a:pPr>
              <a:lnSpc>
                <a:spcPct val="80000"/>
              </a:lnSpc>
            </a:pPr>
            <a:r>
              <a:rPr lang="en-US" sz="1800"/>
              <a:t>The magnitude depends on the quantity of immune complexes and their distribution</a:t>
            </a:r>
          </a:p>
          <a:p>
            <a:pPr>
              <a:lnSpc>
                <a:spcPct val="80000"/>
              </a:lnSpc>
            </a:pPr>
            <a:r>
              <a:rPr lang="en-US" sz="1800"/>
              <a:t>The complexes get deposited in tissues:</a:t>
            </a:r>
          </a:p>
          <a:p>
            <a:pPr lvl="1">
              <a:lnSpc>
                <a:spcPct val="80000"/>
              </a:lnSpc>
            </a:pPr>
            <a:r>
              <a:rPr lang="en-US" sz="1600"/>
              <a:t>Localized reaction is when they are deposited near the site of antigen entry</a:t>
            </a:r>
          </a:p>
          <a:p>
            <a:pPr lvl="1">
              <a:lnSpc>
                <a:spcPct val="80000"/>
              </a:lnSpc>
            </a:pPr>
            <a:r>
              <a:rPr lang="en-US" sz="1600"/>
              <a:t>When formed in the blood reaction can develop where ever they are deposited </a:t>
            </a:r>
          </a:p>
          <a:p>
            <a:pPr lvl="1">
              <a:lnSpc>
                <a:spcPct val="80000"/>
              </a:lnSpc>
            </a:pPr>
            <a:endParaRPr lang="en-US" sz="1600"/>
          </a:p>
          <a:p>
            <a:pPr>
              <a:lnSpc>
                <a:spcPct val="80000"/>
              </a:lnSpc>
            </a:pPr>
            <a:r>
              <a:rPr lang="en-US" sz="1800"/>
              <a:t>Deposition of these complexes initiates a reaction that results in the recruitment of neutrophils</a:t>
            </a:r>
          </a:p>
          <a:p>
            <a:pPr>
              <a:lnSpc>
                <a:spcPct val="80000"/>
              </a:lnSpc>
            </a:pPr>
            <a:r>
              <a:rPr lang="en-US" sz="1800"/>
              <a:t>Tissue is injured by the granular release from the neutrophil (attempted phagocytosis release lytic enzymes that cause the damage)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t>Localized Type III Reactions:</a:t>
            </a:r>
          </a:p>
        </p:txBody>
      </p:sp>
      <p:sp>
        <p:nvSpPr>
          <p:cNvPr id="34821" name="Rectangle 5"/>
          <p:cNvSpPr>
            <a:spLocks noGrp="1" noChangeArrowheads="1"/>
          </p:cNvSpPr>
          <p:nvPr>
            <p:ph type="body" sz="half" idx="1"/>
          </p:nvPr>
        </p:nvSpPr>
        <p:spPr/>
        <p:txBody>
          <a:bodyPr/>
          <a:lstStyle/>
          <a:p>
            <a:pPr marL="533400" indent="-533400">
              <a:lnSpc>
                <a:spcPct val="80000"/>
              </a:lnSpc>
              <a:buFontTx/>
              <a:buAutoNum type="arabicPeriod"/>
            </a:pPr>
            <a:r>
              <a:rPr lang="en-US" sz="2000"/>
              <a:t>Injection of an Antigen:</a:t>
            </a:r>
          </a:p>
          <a:p>
            <a:pPr marL="914400" lvl="1" indent="-457200">
              <a:lnSpc>
                <a:spcPct val="80000"/>
              </a:lnSpc>
              <a:buFontTx/>
              <a:buChar char="•"/>
            </a:pPr>
            <a:r>
              <a:rPr lang="en-US" sz="1800"/>
              <a:t>Can lead to an acute Arthus reaction within 4-8 hours</a:t>
            </a:r>
          </a:p>
          <a:p>
            <a:pPr marL="914400" lvl="1" indent="-457200">
              <a:lnSpc>
                <a:spcPct val="80000"/>
              </a:lnSpc>
              <a:buFontTx/>
              <a:buChar char="•"/>
            </a:pPr>
            <a:r>
              <a:rPr lang="en-US" sz="1800"/>
              <a:t>Localized tissue and vascular damage result from accumulation of fluid (edema) and RBC (erythema)</a:t>
            </a:r>
          </a:p>
          <a:p>
            <a:pPr marL="914400" lvl="1" indent="-457200">
              <a:lnSpc>
                <a:spcPct val="80000"/>
              </a:lnSpc>
              <a:buFontTx/>
              <a:buChar char="•"/>
            </a:pPr>
            <a:r>
              <a:rPr lang="en-US" sz="1800"/>
              <a:t>Severity can vary from mild swelling to redness to tissue necrosis</a:t>
            </a:r>
          </a:p>
          <a:p>
            <a:pPr marL="533400" indent="-533400">
              <a:lnSpc>
                <a:spcPct val="80000"/>
              </a:lnSpc>
              <a:buFontTx/>
              <a:buAutoNum type="arabicPeriod"/>
            </a:pPr>
            <a:r>
              <a:rPr lang="en-US" sz="2000"/>
              <a:t>Insect bite:</a:t>
            </a:r>
          </a:p>
          <a:p>
            <a:pPr marL="914400" lvl="1" indent="-457200">
              <a:lnSpc>
                <a:spcPct val="80000"/>
              </a:lnSpc>
              <a:buFontTx/>
              <a:buChar char="•"/>
            </a:pPr>
            <a:r>
              <a:rPr lang="en-US" sz="1800"/>
              <a:t>May first have a rapid type I reaction</a:t>
            </a:r>
          </a:p>
          <a:p>
            <a:pPr marL="914400" lvl="1" indent="-457200">
              <a:lnSpc>
                <a:spcPct val="80000"/>
              </a:lnSpc>
              <a:buFontTx/>
              <a:buChar char="•"/>
            </a:pPr>
            <a:r>
              <a:rPr lang="en-US" sz="1800"/>
              <a:t>Some 4-8 hours later a typical Arthus reaction develops</a:t>
            </a:r>
          </a:p>
        </p:txBody>
      </p:sp>
      <p:pic>
        <p:nvPicPr>
          <p:cNvPr id="34825" name="Picture 9" descr="F16-15"/>
          <p:cNvPicPr>
            <a:picLocks noChangeAspect="1" noChangeArrowheads="1"/>
          </p:cNvPicPr>
          <p:nvPr>
            <p:ph sz="half" idx="2"/>
          </p:nvPr>
        </p:nvPicPr>
        <p:blipFill>
          <a:blip r:embed="rId2"/>
          <a:srcRect/>
          <a:stretch>
            <a:fillRect/>
          </a:stretch>
        </p:blipFill>
        <p:spPr>
          <a:xfrm>
            <a:off x="4876800" y="1295400"/>
            <a:ext cx="3733800" cy="50292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Generalized Type III Reactions:</a:t>
            </a:r>
          </a:p>
        </p:txBody>
      </p:sp>
      <p:sp>
        <p:nvSpPr>
          <p:cNvPr id="36867" name="Rectangle 3"/>
          <p:cNvSpPr>
            <a:spLocks noGrp="1" noChangeArrowheads="1"/>
          </p:cNvSpPr>
          <p:nvPr>
            <p:ph type="body" sz="half" idx="1"/>
          </p:nvPr>
        </p:nvSpPr>
        <p:spPr/>
        <p:txBody>
          <a:bodyPr/>
          <a:lstStyle/>
          <a:p>
            <a:pPr>
              <a:lnSpc>
                <a:spcPct val="80000"/>
              </a:lnSpc>
            </a:pPr>
            <a:r>
              <a:rPr lang="en-US" sz="1800"/>
              <a:t>Large amounts of antigens enter the blood stream and bind to antibody, circulation immune complexes can form</a:t>
            </a:r>
          </a:p>
          <a:p>
            <a:pPr>
              <a:lnSpc>
                <a:spcPct val="80000"/>
              </a:lnSpc>
            </a:pPr>
            <a:r>
              <a:rPr lang="en-US" sz="1800"/>
              <a:t>These can’t be cleared by phagocytosis and can cause tissue damaging Type III reactions</a:t>
            </a:r>
          </a:p>
        </p:txBody>
      </p:sp>
      <p:sp>
        <p:nvSpPr>
          <p:cNvPr id="36868" name="Rectangle 4"/>
          <p:cNvSpPr>
            <a:spLocks noGrp="1" noChangeArrowheads="1"/>
          </p:cNvSpPr>
          <p:nvPr>
            <p:ph type="body" sz="half" idx="2"/>
          </p:nvPr>
        </p:nvSpPr>
        <p:spPr/>
        <p:txBody>
          <a:bodyPr/>
          <a:lstStyle/>
          <a:p>
            <a:pPr>
              <a:lnSpc>
                <a:spcPct val="80000"/>
              </a:lnSpc>
            </a:pPr>
            <a:r>
              <a:rPr lang="en-US" sz="1800" i="1"/>
              <a:t>Serum Sickness-</a:t>
            </a:r>
            <a:r>
              <a:rPr lang="en-US" sz="1800"/>
              <a:t>type III hypersensitivity reaction that develops when antigen is intravenously administered resulting in formation of large amounts antigen-antibody complexes and the deposition in tissue</a:t>
            </a:r>
          </a:p>
          <a:p>
            <a:pPr>
              <a:lnSpc>
                <a:spcPct val="80000"/>
              </a:lnSpc>
            </a:pPr>
            <a:r>
              <a:rPr lang="en-US" sz="1800"/>
              <a:t>Other conditions caused by Type III-</a:t>
            </a:r>
          </a:p>
          <a:p>
            <a:pPr marL="762000" lvl="1" indent="-304800">
              <a:lnSpc>
                <a:spcPct val="80000"/>
              </a:lnSpc>
              <a:buFontTx/>
              <a:buAutoNum type="arabicPeriod"/>
            </a:pPr>
            <a:r>
              <a:rPr lang="en-US" sz="1600"/>
              <a:t>Infectious Diseases</a:t>
            </a:r>
          </a:p>
          <a:p>
            <a:pPr marL="1181100" lvl="2" indent="-266700">
              <a:lnSpc>
                <a:spcPct val="80000"/>
              </a:lnSpc>
            </a:pPr>
            <a:r>
              <a:rPr lang="en-US" sz="1400"/>
              <a:t>Meningitis</a:t>
            </a:r>
          </a:p>
          <a:p>
            <a:pPr marL="1181100" lvl="2" indent="-266700">
              <a:lnSpc>
                <a:spcPct val="80000"/>
              </a:lnSpc>
            </a:pPr>
            <a:r>
              <a:rPr lang="en-US" sz="1400"/>
              <a:t>Hepatitis</a:t>
            </a:r>
          </a:p>
          <a:p>
            <a:pPr marL="1181100" lvl="2" indent="-266700">
              <a:lnSpc>
                <a:spcPct val="80000"/>
              </a:lnSpc>
            </a:pPr>
            <a:r>
              <a:rPr lang="en-US" sz="1400"/>
              <a:t>Mononucleosis</a:t>
            </a:r>
          </a:p>
          <a:p>
            <a:pPr marL="762000" lvl="1" indent="-304800">
              <a:lnSpc>
                <a:spcPct val="80000"/>
              </a:lnSpc>
              <a:buFontTx/>
              <a:buAutoNum type="arabicPeriod"/>
            </a:pPr>
            <a:r>
              <a:rPr lang="en-US" sz="1600"/>
              <a:t>Drug Reactions</a:t>
            </a:r>
          </a:p>
          <a:p>
            <a:pPr marL="1181100" lvl="2" indent="-266700">
              <a:lnSpc>
                <a:spcPct val="80000"/>
              </a:lnSpc>
            </a:pPr>
            <a:r>
              <a:rPr lang="en-US" sz="1400"/>
              <a:t>Allergies to penicillin and sulfonamides</a:t>
            </a:r>
          </a:p>
          <a:p>
            <a:pPr marL="762000" lvl="1" indent="-304800">
              <a:lnSpc>
                <a:spcPct val="80000"/>
              </a:lnSpc>
              <a:buFontTx/>
              <a:buAutoNum type="arabicPeriod"/>
            </a:pPr>
            <a:r>
              <a:rPr lang="en-US" sz="1600"/>
              <a:t>Autoimmune Diseases</a:t>
            </a:r>
          </a:p>
          <a:p>
            <a:pPr marL="1181100" lvl="2" indent="-266700">
              <a:lnSpc>
                <a:spcPct val="80000"/>
              </a:lnSpc>
            </a:pPr>
            <a:r>
              <a:rPr lang="en-US" sz="1400"/>
              <a:t>Systematic lupus erythematosus</a:t>
            </a:r>
          </a:p>
          <a:p>
            <a:pPr marL="1181100" lvl="2" indent="-266700">
              <a:lnSpc>
                <a:spcPct val="80000"/>
              </a:lnSpc>
            </a:pPr>
            <a:r>
              <a:rPr lang="en-US" sz="1400"/>
              <a:t>Rheumatoid arthritis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t>Types of Reactions</a:t>
            </a:r>
          </a:p>
        </p:txBody>
      </p:sp>
      <p:sp>
        <p:nvSpPr>
          <p:cNvPr id="3077" name="Rectangle 5"/>
          <p:cNvSpPr>
            <a:spLocks noGrp="1" noChangeArrowheads="1"/>
          </p:cNvSpPr>
          <p:nvPr>
            <p:ph type="body" sz="half" idx="1"/>
          </p:nvPr>
        </p:nvSpPr>
        <p:spPr>
          <a:xfrm>
            <a:off x="0" y="1600200"/>
            <a:ext cx="2362200" cy="3962400"/>
          </a:xfrm>
        </p:spPr>
        <p:txBody>
          <a:bodyPr/>
          <a:lstStyle/>
          <a:p>
            <a:pPr>
              <a:lnSpc>
                <a:spcPct val="80000"/>
              </a:lnSpc>
              <a:buFontTx/>
              <a:buNone/>
            </a:pPr>
            <a:r>
              <a:rPr lang="en-US" sz="2000" b="1"/>
              <a:t>There are four types of reactions</a:t>
            </a:r>
            <a:r>
              <a:rPr lang="en-US" sz="2000"/>
              <a:t>:</a:t>
            </a:r>
          </a:p>
          <a:p>
            <a:pPr>
              <a:lnSpc>
                <a:spcPct val="80000"/>
              </a:lnSpc>
              <a:buFontTx/>
              <a:buNone/>
            </a:pPr>
            <a:r>
              <a:rPr lang="en-US" sz="2000"/>
              <a:t>Type I-IgE mediated </a:t>
            </a:r>
          </a:p>
          <a:p>
            <a:pPr>
              <a:lnSpc>
                <a:spcPct val="80000"/>
              </a:lnSpc>
              <a:buFontTx/>
              <a:buNone/>
            </a:pPr>
            <a:r>
              <a:rPr lang="en-US" sz="2000"/>
              <a:t>Type II-Antibody-Mediated</a:t>
            </a:r>
          </a:p>
          <a:p>
            <a:pPr>
              <a:lnSpc>
                <a:spcPct val="80000"/>
              </a:lnSpc>
              <a:buFontTx/>
              <a:buNone/>
            </a:pPr>
            <a:r>
              <a:rPr lang="en-US" sz="2000"/>
              <a:t>Type III-Immune Complex-Mediated</a:t>
            </a:r>
          </a:p>
          <a:p>
            <a:pPr>
              <a:lnSpc>
                <a:spcPct val="80000"/>
              </a:lnSpc>
              <a:buFontTx/>
              <a:buNone/>
            </a:pPr>
            <a:r>
              <a:rPr lang="en-US" sz="2000"/>
              <a:t>Type IV-Delayed-Type Hypersensitivity (DTH)</a:t>
            </a:r>
          </a:p>
        </p:txBody>
      </p:sp>
      <p:pic>
        <p:nvPicPr>
          <p:cNvPr id="3079" name="Picture 7" descr="F16-01"/>
          <p:cNvPicPr>
            <a:picLocks noChangeAspect="1" noChangeArrowheads="1"/>
          </p:cNvPicPr>
          <p:nvPr>
            <p:ph sz="half" idx="2"/>
          </p:nvPr>
        </p:nvPicPr>
        <p:blipFill>
          <a:blip r:embed="rId2"/>
          <a:srcRect/>
          <a:stretch>
            <a:fillRect/>
          </a:stretch>
        </p:blipFill>
        <p:spPr>
          <a:xfrm>
            <a:off x="2286000" y="1219200"/>
            <a:ext cx="6629400" cy="5181600"/>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85800"/>
            <a:ext cx="8229600" cy="868363"/>
          </a:xfrm>
        </p:spPr>
        <p:txBody>
          <a:bodyPr/>
          <a:lstStyle/>
          <a:p>
            <a:r>
              <a:rPr lang="en-US"/>
              <a:t>Type IV Hypersensitivity</a:t>
            </a:r>
          </a:p>
        </p:txBody>
      </p:sp>
      <p:sp>
        <p:nvSpPr>
          <p:cNvPr id="38915" name="Rectangle 3"/>
          <p:cNvSpPr>
            <a:spLocks noGrp="1" noChangeArrowheads="1"/>
          </p:cNvSpPr>
          <p:nvPr>
            <p:ph type="body" idx="1"/>
          </p:nvPr>
        </p:nvSpPr>
        <p:spPr>
          <a:xfrm>
            <a:off x="990600" y="1600200"/>
            <a:ext cx="7696200" cy="4525963"/>
          </a:xfrm>
        </p:spPr>
        <p:txBody>
          <a:bodyPr/>
          <a:lstStyle/>
          <a:p>
            <a:pPr>
              <a:lnSpc>
                <a:spcPct val="90000"/>
              </a:lnSpc>
              <a:buFontTx/>
              <a:buNone/>
            </a:pPr>
            <a:r>
              <a:rPr lang="en-US" sz="2400"/>
              <a:t>	        a.k.a. cell mediated hypersensitivity or</a:t>
            </a:r>
          </a:p>
          <a:p>
            <a:pPr>
              <a:lnSpc>
                <a:spcPct val="90000"/>
              </a:lnSpc>
              <a:buFontTx/>
              <a:buNone/>
            </a:pPr>
            <a:r>
              <a:rPr lang="en-US" sz="2400"/>
              <a:t>		         delayed type hypersensitivity</a:t>
            </a:r>
          </a:p>
          <a:p>
            <a:pPr>
              <a:lnSpc>
                <a:spcPct val="90000"/>
              </a:lnSpc>
              <a:buFontTx/>
              <a:buNone/>
            </a:pPr>
            <a:r>
              <a:rPr lang="en-US" sz="2400"/>
              <a:t>	  </a:t>
            </a:r>
          </a:p>
          <a:p>
            <a:pPr>
              <a:lnSpc>
                <a:spcPct val="90000"/>
              </a:lnSpc>
              <a:buFontTx/>
              <a:buNone/>
            </a:pPr>
            <a:r>
              <a:rPr lang="en-US" sz="2400"/>
              <a:t>	  What is delayed type hypersensitivity (DTH)?</a:t>
            </a:r>
          </a:p>
          <a:p>
            <a:pPr>
              <a:lnSpc>
                <a:spcPct val="90000"/>
              </a:lnSpc>
            </a:pPr>
            <a:r>
              <a:rPr lang="en-US" sz="2400"/>
              <a:t>A hypersensitive response mediated by sensitized T</a:t>
            </a:r>
            <a:r>
              <a:rPr lang="en-US" sz="2400" baseline="-25000"/>
              <a:t>DTH </a:t>
            </a:r>
            <a:r>
              <a:rPr lang="en-US" sz="2400"/>
              <a:t>cells, which release various cytokines and chemokines</a:t>
            </a:r>
          </a:p>
          <a:p>
            <a:pPr>
              <a:lnSpc>
                <a:spcPct val="90000"/>
              </a:lnSpc>
            </a:pPr>
            <a:r>
              <a:rPr lang="en-US" sz="2400"/>
              <a:t>Generally occurs 2-3 days after T</a:t>
            </a:r>
            <a:r>
              <a:rPr lang="en-US" sz="2400" baseline="-25000"/>
              <a:t>DTH </a:t>
            </a:r>
            <a:r>
              <a:rPr lang="en-US" sz="2400"/>
              <a:t>cells interact with antigen</a:t>
            </a:r>
          </a:p>
          <a:p>
            <a:pPr>
              <a:lnSpc>
                <a:spcPct val="90000"/>
              </a:lnSpc>
            </a:pPr>
            <a:r>
              <a:rPr lang="en-US" sz="2400"/>
              <a:t>An important part of host defense against intracellular parasites and bacteria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Phases of the DTH Response</a:t>
            </a:r>
          </a:p>
        </p:txBody>
      </p:sp>
      <p:sp>
        <p:nvSpPr>
          <p:cNvPr id="39940" name="Rectangle 4"/>
          <p:cNvSpPr>
            <a:spLocks noGrp="1" noChangeArrowheads="1"/>
          </p:cNvSpPr>
          <p:nvPr>
            <p:ph type="body" sz="half" idx="1"/>
          </p:nvPr>
        </p:nvSpPr>
        <p:spPr/>
        <p:txBody>
          <a:bodyPr/>
          <a:lstStyle/>
          <a:p>
            <a:pPr marL="533400" indent="-533400">
              <a:lnSpc>
                <a:spcPct val="90000"/>
              </a:lnSpc>
              <a:buFontTx/>
              <a:buNone/>
            </a:pPr>
            <a:r>
              <a:rPr lang="en-US" sz="2000"/>
              <a:t>Sensitization phase: occurs 1-2 weeks after primary contact with Ag</a:t>
            </a:r>
          </a:p>
          <a:p>
            <a:pPr marL="533400" indent="-533400">
              <a:lnSpc>
                <a:spcPct val="90000"/>
              </a:lnSpc>
              <a:buFontTx/>
              <a:buNone/>
            </a:pPr>
            <a:r>
              <a:rPr lang="en-US" sz="2000"/>
              <a:t>What happens during this phase?</a:t>
            </a:r>
          </a:p>
          <a:p>
            <a:pPr marL="533400" indent="-533400">
              <a:lnSpc>
                <a:spcPct val="90000"/>
              </a:lnSpc>
            </a:pPr>
            <a:r>
              <a:rPr lang="en-US" sz="2000"/>
              <a:t>T</a:t>
            </a:r>
            <a:r>
              <a:rPr lang="en-US" sz="2000" baseline="-25000"/>
              <a:t>H</a:t>
            </a:r>
            <a:r>
              <a:rPr lang="en-US" sz="2000"/>
              <a:t> cells are activated and clonally expanded by Ag presented together with class II MHC on an appropriate APC, such as macrophages or Langerhan cell (dendritic epidermal cell)</a:t>
            </a:r>
          </a:p>
          <a:p>
            <a:pPr marL="533400" indent="-533400">
              <a:lnSpc>
                <a:spcPct val="90000"/>
              </a:lnSpc>
            </a:pPr>
            <a:r>
              <a:rPr lang="en-US" sz="2000"/>
              <a:t>Generally CD4+ cells of the T</a:t>
            </a:r>
            <a:r>
              <a:rPr lang="en-US" sz="2000" baseline="-25000"/>
              <a:t>H</a:t>
            </a:r>
            <a:r>
              <a:rPr lang="en-US" sz="2000"/>
              <a:t>1 subtype are activated during sensitization and designated as T</a:t>
            </a:r>
            <a:r>
              <a:rPr lang="en-US" sz="2000" baseline="-25000"/>
              <a:t>DTH </a:t>
            </a:r>
            <a:r>
              <a:rPr lang="en-US" sz="2000"/>
              <a:t>cells</a:t>
            </a:r>
          </a:p>
          <a:p>
            <a:pPr marL="533400" indent="-533400">
              <a:lnSpc>
                <a:spcPct val="90000"/>
              </a:lnSpc>
              <a:buFontTx/>
              <a:buNone/>
            </a:pPr>
            <a:endParaRPr lang="en-US" sz="2000"/>
          </a:p>
        </p:txBody>
      </p:sp>
      <p:pic>
        <p:nvPicPr>
          <p:cNvPr id="39945" name="Picture 9" descr="fig1415"/>
          <p:cNvPicPr>
            <a:picLocks noChangeAspect="1" noChangeArrowheads="1"/>
          </p:cNvPicPr>
          <p:nvPr>
            <p:ph sz="half" idx="2"/>
          </p:nvPr>
        </p:nvPicPr>
        <p:blipFill>
          <a:blip r:embed="rId2"/>
          <a:srcRect/>
          <a:stretch>
            <a:fillRect/>
          </a:stretch>
        </p:blipFill>
        <p:spPr>
          <a:xfrm>
            <a:off x="4724400" y="1295400"/>
            <a:ext cx="4191000" cy="51816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a:t>Phases of the DTH Response</a:t>
            </a:r>
          </a:p>
        </p:txBody>
      </p:sp>
      <p:sp>
        <p:nvSpPr>
          <p:cNvPr id="43013" name="Rectangle 5"/>
          <p:cNvSpPr>
            <a:spLocks noGrp="1" noChangeArrowheads="1"/>
          </p:cNvSpPr>
          <p:nvPr>
            <p:ph type="body" sz="half" idx="1"/>
          </p:nvPr>
        </p:nvSpPr>
        <p:spPr>
          <a:xfrm>
            <a:off x="457200" y="1676400"/>
            <a:ext cx="4038600" cy="4525963"/>
          </a:xfrm>
        </p:spPr>
        <p:txBody>
          <a:bodyPr/>
          <a:lstStyle/>
          <a:p>
            <a:pPr>
              <a:lnSpc>
                <a:spcPct val="80000"/>
              </a:lnSpc>
              <a:buFontTx/>
              <a:buNone/>
            </a:pPr>
            <a:r>
              <a:rPr lang="en-US" sz="2000"/>
              <a:t>Effector phase: occurs upon subsequent exposure to the Ag</a:t>
            </a:r>
          </a:p>
          <a:p>
            <a:pPr>
              <a:lnSpc>
                <a:spcPct val="80000"/>
              </a:lnSpc>
              <a:buFontTx/>
              <a:buNone/>
            </a:pPr>
            <a:r>
              <a:rPr lang="en-US" sz="2000"/>
              <a:t>What happens during this phase?</a:t>
            </a:r>
          </a:p>
          <a:p>
            <a:pPr>
              <a:lnSpc>
                <a:spcPct val="80000"/>
              </a:lnSpc>
            </a:pPr>
            <a:r>
              <a:rPr lang="en-US" sz="2000"/>
              <a:t>T</a:t>
            </a:r>
            <a:r>
              <a:rPr lang="en-US" sz="2000" baseline="-25000"/>
              <a:t>DTH</a:t>
            </a:r>
            <a:r>
              <a:rPr lang="en-US" sz="2000"/>
              <a:t> cells secrete a variety of cytokines and chemokines, which recruit and activate macrophages</a:t>
            </a:r>
          </a:p>
          <a:p>
            <a:pPr>
              <a:lnSpc>
                <a:spcPct val="80000"/>
              </a:lnSpc>
            </a:pPr>
            <a:r>
              <a:rPr lang="en-US" sz="2000"/>
              <a:t>Macrophage activation promotes phagocytic activity and increased concentration of lytic enzymes for more effective killing</a:t>
            </a:r>
          </a:p>
          <a:p>
            <a:pPr>
              <a:lnSpc>
                <a:spcPct val="80000"/>
              </a:lnSpc>
            </a:pPr>
            <a:r>
              <a:rPr lang="en-US" sz="2000"/>
              <a:t>Activated macrophages are also more effective in presenting Ag and function as the primary effector cell</a:t>
            </a:r>
          </a:p>
          <a:p>
            <a:pPr>
              <a:lnSpc>
                <a:spcPct val="80000"/>
              </a:lnSpc>
            </a:pPr>
            <a:endParaRPr lang="en-US" sz="2000"/>
          </a:p>
        </p:txBody>
      </p:sp>
      <p:pic>
        <p:nvPicPr>
          <p:cNvPr id="43017" name="Picture 9" descr="fig1415"/>
          <p:cNvPicPr>
            <a:picLocks noChangeAspect="1" noChangeArrowheads="1"/>
          </p:cNvPicPr>
          <p:nvPr>
            <p:ph sz="half" idx="2"/>
          </p:nvPr>
        </p:nvPicPr>
        <p:blipFill>
          <a:blip r:embed="rId2"/>
          <a:srcRect/>
          <a:stretch>
            <a:fillRect/>
          </a:stretch>
        </p:blipFill>
        <p:spPr>
          <a:xfrm>
            <a:off x="4876800" y="1371600"/>
            <a:ext cx="3878263" cy="51054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57200"/>
            <a:ext cx="8229600" cy="1143000"/>
          </a:xfrm>
        </p:spPr>
        <p:txBody>
          <a:bodyPr/>
          <a:lstStyle/>
          <a:p>
            <a:r>
              <a:rPr lang="en-US" sz="3600"/>
              <a:t>What happens if the DTH response is prolonged?</a:t>
            </a:r>
          </a:p>
        </p:txBody>
      </p:sp>
      <p:sp>
        <p:nvSpPr>
          <p:cNvPr id="45059" name="Rectangle 3"/>
          <p:cNvSpPr>
            <a:spLocks noGrp="1" noChangeArrowheads="1"/>
          </p:cNvSpPr>
          <p:nvPr>
            <p:ph type="body" sz="half" idx="1"/>
          </p:nvPr>
        </p:nvSpPr>
        <p:spPr>
          <a:xfrm>
            <a:off x="457200" y="1981200"/>
            <a:ext cx="4038600" cy="4449763"/>
          </a:xfrm>
        </p:spPr>
        <p:txBody>
          <a:bodyPr/>
          <a:lstStyle/>
          <a:p>
            <a:pPr>
              <a:buFontTx/>
              <a:buNone/>
            </a:pPr>
            <a:r>
              <a:rPr lang="en-US" sz="2400"/>
              <a:t>A granuloma develops…</a:t>
            </a:r>
          </a:p>
          <a:p>
            <a:r>
              <a:rPr lang="en-US" sz="2400"/>
              <a:t>Continuous activation of macrophages induces the macrophages to adhere closely to one another, assuming an epithelioid shape and sometimes fusing together to form giant, multinucleated cells.</a:t>
            </a:r>
          </a:p>
        </p:txBody>
      </p:sp>
      <p:graphicFrame>
        <p:nvGraphicFramePr>
          <p:cNvPr id="45060" name="Object 4"/>
          <p:cNvGraphicFramePr>
            <a:graphicFrameLocks noChangeAspect="1"/>
          </p:cNvGraphicFramePr>
          <p:nvPr>
            <p:ph sz="half" idx="2"/>
          </p:nvPr>
        </p:nvGraphicFramePr>
        <p:xfrm>
          <a:off x="4572000" y="1828800"/>
          <a:ext cx="4191000" cy="3962400"/>
        </p:xfrm>
        <a:graphic>
          <a:graphicData uri="http://schemas.openxmlformats.org/presentationml/2006/ole">
            <p:oleObj spid="_x0000_s45060" name="Photo Editor Photo" r:id="rId3" imgW="5144218" imgH="4038095" progId="MSPhotoEd.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1143000"/>
          </a:xfrm>
        </p:spPr>
        <p:txBody>
          <a:bodyPr/>
          <a:lstStyle/>
          <a:p>
            <a:r>
              <a:rPr lang="en-US" sz="4000"/>
              <a:t>Protective Role of DTH Response</a:t>
            </a:r>
          </a:p>
        </p:txBody>
      </p:sp>
      <p:sp>
        <p:nvSpPr>
          <p:cNvPr id="46083" name="Rectangle 3"/>
          <p:cNvSpPr>
            <a:spLocks noGrp="1" noChangeArrowheads="1"/>
          </p:cNvSpPr>
          <p:nvPr>
            <p:ph type="body" sz="half" idx="2"/>
          </p:nvPr>
        </p:nvSpPr>
        <p:spPr>
          <a:xfrm>
            <a:off x="457200" y="4114800"/>
            <a:ext cx="8229600" cy="2187575"/>
          </a:xfrm>
        </p:spPr>
        <p:txBody>
          <a:bodyPr/>
          <a:lstStyle/>
          <a:p>
            <a:pPr>
              <a:lnSpc>
                <a:spcPct val="90000"/>
              </a:lnSpc>
            </a:pPr>
            <a:r>
              <a:rPr lang="en-US" sz="2800"/>
              <a:t>A variety of intracellular pathogens and contact antigens can induce a DTH response.</a:t>
            </a:r>
          </a:p>
          <a:p>
            <a:pPr>
              <a:lnSpc>
                <a:spcPct val="90000"/>
              </a:lnSpc>
            </a:pPr>
            <a:r>
              <a:rPr lang="en-US" sz="2800"/>
              <a:t>Cells harboring intracellular pathogens are rapidly destroyed by lytic enzymes released by activated macrophages</a:t>
            </a:r>
          </a:p>
        </p:txBody>
      </p:sp>
      <p:graphicFrame>
        <p:nvGraphicFramePr>
          <p:cNvPr id="46146" name="Group 66"/>
          <p:cNvGraphicFramePr>
            <a:graphicFrameLocks noGrp="1"/>
          </p:cNvGraphicFramePr>
          <p:nvPr>
            <p:ph sz="half" idx="1"/>
          </p:nvPr>
        </p:nvGraphicFramePr>
        <p:xfrm>
          <a:off x="457200" y="1828800"/>
          <a:ext cx="8229600" cy="1732280"/>
        </p:xfrm>
        <a:graphic>
          <a:graphicData uri="http://schemas.openxmlformats.org/drawingml/2006/table">
            <a:tbl>
              <a:tblPr/>
              <a:tblGrid>
                <a:gridCol w="2743200"/>
                <a:gridCol w="2743200"/>
                <a:gridCol w="2743200"/>
              </a:tblGrid>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Intracellular bacteria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Intracellular viruses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Contact Antigens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rPr>
                        <a:t>Mycobacterium tuberculosis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Herpes simplex virus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Hair dyes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rPr>
                        <a:t>Mycobacterium leprae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Measles virus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Poison ivy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3400"/>
            <a:ext cx="8229600" cy="1143000"/>
          </a:xfrm>
        </p:spPr>
        <p:txBody>
          <a:bodyPr/>
          <a:lstStyle/>
          <a:p>
            <a:r>
              <a:rPr lang="en-US" sz="4000"/>
              <a:t>Detrimental Effects of DTH Response</a:t>
            </a:r>
          </a:p>
        </p:txBody>
      </p:sp>
      <p:sp>
        <p:nvSpPr>
          <p:cNvPr id="50179" name="Rectangle 3"/>
          <p:cNvSpPr>
            <a:spLocks noGrp="1" noChangeArrowheads="1"/>
          </p:cNvSpPr>
          <p:nvPr>
            <p:ph type="body" idx="1"/>
          </p:nvPr>
        </p:nvSpPr>
        <p:spPr>
          <a:xfrm>
            <a:off x="457200" y="2057400"/>
            <a:ext cx="8229600" cy="4525963"/>
          </a:xfrm>
        </p:spPr>
        <p:txBody>
          <a:bodyPr/>
          <a:lstStyle/>
          <a:p>
            <a:pPr>
              <a:lnSpc>
                <a:spcPct val="80000"/>
              </a:lnSpc>
            </a:pPr>
            <a:r>
              <a:rPr lang="en-US" sz="2800"/>
              <a:t>The initial response of the DTH is nonspecific and often results in significant damage to healthy tissue</a:t>
            </a:r>
          </a:p>
          <a:p>
            <a:pPr>
              <a:lnSpc>
                <a:spcPct val="80000"/>
              </a:lnSpc>
            </a:pPr>
            <a:r>
              <a:rPr lang="en-US" sz="2800"/>
              <a:t>In some cases, a DTH response can cause such extensive tissue damage that the response itself is pathogenic</a:t>
            </a:r>
          </a:p>
          <a:p>
            <a:pPr>
              <a:lnSpc>
                <a:spcPct val="80000"/>
              </a:lnSpc>
            </a:pPr>
            <a:r>
              <a:rPr lang="en-US" sz="2800"/>
              <a:t>Example: </a:t>
            </a:r>
            <a:r>
              <a:rPr lang="en-US" sz="2800" i="1"/>
              <a:t>Mycobacterium tuberculosis</a:t>
            </a:r>
            <a:r>
              <a:rPr lang="en-US" sz="2800"/>
              <a:t> – an accumulation of activated macrophages whose lysosomal enzymes destroy healthy lung tissue</a:t>
            </a:r>
          </a:p>
          <a:p>
            <a:pPr>
              <a:lnSpc>
                <a:spcPct val="80000"/>
              </a:lnSpc>
            </a:pPr>
            <a:r>
              <a:rPr lang="en-US" sz="2800"/>
              <a:t>In this case, tissue damage far outweighs any beneficial effects.</a:t>
            </a:r>
          </a:p>
          <a:p>
            <a:pPr>
              <a:lnSpc>
                <a:spcPct val="80000"/>
              </a:lnSpc>
            </a:pPr>
            <a:endParaRPr lang="en-US" sz="2400" i="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533400"/>
            <a:ext cx="8229600" cy="1143000"/>
          </a:xfrm>
        </p:spPr>
        <p:txBody>
          <a:bodyPr/>
          <a:lstStyle/>
          <a:p>
            <a:r>
              <a:rPr lang="en-US" sz="4000"/>
              <a:t>How Important is the DTH Response?</a:t>
            </a:r>
          </a:p>
        </p:txBody>
      </p:sp>
      <p:sp>
        <p:nvSpPr>
          <p:cNvPr id="51203" name="Rectangle 3"/>
          <p:cNvSpPr>
            <a:spLocks noGrp="1" noChangeArrowheads="1"/>
          </p:cNvSpPr>
          <p:nvPr>
            <p:ph type="body" idx="1"/>
          </p:nvPr>
        </p:nvSpPr>
        <p:spPr>
          <a:xfrm>
            <a:off x="457200" y="2057400"/>
            <a:ext cx="8229600" cy="4144963"/>
          </a:xfrm>
        </p:spPr>
        <p:txBody>
          <a:bodyPr/>
          <a:lstStyle/>
          <a:p>
            <a:pPr>
              <a:lnSpc>
                <a:spcPct val="90000"/>
              </a:lnSpc>
            </a:pPr>
            <a:r>
              <a:rPr lang="en-US" sz="2800"/>
              <a:t>The AIDS virus illustrates the </a:t>
            </a:r>
            <a:r>
              <a:rPr lang="en-US" sz="2800" b="1"/>
              <a:t>vitally</a:t>
            </a:r>
            <a:r>
              <a:rPr lang="en-US" sz="2800"/>
              <a:t> important role of the DTH response in protecting against various intracellular pathogens.</a:t>
            </a:r>
          </a:p>
          <a:p>
            <a:pPr>
              <a:lnSpc>
                <a:spcPct val="90000"/>
              </a:lnSpc>
            </a:pPr>
            <a:r>
              <a:rPr lang="en-US" sz="2800"/>
              <a:t>The disease cause severe depletion of CD4+ T cells, which results in a loss of the DTH response.  </a:t>
            </a:r>
          </a:p>
          <a:p>
            <a:pPr>
              <a:lnSpc>
                <a:spcPct val="90000"/>
              </a:lnSpc>
            </a:pPr>
            <a:r>
              <a:rPr lang="en-US" sz="2800"/>
              <a:t>AIDS patients develop life-threatening infections from intracellular pathogens that normally would not occur in individuals with intact DTH responses.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lstStyle/>
          <a:p>
            <a:r>
              <a:rPr lang="en-US" sz="4000"/>
              <a:t>Type I:  IgE-Mediated Hypersensitivity</a:t>
            </a:r>
          </a:p>
        </p:txBody>
      </p:sp>
      <p:sp>
        <p:nvSpPr>
          <p:cNvPr id="5131" name="Rectangle 11"/>
          <p:cNvSpPr>
            <a:spLocks noGrp="1" noChangeArrowheads="1"/>
          </p:cNvSpPr>
          <p:nvPr>
            <p:ph type="body" sz="half" idx="1"/>
          </p:nvPr>
        </p:nvSpPr>
        <p:spPr/>
        <p:txBody>
          <a:bodyPr/>
          <a:lstStyle/>
          <a:p>
            <a:pPr>
              <a:lnSpc>
                <a:spcPct val="80000"/>
              </a:lnSpc>
            </a:pPr>
            <a:r>
              <a:rPr lang="en-US" sz="2000"/>
              <a:t>hmm…that sounds bad …aren’t IgE’s supposed to be one of the 5 isotypes of “good guys”?</a:t>
            </a:r>
          </a:p>
          <a:p>
            <a:pPr>
              <a:lnSpc>
                <a:spcPct val="80000"/>
              </a:lnSpc>
            </a:pPr>
            <a:r>
              <a:rPr lang="en-US" sz="2000"/>
              <a:t>Of course, the allergen is the true “bad guy” – a non-parasitic antigen capable of stimulating a Type I hypersensitive response.  </a:t>
            </a:r>
          </a:p>
          <a:p>
            <a:pPr>
              <a:lnSpc>
                <a:spcPct val="80000"/>
              </a:lnSpc>
            </a:pPr>
            <a:r>
              <a:rPr lang="en-US" sz="2000"/>
              <a:t>It’s the secretion and cross-linking of the IgE that causes the problem.  </a:t>
            </a:r>
          </a:p>
          <a:p>
            <a:pPr>
              <a:lnSpc>
                <a:spcPct val="80000"/>
              </a:lnSpc>
            </a:pPr>
            <a:r>
              <a:rPr lang="en-US" sz="2000"/>
              <a:t>Let’s locate the IgE:</a:t>
            </a:r>
          </a:p>
        </p:txBody>
      </p:sp>
      <p:pic>
        <p:nvPicPr>
          <p:cNvPr id="5127" name="Picture 7" descr="F16-02"/>
          <p:cNvPicPr>
            <a:picLocks noChangeAspect="1" noChangeArrowheads="1"/>
          </p:cNvPicPr>
          <p:nvPr>
            <p:ph sz="half" idx="2"/>
          </p:nvPr>
        </p:nvPicPr>
        <p:blipFill>
          <a:blip r:embed="rId2"/>
          <a:srcRect/>
          <a:stretch>
            <a:fillRect/>
          </a:stretch>
        </p:blipFill>
        <p:spPr>
          <a:xfrm>
            <a:off x="1752600" y="3886200"/>
            <a:ext cx="6324600" cy="26670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sz="3200"/>
              <a:t>How is a Type I hypersensitive response different from a normal humoral response?</a:t>
            </a:r>
            <a:r>
              <a:rPr lang="en-US" sz="4000"/>
              <a:t> </a:t>
            </a:r>
          </a:p>
        </p:txBody>
      </p:sp>
      <p:sp>
        <p:nvSpPr>
          <p:cNvPr id="9221" name="Rectangle 5"/>
          <p:cNvSpPr>
            <a:spLocks noGrp="1" noChangeArrowheads="1"/>
          </p:cNvSpPr>
          <p:nvPr>
            <p:ph type="body" sz="half" idx="1"/>
          </p:nvPr>
        </p:nvSpPr>
        <p:spPr/>
        <p:txBody>
          <a:bodyPr/>
          <a:lstStyle/>
          <a:p>
            <a:r>
              <a:rPr lang="en-US" sz="2800"/>
              <a:t>The plasma cell lineage of the B cell that exogenously processed the allergen secretes IgE, not any of the other isotypes.</a:t>
            </a:r>
          </a:p>
        </p:txBody>
      </p:sp>
      <p:pic>
        <p:nvPicPr>
          <p:cNvPr id="9223" name="Picture 7" descr="F16-02"/>
          <p:cNvPicPr>
            <a:picLocks noChangeAspect="1" noChangeArrowheads="1"/>
          </p:cNvPicPr>
          <p:nvPr>
            <p:ph sz="half" idx="2"/>
          </p:nvPr>
        </p:nvPicPr>
        <p:blipFill>
          <a:blip r:embed="rId2"/>
          <a:srcRect/>
          <a:stretch>
            <a:fillRect/>
          </a:stretch>
        </p:blipFill>
        <p:spPr>
          <a:xfrm>
            <a:off x="2576513" y="3938588"/>
            <a:ext cx="3990975" cy="218757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p:txBody>
          <a:bodyPr/>
          <a:lstStyle/>
          <a:p>
            <a:r>
              <a:rPr lang="en-US" sz="3600"/>
              <a:t>What is the sequence of events in an IgE-mediated hypersensitive response?</a:t>
            </a:r>
          </a:p>
        </p:txBody>
      </p:sp>
      <p:sp>
        <p:nvSpPr>
          <p:cNvPr id="11272" name="Rectangle 8"/>
          <p:cNvSpPr>
            <a:spLocks noGrp="1" noChangeArrowheads="1"/>
          </p:cNvSpPr>
          <p:nvPr>
            <p:ph type="body" sz="half" idx="1"/>
          </p:nvPr>
        </p:nvSpPr>
        <p:spPr/>
        <p:txBody>
          <a:bodyPr/>
          <a:lstStyle/>
          <a:p>
            <a:pPr marL="533400" indent="-533400">
              <a:lnSpc>
                <a:spcPct val="80000"/>
              </a:lnSpc>
              <a:buFontTx/>
              <a:buAutoNum type="arabicPeriod"/>
            </a:pPr>
            <a:r>
              <a:rPr lang="en-US" sz="1800"/>
              <a:t>The plasma cells secrete IgE.</a:t>
            </a:r>
          </a:p>
          <a:p>
            <a:pPr marL="533400" indent="-533400">
              <a:lnSpc>
                <a:spcPct val="80000"/>
              </a:lnSpc>
              <a:buFontTx/>
              <a:buAutoNum type="arabicPeriod"/>
            </a:pPr>
            <a:r>
              <a:rPr lang="en-US" sz="1800"/>
              <a:t>These IgE bind to Fc receptors on sensitized mast cells and blood basophils.</a:t>
            </a:r>
          </a:p>
          <a:p>
            <a:pPr marL="533400" indent="-533400">
              <a:lnSpc>
                <a:spcPct val="80000"/>
              </a:lnSpc>
              <a:buFontTx/>
              <a:buAutoNum type="arabicPeriod"/>
            </a:pPr>
            <a:r>
              <a:rPr lang="en-US" sz="1800"/>
              <a:t>When the allergen appears again (usually a few weeks after the first exposure), it cross-links the mIgEs and causes degranulation, releasing granules.</a:t>
            </a:r>
          </a:p>
          <a:p>
            <a:pPr marL="533400" indent="-533400">
              <a:lnSpc>
                <a:spcPct val="80000"/>
              </a:lnSpc>
              <a:buFontTx/>
              <a:buAutoNum type="arabicPeriod"/>
            </a:pPr>
            <a:r>
              <a:rPr lang="en-US" sz="1800"/>
              <a:t>Mediators within these granules act on the surrounding tissues such as smooth muscle, small blood vessels, and mucous glands.</a:t>
            </a:r>
          </a:p>
        </p:txBody>
      </p:sp>
      <p:pic>
        <p:nvPicPr>
          <p:cNvPr id="11274" name="Picture 10" descr="F16-02"/>
          <p:cNvPicPr>
            <a:picLocks noChangeAspect="1" noChangeArrowheads="1"/>
          </p:cNvPicPr>
          <p:nvPr>
            <p:ph sz="half" idx="2"/>
          </p:nvPr>
        </p:nvPicPr>
        <p:blipFill>
          <a:blip r:embed="rId2"/>
          <a:srcRect/>
          <a:stretch>
            <a:fillRect/>
          </a:stretch>
        </p:blipFill>
        <p:spPr>
          <a:xfrm>
            <a:off x="1600200" y="3810000"/>
            <a:ext cx="6324600" cy="218757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a:t>A little background on these mast cells:</a:t>
            </a:r>
          </a:p>
        </p:txBody>
      </p:sp>
      <p:sp>
        <p:nvSpPr>
          <p:cNvPr id="14339" name="Rectangle 3"/>
          <p:cNvSpPr>
            <a:spLocks noGrp="1" noChangeArrowheads="1"/>
          </p:cNvSpPr>
          <p:nvPr>
            <p:ph type="body" idx="1"/>
          </p:nvPr>
        </p:nvSpPr>
        <p:spPr/>
        <p:txBody>
          <a:bodyPr/>
          <a:lstStyle/>
          <a:p>
            <a:r>
              <a:rPr lang="en-US"/>
              <a:t>Located in nearly all vascularized peripheral tissues</a:t>
            </a:r>
          </a:p>
          <a:p>
            <a:r>
              <a:rPr lang="en-US"/>
              <a:t>Contain many packets of membrane-bound granule “ammunition”, ready for release upon activation by an allergen</a:t>
            </a:r>
          </a:p>
          <a:p>
            <a:r>
              <a:rPr lang="en-US"/>
              <a:t>Can also release cytokines (thus they wear multiple immunological hats)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…and their Fc receptors…</a:t>
            </a:r>
          </a:p>
        </p:txBody>
      </p:sp>
      <p:sp>
        <p:nvSpPr>
          <p:cNvPr id="15363" name="Rectangle 3"/>
          <p:cNvSpPr>
            <a:spLocks noGrp="1" noChangeArrowheads="1"/>
          </p:cNvSpPr>
          <p:nvPr>
            <p:ph type="body" idx="1"/>
          </p:nvPr>
        </p:nvSpPr>
        <p:spPr/>
        <p:txBody>
          <a:bodyPr/>
          <a:lstStyle/>
          <a:p>
            <a:r>
              <a:rPr lang="en-US" sz="2800"/>
              <a:t>High affinity receptor Fc</a:t>
            </a:r>
            <a:r>
              <a:rPr lang="en-US" sz="2800">
                <a:latin typeface="WP Greek Courier" pitchFamily="49" charset="2"/>
              </a:rPr>
              <a:t>,</a:t>
            </a:r>
            <a:r>
              <a:rPr lang="en-US" sz="2800"/>
              <a:t>RI binds to IgE at extremely low serum concentrations (1 X 10</a:t>
            </a:r>
            <a:r>
              <a:rPr lang="en-US" sz="2800" baseline="30000"/>
              <a:t>-7</a:t>
            </a:r>
            <a:r>
              <a:rPr lang="en-US" sz="2800"/>
              <a:t>).  This receptor has ITAM as its cytosolic domain, thus it can initiate the process of degranulation via tyrosine phosphorylation.</a:t>
            </a:r>
          </a:p>
          <a:p>
            <a:r>
              <a:rPr lang="en-US" sz="2800"/>
              <a:t>Low affinity receptor Fc</a:t>
            </a:r>
            <a:r>
              <a:rPr lang="en-US" sz="2800">
                <a:latin typeface="WP Greek Courier" pitchFamily="49" charset="2"/>
              </a:rPr>
              <a:t>,</a:t>
            </a:r>
            <a:r>
              <a:rPr lang="en-US" sz="2800"/>
              <a:t>RII regulates intensity of IgE response via activating B cells when cross-linked by allergen.</a:t>
            </a:r>
          </a:p>
          <a:p>
            <a:r>
              <a:rPr lang="en-US" sz="2800"/>
              <a:t>(check Figure 16-4 for structure details)</a:t>
            </a:r>
          </a:p>
          <a:p>
            <a:pPr>
              <a:buFontTx/>
              <a:buNone/>
            </a:pPr>
            <a:endParaRPr lang="en-US" sz="2800" baseline="30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a:t>The chemically active effectors within the granules released via degranulation are called mediators.  This group includes:</a:t>
            </a:r>
          </a:p>
        </p:txBody>
      </p:sp>
      <p:sp>
        <p:nvSpPr>
          <p:cNvPr id="16387" name="Rectangle 3"/>
          <p:cNvSpPr>
            <a:spLocks noGrp="1" noChangeArrowheads="1"/>
          </p:cNvSpPr>
          <p:nvPr>
            <p:ph type="body" sz="half" idx="1"/>
          </p:nvPr>
        </p:nvSpPr>
        <p:spPr/>
        <p:txBody>
          <a:bodyPr/>
          <a:lstStyle/>
          <a:p>
            <a:r>
              <a:rPr lang="en-US" sz="2800"/>
              <a:t>Histamines</a:t>
            </a:r>
          </a:p>
          <a:p>
            <a:r>
              <a:rPr lang="en-US" sz="2800"/>
              <a:t>Leukotrienes</a:t>
            </a:r>
          </a:p>
          <a:p>
            <a:r>
              <a:rPr lang="en-US" sz="2800"/>
              <a:t>Prostaglandins</a:t>
            </a:r>
          </a:p>
          <a:p>
            <a:r>
              <a:rPr lang="en-US" sz="2800"/>
              <a:t>Cytokines</a:t>
            </a:r>
          </a:p>
          <a:p>
            <a:endParaRPr lang="en-US" sz="2800"/>
          </a:p>
        </p:txBody>
      </p:sp>
      <p:pic>
        <p:nvPicPr>
          <p:cNvPr id="16389" name="Picture 5" descr="T16-03"/>
          <p:cNvPicPr>
            <a:picLocks noChangeAspect="1" noChangeArrowheads="1"/>
          </p:cNvPicPr>
          <p:nvPr>
            <p:ph sz="half" idx="2"/>
          </p:nvPr>
        </p:nvPicPr>
        <p:blipFill>
          <a:blip r:embed="rId2"/>
          <a:srcRect/>
          <a:stretch>
            <a:fillRect/>
          </a:stretch>
        </p:blipFill>
        <p:spPr>
          <a:xfrm>
            <a:off x="1295400" y="3657600"/>
            <a:ext cx="6099175" cy="32004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a:t>Of course, these effects can be good…</a:t>
            </a:r>
          </a:p>
        </p:txBody>
      </p:sp>
      <p:sp>
        <p:nvSpPr>
          <p:cNvPr id="18435" name="Rectangle 3"/>
          <p:cNvSpPr>
            <a:spLocks noGrp="1" noChangeArrowheads="1"/>
          </p:cNvSpPr>
          <p:nvPr>
            <p:ph type="body" idx="1"/>
          </p:nvPr>
        </p:nvSpPr>
        <p:spPr/>
        <p:txBody>
          <a:bodyPr/>
          <a:lstStyle/>
          <a:p>
            <a:pPr>
              <a:lnSpc>
                <a:spcPct val="80000"/>
              </a:lnSpc>
            </a:pPr>
            <a:r>
              <a:rPr lang="en-US" sz="2000"/>
              <a:t>Vasodilation and increased vascular permeability usher in plasma and inflammatory cells (such as esinophils, neutrophils) to attack the pathogen</a:t>
            </a:r>
          </a:p>
          <a:p>
            <a:pPr>
              <a:lnSpc>
                <a:spcPct val="80000"/>
              </a:lnSpc>
            </a:pPr>
            <a:endParaRPr lang="en-US" sz="2000"/>
          </a:p>
          <a:p>
            <a:pPr>
              <a:lnSpc>
                <a:spcPct val="80000"/>
              </a:lnSpc>
              <a:buFontTx/>
              <a:buNone/>
            </a:pPr>
            <a:r>
              <a:rPr lang="en-US" sz="2800"/>
              <a:t>However, when these effects go overboard, the result is problematic:</a:t>
            </a:r>
          </a:p>
          <a:p>
            <a:pPr>
              <a:lnSpc>
                <a:spcPct val="80000"/>
              </a:lnSpc>
            </a:pPr>
            <a:r>
              <a:rPr lang="en-US" sz="2000"/>
              <a:t>Anaphylactic shock – extreme smooth muscle contraction compromises control of the bladder and GI tract and causes bronchiole constriction</a:t>
            </a:r>
          </a:p>
          <a:p>
            <a:pPr>
              <a:lnSpc>
                <a:spcPct val="80000"/>
              </a:lnSpc>
            </a:pPr>
            <a:r>
              <a:rPr lang="en-US" sz="2000"/>
              <a:t>Allergic rhinitis – excess mucous is released.  More commonly known as hay fever, this ailment affects 10% of the US population</a:t>
            </a:r>
          </a:p>
          <a:p>
            <a:pPr>
              <a:lnSpc>
                <a:spcPct val="80000"/>
              </a:lnSpc>
            </a:pPr>
            <a:r>
              <a:rPr lang="en-US" sz="2000"/>
              <a:t>Food allergies – a variety of symptoms</a:t>
            </a:r>
          </a:p>
          <a:p>
            <a:pPr>
              <a:lnSpc>
                <a:spcPct val="80000"/>
              </a:lnSpc>
            </a:pPr>
            <a:r>
              <a:rPr lang="en-US" sz="2000"/>
              <a:t>Asthma – bronchoconstriction and excess mucous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265</TotalTime>
  <Words>1724</Words>
  <Application>Microsoft PowerPoint</Application>
  <PresentationFormat>On-screen Show (4:3)</PresentationFormat>
  <Paragraphs>162</Paragraphs>
  <Slides>26</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0" baseType="lpstr">
      <vt:lpstr>Arial</vt:lpstr>
      <vt:lpstr>WP Greek Courier</vt:lpstr>
      <vt:lpstr>Default Design</vt:lpstr>
      <vt:lpstr>Microsoft Photo Editor 3.0 Photo</vt:lpstr>
      <vt:lpstr>Hypersensitivity</vt:lpstr>
      <vt:lpstr>Types of Reactions</vt:lpstr>
      <vt:lpstr>Type I:  IgE-Mediated Hypersensitivity</vt:lpstr>
      <vt:lpstr>How is a Type I hypersensitive response different from a normal humoral response? </vt:lpstr>
      <vt:lpstr>What is the sequence of events in an IgE-mediated hypersensitive response?</vt:lpstr>
      <vt:lpstr>A little background on these mast cells:</vt:lpstr>
      <vt:lpstr>…and their Fc receptors…</vt:lpstr>
      <vt:lpstr>The chemically active effectors within the granules released via degranulation are called mediators.  This group includes:</vt:lpstr>
      <vt:lpstr>Of course, these effects can be good…</vt:lpstr>
      <vt:lpstr>Even worse for asthmatics:</vt:lpstr>
      <vt:lpstr>And just look at all these popular allergens!</vt:lpstr>
      <vt:lpstr>Type II-Antibody-Mediated Cytotoxic Hypersensitivity</vt:lpstr>
      <vt:lpstr>Transfusion reactions:</vt:lpstr>
      <vt:lpstr>Hemolytic Disease of the Newborn</vt:lpstr>
      <vt:lpstr>Erythroblastosis fetalis</vt:lpstr>
      <vt:lpstr>Drug-Induced Hemolytic Anemia</vt:lpstr>
      <vt:lpstr>Type III-Immune Complex-Mediated Hypersensitivity</vt:lpstr>
      <vt:lpstr>Localized Type III Reactions:</vt:lpstr>
      <vt:lpstr>Generalized Type III Reactions:</vt:lpstr>
      <vt:lpstr>Type IV Hypersensitivity</vt:lpstr>
      <vt:lpstr>Phases of the DTH Response</vt:lpstr>
      <vt:lpstr>Phases of the DTH Response</vt:lpstr>
      <vt:lpstr>What happens if the DTH response is prolonged?</vt:lpstr>
      <vt:lpstr>Protective Role of DTH Response</vt:lpstr>
      <vt:lpstr>Detrimental Effects of DTH Response</vt:lpstr>
      <vt:lpstr>How Important is the DTH Response?</vt:lpstr>
    </vt:vector>
  </TitlesOfParts>
  <Company>PUBSITE 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Hypersensitivity</dc:title>
  <dc:creator>das1</dc:creator>
  <cp:lastModifiedBy>Admin</cp:lastModifiedBy>
  <cp:revision>12</cp:revision>
  <dcterms:created xsi:type="dcterms:W3CDTF">2003-03-29T15:49:20Z</dcterms:created>
  <dcterms:modified xsi:type="dcterms:W3CDTF">2020-12-03T08:42:05Z</dcterms:modified>
</cp:coreProperties>
</file>