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6025" y="444500"/>
            <a:ext cx="41719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7370" y="3919220"/>
            <a:ext cx="55092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984" y="247650"/>
            <a:ext cx="7352030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489" y="2785109"/>
            <a:ext cx="7359015" cy="1383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369" y="3787647"/>
            <a:ext cx="5343525" cy="12877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3F3F3F"/>
                </a:solidFill>
              </a:rPr>
              <a:t>Presentation</a:t>
            </a:r>
            <a:endParaRPr sz="3200"/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15" dirty="0">
                <a:latin typeface="Arial"/>
                <a:cs typeface="Arial"/>
              </a:rPr>
              <a:t>NETWORK</a:t>
            </a:r>
            <a:r>
              <a:rPr sz="4000" b="1" spc="-6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SECURITY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510" y="444500"/>
            <a:ext cx="5989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4575" algn="l"/>
              </a:tabLst>
            </a:pPr>
            <a:r>
              <a:rPr spc="15" dirty="0"/>
              <a:t>T</a:t>
            </a:r>
            <a:r>
              <a:rPr spc="-10" dirty="0"/>
              <a:t>h</a:t>
            </a:r>
            <a:r>
              <a:rPr dirty="0"/>
              <a:t>e </a:t>
            </a:r>
            <a:r>
              <a:rPr spc="-5" dirty="0"/>
              <a:t>Ten</a:t>
            </a:r>
            <a:r>
              <a:rPr spc="-10" dirty="0"/>
              <a:t>-</a:t>
            </a:r>
            <a:r>
              <a:rPr dirty="0"/>
              <a:t>S</a:t>
            </a:r>
            <a:r>
              <a:rPr spc="5" dirty="0"/>
              <a:t>t</a:t>
            </a:r>
            <a:r>
              <a:rPr spc="-5" dirty="0"/>
              <a:t>e</a:t>
            </a:r>
            <a:r>
              <a:rPr dirty="0"/>
              <a:t>p	A</a:t>
            </a:r>
            <a:r>
              <a:rPr spc="-10" dirty="0"/>
              <a:t>p</a:t>
            </a:r>
            <a:r>
              <a:rPr spc="-5" dirty="0"/>
              <a:t>pro</a:t>
            </a:r>
            <a:r>
              <a:rPr spc="-10" dirty="0"/>
              <a:t>a</a:t>
            </a:r>
            <a:r>
              <a:rPr dirty="0"/>
              <a:t>ch</a:t>
            </a:r>
          </a:p>
        </p:txBody>
      </p:sp>
      <p:sp>
        <p:nvSpPr>
          <p:cNvPr id="3" name="object 3"/>
          <p:cNvSpPr/>
          <p:nvPr/>
        </p:nvSpPr>
        <p:spPr>
          <a:xfrm>
            <a:off x="991869" y="1524000"/>
            <a:ext cx="7617459" cy="5189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360" y="314959"/>
            <a:ext cx="73285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Step </a:t>
            </a:r>
            <a:r>
              <a:rPr sz="3200" dirty="0"/>
              <a:t>1 – Collect Background</a:t>
            </a:r>
            <a:r>
              <a:rPr sz="3200" spc="-45" dirty="0"/>
              <a:t> </a:t>
            </a:r>
            <a:r>
              <a:rPr sz="3200" spc="-5" dirty="0"/>
              <a:t>Information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155401"/>
            <a:ext cx="6833870" cy="24536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Obtain existing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policies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Creighton's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Identify </a:t>
            </a:r>
            <a:r>
              <a:rPr sz="2800" spc="-10" dirty="0">
                <a:latin typeface="Arial"/>
                <a:cs typeface="Arial"/>
              </a:rPr>
              <a:t>what </a:t>
            </a:r>
            <a:r>
              <a:rPr sz="2800" spc="-5" dirty="0">
                <a:latin typeface="Arial"/>
                <a:cs typeface="Arial"/>
              </a:rPr>
              <a:t>levels of control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needed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Identify </a:t>
            </a:r>
            <a:r>
              <a:rPr sz="2800" spc="-10" dirty="0">
                <a:latin typeface="Arial"/>
                <a:cs typeface="Arial"/>
              </a:rPr>
              <a:t>who </a:t>
            </a:r>
            <a:r>
              <a:rPr sz="2800" dirty="0">
                <a:latin typeface="Arial"/>
                <a:cs typeface="Arial"/>
              </a:rPr>
              <a:t>should </a:t>
            </a:r>
            <a:r>
              <a:rPr sz="2800" spc="-5" dirty="0">
                <a:latin typeface="Arial"/>
                <a:cs typeface="Arial"/>
              </a:rPr>
              <a:t>write 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policies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710" y="314959"/>
            <a:ext cx="710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Step </a:t>
            </a:r>
            <a:r>
              <a:rPr sz="3600" dirty="0"/>
              <a:t>2 – </a:t>
            </a:r>
            <a:r>
              <a:rPr sz="3600" spc="-5" dirty="0"/>
              <a:t>Perform Risk</a:t>
            </a:r>
            <a:r>
              <a:rPr sz="3600" spc="-105" dirty="0"/>
              <a:t> </a:t>
            </a:r>
            <a:r>
              <a:rPr sz="3600" spc="-5" dirty="0"/>
              <a:t>Assessment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69339" y="1950901"/>
            <a:ext cx="7781290" cy="267335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Justify the Policies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Risk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Assessment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Identify the </a:t>
            </a:r>
            <a:r>
              <a:rPr sz="2800" dirty="0">
                <a:latin typeface="Arial"/>
                <a:cs typeface="Arial"/>
              </a:rPr>
              <a:t>critical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functions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Identify the </a:t>
            </a:r>
            <a:r>
              <a:rPr sz="2800" dirty="0">
                <a:latin typeface="Arial"/>
                <a:cs typeface="Arial"/>
              </a:rPr>
              <a:t>critical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processes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Identify the </a:t>
            </a:r>
            <a:r>
              <a:rPr sz="2800" dirty="0">
                <a:latin typeface="Arial"/>
                <a:cs typeface="Arial"/>
              </a:rPr>
              <a:t>critical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Assess the vulnerabilities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110" y="384809"/>
            <a:ext cx="7050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Step </a:t>
            </a:r>
            <a:r>
              <a:rPr sz="3200" dirty="0"/>
              <a:t>3 – Create a </a:t>
            </a:r>
            <a:r>
              <a:rPr sz="3200" spc="-5" dirty="0"/>
              <a:t>Policy Review</a:t>
            </a:r>
            <a:r>
              <a:rPr sz="3200" spc="-70" dirty="0"/>
              <a:t> </a:t>
            </a:r>
            <a:r>
              <a:rPr sz="3200" dirty="0"/>
              <a:t>Board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522220"/>
            <a:ext cx="7763509" cy="31902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Policy </a:t>
            </a:r>
            <a:r>
              <a:rPr sz="3200" dirty="0">
                <a:latin typeface="Arial"/>
                <a:cs typeface="Arial"/>
              </a:rPr>
              <a:t>Development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Write the initial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“Draft”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Send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the Review Board for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Comments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Incorporate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Comments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Resolve </a:t>
            </a:r>
            <a:r>
              <a:rPr sz="2800" dirty="0">
                <a:latin typeface="Arial"/>
                <a:cs typeface="Arial"/>
              </a:rPr>
              <a:t>Issues</a:t>
            </a:r>
            <a:r>
              <a:rPr sz="2800" spc="-5" dirty="0">
                <a:latin typeface="Arial"/>
                <a:cs typeface="Arial"/>
              </a:rPr>
              <a:t> Face-to-Face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Submit “Draft” Policy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Cabinet for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Approval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069" y="171450"/>
            <a:ext cx="7442834" cy="12433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230120" marR="5080" indent="-2217420">
              <a:lnSpc>
                <a:spcPts val="4790"/>
              </a:lnSpc>
              <a:spcBef>
                <a:spcPts val="265"/>
              </a:spcBef>
              <a:tabLst>
                <a:tab pos="1196975" algn="l"/>
                <a:tab pos="2043430" algn="l"/>
                <a:tab pos="4045585" algn="l"/>
              </a:tabLst>
            </a:pPr>
            <a:r>
              <a:rPr sz="4000" spc="-5" dirty="0"/>
              <a:t>Step	</a:t>
            </a:r>
            <a:r>
              <a:rPr sz="4000" dirty="0"/>
              <a:t>4</a:t>
            </a:r>
            <a:r>
              <a:rPr sz="4000" spc="-10" dirty="0"/>
              <a:t> </a:t>
            </a:r>
            <a:r>
              <a:rPr sz="4000" dirty="0"/>
              <a:t>–	</a:t>
            </a:r>
            <a:r>
              <a:rPr sz="4000" spc="-5" dirty="0"/>
              <a:t>Develop	the</a:t>
            </a:r>
            <a:r>
              <a:rPr sz="4000" spc="-100" dirty="0"/>
              <a:t> </a:t>
            </a:r>
            <a:r>
              <a:rPr sz="4000" spc="-5" dirty="0"/>
              <a:t>Information  Security</a:t>
            </a:r>
            <a:r>
              <a:rPr sz="4000" spc="-15" dirty="0"/>
              <a:t> </a:t>
            </a:r>
            <a:r>
              <a:rPr sz="4000" spc="-5" dirty="0"/>
              <a:t>Plan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141220"/>
            <a:ext cx="7038340" cy="40411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Establish goals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roles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responsibilities</a:t>
            </a:r>
            <a:endParaRPr sz="3200">
              <a:latin typeface="Arial"/>
              <a:cs typeface="Arial"/>
            </a:endParaRPr>
          </a:p>
          <a:p>
            <a:pPr marL="355600" marR="233045" indent="-342900">
              <a:lnSpc>
                <a:spcPts val="345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Notify the </a:t>
            </a:r>
            <a:r>
              <a:rPr sz="3200" dirty="0">
                <a:latin typeface="Arial"/>
                <a:cs typeface="Arial"/>
              </a:rPr>
              <a:t>User community as </a:t>
            </a:r>
            <a:r>
              <a:rPr sz="3200" spc="-5" dirty="0">
                <a:latin typeface="Arial"/>
                <a:cs typeface="Arial"/>
              </a:rPr>
              <a:t>to the  direction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74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Establish </a:t>
            </a:r>
            <a:r>
              <a:rPr sz="3200" dirty="0">
                <a:latin typeface="Arial"/>
                <a:cs typeface="Arial"/>
              </a:rPr>
              <a:t>a basis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compliance, </a:t>
            </a:r>
            <a:r>
              <a:rPr sz="3200" spc="-5" dirty="0">
                <a:latin typeface="Arial"/>
                <a:cs typeface="Arial"/>
              </a:rPr>
              <a:t>risk  </a:t>
            </a:r>
            <a:r>
              <a:rPr sz="3200" dirty="0">
                <a:latin typeface="Arial"/>
                <a:cs typeface="Arial"/>
              </a:rPr>
              <a:t>assessment, and audit of information  security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20" y="247650"/>
            <a:ext cx="5992495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Step </a:t>
            </a:r>
            <a:r>
              <a:rPr sz="3200" dirty="0"/>
              <a:t>5 – Develop </a:t>
            </a:r>
            <a:r>
              <a:rPr sz="3200" spc="-5" dirty="0"/>
              <a:t>Information  Security Policies, </a:t>
            </a:r>
            <a:r>
              <a:rPr sz="3200" dirty="0"/>
              <a:t>Standards,</a:t>
            </a:r>
            <a:r>
              <a:rPr sz="3200" spc="-45" dirty="0"/>
              <a:t> </a:t>
            </a:r>
            <a:r>
              <a:rPr sz="3200" dirty="0"/>
              <a:t>and  </a:t>
            </a:r>
            <a:r>
              <a:rPr sz="3200" spc="-5" dirty="0"/>
              <a:t>Guidelines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306320"/>
            <a:ext cx="7818755" cy="36283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Policies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High </a:t>
            </a:r>
            <a:r>
              <a:rPr sz="2400" spc="-10" dirty="0">
                <a:latin typeface="Arial"/>
                <a:cs typeface="Arial"/>
              </a:rPr>
              <a:t>level </a:t>
            </a:r>
            <a:r>
              <a:rPr sz="2400" spc="-5" dirty="0">
                <a:latin typeface="Arial"/>
                <a:cs typeface="Arial"/>
              </a:rPr>
              <a:t>statements that provide </a:t>
            </a:r>
            <a:r>
              <a:rPr sz="2400" spc="-10" dirty="0">
                <a:latin typeface="Arial"/>
                <a:cs typeface="Arial"/>
              </a:rPr>
              <a:t>guidance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workers who </a:t>
            </a:r>
            <a:r>
              <a:rPr sz="2400" dirty="0">
                <a:latin typeface="Arial"/>
                <a:cs typeface="Arial"/>
              </a:rPr>
              <a:t>must make </a:t>
            </a:r>
            <a:r>
              <a:rPr sz="2400" spc="-5" dirty="0">
                <a:latin typeface="Arial"/>
                <a:cs typeface="Arial"/>
              </a:rPr>
              <a:t>present and future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755650" marR="958215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Requirement statements that provide specific  technical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Guidelines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Optional </a:t>
            </a:r>
            <a:r>
              <a:rPr sz="2400" spc="-10" dirty="0">
                <a:latin typeface="Arial"/>
                <a:cs typeface="Arial"/>
              </a:rPr>
              <a:t>but </a:t>
            </a:r>
            <a:r>
              <a:rPr sz="2400" dirty="0">
                <a:latin typeface="Arial"/>
                <a:cs typeface="Arial"/>
              </a:rPr>
              <a:t>recommended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329" y="346709"/>
            <a:ext cx="6577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0440" marR="5080" indent="-223774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Step </a:t>
            </a:r>
            <a:r>
              <a:rPr sz="3600" dirty="0"/>
              <a:t>6 – </a:t>
            </a:r>
            <a:r>
              <a:rPr sz="3600" spc="-5" dirty="0"/>
              <a:t>Implement Policies</a:t>
            </a:r>
            <a:r>
              <a:rPr sz="3600" spc="-90" dirty="0"/>
              <a:t> </a:t>
            </a:r>
            <a:r>
              <a:rPr sz="3600" spc="-5" dirty="0"/>
              <a:t>and  Standards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2142490"/>
            <a:ext cx="7222490" cy="27660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Distribute Policies.</a:t>
            </a:r>
            <a:endParaRPr sz="3200">
              <a:latin typeface="Arial"/>
              <a:cs typeface="Arial"/>
            </a:endParaRPr>
          </a:p>
          <a:p>
            <a:pPr marL="355600" marR="29845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Obtain </a:t>
            </a:r>
            <a:r>
              <a:rPr sz="3200" spc="5" dirty="0">
                <a:latin typeface="Arial"/>
                <a:cs typeface="Arial"/>
              </a:rPr>
              <a:t>agreement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policies </a:t>
            </a:r>
            <a:r>
              <a:rPr sz="3200" dirty="0">
                <a:latin typeface="Arial"/>
                <a:cs typeface="Arial"/>
              </a:rPr>
              <a:t>before  accessing </a:t>
            </a:r>
            <a:r>
              <a:rPr sz="3200" spc="-5" dirty="0">
                <a:latin typeface="Arial"/>
                <a:cs typeface="Arial"/>
              </a:rPr>
              <a:t>Creighton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Systems.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Implement </a:t>
            </a:r>
            <a:r>
              <a:rPr sz="3200" spc="-5" dirty="0">
                <a:latin typeface="Arial"/>
                <a:cs typeface="Arial"/>
              </a:rPr>
              <a:t>controls to </a:t>
            </a:r>
            <a:r>
              <a:rPr sz="3200" spc="5" dirty="0">
                <a:latin typeface="Arial"/>
                <a:cs typeface="Arial"/>
              </a:rPr>
              <a:t>meet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enforce  </a:t>
            </a:r>
            <a:r>
              <a:rPr sz="3200" spc="-5" dirty="0">
                <a:latin typeface="Arial"/>
                <a:cs typeface="Arial"/>
              </a:rPr>
              <a:t>policies.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310" y="171450"/>
            <a:ext cx="5555615" cy="12433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61185" marR="5080" indent="-1849120">
              <a:lnSpc>
                <a:spcPts val="4790"/>
              </a:lnSpc>
              <a:spcBef>
                <a:spcPts val="265"/>
              </a:spcBef>
              <a:tabLst>
                <a:tab pos="1197610" algn="l"/>
                <a:tab pos="2044064" algn="l"/>
              </a:tabLst>
            </a:pPr>
            <a:r>
              <a:rPr sz="4000" spc="-5" dirty="0"/>
              <a:t>Step	</a:t>
            </a:r>
            <a:r>
              <a:rPr sz="4000" dirty="0"/>
              <a:t>7</a:t>
            </a:r>
            <a:r>
              <a:rPr sz="4000" spc="-10" dirty="0"/>
              <a:t> </a:t>
            </a:r>
            <a:r>
              <a:rPr sz="4000" dirty="0"/>
              <a:t>–	</a:t>
            </a:r>
            <a:r>
              <a:rPr sz="4000" spc="-5" dirty="0"/>
              <a:t>Awareness</a:t>
            </a:r>
            <a:r>
              <a:rPr sz="4000" spc="-85" dirty="0"/>
              <a:t> </a:t>
            </a:r>
            <a:r>
              <a:rPr sz="4000" spc="-5" dirty="0"/>
              <a:t>and  Training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319020"/>
            <a:ext cx="7307580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57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Makes users </a:t>
            </a:r>
            <a:r>
              <a:rPr sz="3200" spc="-5" dirty="0">
                <a:latin typeface="Arial"/>
                <a:cs typeface="Arial"/>
              </a:rPr>
              <a:t>aware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expected  </a:t>
            </a:r>
            <a:r>
              <a:rPr sz="3200" dirty="0"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Teaches users How &amp; When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secure  information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Reduces losses &amp;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theft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Reduces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need 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enforcement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7550" y="171450"/>
            <a:ext cx="4482465" cy="12433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02969" marR="5080" indent="-890269">
              <a:lnSpc>
                <a:spcPts val="4790"/>
              </a:lnSpc>
              <a:spcBef>
                <a:spcPts val="265"/>
              </a:spcBef>
              <a:tabLst>
                <a:tab pos="1619885" algn="l"/>
              </a:tabLst>
            </a:pPr>
            <a:r>
              <a:rPr sz="4000" spc="-5" dirty="0"/>
              <a:t>Step</a:t>
            </a:r>
            <a:r>
              <a:rPr sz="4000" spc="-10" dirty="0"/>
              <a:t> </a:t>
            </a:r>
            <a:r>
              <a:rPr sz="4000" dirty="0"/>
              <a:t>8	– </a:t>
            </a:r>
            <a:r>
              <a:rPr sz="4000" spc="-5" dirty="0"/>
              <a:t>Monitor</a:t>
            </a:r>
            <a:r>
              <a:rPr sz="4000" spc="-95" dirty="0"/>
              <a:t> </a:t>
            </a:r>
            <a:r>
              <a:rPr sz="4000" spc="-5" dirty="0"/>
              <a:t>for  Compliance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242820"/>
            <a:ext cx="7557770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11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Management is responsible for establishing  controls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Management </a:t>
            </a:r>
            <a:r>
              <a:rPr sz="2800" dirty="0">
                <a:latin typeface="Arial"/>
                <a:cs typeface="Arial"/>
              </a:rPr>
              <a:t>should </a:t>
            </a:r>
            <a:r>
              <a:rPr sz="2800" spc="-10" dirty="0">
                <a:latin typeface="Arial"/>
                <a:cs typeface="Arial"/>
              </a:rPr>
              <a:t>REGULARLY </a:t>
            </a:r>
            <a:r>
              <a:rPr sz="2800" spc="-5" dirty="0">
                <a:latin typeface="Arial"/>
                <a:cs typeface="Arial"/>
              </a:rPr>
              <a:t>review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status 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controls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Enforce “User Contracts” (Code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Conduct)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</a:t>
            </a:r>
            <a:r>
              <a:rPr sz="2800" dirty="0">
                <a:latin typeface="Arial"/>
                <a:cs typeface="Arial"/>
              </a:rPr>
              <a:t>effective </a:t>
            </a:r>
            <a:r>
              <a:rPr sz="2800" spc="-5" dirty="0">
                <a:latin typeface="Arial"/>
                <a:cs typeface="Arial"/>
              </a:rPr>
              <a:t>authorization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approval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</a:t>
            </a:r>
            <a:r>
              <a:rPr sz="2800" spc="5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internal review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Internal Audit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Reviews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171450"/>
            <a:ext cx="5526405" cy="12433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52220" marR="5080" indent="-1239520">
              <a:lnSpc>
                <a:spcPts val="4790"/>
              </a:lnSpc>
              <a:spcBef>
                <a:spcPts val="265"/>
              </a:spcBef>
              <a:tabLst>
                <a:tab pos="1619885" algn="l"/>
              </a:tabLst>
            </a:pPr>
            <a:r>
              <a:rPr sz="4000" spc="-5" dirty="0"/>
              <a:t>Step</a:t>
            </a:r>
            <a:r>
              <a:rPr sz="4000" spc="-10" dirty="0"/>
              <a:t> </a:t>
            </a:r>
            <a:r>
              <a:rPr sz="4000" dirty="0"/>
              <a:t>9	– </a:t>
            </a:r>
            <a:r>
              <a:rPr sz="4000" spc="-5" dirty="0"/>
              <a:t>Evaluate</a:t>
            </a:r>
            <a:r>
              <a:rPr sz="4000" spc="-85" dirty="0"/>
              <a:t> </a:t>
            </a:r>
            <a:r>
              <a:rPr sz="4000" spc="-5" dirty="0"/>
              <a:t>Policy  Effectiveness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827020"/>
            <a:ext cx="2226310" cy="17919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Evaluate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Document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Report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369" y="3787647"/>
            <a:ext cx="5343525" cy="12877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spc="-5" dirty="0">
                <a:solidFill>
                  <a:srgbClr val="3F3F3F"/>
                </a:solidFill>
              </a:rPr>
              <a:t>presentation</a:t>
            </a:r>
            <a:endParaRPr sz="3200"/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b="1" spc="-15" dirty="0">
                <a:latin typeface="Arial"/>
                <a:cs typeface="Arial"/>
              </a:rPr>
              <a:t>NETWORK</a:t>
            </a:r>
            <a:r>
              <a:rPr sz="4000" b="1" spc="-6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SECURITY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970" y="124459"/>
            <a:ext cx="514413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0070" marR="5080" indent="-1817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 10 </a:t>
            </a:r>
            <a:r>
              <a:rPr dirty="0"/>
              <a:t>– Modify</a:t>
            </a:r>
            <a:r>
              <a:rPr spc="-110" dirty="0"/>
              <a:t> </a:t>
            </a:r>
            <a:r>
              <a:rPr spc="-10" dirty="0"/>
              <a:t>the  </a:t>
            </a:r>
            <a:r>
              <a:rPr spc="-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8820"/>
            <a:ext cx="6480175" cy="37058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spc="-5" dirty="0">
                <a:latin typeface="Arial"/>
                <a:cs typeface="Arial"/>
              </a:rPr>
              <a:t>Policies </a:t>
            </a:r>
            <a:r>
              <a:rPr sz="3200" spc="5" dirty="0">
                <a:latin typeface="Arial"/>
                <a:cs typeface="Arial"/>
              </a:rPr>
              <a:t>must </a:t>
            </a:r>
            <a:r>
              <a:rPr sz="3200" dirty="0">
                <a:latin typeface="Arial"/>
                <a:cs typeface="Arial"/>
              </a:rPr>
              <a:t>be modified due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to:</a:t>
            </a:r>
            <a:endParaRPr sz="32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New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Technology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New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Threats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New or changed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goals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Organizational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Changes in the Law</a:t>
            </a:r>
            <a:endParaRPr sz="2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Arial"/>
                <a:cs typeface="Arial"/>
              </a:rPr>
              <a:t>Ineffectiveness of the existing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Policy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9145" marR="5080" indent="-605790">
              <a:lnSpc>
                <a:spcPct val="100000"/>
              </a:lnSpc>
              <a:spcBef>
                <a:spcPts val="100"/>
              </a:spcBef>
            </a:pPr>
            <a:r>
              <a:rPr dirty="0"/>
              <a:t>HIPAA</a:t>
            </a:r>
            <a:r>
              <a:rPr spc="-75" dirty="0"/>
              <a:t> </a:t>
            </a:r>
            <a:r>
              <a:rPr spc="-5" dirty="0"/>
              <a:t>Security  Guidelines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2620"/>
            <a:ext cx="6153785" cy="22796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Security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Administration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Physical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Safeguards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Technical </a:t>
            </a:r>
            <a:r>
              <a:rPr sz="3200" spc="-5" dirty="0">
                <a:latin typeface="Arial"/>
                <a:cs typeface="Arial"/>
              </a:rPr>
              <a:t>Security </a:t>
            </a:r>
            <a:r>
              <a:rPr sz="3200" dirty="0">
                <a:latin typeface="Arial"/>
                <a:cs typeface="Arial"/>
              </a:rPr>
              <a:t>Services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Mechanisms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9825" marR="5080" indent="-3111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Minimum</a:t>
            </a:r>
            <a:r>
              <a:rPr spc="-50" dirty="0"/>
              <a:t> </a:t>
            </a:r>
            <a:r>
              <a:rPr spc="-5" dirty="0"/>
              <a:t>HIPAA 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370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013966"/>
            <a:ext cx="6288405" cy="41459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Security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Administration</a:t>
            </a:r>
            <a:endParaRPr sz="24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Certification 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.308(a)(1))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Chain of Trust </a:t>
            </a:r>
            <a:r>
              <a:rPr sz="2000" spc="-5" dirty="0">
                <a:latin typeface="Arial"/>
                <a:cs typeface="Arial"/>
              </a:rPr>
              <a:t>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.308(a)(2))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Contingency Planning Policy </a:t>
            </a:r>
            <a:r>
              <a:rPr sz="2000" spc="5" dirty="0">
                <a:latin typeface="Arial"/>
                <a:cs typeface="Arial"/>
              </a:rPr>
              <a:t>(§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.308(a)(3))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Data Classification 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.308(a)(4))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Access </a:t>
            </a:r>
            <a:r>
              <a:rPr sz="2000" spc="-5" dirty="0">
                <a:latin typeface="Arial"/>
                <a:cs typeface="Arial"/>
              </a:rPr>
              <a:t>Control 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.308(a)(5))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5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Audit </a:t>
            </a:r>
            <a:r>
              <a:rPr sz="2000" dirty="0">
                <a:latin typeface="Arial"/>
                <a:cs typeface="Arial"/>
              </a:rPr>
              <a:t>Trail </a:t>
            </a:r>
            <a:r>
              <a:rPr sz="2000" spc="-5" dirty="0">
                <a:latin typeface="Arial"/>
                <a:cs typeface="Arial"/>
              </a:rPr>
              <a:t>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.308(a)(6))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Configuration Management Policy(§ </a:t>
            </a:r>
            <a:r>
              <a:rPr sz="2000" dirty="0">
                <a:latin typeface="Arial"/>
                <a:cs typeface="Arial"/>
              </a:rPr>
              <a:t>.308(a)(8))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Incident Reporting </a:t>
            </a:r>
            <a:r>
              <a:rPr sz="2000" dirty="0">
                <a:latin typeface="Arial"/>
                <a:cs typeface="Arial"/>
              </a:rPr>
              <a:t>Policy </a:t>
            </a:r>
            <a:r>
              <a:rPr sz="2000" spc="5" dirty="0">
                <a:latin typeface="Arial"/>
                <a:cs typeface="Arial"/>
              </a:rPr>
              <a:t>(§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.308(a)(9))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Security </a:t>
            </a:r>
            <a:r>
              <a:rPr sz="2000" dirty="0">
                <a:latin typeface="Arial"/>
                <a:cs typeface="Arial"/>
              </a:rPr>
              <a:t>Governance </a:t>
            </a:r>
            <a:r>
              <a:rPr sz="2000" spc="-5" dirty="0">
                <a:latin typeface="Arial"/>
                <a:cs typeface="Arial"/>
              </a:rPr>
              <a:t>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.308(a)(10))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Access </a:t>
            </a:r>
            <a:r>
              <a:rPr sz="2000" spc="-5" dirty="0">
                <a:latin typeface="Arial"/>
                <a:cs typeface="Arial"/>
              </a:rPr>
              <a:t>Termination Policy </a:t>
            </a:r>
            <a:r>
              <a:rPr sz="2000" dirty="0">
                <a:latin typeface="Arial"/>
                <a:cs typeface="Arial"/>
              </a:rPr>
              <a:t>(§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.308(a)(11))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26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Security Awareness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5" dirty="0">
                <a:latin typeface="Arial"/>
                <a:cs typeface="Arial"/>
              </a:rPr>
              <a:t>Training Policy(§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.308(a)(12))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9825" marR="5080" indent="-3111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Minimum</a:t>
            </a:r>
            <a:r>
              <a:rPr spc="-50" dirty="0"/>
              <a:t> </a:t>
            </a:r>
            <a:r>
              <a:rPr spc="-5" dirty="0"/>
              <a:t>HIPAA  </a:t>
            </a:r>
            <a:r>
              <a:rPr spc="-1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3012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319020"/>
            <a:ext cx="2798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Physical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Safeguards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2672079"/>
            <a:ext cx="153035" cy="20129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889" y="2686050"/>
            <a:ext cx="6546215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Security </a:t>
            </a:r>
            <a:r>
              <a:rPr sz="1800" spc="-10" dirty="0">
                <a:latin typeface="Arial"/>
                <a:cs typeface="Arial"/>
              </a:rPr>
              <a:t>Plan </a:t>
            </a:r>
            <a:r>
              <a:rPr sz="1800" spc="-5" dirty="0">
                <a:latin typeface="Arial"/>
                <a:cs typeface="Arial"/>
              </a:rPr>
              <a:t>(Security Roles </a:t>
            </a:r>
            <a:r>
              <a:rPr sz="1800" spc="-10" dirty="0">
                <a:latin typeface="Arial"/>
                <a:cs typeface="Arial"/>
              </a:rPr>
              <a:t>and Responsibilities) </a:t>
            </a:r>
            <a:r>
              <a:rPr sz="1800" dirty="0">
                <a:latin typeface="Arial"/>
                <a:cs typeface="Arial"/>
              </a:rPr>
              <a:t>(§ </a:t>
            </a:r>
            <a:r>
              <a:rPr sz="1800" spc="-5" dirty="0">
                <a:latin typeface="Arial"/>
                <a:cs typeface="Arial"/>
              </a:rPr>
              <a:t>.308(b)(1))  </a:t>
            </a:r>
            <a:r>
              <a:rPr sz="1800" spc="-15" dirty="0">
                <a:latin typeface="Arial"/>
                <a:cs typeface="Arial"/>
              </a:rPr>
              <a:t>Media </a:t>
            </a:r>
            <a:r>
              <a:rPr sz="1800" spc="-10" dirty="0">
                <a:latin typeface="Arial"/>
                <a:cs typeface="Arial"/>
              </a:rPr>
              <a:t>Control Policy </a:t>
            </a:r>
            <a:r>
              <a:rPr sz="1800" dirty="0">
                <a:latin typeface="Arial"/>
                <a:cs typeface="Arial"/>
              </a:rPr>
              <a:t>(§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.308(b)(2))</a:t>
            </a:r>
            <a:endParaRPr sz="1800">
              <a:latin typeface="Arial"/>
              <a:cs typeface="Arial"/>
            </a:endParaRPr>
          </a:p>
          <a:p>
            <a:pPr marL="12700" marR="2131695">
              <a:lnSpc>
                <a:spcPct val="120800"/>
              </a:lnSpc>
            </a:pPr>
            <a:r>
              <a:rPr sz="1800" spc="-10" dirty="0">
                <a:latin typeface="Arial"/>
                <a:cs typeface="Arial"/>
              </a:rPr>
              <a:t>Physical </a:t>
            </a:r>
            <a:r>
              <a:rPr sz="1800" spc="-5" dirty="0">
                <a:latin typeface="Arial"/>
                <a:cs typeface="Arial"/>
              </a:rPr>
              <a:t>Access </a:t>
            </a:r>
            <a:r>
              <a:rPr sz="1800" spc="-10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(§ </a:t>
            </a:r>
            <a:r>
              <a:rPr sz="1800" spc="-5" dirty="0">
                <a:latin typeface="Arial"/>
                <a:cs typeface="Arial"/>
              </a:rPr>
              <a:t>.308(b)(3))  </a:t>
            </a:r>
            <a:r>
              <a:rPr sz="1800" spc="-10" dirty="0">
                <a:latin typeface="Arial"/>
                <a:cs typeface="Arial"/>
              </a:rPr>
              <a:t>Workstation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spc="-10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(§ </a:t>
            </a:r>
            <a:r>
              <a:rPr sz="1800" spc="-10" dirty="0">
                <a:latin typeface="Arial"/>
                <a:cs typeface="Arial"/>
              </a:rPr>
              <a:t>.308(b)(4))  Workstation Safeguard Policy </a:t>
            </a:r>
            <a:r>
              <a:rPr sz="1800" dirty="0">
                <a:latin typeface="Arial"/>
                <a:cs typeface="Arial"/>
              </a:rPr>
              <a:t>(§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.308(b)(5))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Security </a:t>
            </a:r>
            <a:r>
              <a:rPr sz="1800" spc="-15" dirty="0">
                <a:latin typeface="Arial"/>
                <a:cs typeface="Arial"/>
              </a:rPr>
              <a:t>Awareness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Training </a:t>
            </a:r>
            <a:r>
              <a:rPr sz="1800" spc="-10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(§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.308(b)(6))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29" rIns="0" bIns="0" rtlCol="0">
            <a:spAutoFit/>
          </a:bodyPr>
          <a:lstStyle/>
          <a:p>
            <a:pPr marL="3395345" marR="5080" indent="-2540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Minimum</a:t>
            </a:r>
            <a:r>
              <a:rPr sz="3600" spc="-70" dirty="0"/>
              <a:t> </a:t>
            </a:r>
            <a:r>
              <a:rPr sz="3600" spc="-5" dirty="0"/>
              <a:t>HIPAA 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209930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112009"/>
            <a:ext cx="460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Technical </a:t>
            </a:r>
            <a:r>
              <a:rPr sz="1800" spc="-5" dirty="0">
                <a:latin typeface="Arial"/>
                <a:cs typeface="Arial"/>
              </a:rPr>
              <a:t>Security </a:t>
            </a:r>
            <a:r>
              <a:rPr sz="1800" spc="-10" dirty="0">
                <a:latin typeface="Arial"/>
                <a:cs typeface="Arial"/>
              </a:rPr>
              <a:t>Services 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Mechanisms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2387600"/>
            <a:ext cx="48139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–"/>
              <a:tabLst>
                <a:tab pos="297815" algn="l"/>
                <a:tab pos="298450" algn="l"/>
              </a:tabLst>
            </a:pPr>
            <a:r>
              <a:rPr sz="1400" spc="-5" dirty="0">
                <a:latin typeface="Arial"/>
                <a:cs typeface="Arial"/>
              </a:rPr>
              <a:t>Mechanism for controlling </a:t>
            </a:r>
            <a:r>
              <a:rPr sz="1400" dirty="0">
                <a:latin typeface="Arial"/>
                <a:cs typeface="Arial"/>
              </a:rPr>
              <a:t>system </a:t>
            </a:r>
            <a:r>
              <a:rPr sz="1400" spc="-5" dirty="0">
                <a:latin typeface="Arial"/>
                <a:cs typeface="Arial"/>
              </a:rPr>
              <a:t>access </a:t>
            </a:r>
            <a:r>
              <a:rPr sz="1400" dirty="0">
                <a:latin typeface="Arial"/>
                <a:cs typeface="Arial"/>
              </a:rPr>
              <a:t>(§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.308(c)(1)(i))</a:t>
            </a:r>
            <a:endParaRPr sz="1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200" spc="-5" dirty="0">
                <a:latin typeface="Arial"/>
                <a:cs typeface="Arial"/>
              </a:rPr>
              <a:t>“Need-to-know”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776220"/>
            <a:ext cx="1244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353440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1345565">
              <a:lnSpc>
                <a:spcPct val="100600"/>
              </a:lnSpc>
              <a:spcBef>
                <a:spcPts val="90"/>
              </a:spcBef>
            </a:pPr>
            <a:r>
              <a:rPr spc="-5" dirty="0"/>
              <a:t>Employ </a:t>
            </a:r>
            <a:r>
              <a:rPr spc="-10" dirty="0"/>
              <a:t>event </a:t>
            </a:r>
            <a:r>
              <a:rPr spc="-5" dirty="0"/>
              <a:t>logging </a:t>
            </a:r>
            <a:r>
              <a:rPr dirty="0"/>
              <a:t>on </a:t>
            </a:r>
            <a:r>
              <a:rPr spc="-5" dirty="0"/>
              <a:t>systems that process or </a:t>
            </a:r>
            <a:r>
              <a:rPr dirty="0"/>
              <a:t>store PHI (§ </a:t>
            </a:r>
            <a:r>
              <a:rPr spc="-5" dirty="0"/>
              <a:t>.308(c)(1)(ii))  Mechanism </a:t>
            </a:r>
            <a:r>
              <a:rPr dirty="0"/>
              <a:t>to </a:t>
            </a:r>
            <a:r>
              <a:rPr spc="-5" dirty="0"/>
              <a:t>authorize </a:t>
            </a:r>
            <a:r>
              <a:rPr dirty="0"/>
              <a:t>the </a:t>
            </a:r>
            <a:r>
              <a:rPr spc="-5" dirty="0"/>
              <a:t>privileged </a:t>
            </a:r>
            <a:r>
              <a:rPr dirty="0"/>
              <a:t>use </a:t>
            </a:r>
            <a:r>
              <a:rPr spc="-5" dirty="0"/>
              <a:t>of </a:t>
            </a:r>
            <a:r>
              <a:rPr dirty="0"/>
              <a:t>PHI (§</a:t>
            </a:r>
            <a:r>
              <a:rPr spc="70" dirty="0"/>
              <a:t> </a:t>
            </a:r>
            <a:r>
              <a:rPr spc="-5" dirty="0"/>
              <a:t>.308(c)(3))</a:t>
            </a:r>
          </a:p>
          <a:p>
            <a:pPr marL="437515" marR="212090" indent="-228600">
              <a:lnSpc>
                <a:spcPct val="79900"/>
              </a:lnSpc>
              <a:spcBef>
                <a:spcPts val="300"/>
              </a:spcBef>
              <a:buChar char="•"/>
              <a:tabLst>
                <a:tab pos="437515" algn="l"/>
                <a:tab pos="438150" algn="l"/>
              </a:tabLst>
            </a:pPr>
            <a:r>
              <a:rPr sz="1200" dirty="0"/>
              <a:t>Employ a </a:t>
            </a:r>
            <a:r>
              <a:rPr sz="1200" spc="-5" dirty="0"/>
              <a:t>system </a:t>
            </a:r>
            <a:r>
              <a:rPr sz="1200" dirty="0"/>
              <a:t>or </a:t>
            </a:r>
            <a:r>
              <a:rPr sz="1200" spc="-5" dirty="0"/>
              <a:t>application-based </a:t>
            </a:r>
            <a:r>
              <a:rPr sz="1200" dirty="0"/>
              <a:t>mechanism </a:t>
            </a:r>
            <a:r>
              <a:rPr sz="1200" spc="-5" dirty="0"/>
              <a:t>to authorize activities within system </a:t>
            </a:r>
            <a:r>
              <a:rPr sz="1200" dirty="0"/>
              <a:t>resources </a:t>
            </a:r>
            <a:r>
              <a:rPr sz="1200" spc="-5" dirty="0"/>
              <a:t>in  </a:t>
            </a:r>
            <a:r>
              <a:rPr sz="1200" dirty="0"/>
              <a:t>accordance </a:t>
            </a:r>
            <a:r>
              <a:rPr sz="1200" spc="-10" dirty="0"/>
              <a:t>with </a:t>
            </a:r>
            <a:r>
              <a:rPr sz="1200" dirty="0"/>
              <a:t>the Least </a:t>
            </a:r>
            <a:r>
              <a:rPr sz="1200" spc="-10" dirty="0"/>
              <a:t>Privilege</a:t>
            </a:r>
            <a:r>
              <a:rPr sz="1200" spc="25" dirty="0"/>
              <a:t> </a:t>
            </a:r>
            <a:r>
              <a:rPr sz="1200" spc="-5" dirty="0"/>
              <a:t>Principle.</a:t>
            </a:r>
            <a:endParaRPr sz="1200"/>
          </a:p>
          <a:p>
            <a:pPr marL="38100" marR="30480">
              <a:lnSpc>
                <a:spcPct val="79800"/>
              </a:lnSpc>
              <a:spcBef>
                <a:spcPts val="345"/>
              </a:spcBef>
            </a:pPr>
            <a:r>
              <a:rPr spc="-5" dirty="0"/>
              <a:t>Provide corroboration that </a:t>
            </a:r>
            <a:r>
              <a:rPr dirty="0"/>
              <a:t>PHI </a:t>
            </a:r>
            <a:r>
              <a:rPr spc="-5" dirty="0"/>
              <a:t>has not been altered or destroyed </a:t>
            </a:r>
            <a:r>
              <a:rPr dirty="0"/>
              <a:t>in </a:t>
            </a:r>
            <a:r>
              <a:rPr spc="-5" dirty="0"/>
              <a:t>an unauthorized manner  (§</a:t>
            </a:r>
            <a:r>
              <a:rPr dirty="0"/>
              <a:t> </a:t>
            </a:r>
            <a:r>
              <a:rPr spc="-5" dirty="0"/>
              <a:t>.308(c)(4))</a:t>
            </a:r>
          </a:p>
          <a:p>
            <a:pPr marL="43815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437515" algn="l"/>
                <a:tab pos="438150" algn="l"/>
              </a:tabLst>
            </a:pPr>
            <a:r>
              <a:rPr sz="1200" dirty="0"/>
              <a:t>checksums, double </a:t>
            </a:r>
            <a:r>
              <a:rPr sz="1200" spc="-5" dirty="0"/>
              <a:t>keying, message </a:t>
            </a:r>
            <a:r>
              <a:rPr sz="1200" dirty="0"/>
              <a:t>authentication codes, and </a:t>
            </a:r>
            <a:r>
              <a:rPr sz="1200" spc="-5" dirty="0"/>
              <a:t>digital</a:t>
            </a:r>
            <a:r>
              <a:rPr sz="1200" spc="20" dirty="0"/>
              <a:t> </a:t>
            </a:r>
            <a:r>
              <a:rPr sz="1200" spc="5" dirty="0"/>
              <a:t>signatures</a:t>
            </a:r>
            <a:r>
              <a:rPr sz="1400" spc="5" dirty="0"/>
              <a:t>.</a:t>
            </a:r>
            <a:endParaRPr sz="1400"/>
          </a:p>
        </p:txBody>
      </p:sp>
      <p:sp>
        <p:nvSpPr>
          <p:cNvPr id="9" name="object 9"/>
          <p:cNvSpPr txBox="1"/>
          <p:nvPr/>
        </p:nvSpPr>
        <p:spPr>
          <a:xfrm>
            <a:off x="993139" y="4133850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8889" y="4144009"/>
            <a:ext cx="5188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Users must </a:t>
            </a:r>
            <a:r>
              <a:rPr sz="1400" spc="-5" dirty="0">
                <a:latin typeface="Arial"/>
                <a:cs typeface="Arial"/>
              </a:rPr>
              <a:t>be authenticated prior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accessing </a:t>
            </a:r>
            <a:r>
              <a:rPr sz="1400" dirty="0">
                <a:latin typeface="Arial"/>
                <a:cs typeface="Arial"/>
              </a:rPr>
              <a:t>PHI (§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.308(c)(5))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339" y="4348479"/>
            <a:ext cx="7937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8939" y="4357370"/>
            <a:ext cx="482092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Uniquely </a:t>
            </a:r>
            <a:r>
              <a:rPr sz="1200" dirty="0">
                <a:latin typeface="Arial"/>
                <a:cs typeface="Arial"/>
              </a:rPr>
              <a:t>identify each user and authenticate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Implement at </a:t>
            </a:r>
            <a:r>
              <a:rPr sz="1200" spc="-5" dirty="0">
                <a:latin typeface="Arial"/>
                <a:cs typeface="Arial"/>
              </a:rPr>
              <a:t>least </a:t>
            </a:r>
            <a:r>
              <a:rPr sz="1200" dirty="0">
                <a:latin typeface="Arial"/>
                <a:cs typeface="Arial"/>
              </a:rPr>
              <a:t>one of the </a:t>
            </a:r>
            <a:r>
              <a:rPr sz="1200" spc="-5" dirty="0">
                <a:latin typeface="Arial"/>
                <a:cs typeface="Arial"/>
              </a:rPr>
              <a:t>following </a:t>
            </a:r>
            <a:r>
              <a:rPr sz="1200" dirty="0">
                <a:latin typeface="Arial"/>
                <a:cs typeface="Arial"/>
              </a:rPr>
              <a:t>methods to authenticate a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439" y="4724400"/>
            <a:ext cx="762444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400" indent="-229235">
              <a:lnSpc>
                <a:spcPct val="100000"/>
              </a:lnSpc>
              <a:spcBef>
                <a:spcPts val="100"/>
              </a:spcBef>
              <a:buChar char="–"/>
              <a:tabLst>
                <a:tab pos="1167765" algn="l"/>
                <a:tab pos="1168400" algn="l"/>
              </a:tabLst>
            </a:pPr>
            <a:r>
              <a:rPr sz="1200" spc="-5" dirty="0">
                <a:latin typeface="Arial"/>
                <a:cs typeface="Arial"/>
              </a:rPr>
              <a:t>Password;</a:t>
            </a:r>
            <a:endParaRPr sz="1200">
              <a:latin typeface="Arial"/>
              <a:cs typeface="Arial"/>
            </a:endParaRPr>
          </a:p>
          <a:p>
            <a:pPr marL="1168400" indent="-229235">
              <a:lnSpc>
                <a:spcPct val="100000"/>
              </a:lnSpc>
              <a:spcBef>
                <a:spcPts val="10"/>
              </a:spcBef>
              <a:buChar char="–"/>
              <a:tabLst>
                <a:tab pos="1167765" algn="l"/>
                <a:tab pos="1168400" algn="l"/>
              </a:tabLst>
            </a:pPr>
            <a:r>
              <a:rPr sz="1200" spc="-5" dirty="0">
                <a:latin typeface="Arial"/>
                <a:cs typeface="Arial"/>
              </a:rPr>
              <a:t>Biometrics;</a:t>
            </a:r>
            <a:endParaRPr sz="1200">
              <a:latin typeface="Arial"/>
              <a:cs typeface="Arial"/>
            </a:endParaRPr>
          </a:p>
          <a:p>
            <a:pPr marL="1168400" indent="-229235">
              <a:lnSpc>
                <a:spcPct val="100000"/>
              </a:lnSpc>
              <a:buChar char="–"/>
              <a:tabLst>
                <a:tab pos="1167765" algn="l"/>
                <a:tab pos="1168400" algn="l"/>
              </a:tabLst>
            </a:pPr>
            <a:r>
              <a:rPr sz="1200" spc="-5" dirty="0">
                <a:latin typeface="Arial"/>
                <a:cs typeface="Arial"/>
              </a:rPr>
              <a:t>Physical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token;</a:t>
            </a:r>
            <a:endParaRPr sz="1200">
              <a:latin typeface="Arial"/>
              <a:cs typeface="Arial"/>
            </a:endParaRPr>
          </a:p>
          <a:p>
            <a:pPr marL="1168400" indent="-229235">
              <a:lnSpc>
                <a:spcPct val="100000"/>
              </a:lnSpc>
              <a:spcBef>
                <a:spcPts val="10"/>
              </a:spcBef>
              <a:buChar char="–"/>
              <a:tabLst>
                <a:tab pos="1167765" algn="l"/>
                <a:tab pos="1168400" algn="l"/>
              </a:tabLst>
            </a:pPr>
            <a:r>
              <a:rPr sz="1200" spc="-5" dirty="0">
                <a:latin typeface="Arial"/>
                <a:cs typeface="Arial"/>
              </a:rPr>
              <a:t>Call-back </a:t>
            </a:r>
            <a:r>
              <a:rPr sz="1200" dirty="0">
                <a:latin typeface="Arial"/>
                <a:cs typeface="Arial"/>
              </a:rPr>
              <a:t>or strong authentication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dial-up </a:t>
            </a:r>
            <a:r>
              <a:rPr sz="1200" dirty="0">
                <a:latin typeface="Arial"/>
                <a:cs typeface="Arial"/>
              </a:rPr>
              <a:t>remote access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users.</a:t>
            </a:r>
            <a:endParaRPr sz="1200">
              <a:latin typeface="Arial"/>
              <a:cs typeface="Arial"/>
            </a:endParaRPr>
          </a:p>
          <a:p>
            <a:pPr marL="7112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710565" algn="l"/>
                <a:tab pos="711200" algn="l"/>
              </a:tabLst>
            </a:pPr>
            <a:r>
              <a:rPr sz="1200" dirty="0">
                <a:latin typeface="Arial"/>
                <a:cs typeface="Arial"/>
              </a:rPr>
              <a:t>Implement automatic log-offs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terminate sessions after set periods of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inactivity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11150" marR="17780" indent="-285750">
              <a:lnSpc>
                <a:spcPct val="79800"/>
              </a:lnSpc>
              <a:spcBef>
                <a:spcPts val="350"/>
              </a:spcBef>
              <a:tabLst>
                <a:tab pos="310515" algn="l"/>
              </a:tabLst>
            </a:pPr>
            <a:r>
              <a:rPr sz="2100" baseline="1984" dirty="0">
                <a:latin typeface="Arial"/>
                <a:cs typeface="Arial"/>
              </a:rPr>
              <a:t>–	</a:t>
            </a:r>
            <a:r>
              <a:rPr sz="1400" spc="-5" dirty="0">
                <a:latin typeface="Arial"/>
                <a:cs typeface="Arial"/>
              </a:rPr>
              <a:t>Protection of </a:t>
            </a:r>
            <a:r>
              <a:rPr sz="1400" dirty="0">
                <a:latin typeface="Arial"/>
                <a:cs typeface="Arial"/>
              </a:rPr>
              <a:t>PHI </a:t>
            </a:r>
            <a:r>
              <a:rPr sz="1400" spc="-5" dirty="0">
                <a:latin typeface="Arial"/>
                <a:cs typeface="Arial"/>
              </a:rPr>
              <a:t>on networks with </a:t>
            </a:r>
            <a:r>
              <a:rPr sz="1400" dirty="0">
                <a:latin typeface="Arial"/>
                <a:cs typeface="Arial"/>
              </a:rPr>
              <a:t>connections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external communication </a:t>
            </a:r>
            <a:r>
              <a:rPr sz="1400" dirty="0">
                <a:latin typeface="Arial"/>
                <a:cs typeface="Arial"/>
              </a:rPr>
              <a:t>systems </a:t>
            </a:r>
            <a:r>
              <a:rPr sz="1400" spc="-5" dirty="0">
                <a:latin typeface="Arial"/>
                <a:cs typeface="Arial"/>
              </a:rPr>
              <a:t>or public  networks </a:t>
            </a:r>
            <a:r>
              <a:rPr sz="1400" dirty="0">
                <a:latin typeface="Arial"/>
                <a:cs typeface="Arial"/>
              </a:rPr>
              <a:t>(§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.308(d))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0339" y="6050279"/>
            <a:ext cx="7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8939" y="6059170"/>
            <a:ext cx="1275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Intrusion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detection  </a:t>
            </a:r>
            <a:r>
              <a:rPr sz="1200" spc="-5" dirty="0">
                <a:latin typeface="Arial"/>
                <a:cs typeface="Arial"/>
              </a:rPr>
              <a:t>Encryption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0" marR="5080" indent="-130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Creighton</a:t>
            </a:r>
            <a:r>
              <a:rPr spc="-75" dirty="0"/>
              <a:t> </a:t>
            </a:r>
            <a:r>
              <a:rPr spc="-5" dirty="0"/>
              <a:t>Specific  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47240"/>
            <a:ext cx="2660015" cy="367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Access Control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Contingency Planning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Data Classification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Change </a:t>
            </a:r>
            <a:r>
              <a:rPr sz="1400" dirty="0">
                <a:latin typeface="Arial"/>
                <a:cs typeface="Arial"/>
              </a:rPr>
              <a:t>Control</a:t>
            </a:r>
            <a:r>
              <a:rPr sz="1400" spc="-5" dirty="0">
                <a:latin typeface="Arial"/>
                <a:cs typeface="Arial"/>
              </a:rPr>
              <a:t> 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Wireless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Incident Response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Termination of </a:t>
            </a:r>
            <a:r>
              <a:rPr sz="1400" dirty="0">
                <a:latin typeface="Arial"/>
                <a:cs typeface="Arial"/>
              </a:rPr>
              <a:t>Access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Backup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Virus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Retention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Physical </a:t>
            </a:r>
            <a:r>
              <a:rPr sz="1400" dirty="0">
                <a:latin typeface="Arial"/>
                <a:cs typeface="Arial"/>
              </a:rPr>
              <a:t>Access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Computer Security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Security Awareness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Audit Trail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Firewall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Network Security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Encryption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710" y="444500"/>
            <a:ext cx="4061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Policy</a:t>
            </a:r>
            <a:r>
              <a:rPr spc="-85" dirty="0"/>
              <a:t> </a:t>
            </a:r>
            <a:r>
              <a:rPr spc="-5" dirty="0"/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1000" y="1752600"/>
            <a:ext cx="1371600" cy="9906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20980" rIns="0" bIns="0" rtlCol="0">
            <a:spAutoFit/>
          </a:bodyPr>
          <a:lstStyle/>
          <a:p>
            <a:pPr marL="382270" marR="88900" indent="-349250">
              <a:lnSpc>
                <a:spcPct val="100000"/>
              </a:lnSpc>
              <a:spcBef>
                <a:spcPts val="1740"/>
              </a:spcBef>
            </a:pPr>
            <a:r>
              <a:rPr sz="1800" spc="-5" dirty="0">
                <a:latin typeface="Arial"/>
                <a:cs typeface="Arial"/>
              </a:rPr>
              <a:t>Gove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  </a:t>
            </a:r>
            <a:r>
              <a:rPr sz="1800" spc="-10" dirty="0">
                <a:latin typeface="Arial"/>
                <a:cs typeface="Arial"/>
              </a:rPr>
              <a:t>Policy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5600" y="2819400"/>
            <a:ext cx="1219200" cy="9906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241935" marR="233679" indent="-33020" algn="just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latin typeface="Arial"/>
                <a:cs typeface="Arial"/>
              </a:rPr>
              <a:t>Access  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rol  </a:t>
            </a:r>
            <a:r>
              <a:rPr sz="1800" spc="-10" dirty="0">
                <a:latin typeface="Arial"/>
                <a:cs typeface="Arial"/>
              </a:rPr>
              <a:t>Policy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4114800"/>
            <a:ext cx="1905000" cy="1219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229235" marR="222885" indent="-1905" algn="ctr">
              <a:lnSpc>
                <a:spcPct val="100000"/>
              </a:lnSpc>
              <a:spcBef>
                <a:spcPts val="480"/>
              </a:spcBef>
            </a:pPr>
            <a:r>
              <a:rPr sz="1800" spc="-10" dirty="0">
                <a:latin typeface="Arial"/>
                <a:cs typeface="Arial"/>
              </a:rPr>
              <a:t>Access  Control  </a:t>
            </a:r>
            <a:r>
              <a:rPr sz="1800" spc="-5" dirty="0">
                <a:latin typeface="Arial"/>
                <a:cs typeface="Arial"/>
              </a:rPr>
              <a:t>Auth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ntic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on  </a:t>
            </a:r>
            <a:r>
              <a:rPr sz="1800" spc="-10" dirty="0">
                <a:latin typeface="Arial"/>
                <a:cs typeface="Arial"/>
              </a:rPr>
              <a:t>Standard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4114800"/>
            <a:ext cx="1905000" cy="1219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311785" marR="304165" indent="-635" algn="ctr">
              <a:lnSpc>
                <a:spcPct val="100000"/>
              </a:lnSpc>
              <a:spcBef>
                <a:spcPts val="1560"/>
              </a:spcBef>
            </a:pPr>
            <a:r>
              <a:rPr sz="1800" spc="-10" dirty="0">
                <a:latin typeface="Arial"/>
                <a:cs typeface="Arial"/>
              </a:rPr>
              <a:t>Password  C</a:t>
            </a:r>
            <a:r>
              <a:rPr sz="1800" spc="-5" dirty="0">
                <a:latin typeface="Arial"/>
                <a:cs typeface="Arial"/>
              </a:rPr>
              <a:t>onstructi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Standard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0300" y="2743200"/>
            <a:ext cx="4419600" cy="1371600"/>
          </a:xfrm>
          <a:custGeom>
            <a:avLst/>
            <a:gdLst/>
            <a:ahLst/>
            <a:cxnLst/>
            <a:rect l="l" t="t" r="r" b="b"/>
            <a:pathLst>
              <a:path w="4419600" h="1371600">
                <a:moveTo>
                  <a:pt x="2476500" y="0"/>
                </a:moveTo>
                <a:lnTo>
                  <a:pt x="1104900" y="76200"/>
                </a:lnTo>
              </a:path>
              <a:path w="4419600" h="1371600">
                <a:moveTo>
                  <a:pt x="2476500" y="0"/>
                </a:moveTo>
                <a:lnTo>
                  <a:pt x="4419600" y="76200"/>
                </a:lnTo>
              </a:path>
              <a:path w="4419600" h="1371600">
                <a:moveTo>
                  <a:pt x="1104900" y="1066800"/>
                </a:moveTo>
                <a:lnTo>
                  <a:pt x="0" y="1371600"/>
                </a:lnTo>
              </a:path>
              <a:path w="4419600" h="1371600">
                <a:moveTo>
                  <a:pt x="1104900" y="1066800"/>
                </a:moveTo>
                <a:lnTo>
                  <a:pt x="2057400" y="1371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862727" y="2814727"/>
          <a:ext cx="1905000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647700"/>
                <a:gridCol w="647700"/>
                <a:gridCol w="304800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44170" marR="285115" indent="-11557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ID  Policy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9200">
                <a:tc gridSpan="4">
                  <a:txBody>
                    <a:bodyPr/>
                    <a:lstStyle/>
                    <a:p>
                      <a:pPr marL="490220" marR="482600" indent="74930" algn="just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User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ID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Naming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8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895600" y="5486400"/>
            <a:ext cx="3200400" cy="10668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9"/>
              </a:lnSpc>
            </a:pPr>
            <a:r>
              <a:rPr sz="1800" spc="-5" dirty="0">
                <a:latin typeface="Arial"/>
                <a:cs typeface="Arial"/>
              </a:rPr>
              <a:t>Strong</a:t>
            </a:r>
            <a:endParaRPr sz="1800">
              <a:latin typeface="Arial"/>
              <a:cs typeface="Arial"/>
            </a:endParaRPr>
          </a:p>
          <a:p>
            <a:pPr marL="959485" marR="951865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Password  C</a:t>
            </a:r>
            <a:r>
              <a:rPr sz="1800" spc="-5" dirty="0">
                <a:latin typeface="Arial"/>
                <a:cs typeface="Arial"/>
              </a:rPr>
              <a:t>onstructi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 </a:t>
            </a:r>
            <a:r>
              <a:rPr sz="1800" spc="-10" dirty="0">
                <a:latin typeface="Arial"/>
                <a:cs typeface="Arial"/>
              </a:rPr>
              <a:t>Guidelines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7700" y="5334000"/>
            <a:ext cx="38100" cy="152400"/>
          </a:xfrm>
          <a:custGeom>
            <a:avLst/>
            <a:gdLst/>
            <a:ahLst/>
            <a:cxnLst/>
            <a:rect l="l" t="t" r="r" b="b"/>
            <a:pathLst>
              <a:path w="38100" h="152400">
                <a:moveTo>
                  <a:pt x="0" y="0"/>
                </a:moveTo>
                <a:lnTo>
                  <a:pt x="38100" y="152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100" y="2517140"/>
            <a:ext cx="195198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Policies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0" marR="5080" indent="-9588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dirty="0"/>
              <a:t>are </a:t>
            </a:r>
            <a:r>
              <a:rPr spc="-5" dirty="0"/>
              <a:t>the policies and </a:t>
            </a:r>
            <a:r>
              <a:rPr spc="-10" dirty="0"/>
              <a:t>what </a:t>
            </a:r>
            <a:r>
              <a:rPr dirty="0"/>
              <a:t>are  </a:t>
            </a:r>
            <a:r>
              <a:rPr spc="-5" dirty="0"/>
              <a:t>purpose of</a:t>
            </a:r>
            <a:r>
              <a:rPr spc="-10" dirty="0"/>
              <a:t> </a:t>
            </a:r>
            <a:r>
              <a:rPr spc="-5" dirty="0"/>
              <a:t>policies???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spc="-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0429" y="3298190"/>
            <a:ext cx="4393565" cy="156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07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Provide </a:t>
            </a:r>
            <a:r>
              <a:rPr sz="2800" i="1" dirty="0">
                <a:latin typeface="Arial"/>
                <a:cs typeface="Arial"/>
              </a:rPr>
              <a:t>a </a:t>
            </a:r>
            <a:r>
              <a:rPr sz="2800" i="1" spc="-5" dirty="0">
                <a:latin typeface="Arial"/>
                <a:cs typeface="Arial"/>
              </a:rPr>
              <a:t>framework for</a:t>
            </a:r>
            <a:r>
              <a:rPr sz="2800" i="1" spc="-4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the  management of security  across the enterprise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450" y="444500"/>
            <a:ext cx="2635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1520"/>
            <a:ext cx="7818755" cy="36271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Policies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High </a:t>
            </a:r>
            <a:r>
              <a:rPr sz="2400" spc="-10" dirty="0">
                <a:latin typeface="Arial"/>
                <a:cs typeface="Arial"/>
              </a:rPr>
              <a:t>level </a:t>
            </a:r>
            <a:r>
              <a:rPr sz="2400" spc="-5" dirty="0">
                <a:latin typeface="Arial"/>
                <a:cs typeface="Arial"/>
              </a:rPr>
              <a:t>statements that provide </a:t>
            </a:r>
            <a:r>
              <a:rPr sz="2400" spc="-10" dirty="0">
                <a:latin typeface="Arial"/>
                <a:cs typeface="Arial"/>
              </a:rPr>
              <a:t>guidance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workers who </a:t>
            </a:r>
            <a:r>
              <a:rPr sz="2400" dirty="0">
                <a:latin typeface="Arial"/>
                <a:cs typeface="Arial"/>
              </a:rPr>
              <a:t>must make </a:t>
            </a:r>
            <a:r>
              <a:rPr sz="2400" spc="-5" dirty="0">
                <a:latin typeface="Arial"/>
                <a:cs typeface="Arial"/>
              </a:rPr>
              <a:t>present and future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Standards</a:t>
            </a:r>
            <a:endParaRPr sz="2800">
              <a:latin typeface="Arial"/>
              <a:cs typeface="Arial"/>
            </a:endParaRPr>
          </a:p>
          <a:p>
            <a:pPr marL="755650" marR="958215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Requirement statements that provide specific  technical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Guidelines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90"/>
              </a:spcBef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Optional </a:t>
            </a:r>
            <a:r>
              <a:rPr sz="2400" spc="-10" dirty="0">
                <a:latin typeface="Arial"/>
                <a:cs typeface="Arial"/>
              </a:rPr>
              <a:t>but </a:t>
            </a:r>
            <a:r>
              <a:rPr sz="2400" dirty="0">
                <a:latin typeface="Arial"/>
                <a:cs typeface="Arial"/>
              </a:rPr>
              <a:t>recommended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129" y="444500"/>
            <a:ext cx="3689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Security</a:t>
            </a:r>
            <a:r>
              <a:rPr spc="-70" dirty="0"/>
              <a:t> </a:t>
            </a:r>
            <a:r>
              <a:rPr spc="-5" dirty="0"/>
              <a:t>Policy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3000" y="2089467"/>
            <a:ext cx="5703570" cy="4188460"/>
            <a:chOff x="1143000" y="2089467"/>
            <a:chExt cx="5703570" cy="4188460"/>
          </a:xfrm>
        </p:grpSpPr>
        <p:sp>
          <p:nvSpPr>
            <p:cNvPr id="4" name="object 4"/>
            <p:cNvSpPr/>
            <p:nvPr/>
          </p:nvSpPr>
          <p:spPr>
            <a:xfrm>
              <a:off x="1143000" y="2811779"/>
              <a:ext cx="4343400" cy="2903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5866129"/>
              <a:ext cx="5398770" cy="411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3510" y="2094229"/>
              <a:ext cx="961390" cy="1042669"/>
            </a:xfrm>
            <a:custGeom>
              <a:avLst/>
              <a:gdLst/>
              <a:ahLst/>
              <a:cxnLst/>
              <a:rect l="l" t="t" r="r" b="b"/>
              <a:pathLst>
                <a:path w="961389" h="1042669">
                  <a:moveTo>
                    <a:pt x="0" y="1042670"/>
                  </a:moveTo>
                  <a:lnTo>
                    <a:pt x="96138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4296" y="3123247"/>
              <a:ext cx="75247" cy="74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14900" y="2094229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81600" y="1981200"/>
            <a:ext cx="1676400" cy="16002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35890" marR="130810" algn="ctr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Times New Roman"/>
                <a:cs typeface="Times New Roman"/>
              </a:rPr>
              <a:t>Access </a:t>
            </a:r>
            <a:r>
              <a:rPr sz="1600" dirty="0">
                <a:latin typeface="Times New Roman"/>
                <a:cs typeface="Times New Roman"/>
              </a:rPr>
              <a:t>to  </a:t>
            </a:r>
            <a:r>
              <a:rPr sz="1600" spc="-5" dirty="0">
                <a:latin typeface="Times New Roman"/>
                <a:cs typeface="Times New Roman"/>
              </a:rPr>
              <a:t>network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resource  will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-5" dirty="0">
                <a:latin typeface="Times New Roman"/>
                <a:cs typeface="Times New Roman"/>
              </a:rPr>
              <a:t>granted  through </a:t>
            </a:r>
            <a:r>
              <a:rPr sz="1600" dirty="0">
                <a:latin typeface="Times New Roman"/>
                <a:cs typeface="Times New Roman"/>
              </a:rPr>
              <a:t>a unique  </a:t>
            </a:r>
            <a:r>
              <a:rPr sz="1600" spc="-5" dirty="0">
                <a:latin typeface="Times New Roman"/>
                <a:cs typeface="Times New Roman"/>
              </a:rPr>
              <a:t>user ID and  password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637" y="3195637"/>
            <a:ext cx="1650364" cy="2493645"/>
            <a:chOff x="528637" y="3195637"/>
            <a:chExt cx="1650364" cy="2493645"/>
          </a:xfrm>
        </p:grpSpPr>
        <p:sp>
          <p:nvSpPr>
            <p:cNvPr id="11" name="object 11"/>
            <p:cNvSpPr/>
            <p:nvPr/>
          </p:nvSpPr>
          <p:spPr>
            <a:xfrm>
              <a:off x="533400" y="3200400"/>
              <a:ext cx="1447800" cy="1371600"/>
            </a:xfrm>
            <a:custGeom>
              <a:avLst/>
              <a:gdLst/>
              <a:ahLst/>
              <a:cxnLst/>
              <a:rect l="l" t="t" r="r" b="b"/>
              <a:pathLst>
                <a:path w="1447800" h="1371600">
                  <a:moveTo>
                    <a:pt x="0" y="0"/>
                  </a:moveTo>
                  <a:lnTo>
                    <a:pt x="1447800" y="0"/>
                  </a:lnTo>
                  <a:lnTo>
                    <a:pt x="1447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  <a:path w="1447800" h="1371600">
                  <a:moveTo>
                    <a:pt x="0" y="0"/>
                  </a:moveTo>
                  <a:lnTo>
                    <a:pt x="0" y="0"/>
                  </a:lnTo>
                </a:path>
                <a:path w="1447800" h="1371600">
                  <a:moveTo>
                    <a:pt x="1447800" y="1371600"/>
                  </a:moveTo>
                  <a:lnTo>
                    <a:pt x="1447800" y="1371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8480" y="3314700"/>
              <a:ext cx="365760" cy="2310130"/>
            </a:xfrm>
            <a:custGeom>
              <a:avLst/>
              <a:gdLst/>
              <a:ahLst/>
              <a:cxnLst/>
              <a:rect l="l" t="t" r="r" b="b"/>
              <a:pathLst>
                <a:path w="365760" h="2310129">
                  <a:moveTo>
                    <a:pt x="248919" y="0"/>
                  </a:moveTo>
                  <a:lnTo>
                    <a:pt x="365759" y="0"/>
                  </a:lnTo>
                  <a:lnTo>
                    <a:pt x="365759" y="1747520"/>
                  </a:lnTo>
                  <a:lnTo>
                    <a:pt x="0" y="2310130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3413" y="5614928"/>
              <a:ext cx="73858" cy="738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7700" y="3234690"/>
            <a:ext cx="1217930" cy="124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997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Passwords 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include  </a:t>
            </a:r>
            <a:r>
              <a:rPr sz="1600" dirty="0">
                <a:latin typeface="Times New Roman"/>
                <a:cs typeface="Times New Roman"/>
              </a:rPr>
              <a:t>one </a:t>
            </a:r>
            <a:r>
              <a:rPr sz="1600" spc="-5" dirty="0">
                <a:latin typeface="Times New Roman"/>
                <a:cs typeface="Times New Roman"/>
              </a:rPr>
              <a:t>non-alpha  and </a:t>
            </a:r>
            <a:r>
              <a:rPr sz="1600" dirty="0">
                <a:latin typeface="Times New Roman"/>
                <a:cs typeface="Times New Roman"/>
              </a:rPr>
              <a:t>not found 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dictionary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52954" y="2098675"/>
            <a:ext cx="1143635" cy="1923414"/>
            <a:chOff x="2052954" y="2098675"/>
            <a:chExt cx="1143635" cy="1923414"/>
          </a:xfrm>
        </p:grpSpPr>
        <p:sp>
          <p:nvSpPr>
            <p:cNvPr id="16" name="object 16"/>
            <p:cNvSpPr/>
            <p:nvPr/>
          </p:nvSpPr>
          <p:spPr>
            <a:xfrm>
              <a:off x="2057399" y="2103119"/>
              <a:ext cx="1101090" cy="1849120"/>
            </a:xfrm>
            <a:custGeom>
              <a:avLst/>
              <a:gdLst/>
              <a:ahLst/>
              <a:cxnLst/>
              <a:rect l="l" t="t" r="r" b="b"/>
              <a:pathLst>
                <a:path w="1101089" h="1849120">
                  <a:moveTo>
                    <a:pt x="0" y="0"/>
                  </a:moveTo>
                  <a:lnTo>
                    <a:pt x="1084580" y="0"/>
                  </a:lnTo>
                  <a:lnTo>
                    <a:pt x="1084580" y="1014729"/>
                  </a:lnTo>
                  <a:lnTo>
                    <a:pt x="1101089" y="1849119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1659" y="3947160"/>
              <a:ext cx="74929" cy="74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000" y="1979929"/>
            <a:ext cx="1219200" cy="114427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80340" marR="173990" algn="ctr">
              <a:lnSpc>
                <a:spcPct val="99700"/>
              </a:lnSpc>
              <a:spcBef>
                <a:spcPts val="385"/>
              </a:spcBef>
            </a:pPr>
            <a:r>
              <a:rPr sz="1600" spc="-5" dirty="0">
                <a:latin typeface="Times New Roman"/>
                <a:cs typeface="Times New Roman"/>
              </a:rPr>
              <a:t>Pass</a:t>
            </a:r>
            <a:r>
              <a:rPr sz="1600" dirty="0">
                <a:latin typeface="Times New Roman"/>
                <a:cs typeface="Times New Roman"/>
              </a:rPr>
              <a:t>wo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ds 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be 8  </a:t>
            </a:r>
            <a:r>
              <a:rPr sz="1600" spc="-5" dirty="0">
                <a:latin typeface="Times New Roman"/>
                <a:cs typeface="Times New Roman"/>
              </a:rPr>
              <a:t>characters  </a:t>
            </a:r>
            <a:r>
              <a:rPr sz="1600" dirty="0">
                <a:latin typeface="Times New Roman"/>
                <a:cs typeface="Times New Roman"/>
              </a:rPr>
              <a:t>long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329" y="406400"/>
            <a:ext cx="5059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Elements of</a:t>
            </a:r>
            <a:r>
              <a:rPr spc="-45" dirty="0"/>
              <a:t> </a:t>
            </a:r>
            <a:r>
              <a:rPr spc="-5" dirty="0"/>
              <a:t>Policies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310129"/>
            <a:ext cx="7585075" cy="389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Set the tone of Management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roles and</a:t>
            </a:r>
            <a:r>
              <a:rPr sz="2800" dirty="0">
                <a:latin typeface="Arial"/>
                <a:cs typeface="Arial"/>
              </a:rPr>
              <a:t> responsibility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Define asset classifications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Provide direction 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decisions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the </a:t>
            </a:r>
            <a:r>
              <a:rPr sz="2800" dirty="0">
                <a:latin typeface="Arial"/>
                <a:cs typeface="Arial"/>
              </a:rPr>
              <a:t>scope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authority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Provide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basis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guidelines 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procedures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</a:t>
            </a:r>
            <a:r>
              <a:rPr sz="2800" dirty="0">
                <a:latin typeface="Arial"/>
                <a:cs typeface="Arial"/>
              </a:rPr>
              <a:t>accountability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Describe appropriate use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assets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Establish relationships </a:t>
            </a:r>
            <a:r>
              <a:rPr sz="2800" dirty="0">
                <a:latin typeface="Arial"/>
                <a:cs typeface="Arial"/>
              </a:rPr>
              <a:t>to legal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requirements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310" y="406400"/>
            <a:ext cx="4872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4864" algn="l"/>
              </a:tabLst>
            </a:pPr>
            <a:r>
              <a:rPr spc="-5" dirty="0"/>
              <a:t>Policies	should……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1560" y="2120900"/>
            <a:ext cx="4591685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860" marR="160655" indent="-969010">
              <a:lnSpc>
                <a:spcPct val="120800"/>
              </a:lnSpc>
              <a:spcBef>
                <a:spcPts val="100"/>
              </a:spcBef>
            </a:pPr>
            <a:r>
              <a:rPr sz="3200" i="1" spc="-5" dirty="0">
                <a:latin typeface="Times New Roman"/>
                <a:cs typeface="Times New Roman"/>
              </a:rPr>
              <a:t>Clearly </a:t>
            </a:r>
            <a:r>
              <a:rPr sz="3200" i="1" dirty="0">
                <a:latin typeface="Times New Roman"/>
                <a:cs typeface="Times New Roman"/>
              </a:rPr>
              <a:t>identify and </a:t>
            </a:r>
            <a:r>
              <a:rPr sz="3200" i="1" spc="-5" dirty="0">
                <a:latin typeface="Times New Roman"/>
                <a:cs typeface="Times New Roman"/>
              </a:rPr>
              <a:t>define  the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information</a:t>
            </a:r>
            <a:endParaRPr sz="3200">
              <a:latin typeface="Times New Roman"/>
              <a:cs typeface="Times New Roman"/>
            </a:endParaRPr>
          </a:p>
          <a:p>
            <a:pPr marL="937260" marR="5080" indent="-924560">
              <a:lnSpc>
                <a:spcPts val="4640"/>
              </a:lnSpc>
              <a:spcBef>
                <a:spcPts val="280"/>
              </a:spcBef>
            </a:pPr>
            <a:r>
              <a:rPr sz="3200" i="1" spc="-5" dirty="0">
                <a:latin typeface="Times New Roman"/>
                <a:cs typeface="Times New Roman"/>
              </a:rPr>
              <a:t>security </a:t>
            </a:r>
            <a:r>
              <a:rPr sz="3200" i="1" dirty="0">
                <a:latin typeface="Times New Roman"/>
                <a:cs typeface="Times New Roman"/>
              </a:rPr>
              <a:t>goals and </a:t>
            </a:r>
            <a:r>
              <a:rPr sz="3200" i="1" spc="-5" dirty="0">
                <a:latin typeface="Times New Roman"/>
                <a:cs typeface="Times New Roman"/>
              </a:rPr>
              <a:t>the </a:t>
            </a:r>
            <a:r>
              <a:rPr sz="3200" i="1" dirty="0">
                <a:latin typeface="Times New Roman"/>
                <a:cs typeface="Times New Roman"/>
              </a:rPr>
              <a:t>goals  of </a:t>
            </a:r>
            <a:r>
              <a:rPr sz="3200" i="1" spc="-5" dirty="0">
                <a:latin typeface="Times New Roman"/>
                <a:cs typeface="Times New Roman"/>
              </a:rPr>
              <a:t>the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university.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2209800"/>
            <a:ext cx="2362200" cy="3276600"/>
          </a:xfrm>
          <a:custGeom>
            <a:avLst/>
            <a:gdLst/>
            <a:ahLst/>
            <a:cxnLst/>
            <a:rect l="l" t="t" r="r" b="b"/>
            <a:pathLst>
              <a:path w="2362200" h="3276600">
                <a:moveTo>
                  <a:pt x="158750" y="3276600"/>
                </a:moveTo>
                <a:lnTo>
                  <a:pt x="111516" y="3268065"/>
                </a:lnTo>
                <a:lnTo>
                  <a:pt x="68305" y="3244900"/>
                </a:lnTo>
                <a:lnTo>
                  <a:pt x="32837" y="3210763"/>
                </a:lnTo>
                <a:lnTo>
                  <a:pt x="8829" y="3169310"/>
                </a:lnTo>
                <a:lnTo>
                  <a:pt x="0" y="3124200"/>
                </a:lnTo>
                <a:lnTo>
                  <a:pt x="8829" y="3079089"/>
                </a:lnTo>
                <a:lnTo>
                  <a:pt x="32837" y="3037636"/>
                </a:lnTo>
                <a:lnTo>
                  <a:pt x="68305" y="3003499"/>
                </a:lnTo>
                <a:lnTo>
                  <a:pt x="111516" y="2980334"/>
                </a:lnTo>
                <a:lnTo>
                  <a:pt x="158750" y="2971800"/>
                </a:lnTo>
                <a:lnTo>
                  <a:pt x="830579" y="2971800"/>
                </a:lnTo>
                <a:lnTo>
                  <a:pt x="877945" y="2980334"/>
                </a:lnTo>
                <a:lnTo>
                  <a:pt x="921471" y="3003499"/>
                </a:lnTo>
                <a:lnTo>
                  <a:pt x="957315" y="3037636"/>
                </a:lnTo>
                <a:lnTo>
                  <a:pt x="981638" y="3079089"/>
                </a:lnTo>
                <a:lnTo>
                  <a:pt x="990600" y="3124200"/>
                </a:lnTo>
                <a:lnTo>
                  <a:pt x="981638" y="3169310"/>
                </a:lnTo>
                <a:lnTo>
                  <a:pt x="957315" y="3210763"/>
                </a:lnTo>
                <a:lnTo>
                  <a:pt x="921471" y="3244900"/>
                </a:lnTo>
                <a:lnTo>
                  <a:pt x="877945" y="3268065"/>
                </a:lnTo>
                <a:lnTo>
                  <a:pt x="830579" y="3276600"/>
                </a:lnTo>
                <a:lnTo>
                  <a:pt x="158750" y="3276600"/>
                </a:lnTo>
                <a:close/>
              </a:path>
              <a:path w="2362200" h="3276600">
                <a:moveTo>
                  <a:pt x="0" y="2971800"/>
                </a:moveTo>
                <a:lnTo>
                  <a:pt x="0" y="2971800"/>
                </a:lnTo>
              </a:path>
              <a:path w="2362200" h="3276600">
                <a:moveTo>
                  <a:pt x="990600" y="3276600"/>
                </a:moveTo>
                <a:lnTo>
                  <a:pt x="990600" y="3276600"/>
                </a:lnTo>
              </a:path>
              <a:path w="2362200" h="3276600">
                <a:moveTo>
                  <a:pt x="1595120" y="457200"/>
                </a:moveTo>
                <a:lnTo>
                  <a:pt x="1524188" y="423333"/>
                </a:lnTo>
                <a:lnTo>
                  <a:pt x="1493837" y="385762"/>
                </a:lnTo>
                <a:lnTo>
                  <a:pt x="1469625" y="338666"/>
                </a:lnTo>
                <a:lnTo>
                  <a:pt x="1453597" y="285220"/>
                </a:lnTo>
                <a:lnTo>
                  <a:pt x="1447800" y="228600"/>
                </a:lnTo>
                <a:lnTo>
                  <a:pt x="1453597" y="171979"/>
                </a:lnTo>
                <a:lnTo>
                  <a:pt x="1469625" y="118533"/>
                </a:lnTo>
                <a:lnTo>
                  <a:pt x="1493837" y="71437"/>
                </a:lnTo>
                <a:lnTo>
                  <a:pt x="1524188" y="33866"/>
                </a:lnTo>
                <a:lnTo>
                  <a:pt x="1558631" y="8995"/>
                </a:lnTo>
                <a:lnTo>
                  <a:pt x="1595120" y="0"/>
                </a:lnTo>
                <a:lnTo>
                  <a:pt x="2214879" y="0"/>
                </a:lnTo>
                <a:lnTo>
                  <a:pt x="2285811" y="33866"/>
                </a:lnTo>
                <a:lnTo>
                  <a:pt x="2316162" y="71437"/>
                </a:lnTo>
                <a:lnTo>
                  <a:pt x="2340374" y="118533"/>
                </a:lnTo>
                <a:lnTo>
                  <a:pt x="2356402" y="171979"/>
                </a:lnTo>
                <a:lnTo>
                  <a:pt x="2362200" y="228600"/>
                </a:lnTo>
                <a:lnTo>
                  <a:pt x="2356402" y="285220"/>
                </a:lnTo>
                <a:lnTo>
                  <a:pt x="2340374" y="338666"/>
                </a:lnTo>
                <a:lnTo>
                  <a:pt x="2316162" y="385762"/>
                </a:lnTo>
                <a:lnTo>
                  <a:pt x="2285811" y="423333"/>
                </a:lnTo>
                <a:lnTo>
                  <a:pt x="2251368" y="448204"/>
                </a:lnTo>
                <a:lnTo>
                  <a:pt x="2214879" y="457200"/>
                </a:lnTo>
                <a:lnTo>
                  <a:pt x="1595120" y="457200"/>
                </a:lnTo>
                <a:close/>
              </a:path>
              <a:path w="2362200" h="3276600">
                <a:moveTo>
                  <a:pt x="1447800" y="0"/>
                </a:moveTo>
                <a:lnTo>
                  <a:pt x="1447800" y="0"/>
                </a:lnTo>
              </a:path>
              <a:path w="2362200" h="3276600">
                <a:moveTo>
                  <a:pt x="2362200" y="457200"/>
                </a:moveTo>
                <a:lnTo>
                  <a:pt x="2362200" y="457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3070" y="2181859"/>
            <a:ext cx="656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5" dirty="0">
                <a:latin typeface="Times New Roman"/>
                <a:cs typeface="Times New Roman"/>
              </a:rPr>
              <a:t>abi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t  </a:t>
            </a:r>
            <a:r>
              <a:rPr sz="1600" spc="-5" dirty="0">
                <a:latin typeface="Times New Roman"/>
                <a:cs typeface="Times New Roman"/>
              </a:rPr>
              <a:t>Goals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8956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158750" y="304800"/>
                </a:moveTo>
                <a:lnTo>
                  <a:pt x="111516" y="296265"/>
                </a:lnTo>
                <a:lnTo>
                  <a:pt x="68305" y="273100"/>
                </a:lnTo>
                <a:lnTo>
                  <a:pt x="32837" y="238963"/>
                </a:lnTo>
                <a:lnTo>
                  <a:pt x="8829" y="197510"/>
                </a:lnTo>
                <a:lnTo>
                  <a:pt x="0" y="152400"/>
                </a:lnTo>
                <a:lnTo>
                  <a:pt x="8829" y="107289"/>
                </a:lnTo>
                <a:lnTo>
                  <a:pt x="32837" y="65836"/>
                </a:lnTo>
                <a:lnTo>
                  <a:pt x="68305" y="31699"/>
                </a:lnTo>
                <a:lnTo>
                  <a:pt x="111516" y="8534"/>
                </a:lnTo>
                <a:lnTo>
                  <a:pt x="158750" y="0"/>
                </a:lnTo>
                <a:lnTo>
                  <a:pt x="830579" y="0"/>
                </a:lnTo>
                <a:lnTo>
                  <a:pt x="877945" y="8534"/>
                </a:lnTo>
                <a:lnTo>
                  <a:pt x="921471" y="31699"/>
                </a:lnTo>
                <a:lnTo>
                  <a:pt x="957315" y="65836"/>
                </a:lnTo>
                <a:lnTo>
                  <a:pt x="981638" y="107289"/>
                </a:lnTo>
                <a:lnTo>
                  <a:pt x="990600" y="152400"/>
                </a:lnTo>
                <a:lnTo>
                  <a:pt x="981638" y="197510"/>
                </a:lnTo>
                <a:lnTo>
                  <a:pt x="957315" y="238963"/>
                </a:lnTo>
                <a:lnTo>
                  <a:pt x="921471" y="273100"/>
                </a:lnTo>
                <a:lnTo>
                  <a:pt x="877945" y="296265"/>
                </a:lnTo>
                <a:lnTo>
                  <a:pt x="830579" y="304800"/>
                </a:lnTo>
                <a:lnTo>
                  <a:pt x="158750" y="304800"/>
                </a:lnTo>
                <a:close/>
              </a:path>
              <a:path w="990600" h="304800">
                <a:moveTo>
                  <a:pt x="0" y="0"/>
                </a:moveTo>
                <a:lnTo>
                  <a:pt x="0" y="0"/>
                </a:lnTo>
              </a:path>
              <a:path w="990600" h="304800">
                <a:moveTo>
                  <a:pt x="990600" y="304800"/>
                </a:moveTo>
                <a:lnTo>
                  <a:pt x="9906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85920" y="2913379"/>
            <a:ext cx="5441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600" y="36576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147319" y="304800"/>
                </a:moveTo>
                <a:lnTo>
                  <a:pt x="103713" y="296265"/>
                </a:lnTo>
                <a:lnTo>
                  <a:pt x="63642" y="273100"/>
                </a:lnTo>
                <a:lnTo>
                  <a:pt x="30642" y="238963"/>
                </a:lnTo>
                <a:lnTo>
                  <a:pt x="8249" y="197510"/>
                </a:lnTo>
                <a:lnTo>
                  <a:pt x="0" y="152400"/>
                </a:lnTo>
                <a:lnTo>
                  <a:pt x="8249" y="107289"/>
                </a:lnTo>
                <a:lnTo>
                  <a:pt x="30642" y="65836"/>
                </a:lnTo>
                <a:lnTo>
                  <a:pt x="63642" y="31699"/>
                </a:lnTo>
                <a:lnTo>
                  <a:pt x="103713" y="8534"/>
                </a:lnTo>
                <a:lnTo>
                  <a:pt x="147319" y="0"/>
                </a:lnTo>
                <a:lnTo>
                  <a:pt x="767079" y="0"/>
                </a:lnTo>
                <a:lnTo>
                  <a:pt x="810686" y="8534"/>
                </a:lnTo>
                <a:lnTo>
                  <a:pt x="850757" y="31699"/>
                </a:lnTo>
                <a:lnTo>
                  <a:pt x="883757" y="65836"/>
                </a:lnTo>
                <a:lnTo>
                  <a:pt x="906150" y="107289"/>
                </a:lnTo>
                <a:lnTo>
                  <a:pt x="914400" y="152400"/>
                </a:lnTo>
                <a:lnTo>
                  <a:pt x="906150" y="197510"/>
                </a:lnTo>
                <a:lnTo>
                  <a:pt x="883757" y="238963"/>
                </a:lnTo>
                <a:lnTo>
                  <a:pt x="850757" y="273100"/>
                </a:lnTo>
                <a:lnTo>
                  <a:pt x="810686" y="296265"/>
                </a:lnTo>
                <a:lnTo>
                  <a:pt x="767079" y="304800"/>
                </a:lnTo>
                <a:lnTo>
                  <a:pt x="147319" y="304800"/>
                </a:lnTo>
                <a:close/>
              </a:path>
              <a:path w="914400" h="304800">
                <a:moveTo>
                  <a:pt x="0" y="0"/>
                </a:moveTo>
                <a:lnTo>
                  <a:pt x="0" y="0"/>
                </a:lnTo>
              </a:path>
              <a:path w="914400" h="304800">
                <a:moveTo>
                  <a:pt x="914400" y="304800"/>
                </a:moveTo>
                <a:lnTo>
                  <a:pt x="9144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7779" y="3675379"/>
            <a:ext cx="8267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Standards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0" y="36576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158750" y="304800"/>
                </a:moveTo>
                <a:lnTo>
                  <a:pt x="111516" y="296265"/>
                </a:lnTo>
                <a:lnTo>
                  <a:pt x="68305" y="273100"/>
                </a:lnTo>
                <a:lnTo>
                  <a:pt x="32837" y="238963"/>
                </a:lnTo>
                <a:lnTo>
                  <a:pt x="8829" y="197510"/>
                </a:lnTo>
                <a:lnTo>
                  <a:pt x="0" y="152400"/>
                </a:lnTo>
                <a:lnTo>
                  <a:pt x="8829" y="107289"/>
                </a:lnTo>
                <a:lnTo>
                  <a:pt x="32837" y="65836"/>
                </a:lnTo>
                <a:lnTo>
                  <a:pt x="68305" y="31699"/>
                </a:lnTo>
                <a:lnTo>
                  <a:pt x="111516" y="8534"/>
                </a:lnTo>
                <a:lnTo>
                  <a:pt x="158750" y="0"/>
                </a:lnTo>
                <a:lnTo>
                  <a:pt x="830579" y="0"/>
                </a:lnTo>
                <a:lnTo>
                  <a:pt x="877945" y="8534"/>
                </a:lnTo>
                <a:lnTo>
                  <a:pt x="921471" y="31699"/>
                </a:lnTo>
                <a:lnTo>
                  <a:pt x="957315" y="65836"/>
                </a:lnTo>
                <a:lnTo>
                  <a:pt x="981638" y="107289"/>
                </a:lnTo>
                <a:lnTo>
                  <a:pt x="990600" y="152400"/>
                </a:lnTo>
                <a:lnTo>
                  <a:pt x="981638" y="197510"/>
                </a:lnTo>
                <a:lnTo>
                  <a:pt x="957315" y="238963"/>
                </a:lnTo>
                <a:lnTo>
                  <a:pt x="921471" y="273100"/>
                </a:lnTo>
                <a:lnTo>
                  <a:pt x="877945" y="296265"/>
                </a:lnTo>
                <a:lnTo>
                  <a:pt x="830579" y="304800"/>
                </a:lnTo>
                <a:lnTo>
                  <a:pt x="158750" y="304800"/>
                </a:lnTo>
                <a:close/>
              </a:path>
              <a:path w="990600" h="304800">
                <a:moveTo>
                  <a:pt x="0" y="0"/>
                </a:moveTo>
                <a:lnTo>
                  <a:pt x="0" y="0"/>
                </a:lnTo>
              </a:path>
              <a:path w="990600" h="304800">
                <a:moveTo>
                  <a:pt x="990600" y="304800"/>
                </a:moveTo>
                <a:lnTo>
                  <a:pt x="9906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92879" y="3675379"/>
            <a:ext cx="927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Procedures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0" y="3657600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171450" y="304800"/>
                </a:moveTo>
                <a:lnTo>
                  <a:pt x="120456" y="296265"/>
                </a:lnTo>
                <a:lnTo>
                  <a:pt x="73792" y="273100"/>
                </a:lnTo>
                <a:lnTo>
                  <a:pt x="35478" y="238963"/>
                </a:lnTo>
                <a:lnTo>
                  <a:pt x="9540" y="197510"/>
                </a:lnTo>
                <a:lnTo>
                  <a:pt x="0" y="152400"/>
                </a:lnTo>
                <a:lnTo>
                  <a:pt x="9540" y="107289"/>
                </a:lnTo>
                <a:lnTo>
                  <a:pt x="35478" y="65836"/>
                </a:lnTo>
                <a:lnTo>
                  <a:pt x="73792" y="31699"/>
                </a:lnTo>
                <a:lnTo>
                  <a:pt x="120456" y="8534"/>
                </a:lnTo>
                <a:lnTo>
                  <a:pt x="171450" y="0"/>
                </a:lnTo>
                <a:lnTo>
                  <a:pt x="895350" y="0"/>
                </a:lnTo>
                <a:lnTo>
                  <a:pt x="945855" y="8534"/>
                </a:lnTo>
                <a:lnTo>
                  <a:pt x="992459" y="31699"/>
                </a:lnTo>
                <a:lnTo>
                  <a:pt x="1030955" y="65836"/>
                </a:lnTo>
                <a:lnTo>
                  <a:pt x="1057137" y="107289"/>
                </a:lnTo>
                <a:lnTo>
                  <a:pt x="1066800" y="152400"/>
                </a:lnTo>
                <a:lnTo>
                  <a:pt x="1057137" y="197510"/>
                </a:lnTo>
                <a:lnTo>
                  <a:pt x="1030955" y="238963"/>
                </a:lnTo>
                <a:lnTo>
                  <a:pt x="992459" y="273100"/>
                </a:lnTo>
                <a:lnTo>
                  <a:pt x="945855" y="296265"/>
                </a:lnTo>
                <a:lnTo>
                  <a:pt x="895350" y="304800"/>
                </a:lnTo>
                <a:lnTo>
                  <a:pt x="171450" y="304800"/>
                </a:lnTo>
                <a:close/>
              </a:path>
              <a:path w="1066800" h="304800">
                <a:moveTo>
                  <a:pt x="0" y="0"/>
                </a:moveTo>
                <a:lnTo>
                  <a:pt x="0" y="0"/>
                </a:lnTo>
              </a:path>
              <a:path w="1066800" h="304800">
                <a:moveTo>
                  <a:pt x="1066800" y="304800"/>
                </a:moveTo>
                <a:lnTo>
                  <a:pt x="10668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6409" y="3675379"/>
            <a:ext cx="9061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Guidelines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0800" y="2286000"/>
            <a:ext cx="2362200" cy="2438400"/>
          </a:xfrm>
          <a:custGeom>
            <a:avLst/>
            <a:gdLst/>
            <a:ahLst/>
            <a:cxnLst/>
            <a:rect l="l" t="t" r="r" b="b"/>
            <a:pathLst>
              <a:path w="2362200" h="2438400">
                <a:moveTo>
                  <a:pt x="1530350" y="2438400"/>
                </a:moveTo>
                <a:lnTo>
                  <a:pt x="1483116" y="2429865"/>
                </a:lnTo>
                <a:lnTo>
                  <a:pt x="1439905" y="2406700"/>
                </a:lnTo>
                <a:lnTo>
                  <a:pt x="1404437" y="2372563"/>
                </a:lnTo>
                <a:lnTo>
                  <a:pt x="1380429" y="2331110"/>
                </a:lnTo>
                <a:lnTo>
                  <a:pt x="1371600" y="2286000"/>
                </a:lnTo>
                <a:lnTo>
                  <a:pt x="1380429" y="2240889"/>
                </a:lnTo>
                <a:lnTo>
                  <a:pt x="1404437" y="2199436"/>
                </a:lnTo>
                <a:lnTo>
                  <a:pt x="1439905" y="2165299"/>
                </a:lnTo>
                <a:lnTo>
                  <a:pt x="1483116" y="2142134"/>
                </a:lnTo>
                <a:lnTo>
                  <a:pt x="1530350" y="2133600"/>
                </a:lnTo>
                <a:lnTo>
                  <a:pt x="2202179" y="2133600"/>
                </a:lnTo>
                <a:lnTo>
                  <a:pt x="2249545" y="2142134"/>
                </a:lnTo>
                <a:lnTo>
                  <a:pt x="2293071" y="2165299"/>
                </a:lnTo>
                <a:lnTo>
                  <a:pt x="2328915" y="2199436"/>
                </a:lnTo>
                <a:lnTo>
                  <a:pt x="2353238" y="2240889"/>
                </a:lnTo>
                <a:lnTo>
                  <a:pt x="2362200" y="2286000"/>
                </a:lnTo>
                <a:lnTo>
                  <a:pt x="2353238" y="2331110"/>
                </a:lnTo>
                <a:lnTo>
                  <a:pt x="2328915" y="2372563"/>
                </a:lnTo>
                <a:lnTo>
                  <a:pt x="2293071" y="2406700"/>
                </a:lnTo>
                <a:lnTo>
                  <a:pt x="2249545" y="2429865"/>
                </a:lnTo>
                <a:lnTo>
                  <a:pt x="2202179" y="2438400"/>
                </a:lnTo>
                <a:lnTo>
                  <a:pt x="1530350" y="2438400"/>
                </a:lnTo>
                <a:close/>
              </a:path>
              <a:path w="2362200" h="2438400">
                <a:moveTo>
                  <a:pt x="1371600" y="2133600"/>
                </a:moveTo>
                <a:lnTo>
                  <a:pt x="1371600" y="2133600"/>
                </a:lnTo>
              </a:path>
              <a:path w="2362200" h="2438400">
                <a:moveTo>
                  <a:pt x="2362200" y="2438400"/>
                </a:moveTo>
                <a:lnTo>
                  <a:pt x="2362200" y="2438400"/>
                </a:lnTo>
              </a:path>
              <a:path w="2362200" h="2438400">
                <a:moveTo>
                  <a:pt x="147319" y="304800"/>
                </a:moveTo>
                <a:lnTo>
                  <a:pt x="103713" y="296265"/>
                </a:lnTo>
                <a:lnTo>
                  <a:pt x="63642" y="273100"/>
                </a:lnTo>
                <a:lnTo>
                  <a:pt x="30642" y="238963"/>
                </a:lnTo>
                <a:lnTo>
                  <a:pt x="8249" y="197510"/>
                </a:lnTo>
                <a:lnTo>
                  <a:pt x="0" y="152400"/>
                </a:lnTo>
                <a:lnTo>
                  <a:pt x="8249" y="107289"/>
                </a:lnTo>
                <a:lnTo>
                  <a:pt x="30642" y="65836"/>
                </a:lnTo>
                <a:lnTo>
                  <a:pt x="63642" y="31699"/>
                </a:lnTo>
                <a:lnTo>
                  <a:pt x="103713" y="8534"/>
                </a:lnTo>
                <a:lnTo>
                  <a:pt x="147319" y="0"/>
                </a:lnTo>
                <a:lnTo>
                  <a:pt x="767079" y="0"/>
                </a:lnTo>
                <a:lnTo>
                  <a:pt x="810686" y="8534"/>
                </a:lnTo>
                <a:lnTo>
                  <a:pt x="850757" y="31699"/>
                </a:lnTo>
                <a:lnTo>
                  <a:pt x="883757" y="65836"/>
                </a:lnTo>
                <a:lnTo>
                  <a:pt x="906150" y="107289"/>
                </a:lnTo>
                <a:lnTo>
                  <a:pt x="914400" y="152400"/>
                </a:lnTo>
                <a:lnTo>
                  <a:pt x="906150" y="197510"/>
                </a:lnTo>
                <a:lnTo>
                  <a:pt x="883757" y="238963"/>
                </a:lnTo>
                <a:lnTo>
                  <a:pt x="850757" y="273100"/>
                </a:lnTo>
                <a:lnTo>
                  <a:pt x="810686" y="296265"/>
                </a:lnTo>
                <a:lnTo>
                  <a:pt x="767079" y="304800"/>
                </a:lnTo>
                <a:lnTo>
                  <a:pt x="147319" y="304800"/>
                </a:lnTo>
                <a:close/>
              </a:path>
              <a:path w="2362200" h="2438400">
                <a:moveTo>
                  <a:pt x="0" y="0"/>
                </a:moveTo>
                <a:lnTo>
                  <a:pt x="0" y="0"/>
                </a:lnTo>
              </a:path>
              <a:path w="2362200" h="2438400">
                <a:moveTo>
                  <a:pt x="914400" y="304800"/>
                </a:moveTo>
                <a:lnTo>
                  <a:pt x="9144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83510" y="2303779"/>
            <a:ext cx="728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Goals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0" y="6019800"/>
            <a:ext cx="1295400" cy="304800"/>
          </a:xfrm>
          <a:custGeom>
            <a:avLst/>
            <a:gdLst/>
            <a:ahLst/>
            <a:cxnLst/>
            <a:rect l="l" t="t" r="r" b="b"/>
            <a:pathLst>
              <a:path w="1295400" h="304800">
                <a:moveTo>
                  <a:pt x="207010" y="304800"/>
                </a:moveTo>
                <a:lnTo>
                  <a:pt x="155957" y="298802"/>
                </a:lnTo>
                <a:lnTo>
                  <a:pt x="107620" y="282222"/>
                </a:lnTo>
                <a:lnTo>
                  <a:pt x="64928" y="257175"/>
                </a:lnTo>
                <a:lnTo>
                  <a:pt x="30809" y="225777"/>
                </a:lnTo>
                <a:lnTo>
                  <a:pt x="8190" y="190147"/>
                </a:lnTo>
                <a:lnTo>
                  <a:pt x="0" y="152400"/>
                </a:lnTo>
                <a:lnTo>
                  <a:pt x="8190" y="114652"/>
                </a:lnTo>
                <a:lnTo>
                  <a:pt x="30809" y="79022"/>
                </a:lnTo>
                <a:lnTo>
                  <a:pt x="64928" y="47625"/>
                </a:lnTo>
                <a:lnTo>
                  <a:pt x="107620" y="22577"/>
                </a:lnTo>
                <a:lnTo>
                  <a:pt x="155957" y="5997"/>
                </a:lnTo>
                <a:lnTo>
                  <a:pt x="207010" y="0"/>
                </a:lnTo>
                <a:lnTo>
                  <a:pt x="1087120" y="0"/>
                </a:lnTo>
                <a:lnTo>
                  <a:pt x="1138707" y="5997"/>
                </a:lnTo>
                <a:lnTo>
                  <a:pt x="1187402" y="22577"/>
                </a:lnTo>
                <a:lnTo>
                  <a:pt x="1230312" y="47625"/>
                </a:lnTo>
                <a:lnTo>
                  <a:pt x="1264543" y="79022"/>
                </a:lnTo>
                <a:lnTo>
                  <a:pt x="1287203" y="114652"/>
                </a:lnTo>
                <a:lnTo>
                  <a:pt x="1295400" y="152400"/>
                </a:lnTo>
                <a:lnTo>
                  <a:pt x="1287203" y="190147"/>
                </a:lnTo>
                <a:lnTo>
                  <a:pt x="1264543" y="225777"/>
                </a:lnTo>
                <a:lnTo>
                  <a:pt x="1230312" y="257175"/>
                </a:lnTo>
                <a:lnTo>
                  <a:pt x="1187402" y="282222"/>
                </a:lnTo>
                <a:lnTo>
                  <a:pt x="1138707" y="298802"/>
                </a:lnTo>
                <a:lnTo>
                  <a:pt x="1087120" y="304800"/>
                </a:lnTo>
                <a:lnTo>
                  <a:pt x="207010" y="304800"/>
                </a:lnTo>
                <a:close/>
              </a:path>
              <a:path w="1295400" h="304800">
                <a:moveTo>
                  <a:pt x="0" y="0"/>
                </a:moveTo>
                <a:lnTo>
                  <a:pt x="0" y="0"/>
                </a:lnTo>
              </a:path>
              <a:path w="1295400" h="304800">
                <a:moveTo>
                  <a:pt x="1295400" y="304800"/>
                </a:moveTo>
                <a:lnTo>
                  <a:pt x="12954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11600" y="4437379"/>
            <a:ext cx="1090930" cy="1869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Awareness</a:t>
            </a:r>
            <a:endParaRPr sz="1600">
              <a:latin typeface="Times New Roman"/>
              <a:cs typeface="Times New Roman"/>
            </a:endParaRPr>
          </a:p>
          <a:p>
            <a:pPr marL="12700" marR="5080" indent="217170">
              <a:lnSpc>
                <a:spcPts val="6600"/>
              </a:lnSpc>
              <a:spcBef>
                <a:spcPts val="400"/>
              </a:spcBef>
            </a:pPr>
            <a:r>
              <a:rPr sz="1600" spc="-5" dirty="0">
                <a:latin typeface="Times New Roman"/>
                <a:cs typeface="Times New Roman"/>
              </a:rPr>
              <a:t>Actions  Info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Security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33700" y="2586354"/>
            <a:ext cx="3124200" cy="3433445"/>
            <a:chOff x="2933700" y="2586354"/>
            <a:chExt cx="3124200" cy="3433445"/>
          </a:xfrm>
        </p:grpSpPr>
        <p:sp>
          <p:nvSpPr>
            <p:cNvPr id="17" name="object 17"/>
            <p:cNvSpPr/>
            <p:nvPr/>
          </p:nvSpPr>
          <p:spPr>
            <a:xfrm>
              <a:off x="3048000" y="2590799"/>
              <a:ext cx="850900" cy="425450"/>
            </a:xfrm>
            <a:custGeom>
              <a:avLst/>
              <a:gdLst/>
              <a:ahLst/>
              <a:cxnLst/>
              <a:rect l="l" t="t" r="r" b="b"/>
              <a:pathLst>
                <a:path w="850900" h="425450">
                  <a:moveTo>
                    <a:pt x="0" y="0"/>
                  </a:moveTo>
                  <a:lnTo>
                    <a:pt x="850900" y="4254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77310" y="2980689"/>
              <a:ext cx="85090" cy="67310"/>
            </a:xfrm>
            <a:custGeom>
              <a:avLst/>
              <a:gdLst/>
              <a:ahLst/>
              <a:cxnLst/>
              <a:rect l="l" t="t" r="r" b="b"/>
              <a:pathLst>
                <a:path w="85089" h="67310">
                  <a:moveTo>
                    <a:pt x="34289" y="0"/>
                  </a:moveTo>
                  <a:lnTo>
                    <a:pt x="0" y="67310"/>
                  </a:lnTo>
                  <a:lnTo>
                    <a:pt x="85089" y="6731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7770" y="2666999"/>
              <a:ext cx="849630" cy="354330"/>
            </a:xfrm>
            <a:custGeom>
              <a:avLst/>
              <a:gdLst/>
              <a:ahLst/>
              <a:cxnLst/>
              <a:rect l="l" t="t" r="r" b="b"/>
              <a:pathLst>
                <a:path w="849629" h="354330">
                  <a:moveTo>
                    <a:pt x="849629" y="0"/>
                  </a:moveTo>
                  <a:lnTo>
                    <a:pt x="0" y="354329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3000" y="2984499"/>
              <a:ext cx="83820" cy="69850"/>
            </a:xfrm>
            <a:custGeom>
              <a:avLst/>
              <a:gdLst/>
              <a:ahLst/>
              <a:cxnLst/>
              <a:rect l="l" t="t" r="r" b="b"/>
              <a:pathLst>
                <a:path w="83820" h="69850">
                  <a:moveTo>
                    <a:pt x="54610" y="0"/>
                  </a:moveTo>
                  <a:lnTo>
                    <a:pt x="0" y="63500"/>
                  </a:lnTo>
                  <a:lnTo>
                    <a:pt x="83820" y="6985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1800" y="3425189"/>
              <a:ext cx="3048000" cy="161290"/>
            </a:xfrm>
            <a:custGeom>
              <a:avLst/>
              <a:gdLst/>
              <a:ahLst/>
              <a:cxnLst/>
              <a:rect l="l" t="t" r="r" b="b"/>
              <a:pathLst>
                <a:path w="3048000" h="161289">
                  <a:moveTo>
                    <a:pt x="0" y="161289"/>
                  </a:moveTo>
                  <a:lnTo>
                    <a:pt x="0" y="0"/>
                  </a:lnTo>
                  <a:lnTo>
                    <a:pt x="3048000" y="0"/>
                  </a:lnTo>
                  <a:lnTo>
                    <a:pt x="3048000" y="161289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0" y="3581399"/>
              <a:ext cx="3124200" cy="76200"/>
            </a:xfrm>
            <a:custGeom>
              <a:avLst/>
              <a:gdLst/>
              <a:ahLst/>
              <a:cxnLst/>
              <a:rect l="l" t="t" r="r" b="b"/>
              <a:pathLst>
                <a:path w="3124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  <a:path w="3124200" h="76200">
                  <a:moveTo>
                    <a:pt x="3124200" y="0"/>
                  </a:moveTo>
                  <a:lnTo>
                    <a:pt x="3048000" y="0"/>
                  </a:lnTo>
                  <a:lnTo>
                    <a:pt x="3086100" y="76200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57700" y="3200399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0"/>
                  </a:moveTo>
                  <a:lnTo>
                    <a:pt x="0" y="386079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9600" y="35813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7700" y="4724400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0"/>
                  </a:moveTo>
                  <a:lnTo>
                    <a:pt x="0" y="38608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9600" y="5105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57700" y="5486400"/>
              <a:ext cx="0" cy="463550"/>
            </a:xfrm>
            <a:custGeom>
              <a:avLst/>
              <a:gdLst/>
              <a:ahLst/>
              <a:cxnLst/>
              <a:rect l="l" t="t" r="r" b="b"/>
              <a:pathLst>
                <a:path h="463550">
                  <a:moveTo>
                    <a:pt x="0" y="0"/>
                  </a:moveTo>
                  <a:lnTo>
                    <a:pt x="0" y="4635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19600" y="59448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71800" y="3959859"/>
              <a:ext cx="3048000" cy="233679"/>
            </a:xfrm>
            <a:custGeom>
              <a:avLst/>
              <a:gdLst/>
              <a:ahLst/>
              <a:cxnLst/>
              <a:rect l="l" t="t" r="r" b="b"/>
              <a:pathLst>
                <a:path w="3048000" h="233679">
                  <a:moveTo>
                    <a:pt x="0" y="0"/>
                  </a:moveTo>
                  <a:lnTo>
                    <a:pt x="0" y="233679"/>
                  </a:lnTo>
                  <a:lnTo>
                    <a:pt x="3048000" y="233679"/>
                  </a:lnTo>
                  <a:lnTo>
                    <a:pt x="3048000" y="25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57700" y="3962399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3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9600" y="434466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121660" y="444500"/>
            <a:ext cx="38468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Policy</a:t>
            </a:r>
            <a:r>
              <a:rPr spc="-60" dirty="0"/>
              <a:t> </a:t>
            </a:r>
            <a:r>
              <a:rPr spc="-5" dirty="0"/>
              <a:t>Lifecycle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906</Words>
  <Application>Microsoft Office PowerPoint</Application>
  <PresentationFormat>On-screen Show (4:3)</PresentationFormat>
  <Paragraphs>186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Presentation NETWORK SECURITY</vt:lpstr>
      <vt:lpstr>presentation NETWORK SECURITY</vt:lpstr>
      <vt:lpstr>PowerPoint Presentation</vt:lpstr>
      <vt:lpstr>The Purpose</vt:lpstr>
      <vt:lpstr>Definitions</vt:lpstr>
      <vt:lpstr>Security Policy</vt:lpstr>
      <vt:lpstr>Elements of Policies</vt:lpstr>
      <vt:lpstr>Policies should……</vt:lpstr>
      <vt:lpstr>Policy Lifecycle</vt:lpstr>
      <vt:lpstr>The Ten-Step Approach</vt:lpstr>
      <vt:lpstr>Step 1 – Collect Background Information</vt:lpstr>
      <vt:lpstr>Step 2 – Perform Risk Assessment</vt:lpstr>
      <vt:lpstr>Step 3 – Create a Policy Review Board</vt:lpstr>
      <vt:lpstr>Step 4 – Develop the Information  Security Plan</vt:lpstr>
      <vt:lpstr>Step 5 – Develop Information  Security Policies, Standards, and  Guidelines</vt:lpstr>
      <vt:lpstr>Step 6 – Implement Policies and  Standards</vt:lpstr>
      <vt:lpstr>Step 7 – Awareness and  Training</vt:lpstr>
      <vt:lpstr>Step 8 – Monitor for  Compliance</vt:lpstr>
      <vt:lpstr>Step 9 – Evaluate Policy  Effectiveness</vt:lpstr>
      <vt:lpstr>Step 10 – Modify the  Policy</vt:lpstr>
      <vt:lpstr>HIPAA Security  Guidelines</vt:lpstr>
      <vt:lpstr>Minimum HIPAA  Requirements</vt:lpstr>
      <vt:lpstr>Minimum HIPAA  Requirements</vt:lpstr>
      <vt:lpstr>Minimum HIPAA  Requirements</vt:lpstr>
      <vt:lpstr>Creighton Specific  Policies</vt:lpstr>
      <vt:lpstr>Policy Hierarchy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NETWORK SECURITY</dc:title>
  <dc:creator>Hp</dc:creator>
  <cp:lastModifiedBy>Hp</cp:lastModifiedBy>
  <cp:revision>2</cp:revision>
  <dcterms:created xsi:type="dcterms:W3CDTF">2020-02-01T07:10:03Z</dcterms:created>
  <dcterms:modified xsi:type="dcterms:W3CDTF">2020-02-01T07:19:42Z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2020-02-01T00:00:00Z</vt:filetime>
  </property>
</Properties>
</file>