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42" y="19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1/30/2020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1/30/2020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1/30/2020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799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29462" y="442086"/>
            <a:ext cx="7485075" cy="787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2764" y="1813306"/>
            <a:ext cx="8078470" cy="40506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19378" y="2504313"/>
            <a:ext cx="730694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317750" algn="l"/>
              </a:tabLst>
            </a:pPr>
            <a:r>
              <a:rPr sz="4400" spc="-1030" dirty="0">
                <a:solidFill>
                  <a:srgbClr val="FFFF00"/>
                </a:solidFill>
              </a:rPr>
              <a:t>CLASSICAL	</a:t>
            </a:r>
            <a:r>
              <a:rPr sz="4400" spc="-1050" dirty="0">
                <a:solidFill>
                  <a:srgbClr val="FFFF00"/>
                </a:solidFill>
              </a:rPr>
              <a:t>ENCRYPTION</a:t>
            </a:r>
            <a:r>
              <a:rPr sz="4400" spc="-1035" dirty="0">
                <a:solidFill>
                  <a:srgbClr val="FFFF00"/>
                </a:solidFill>
              </a:rPr>
              <a:t> </a:t>
            </a:r>
            <a:r>
              <a:rPr sz="4400" spc="-1000" dirty="0" smtClean="0">
                <a:solidFill>
                  <a:srgbClr val="FFFF00"/>
                </a:solidFill>
              </a:rPr>
              <a:t>TECHNIQUES</a:t>
            </a:r>
            <a:endParaRPr sz="4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85338" y="608203"/>
            <a:ext cx="29718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0" dirty="0"/>
              <a:t>CRYPTANALYSIS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535940" y="1577314"/>
            <a:ext cx="8074659" cy="45383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985">
              <a:lnSpc>
                <a:spcPct val="140100"/>
              </a:lnSpc>
              <a:spcBef>
                <a:spcPts val="100"/>
              </a:spcBef>
              <a:tabLst>
                <a:tab pos="744220" algn="l"/>
                <a:tab pos="1191895" algn="l"/>
                <a:tab pos="1710055" algn="l"/>
                <a:tab pos="2595880" algn="l"/>
                <a:tab pos="3876040" algn="l"/>
                <a:tab pos="4210050" algn="l"/>
                <a:tab pos="5276850" algn="l"/>
                <a:tab pos="5528310" algn="l"/>
                <a:tab pos="6976745" algn="l"/>
              </a:tabLst>
            </a:pP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5" dirty="0">
                <a:latin typeface="Times New Roman"/>
                <a:cs typeface="Times New Roman"/>
              </a:rPr>
              <a:t>r</a:t>
            </a:r>
            <a:r>
              <a:rPr sz="2000" dirty="0">
                <a:latin typeface="Times New Roman"/>
                <a:cs typeface="Times New Roman"/>
              </a:rPr>
              <a:t>e	</a:t>
            </a:r>
            <a:r>
              <a:rPr sz="2000" spc="-15" dirty="0">
                <a:latin typeface="Times New Roman"/>
                <a:cs typeface="Times New Roman"/>
              </a:rPr>
              <a:t>a</a:t>
            </a:r>
            <a:r>
              <a:rPr sz="2000" dirty="0">
                <a:latin typeface="Times New Roman"/>
                <a:cs typeface="Times New Roman"/>
              </a:rPr>
              <a:t>re	t</a:t>
            </a:r>
            <a:r>
              <a:rPr sz="2000" spc="-15" dirty="0">
                <a:latin typeface="Times New Roman"/>
                <a:cs typeface="Times New Roman"/>
              </a:rPr>
              <a:t>w</a:t>
            </a:r>
            <a:r>
              <a:rPr sz="2000" dirty="0">
                <a:latin typeface="Times New Roman"/>
                <a:cs typeface="Times New Roman"/>
              </a:rPr>
              <a:t>o	g</a:t>
            </a:r>
            <a:r>
              <a:rPr sz="2000" spc="-10" dirty="0">
                <a:latin typeface="Times New Roman"/>
                <a:cs typeface="Times New Roman"/>
              </a:rPr>
              <a:t>e</a:t>
            </a:r>
            <a:r>
              <a:rPr sz="2000" dirty="0">
                <a:latin typeface="Times New Roman"/>
                <a:cs typeface="Times New Roman"/>
              </a:rPr>
              <a:t>n</a:t>
            </a:r>
            <a:r>
              <a:rPr sz="2000" spc="-10" dirty="0">
                <a:latin typeface="Times New Roman"/>
                <a:cs typeface="Times New Roman"/>
              </a:rPr>
              <a:t>e</a:t>
            </a:r>
            <a:r>
              <a:rPr sz="2000" dirty="0">
                <a:latin typeface="Times New Roman"/>
                <a:cs typeface="Times New Roman"/>
              </a:rPr>
              <a:t>ral	</a:t>
            </a:r>
            <a:r>
              <a:rPr sz="2000" spc="-15" dirty="0">
                <a:latin typeface="Times New Roman"/>
                <a:cs typeface="Times New Roman"/>
              </a:rPr>
              <a:t>a</a:t>
            </a:r>
            <a:r>
              <a:rPr sz="2000" dirty="0">
                <a:latin typeface="Times New Roman"/>
                <a:cs typeface="Times New Roman"/>
              </a:rPr>
              <a:t>pp</a:t>
            </a:r>
            <a:r>
              <a:rPr sz="2000" spc="-10" dirty="0">
                <a:latin typeface="Times New Roman"/>
                <a:cs typeface="Times New Roman"/>
              </a:rPr>
              <a:t>r</a:t>
            </a:r>
            <a:r>
              <a:rPr sz="2000" dirty="0">
                <a:latin typeface="Times New Roman"/>
                <a:cs typeface="Times New Roman"/>
              </a:rPr>
              <a:t>oac</a:t>
            </a:r>
            <a:r>
              <a:rPr sz="2000" spc="5" dirty="0">
                <a:latin typeface="Times New Roman"/>
                <a:cs typeface="Times New Roman"/>
              </a:rPr>
              <a:t>h</a:t>
            </a:r>
            <a:r>
              <a:rPr sz="2000" spc="-15" dirty="0">
                <a:latin typeface="Times New Roman"/>
                <a:cs typeface="Times New Roman"/>
              </a:rPr>
              <a:t>e</a:t>
            </a:r>
            <a:r>
              <a:rPr sz="2000" dirty="0">
                <a:latin typeface="Times New Roman"/>
                <a:cs typeface="Times New Roman"/>
              </a:rPr>
              <a:t>s	</a:t>
            </a:r>
            <a:r>
              <a:rPr sz="2000" spc="-20" dirty="0">
                <a:latin typeface="Times New Roman"/>
                <a:cs typeface="Times New Roman"/>
              </a:rPr>
              <a:t>t</a:t>
            </a:r>
            <a:r>
              <a:rPr sz="2000" dirty="0">
                <a:latin typeface="Times New Roman"/>
                <a:cs typeface="Times New Roman"/>
              </a:rPr>
              <a:t>o	a</a:t>
            </a:r>
            <a:r>
              <a:rPr sz="2000" spc="-10" dirty="0">
                <a:latin typeface="Times New Roman"/>
                <a:cs typeface="Times New Roman"/>
              </a:rPr>
              <a:t>t</a:t>
            </a:r>
            <a:r>
              <a:rPr sz="2000" dirty="0">
                <a:latin typeface="Times New Roman"/>
                <a:cs typeface="Times New Roman"/>
              </a:rPr>
              <a:t>t</a:t>
            </a:r>
            <a:r>
              <a:rPr sz="2000" spc="-20" dirty="0">
                <a:latin typeface="Times New Roman"/>
                <a:cs typeface="Times New Roman"/>
              </a:rPr>
              <a:t>a</a:t>
            </a:r>
            <a:r>
              <a:rPr sz="2000" dirty="0">
                <a:latin typeface="Times New Roman"/>
                <a:cs typeface="Times New Roman"/>
              </a:rPr>
              <a:t>ck</a:t>
            </a:r>
            <a:r>
              <a:rPr sz="2000" spc="-15" dirty="0">
                <a:latin typeface="Times New Roman"/>
                <a:cs typeface="Times New Roman"/>
              </a:rPr>
              <a:t>i</a:t>
            </a:r>
            <a:r>
              <a:rPr sz="2000" dirty="0">
                <a:latin typeface="Times New Roman"/>
                <a:cs typeface="Times New Roman"/>
              </a:rPr>
              <a:t>ng	a	</a:t>
            </a:r>
            <a:r>
              <a:rPr sz="2000" spc="-15" dirty="0">
                <a:latin typeface="Times New Roman"/>
                <a:cs typeface="Times New Roman"/>
              </a:rPr>
              <a:t>c</a:t>
            </a:r>
            <a:r>
              <a:rPr sz="2000" dirty="0">
                <a:latin typeface="Times New Roman"/>
                <a:cs typeface="Times New Roman"/>
              </a:rPr>
              <a:t>onv</a:t>
            </a:r>
            <a:r>
              <a:rPr sz="2000" spc="-10" dirty="0">
                <a:latin typeface="Times New Roman"/>
                <a:cs typeface="Times New Roman"/>
              </a:rPr>
              <a:t>e</a:t>
            </a:r>
            <a:r>
              <a:rPr sz="2000" dirty="0">
                <a:latin typeface="Times New Roman"/>
                <a:cs typeface="Times New Roman"/>
              </a:rPr>
              <a:t>nt</a:t>
            </a:r>
            <a:r>
              <a:rPr sz="2000" spc="-20" dirty="0">
                <a:latin typeface="Times New Roman"/>
                <a:cs typeface="Times New Roman"/>
              </a:rPr>
              <a:t>i</a:t>
            </a:r>
            <a:r>
              <a:rPr sz="2000" dirty="0">
                <a:latin typeface="Times New Roman"/>
                <a:cs typeface="Times New Roman"/>
              </a:rPr>
              <a:t>o</a:t>
            </a:r>
            <a:r>
              <a:rPr sz="2000" spc="10" dirty="0">
                <a:latin typeface="Times New Roman"/>
                <a:cs typeface="Times New Roman"/>
              </a:rPr>
              <a:t>n</a:t>
            </a:r>
            <a:r>
              <a:rPr sz="2000" spc="-15" dirty="0">
                <a:latin typeface="Times New Roman"/>
                <a:cs typeface="Times New Roman"/>
              </a:rPr>
              <a:t>a</a:t>
            </a:r>
            <a:r>
              <a:rPr sz="2000" dirty="0">
                <a:latin typeface="Times New Roman"/>
                <a:cs typeface="Times New Roman"/>
              </a:rPr>
              <a:t>l	</a:t>
            </a:r>
            <a:r>
              <a:rPr sz="2000" spc="-15" dirty="0">
                <a:latin typeface="Times New Roman"/>
                <a:cs typeface="Times New Roman"/>
              </a:rPr>
              <a:t>e</a:t>
            </a:r>
            <a:r>
              <a:rPr sz="2000" dirty="0">
                <a:latin typeface="Times New Roman"/>
                <a:cs typeface="Times New Roman"/>
              </a:rPr>
              <a:t>nc</a:t>
            </a:r>
            <a:r>
              <a:rPr sz="2000" spc="5" dirty="0">
                <a:latin typeface="Times New Roman"/>
                <a:cs typeface="Times New Roman"/>
              </a:rPr>
              <a:t>r</a:t>
            </a:r>
            <a:r>
              <a:rPr sz="2000" spc="-20" dirty="0">
                <a:latin typeface="Times New Roman"/>
                <a:cs typeface="Times New Roman"/>
              </a:rPr>
              <a:t>y</a:t>
            </a:r>
            <a:r>
              <a:rPr sz="2000" dirty="0">
                <a:latin typeface="Times New Roman"/>
                <a:cs typeface="Times New Roman"/>
              </a:rPr>
              <a:t>p</a:t>
            </a:r>
            <a:r>
              <a:rPr sz="2000" spc="-15" dirty="0">
                <a:latin typeface="Times New Roman"/>
                <a:cs typeface="Times New Roman"/>
              </a:rPr>
              <a:t>t</a:t>
            </a:r>
            <a:r>
              <a:rPr sz="2000" dirty="0">
                <a:latin typeface="Times New Roman"/>
                <a:cs typeface="Times New Roman"/>
              </a:rPr>
              <a:t>i</a:t>
            </a:r>
            <a:r>
              <a:rPr sz="2000" spc="-15" dirty="0">
                <a:latin typeface="Times New Roman"/>
                <a:cs typeface="Times New Roman"/>
              </a:rPr>
              <a:t>o</a:t>
            </a:r>
            <a:r>
              <a:rPr sz="2000" dirty="0">
                <a:latin typeface="Times New Roman"/>
                <a:cs typeface="Times New Roman"/>
              </a:rPr>
              <a:t>n  </a:t>
            </a:r>
            <a:r>
              <a:rPr sz="2000" spc="-5" dirty="0">
                <a:latin typeface="Times New Roman"/>
                <a:cs typeface="Times New Roman"/>
              </a:rPr>
              <a:t>scheme: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40"/>
              </a:spcBef>
            </a:pPr>
            <a:r>
              <a:rPr sz="2000" b="1" dirty="0">
                <a:latin typeface="Times New Roman"/>
                <a:cs typeface="Times New Roman"/>
              </a:rPr>
              <a:t>Cryptanalysis</a:t>
            </a:r>
            <a:endParaRPr sz="2000">
              <a:latin typeface="Times New Roman"/>
              <a:cs typeface="Times New Roman"/>
            </a:endParaRPr>
          </a:p>
          <a:p>
            <a:pPr marL="12700" marR="5715" indent="636905" algn="just">
              <a:lnSpc>
                <a:spcPct val="140000"/>
              </a:lnSpc>
              <a:spcBef>
                <a:spcPts val="480"/>
              </a:spcBef>
            </a:pPr>
            <a:r>
              <a:rPr sz="2000" spc="-5" dirty="0">
                <a:latin typeface="Times New Roman"/>
                <a:cs typeface="Times New Roman"/>
              </a:rPr>
              <a:t>Cryptanalysis </a:t>
            </a:r>
            <a:r>
              <a:rPr sz="2000" spc="-10" dirty="0">
                <a:latin typeface="Times New Roman"/>
                <a:cs typeface="Times New Roman"/>
              </a:rPr>
              <a:t>attack </a:t>
            </a:r>
            <a:r>
              <a:rPr sz="2000" spc="-5" dirty="0">
                <a:latin typeface="Times New Roman"/>
                <a:cs typeface="Times New Roman"/>
              </a:rPr>
              <a:t>rely on the nature </a:t>
            </a:r>
            <a:r>
              <a:rPr sz="2000" dirty="0">
                <a:latin typeface="Times New Roman"/>
                <a:cs typeface="Times New Roman"/>
              </a:rPr>
              <a:t>of </a:t>
            </a:r>
            <a:r>
              <a:rPr sz="2000" spc="-5" dirty="0">
                <a:latin typeface="Times New Roman"/>
                <a:cs typeface="Times New Roman"/>
              </a:rPr>
              <a:t>the algorithm </a:t>
            </a:r>
            <a:r>
              <a:rPr sz="2000" spc="-10" dirty="0">
                <a:latin typeface="Times New Roman"/>
                <a:cs typeface="Times New Roman"/>
              </a:rPr>
              <a:t>plus </a:t>
            </a:r>
            <a:r>
              <a:rPr sz="2000" spc="-5" dirty="0">
                <a:latin typeface="Times New Roman"/>
                <a:cs typeface="Times New Roman"/>
              </a:rPr>
              <a:t>perhaps  some knowledge of the general characteristics of the plaintext or even some  sample plaintext-cipher text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pairs.</a:t>
            </a:r>
            <a:endParaRPr sz="20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1440"/>
              </a:spcBef>
            </a:pPr>
            <a:r>
              <a:rPr sz="2000" b="1" spc="-5" dirty="0">
                <a:latin typeface="Times New Roman"/>
                <a:cs typeface="Times New Roman"/>
              </a:rPr>
              <a:t>Brute-force</a:t>
            </a:r>
            <a:r>
              <a:rPr sz="2000" b="1" spc="-4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attack</a:t>
            </a:r>
            <a:endParaRPr sz="2000">
              <a:latin typeface="Times New Roman"/>
              <a:cs typeface="Times New Roman"/>
            </a:endParaRPr>
          </a:p>
          <a:p>
            <a:pPr marL="12700" marR="5080" indent="632460" algn="just">
              <a:lnSpc>
                <a:spcPct val="140100"/>
              </a:lnSpc>
              <a:spcBef>
                <a:spcPts val="475"/>
              </a:spcBef>
            </a:pPr>
            <a:r>
              <a:rPr sz="2000" spc="-5" dirty="0">
                <a:latin typeface="Times New Roman"/>
                <a:cs typeface="Times New Roman"/>
              </a:rPr>
              <a:t>The attacker tries </a:t>
            </a:r>
            <a:r>
              <a:rPr sz="2000" spc="-10" dirty="0">
                <a:latin typeface="Times New Roman"/>
                <a:cs typeface="Times New Roman"/>
              </a:rPr>
              <a:t>every </a:t>
            </a:r>
            <a:r>
              <a:rPr sz="2000" spc="-5" dirty="0">
                <a:latin typeface="Times New Roman"/>
                <a:cs typeface="Times New Roman"/>
              </a:rPr>
              <a:t>possible </a:t>
            </a:r>
            <a:r>
              <a:rPr sz="2000" dirty="0">
                <a:latin typeface="Times New Roman"/>
                <a:cs typeface="Times New Roman"/>
              </a:rPr>
              <a:t>key on a piece </a:t>
            </a:r>
            <a:r>
              <a:rPr sz="2000" spc="-5" dirty="0">
                <a:latin typeface="Times New Roman"/>
                <a:cs typeface="Times New Roman"/>
              </a:rPr>
              <a:t>of </a:t>
            </a:r>
            <a:r>
              <a:rPr sz="2000" spc="-10" dirty="0">
                <a:latin typeface="Times New Roman"/>
                <a:cs typeface="Times New Roman"/>
              </a:rPr>
              <a:t>cipher-text until </a:t>
            </a:r>
            <a:r>
              <a:rPr sz="2000" spc="-15" dirty="0">
                <a:latin typeface="Times New Roman"/>
                <a:cs typeface="Times New Roman"/>
              </a:rPr>
              <a:t>an  </a:t>
            </a:r>
            <a:r>
              <a:rPr sz="2000" spc="-5" dirty="0">
                <a:latin typeface="Times New Roman"/>
                <a:cs typeface="Times New Roman"/>
              </a:rPr>
              <a:t>intelligible </a:t>
            </a:r>
            <a:r>
              <a:rPr sz="2000" spc="-10" dirty="0">
                <a:latin typeface="Times New Roman"/>
                <a:cs typeface="Times New Roman"/>
              </a:rPr>
              <a:t>translation </a:t>
            </a:r>
            <a:r>
              <a:rPr sz="2000" spc="-5" dirty="0">
                <a:latin typeface="Times New Roman"/>
                <a:cs typeface="Times New Roman"/>
              </a:rPr>
              <a:t>into plaintext is obtained. </a:t>
            </a:r>
            <a:r>
              <a:rPr sz="2000" dirty="0">
                <a:latin typeface="Times New Roman"/>
                <a:cs typeface="Times New Roman"/>
              </a:rPr>
              <a:t>All </a:t>
            </a:r>
            <a:r>
              <a:rPr sz="2000" spc="-5" dirty="0">
                <a:latin typeface="Times New Roman"/>
                <a:cs typeface="Times New Roman"/>
              </a:rPr>
              <a:t>possible </a:t>
            </a:r>
            <a:r>
              <a:rPr sz="2000" dirty="0">
                <a:latin typeface="Times New Roman"/>
                <a:cs typeface="Times New Roman"/>
              </a:rPr>
              <a:t>keys </a:t>
            </a:r>
            <a:r>
              <a:rPr sz="2000" spc="-5" dirty="0">
                <a:latin typeface="Times New Roman"/>
                <a:cs typeface="Times New Roman"/>
              </a:rPr>
              <a:t>must </a:t>
            </a:r>
            <a:r>
              <a:rPr sz="2000" spc="5" dirty="0">
                <a:latin typeface="Times New Roman"/>
                <a:cs typeface="Times New Roman"/>
              </a:rPr>
              <a:t>be  </a:t>
            </a:r>
            <a:r>
              <a:rPr sz="2000" spc="-5" dirty="0">
                <a:latin typeface="Times New Roman"/>
                <a:cs typeface="Times New Roman"/>
              </a:rPr>
              <a:t>tried to </a:t>
            </a:r>
            <a:r>
              <a:rPr sz="2000" dirty="0">
                <a:latin typeface="Times New Roman"/>
                <a:cs typeface="Times New Roman"/>
              </a:rPr>
              <a:t>achieve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success.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01392" y="608203"/>
            <a:ext cx="513969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/>
              <a:t>SUBSTITUTION</a:t>
            </a:r>
            <a:r>
              <a:rPr sz="2800" spc="-60" dirty="0"/>
              <a:t> </a:t>
            </a:r>
            <a:r>
              <a:rPr sz="2800" spc="-10" dirty="0"/>
              <a:t>TECHNIQUES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535940" y="1569694"/>
            <a:ext cx="8074025" cy="49650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495300" algn="just">
              <a:lnSpc>
                <a:spcPct val="150000"/>
              </a:lnSpc>
              <a:spcBef>
                <a:spcPts val="100"/>
              </a:spcBef>
            </a:pPr>
            <a:r>
              <a:rPr sz="2000" dirty="0">
                <a:latin typeface="Times New Roman"/>
                <a:cs typeface="Times New Roman"/>
              </a:rPr>
              <a:t>A </a:t>
            </a:r>
            <a:r>
              <a:rPr sz="2000" spc="-5" dirty="0">
                <a:latin typeface="Times New Roman"/>
                <a:cs typeface="Times New Roman"/>
              </a:rPr>
              <a:t>substitution technique is </a:t>
            </a:r>
            <a:r>
              <a:rPr sz="2000" dirty="0">
                <a:latin typeface="Times New Roman"/>
                <a:cs typeface="Times New Roman"/>
              </a:rPr>
              <a:t>one </a:t>
            </a:r>
            <a:r>
              <a:rPr sz="2000" spc="-10" dirty="0">
                <a:latin typeface="Times New Roman"/>
                <a:cs typeface="Times New Roman"/>
              </a:rPr>
              <a:t>in </a:t>
            </a:r>
            <a:r>
              <a:rPr sz="2000" spc="-5" dirty="0">
                <a:latin typeface="Times New Roman"/>
                <a:cs typeface="Times New Roman"/>
              </a:rPr>
              <a:t>which the </a:t>
            </a:r>
            <a:r>
              <a:rPr sz="2000" spc="-10" dirty="0">
                <a:latin typeface="Times New Roman"/>
                <a:cs typeface="Times New Roman"/>
              </a:rPr>
              <a:t>letters </a:t>
            </a:r>
            <a:r>
              <a:rPr sz="2000" dirty="0">
                <a:latin typeface="Times New Roman"/>
                <a:cs typeface="Times New Roman"/>
              </a:rPr>
              <a:t>of </a:t>
            </a:r>
            <a:r>
              <a:rPr sz="2000" spc="-10" dirty="0">
                <a:latin typeface="Times New Roman"/>
                <a:cs typeface="Times New Roman"/>
              </a:rPr>
              <a:t>plain </a:t>
            </a:r>
            <a:r>
              <a:rPr sz="2000" spc="-5" dirty="0">
                <a:latin typeface="Times New Roman"/>
                <a:cs typeface="Times New Roman"/>
              </a:rPr>
              <a:t>text are  </a:t>
            </a:r>
            <a:r>
              <a:rPr sz="2000" dirty="0">
                <a:latin typeface="Times New Roman"/>
                <a:cs typeface="Times New Roman"/>
              </a:rPr>
              <a:t>replaced by </a:t>
            </a:r>
            <a:r>
              <a:rPr sz="2000" spc="-5" dirty="0">
                <a:latin typeface="Times New Roman"/>
                <a:cs typeface="Times New Roman"/>
              </a:rPr>
              <a:t>other </a:t>
            </a:r>
            <a:r>
              <a:rPr sz="2000" spc="-10" dirty="0">
                <a:latin typeface="Times New Roman"/>
                <a:cs typeface="Times New Roman"/>
              </a:rPr>
              <a:t>letters </a:t>
            </a:r>
            <a:r>
              <a:rPr sz="2000" spc="-5" dirty="0">
                <a:latin typeface="Times New Roman"/>
                <a:cs typeface="Times New Roman"/>
              </a:rPr>
              <a:t>or by numbers or symbols. The plaintext </a:t>
            </a:r>
            <a:r>
              <a:rPr sz="2000" spc="-10" dirty="0">
                <a:latin typeface="Times New Roman"/>
                <a:cs typeface="Times New Roman"/>
              </a:rPr>
              <a:t>is </a:t>
            </a:r>
            <a:r>
              <a:rPr sz="2000" dirty="0">
                <a:latin typeface="Times New Roman"/>
                <a:cs typeface="Times New Roman"/>
              </a:rPr>
              <a:t>viewed </a:t>
            </a:r>
            <a:r>
              <a:rPr sz="2000" spc="-15" dirty="0">
                <a:latin typeface="Times New Roman"/>
                <a:cs typeface="Times New Roman"/>
              </a:rPr>
              <a:t>as  </a:t>
            </a:r>
            <a:r>
              <a:rPr sz="2000" dirty="0">
                <a:latin typeface="Times New Roman"/>
                <a:cs typeface="Times New Roman"/>
              </a:rPr>
              <a:t>a </a:t>
            </a:r>
            <a:r>
              <a:rPr sz="2000" spc="-5" dirty="0">
                <a:latin typeface="Times New Roman"/>
                <a:cs typeface="Times New Roman"/>
              </a:rPr>
              <a:t>sequence of </a:t>
            </a:r>
            <a:r>
              <a:rPr sz="2000" dirty="0">
                <a:latin typeface="Times New Roman"/>
                <a:cs typeface="Times New Roman"/>
              </a:rPr>
              <a:t>bits , </a:t>
            </a:r>
            <a:r>
              <a:rPr sz="2000" spc="-5" dirty="0">
                <a:latin typeface="Times New Roman"/>
                <a:cs typeface="Times New Roman"/>
              </a:rPr>
              <a:t>then substitution involves replacing plaintext </a:t>
            </a:r>
            <a:r>
              <a:rPr sz="2000" spc="-10" dirty="0">
                <a:latin typeface="Times New Roman"/>
                <a:cs typeface="Times New Roman"/>
              </a:rPr>
              <a:t>bit </a:t>
            </a:r>
            <a:r>
              <a:rPr sz="2000" spc="-5" dirty="0">
                <a:latin typeface="Times New Roman"/>
                <a:cs typeface="Times New Roman"/>
              </a:rPr>
              <a:t>patterns  </a:t>
            </a:r>
            <a:r>
              <a:rPr sz="2000" dirty="0">
                <a:latin typeface="Times New Roman"/>
                <a:cs typeface="Times New Roman"/>
              </a:rPr>
              <a:t>with cipher </a:t>
            </a:r>
            <a:r>
              <a:rPr sz="2000" spc="-5" dirty="0">
                <a:latin typeface="Times New Roman"/>
                <a:cs typeface="Times New Roman"/>
              </a:rPr>
              <a:t>text </a:t>
            </a:r>
            <a:r>
              <a:rPr sz="2000" dirty="0">
                <a:latin typeface="Times New Roman"/>
                <a:cs typeface="Times New Roman"/>
              </a:rPr>
              <a:t>bit</a:t>
            </a:r>
            <a:r>
              <a:rPr sz="2000" spc="-7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patterns.</a:t>
            </a:r>
            <a:endParaRPr sz="2000">
              <a:latin typeface="Times New Roman"/>
              <a:cs typeface="Times New Roman"/>
            </a:endParaRPr>
          </a:p>
          <a:p>
            <a:pPr marL="1015365" indent="-203200" algn="just">
              <a:lnSpc>
                <a:spcPct val="100000"/>
              </a:lnSpc>
              <a:spcBef>
                <a:spcPts val="1685"/>
              </a:spcBef>
              <a:buSzPct val="95000"/>
              <a:buFont typeface="Wingdings"/>
              <a:buChar char=""/>
              <a:tabLst>
                <a:tab pos="1016000" algn="l"/>
              </a:tabLst>
            </a:pPr>
            <a:r>
              <a:rPr sz="2000" dirty="0">
                <a:latin typeface="Times New Roman"/>
                <a:cs typeface="Times New Roman"/>
              </a:rPr>
              <a:t>Caesar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cipher</a:t>
            </a:r>
            <a:endParaRPr sz="2000">
              <a:latin typeface="Times New Roman"/>
              <a:cs typeface="Times New Roman"/>
            </a:endParaRPr>
          </a:p>
          <a:p>
            <a:pPr marL="1015365" indent="-203200" algn="just">
              <a:lnSpc>
                <a:spcPct val="100000"/>
              </a:lnSpc>
              <a:spcBef>
                <a:spcPts val="1680"/>
              </a:spcBef>
              <a:buSzPct val="95000"/>
              <a:buFont typeface="Wingdings"/>
              <a:buChar char=""/>
              <a:tabLst>
                <a:tab pos="1016000" algn="l"/>
              </a:tabLst>
            </a:pPr>
            <a:r>
              <a:rPr sz="2000" dirty="0">
                <a:latin typeface="Times New Roman"/>
                <a:cs typeface="Times New Roman"/>
              </a:rPr>
              <a:t>Monoalphabetic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ciphers</a:t>
            </a:r>
            <a:endParaRPr sz="2000">
              <a:latin typeface="Times New Roman"/>
              <a:cs typeface="Times New Roman"/>
            </a:endParaRPr>
          </a:p>
          <a:p>
            <a:pPr marL="1015365" indent="-203200" algn="just">
              <a:lnSpc>
                <a:spcPct val="100000"/>
              </a:lnSpc>
              <a:spcBef>
                <a:spcPts val="1680"/>
              </a:spcBef>
              <a:buSzPct val="95000"/>
              <a:buFont typeface="Wingdings"/>
              <a:buChar char=""/>
              <a:tabLst>
                <a:tab pos="1016000" algn="l"/>
              </a:tabLst>
            </a:pPr>
            <a:r>
              <a:rPr sz="2000" spc="-5" dirty="0">
                <a:latin typeface="Times New Roman"/>
                <a:cs typeface="Times New Roman"/>
              </a:rPr>
              <a:t>Playfair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cipher</a:t>
            </a:r>
            <a:endParaRPr sz="2000">
              <a:latin typeface="Times New Roman"/>
              <a:cs typeface="Times New Roman"/>
            </a:endParaRPr>
          </a:p>
          <a:p>
            <a:pPr marL="1015365" indent="-203200" algn="just">
              <a:lnSpc>
                <a:spcPct val="100000"/>
              </a:lnSpc>
              <a:spcBef>
                <a:spcPts val="1680"/>
              </a:spcBef>
              <a:buSzPct val="95000"/>
              <a:buFont typeface="Wingdings"/>
              <a:buChar char=""/>
              <a:tabLst>
                <a:tab pos="1016000" algn="l"/>
              </a:tabLst>
            </a:pPr>
            <a:r>
              <a:rPr sz="2000" dirty="0">
                <a:latin typeface="Times New Roman"/>
                <a:cs typeface="Times New Roman"/>
              </a:rPr>
              <a:t>Hill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cipher</a:t>
            </a:r>
            <a:endParaRPr sz="2000">
              <a:latin typeface="Times New Roman"/>
              <a:cs typeface="Times New Roman"/>
            </a:endParaRPr>
          </a:p>
          <a:p>
            <a:pPr marL="1015365" indent="-203200" algn="just">
              <a:lnSpc>
                <a:spcPct val="100000"/>
              </a:lnSpc>
              <a:spcBef>
                <a:spcPts val="1680"/>
              </a:spcBef>
              <a:buSzPct val="95000"/>
              <a:buFont typeface="Wingdings"/>
              <a:buChar char=""/>
              <a:tabLst>
                <a:tab pos="1016000" algn="l"/>
              </a:tabLst>
            </a:pPr>
            <a:r>
              <a:rPr sz="2000" dirty="0">
                <a:latin typeface="Times New Roman"/>
                <a:cs typeface="Times New Roman"/>
              </a:rPr>
              <a:t>Polyalphabetic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cipher</a:t>
            </a:r>
            <a:endParaRPr sz="2000">
              <a:latin typeface="Times New Roman"/>
              <a:cs typeface="Times New Roman"/>
            </a:endParaRPr>
          </a:p>
          <a:p>
            <a:pPr marL="1015365" indent="-203200" algn="just">
              <a:lnSpc>
                <a:spcPct val="100000"/>
              </a:lnSpc>
              <a:spcBef>
                <a:spcPts val="1680"/>
              </a:spcBef>
              <a:buSzPct val="95000"/>
              <a:buFont typeface="Wingdings"/>
              <a:buChar char=""/>
              <a:tabLst>
                <a:tab pos="1016000" algn="l"/>
              </a:tabLst>
            </a:pPr>
            <a:r>
              <a:rPr sz="2000" spc="-15" dirty="0">
                <a:latin typeface="Times New Roman"/>
                <a:cs typeface="Times New Roman"/>
              </a:rPr>
              <a:t>One-Time </a:t>
            </a:r>
            <a:r>
              <a:rPr sz="2000" dirty="0">
                <a:latin typeface="Times New Roman"/>
                <a:cs typeface="Times New Roman"/>
              </a:rPr>
              <a:t>pad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92957" y="485902"/>
            <a:ext cx="295783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/>
              <a:t>CAESAR</a:t>
            </a:r>
            <a:r>
              <a:rPr sz="2800" dirty="0"/>
              <a:t> </a:t>
            </a:r>
            <a:r>
              <a:rPr sz="2800" spc="-10" dirty="0"/>
              <a:t>CIPHER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535940" y="1272895"/>
            <a:ext cx="8074025" cy="52082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7620" indent="441959">
              <a:lnSpc>
                <a:spcPct val="140000"/>
              </a:lnSpc>
              <a:spcBef>
                <a:spcPts val="100"/>
              </a:spcBef>
            </a:pPr>
            <a:r>
              <a:rPr sz="2000" spc="-5" dirty="0">
                <a:latin typeface="Times New Roman"/>
                <a:cs typeface="Times New Roman"/>
              </a:rPr>
              <a:t>The Caesar cipher involves replacing each letter of the alphabet with the  letter </a:t>
            </a:r>
            <a:r>
              <a:rPr sz="2000" dirty="0">
                <a:latin typeface="Times New Roman"/>
                <a:cs typeface="Times New Roman"/>
              </a:rPr>
              <a:t>standing three places further </a:t>
            </a:r>
            <a:r>
              <a:rPr sz="2000" spc="5" dirty="0">
                <a:latin typeface="Times New Roman"/>
                <a:cs typeface="Times New Roman"/>
              </a:rPr>
              <a:t>down </a:t>
            </a:r>
            <a:r>
              <a:rPr sz="2000" dirty="0">
                <a:latin typeface="Times New Roman"/>
                <a:cs typeface="Times New Roman"/>
              </a:rPr>
              <a:t>the alphabet. </a:t>
            </a:r>
            <a:r>
              <a:rPr sz="2000" b="1" dirty="0">
                <a:latin typeface="Times New Roman"/>
                <a:cs typeface="Times New Roman"/>
              </a:rPr>
              <a:t>For</a:t>
            </a:r>
            <a:r>
              <a:rPr sz="2000" b="1" spc="-229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example: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40"/>
              </a:spcBef>
              <a:tabLst>
                <a:tab pos="1321435" algn="l"/>
                <a:tab pos="2195195" algn="l"/>
                <a:tab pos="2632710" algn="l"/>
                <a:tab pos="3603625" algn="l"/>
                <a:tab pos="4293870" algn="l"/>
                <a:tab pos="5112385" algn="l"/>
              </a:tabLst>
            </a:pPr>
            <a:r>
              <a:rPr sz="2000" b="1" dirty="0">
                <a:latin typeface="Times New Roman"/>
                <a:cs typeface="Times New Roman"/>
              </a:rPr>
              <a:t>Plaintext:	</a:t>
            </a:r>
            <a:r>
              <a:rPr sz="2000" spc="-5" dirty="0">
                <a:latin typeface="Times New Roman"/>
                <a:cs typeface="Times New Roman"/>
              </a:rPr>
              <a:t>meet	</a:t>
            </a:r>
            <a:r>
              <a:rPr sz="2000" spc="-15" dirty="0">
                <a:latin typeface="Times New Roman"/>
                <a:cs typeface="Times New Roman"/>
              </a:rPr>
              <a:t>me	</a:t>
            </a:r>
            <a:r>
              <a:rPr sz="2000" dirty="0">
                <a:latin typeface="Times New Roman"/>
                <a:cs typeface="Times New Roman"/>
              </a:rPr>
              <a:t>after	the	toga	party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40"/>
              </a:spcBef>
            </a:pPr>
            <a:r>
              <a:rPr sz="2000" b="1" dirty="0">
                <a:latin typeface="Times New Roman"/>
                <a:cs typeface="Times New Roman"/>
              </a:rPr>
              <a:t>Cipher text: </a:t>
            </a:r>
            <a:r>
              <a:rPr sz="2000" dirty="0">
                <a:latin typeface="Times New Roman"/>
                <a:cs typeface="Times New Roman"/>
              </a:rPr>
              <a:t>PHHW PH </a:t>
            </a:r>
            <a:r>
              <a:rPr sz="2000" spc="5" dirty="0">
                <a:latin typeface="Times New Roman"/>
                <a:cs typeface="Times New Roman"/>
              </a:rPr>
              <a:t>DIWHU WKH WRJD</a:t>
            </a:r>
            <a:r>
              <a:rPr sz="2000" spc="-275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SDUWB</a:t>
            </a:r>
            <a:endParaRPr sz="2000">
              <a:latin typeface="Times New Roman"/>
              <a:cs typeface="Times New Roman"/>
            </a:endParaRPr>
          </a:p>
          <a:p>
            <a:pPr marL="12700" marR="5080">
              <a:lnSpc>
                <a:spcPct val="140100"/>
              </a:lnSpc>
              <a:spcBef>
                <a:spcPts val="480"/>
              </a:spcBef>
              <a:tabLst>
                <a:tab pos="690880" algn="l"/>
                <a:tab pos="1156970" algn="l"/>
                <a:tab pos="2295525" algn="l"/>
                <a:tab pos="2803525" algn="l"/>
                <a:tab pos="3197860" algn="l"/>
                <a:tab pos="4354830" algn="l"/>
                <a:tab pos="4720590" algn="l"/>
                <a:tab pos="5701030" algn="l"/>
                <a:tab pos="6208395" algn="l"/>
                <a:tab pos="6827520" algn="l"/>
                <a:tab pos="7868284" algn="l"/>
              </a:tabLst>
            </a:pPr>
            <a:r>
              <a:rPr sz="2000" dirty="0">
                <a:latin typeface="Times New Roman"/>
                <a:cs typeface="Times New Roman"/>
              </a:rPr>
              <a:t>Then	the	</a:t>
            </a:r>
            <a:r>
              <a:rPr sz="2000" spc="-15" dirty="0">
                <a:latin typeface="Times New Roman"/>
                <a:cs typeface="Times New Roman"/>
              </a:rPr>
              <a:t>a</a:t>
            </a:r>
            <a:r>
              <a:rPr sz="2000" dirty="0">
                <a:latin typeface="Times New Roman"/>
                <a:cs typeface="Times New Roman"/>
              </a:rPr>
              <a:t>l</a:t>
            </a:r>
            <a:r>
              <a:rPr sz="2000" spc="-15" dirty="0">
                <a:latin typeface="Times New Roman"/>
                <a:cs typeface="Times New Roman"/>
              </a:rPr>
              <a:t>g</a:t>
            </a:r>
            <a:r>
              <a:rPr sz="2000" dirty="0">
                <a:latin typeface="Times New Roman"/>
                <a:cs typeface="Times New Roman"/>
              </a:rPr>
              <a:t>or</a:t>
            </a:r>
            <a:r>
              <a:rPr sz="2000" spc="-10" dirty="0">
                <a:latin typeface="Times New Roman"/>
                <a:cs typeface="Times New Roman"/>
              </a:rPr>
              <a:t>i</a:t>
            </a:r>
            <a:r>
              <a:rPr sz="2000" dirty="0">
                <a:latin typeface="Times New Roman"/>
                <a:cs typeface="Times New Roman"/>
              </a:rPr>
              <a:t>thm	</a:t>
            </a:r>
            <a:r>
              <a:rPr sz="2000" spc="-5" dirty="0">
                <a:latin typeface="Times New Roman"/>
                <a:cs typeface="Times New Roman"/>
              </a:rPr>
              <a:t>ca</a:t>
            </a:r>
            <a:r>
              <a:rPr sz="2000" dirty="0">
                <a:latin typeface="Times New Roman"/>
                <a:cs typeface="Times New Roman"/>
              </a:rPr>
              <a:t>n	</a:t>
            </a:r>
            <a:r>
              <a:rPr sz="2000" spc="-10" dirty="0">
                <a:latin typeface="Times New Roman"/>
                <a:cs typeface="Times New Roman"/>
              </a:rPr>
              <a:t>b</a:t>
            </a:r>
            <a:r>
              <a:rPr sz="2000" dirty="0">
                <a:latin typeface="Times New Roman"/>
                <a:cs typeface="Times New Roman"/>
              </a:rPr>
              <a:t>e	e</a:t>
            </a:r>
            <a:r>
              <a:rPr sz="2000" spc="-10" dirty="0">
                <a:latin typeface="Times New Roman"/>
                <a:cs typeface="Times New Roman"/>
              </a:rPr>
              <a:t>x</a:t>
            </a:r>
            <a:r>
              <a:rPr sz="2000" dirty="0">
                <a:latin typeface="Times New Roman"/>
                <a:cs typeface="Times New Roman"/>
              </a:rPr>
              <a:t>p</a:t>
            </a:r>
            <a:r>
              <a:rPr sz="2000" spc="5" dirty="0">
                <a:latin typeface="Times New Roman"/>
                <a:cs typeface="Times New Roman"/>
              </a:rPr>
              <a:t>r</a:t>
            </a:r>
            <a:r>
              <a:rPr sz="2000" spc="-15" dirty="0">
                <a:latin typeface="Times New Roman"/>
                <a:cs typeface="Times New Roman"/>
              </a:rPr>
              <a:t>e</a:t>
            </a:r>
            <a:r>
              <a:rPr sz="2000" dirty="0">
                <a:latin typeface="Times New Roman"/>
                <a:cs typeface="Times New Roman"/>
              </a:rPr>
              <a:t>ss</a:t>
            </a:r>
            <a:r>
              <a:rPr sz="2000" spc="-15" dirty="0">
                <a:latin typeface="Times New Roman"/>
                <a:cs typeface="Times New Roman"/>
              </a:rPr>
              <a:t>e</a:t>
            </a:r>
            <a:r>
              <a:rPr sz="2000" dirty="0">
                <a:latin typeface="Times New Roman"/>
                <a:cs typeface="Times New Roman"/>
              </a:rPr>
              <a:t>d	</a:t>
            </a:r>
            <a:r>
              <a:rPr sz="2000" spc="-15" dirty="0">
                <a:latin typeface="Times New Roman"/>
                <a:cs typeface="Times New Roman"/>
              </a:rPr>
              <a:t>a</a:t>
            </a:r>
            <a:r>
              <a:rPr sz="2000" dirty="0">
                <a:latin typeface="Times New Roman"/>
                <a:cs typeface="Times New Roman"/>
              </a:rPr>
              <a:t>s	</a:t>
            </a:r>
            <a:r>
              <a:rPr sz="2000" spc="-10" dirty="0">
                <a:latin typeface="Times New Roman"/>
                <a:cs typeface="Times New Roman"/>
              </a:rPr>
              <a:t>f</a:t>
            </a:r>
            <a:r>
              <a:rPr sz="2000" dirty="0">
                <a:latin typeface="Times New Roman"/>
                <a:cs typeface="Times New Roman"/>
              </a:rPr>
              <a:t>ol</a:t>
            </a:r>
            <a:r>
              <a:rPr sz="2000" spc="-20" dirty="0">
                <a:latin typeface="Times New Roman"/>
                <a:cs typeface="Times New Roman"/>
              </a:rPr>
              <a:t>l</a:t>
            </a:r>
            <a:r>
              <a:rPr sz="2000" dirty="0">
                <a:latin typeface="Times New Roman"/>
                <a:cs typeface="Times New Roman"/>
              </a:rPr>
              <a:t>ows.	</a:t>
            </a:r>
            <a:r>
              <a:rPr sz="2000" spc="-10" dirty="0">
                <a:latin typeface="Times New Roman"/>
                <a:cs typeface="Times New Roman"/>
              </a:rPr>
              <a:t>F</a:t>
            </a:r>
            <a:r>
              <a:rPr sz="2000" dirty="0">
                <a:latin typeface="Times New Roman"/>
                <a:cs typeface="Times New Roman"/>
              </a:rPr>
              <a:t>or	ea</a:t>
            </a:r>
            <a:r>
              <a:rPr sz="2000" spc="-20" dirty="0">
                <a:latin typeface="Times New Roman"/>
                <a:cs typeface="Times New Roman"/>
              </a:rPr>
              <a:t>c</a:t>
            </a:r>
            <a:r>
              <a:rPr sz="2000" dirty="0">
                <a:latin typeface="Times New Roman"/>
                <a:cs typeface="Times New Roman"/>
              </a:rPr>
              <a:t>h	pla</a:t>
            </a:r>
            <a:r>
              <a:rPr sz="2000" spc="-20" dirty="0">
                <a:latin typeface="Times New Roman"/>
                <a:cs typeface="Times New Roman"/>
              </a:rPr>
              <a:t>i</a:t>
            </a:r>
            <a:r>
              <a:rPr sz="2000" dirty="0">
                <a:latin typeface="Times New Roman"/>
                <a:cs typeface="Times New Roman"/>
              </a:rPr>
              <a:t>nt</a:t>
            </a:r>
            <a:r>
              <a:rPr sz="2000" spc="-15" dirty="0">
                <a:latin typeface="Times New Roman"/>
                <a:cs typeface="Times New Roman"/>
              </a:rPr>
              <a:t>e</a:t>
            </a:r>
            <a:r>
              <a:rPr sz="2000" dirty="0">
                <a:latin typeface="Times New Roman"/>
                <a:cs typeface="Times New Roman"/>
              </a:rPr>
              <a:t>xt	</a:t>
            </a:r>
            <a:r>
              <a:rPr sz="2000" spc="5" dirty="0">
                <a:latin typeface="Times New Roman"/>
                <a:cs typeface="Times New Roman"/>
              </a:rPr>
              <a:t>p,  </a:t>
            </a:r>
            <a:r>
              <a:rPr sz="2000" spc="-5" dirty="0">
                <a:latin typeface="Times New Roman"/>
                <a:cs typeface="Times New Roman"/>
              </a:rPr>
              <a:t>substitute </a:t>
            </a:r>
            <a:r>
              <a:rPr sz="2000" dirty="0">
                <a:latin typeface="Times New Roman"/>
                <a:cs typeface="Times New Roman"/>
              </a:rPr>
              <a:t>the </a:t>
            </a:r>
            <a:r>
              <a:rPr sz="2000" b="1" dirty="0">
                <a:latin typeface="Times New Roman"/>
                <a:cs typeface="Times New Roman"/>
              </a:rPr>
              <a:t>cipher letter</a:t>
            </a:r>
            <a:r>
              <a:rPr sz="2000" b="1" spc="-14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C:</a:t>
            </a:r>
            <a:endParaRPr sz="2000">
              <a:latin typeface="Times New Roman"/>
              <a:cs typeface="Times New Roman"/>
            </a:endParaRPr>
          </a:p>
          <a:p>
            <a:pPr marL="838835">
              <a:lnSpc>
                <a:spcPct val="100000"/>
              </a:lnSpc>
              <a:spcBef>
                <a:spcPts val="1440"/>
              </a:spcBef>
            </a:pPr>
            <a:r>
              <a:rPr sz="2000" dirty="0">
                <a:latin typeface="Times New Roman"/>
                <a:cs typeface="Times New Roman"/>
              </a:rPr>
              <a:t>C=E(3,p)=(p+3) </a:t>
            </a:r>
            <a:r>
              <a:rPr sz="2000" spc="-10" dirty="0">
                <a:latin typeface="Times New Roman"/>
                <a:cs typeface="Times New Roman"/>
              </a:rPr>
              <a:t>mod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26</a:t>
            </a:r>
            <a:endParaRPr sz="2000">
              <a:latin typeface="Times New Roman"/>
              <a:cs typeface="Times New Roman"/>
            </a:endParaRPr>
          </a:p>
          <a:p>
            <a:pPr marL="838835" marR="4413250" indent="-826769">
              <a:lnSpc>
                <a:spcPts val="3840"/>
              </a:lnSpc>
              <a:spcBef>
                <a:spcPts val="365"/>
              </a:spcBef>
            </a:pPr>
            <a:r>
              <a:rPr sz="2000" dirty="0">
                <a:latin typeface="Times New Roman"/>
                <a:cs typeface="Times New Roman"/>
              </a:rPr>
              <a:t>General </a:t>
            </a:r>
            <a:r>
              <a:rPr sz="2000" b="1" dirty="0">
                <a:latin typeface="Times New Roman"/>
                <a:cs typeface="Times New Roman"/>
              </a:rPr>
              <a:t>Caesar algorithm </a:t>
            </a:r>
            <a:r>
              <a:rPr sz="2000" spc="-5" dirty="0">
                <a:latin typeface="Times New Roman"/>
                <a:cs typeface="Times New Roman"/>
              </a:rPr>
              <a:t>is  </a:t>
            </a:r>
            <a:r>
              <a:rPr sz="2000" dirty="0">
                <a:latin typeface="Times New Roman"/>
                <a:cs typeface="Times New Roman"/>
              </a:rPr>
              <a:t>C=E(k , p)= (p + k) </a:t>
            </a:r>
            <a:r>
              <a:rPr sz="2000" spc="-10" dirty="0">
                <a:latin typeface="Times New Roman"/>
                <a:cs typeface="Times New Roman"/>
              </a:rPr>
              <a:t>mod</a:t>
            </a:r>
            <a:r>
              <a:rPr sz="2000" spc="-125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26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75"/>
              </a:spcBef>
            </a:pPr>
            <a:r>
              <a:rPr sz="2000" b="1" dirty="0">
                <a:latin typeface="Times New Roman"/>
                <a:cs typeface="Times New Roman"/>
              </a:rPr>
              <a:t>Decryption algorithm</a:t>
            </a:r>
            <a:r>
              <a:rPr sz="2000" b="1" spc="-8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is</a:t>
            </a:r>
            <a:endParaRPr sz="2000">
              <a:latin typeface="Times New Roman"/>
              <a:cs typeface="Times New Roman"/>
            </a:endParaRPr>
          </a:p>
          <a:p>
            <a:pPr marL="838835">
              <a:lnSpc>
                <a:spcPct val="100000"/>
              </a:lnSpc>
              <a:spcBef>
                <a:spcPts val="1440"/>
              </a:spcBef>
            </a:pPr>
            <a:r>
              <a:rPr sz="2000" dirty="0">
                <a:latin typeface="Times New Roman"/>
                <a:cs typeface="Times New Roman"/>
              </a:rPr>
              <a:t>p=D (k , C)=(C - k) </a:t>
            </a:r>
            <a:r>
              <a:rPr sz="2000" spc="-10" dirty="0">
                <a:latin typeface="Times New Roman"/>
                <a:cs typeface="Times New Roman"/>
              </a:rPr>
              <a:t>mod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26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78532" y="608203"/>
            <a:ext cx="518477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/>
              <a:t>MONOALPHABETIC</a:t>
            </a:r>
            <a:r>
              <a:rPr sz="2800" dirty="0"/>
              <a:t> </a:t>
            </a:r>
            <a:r>
              <a:rPr sz="2800" spc="-5" dirty="0"/>
              <a:t>CIPHERS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535940" y="1569694"/>
            <a:ext cx="8074025" cy="43249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350" indent="382270" algn="just">
              <a:lnSpc>
                <a:spcPct val="150100"/>
              </a:lnSpc>
              <a:spcBef>
                <a:spcPts val="100"/>
              </a:spcBef>
            </a:pPr>
            <a:r>
              <a:rPr sz="2000" dirty="0">
                <a:latin typeface="Times New Roman"/>
                <a:cs typeface="Times New Roman"/>
              </a:rPr>
              <a:t>Only </a:t>
            </a:r>
            <a:r>
              <a:rPr sz="2000" spc="-5" dirty="0">
                <a:latin typeface="Times New Roman"/>
                <a:cs typeface="Times New Roman"/>
              </a:rPr>
              <a:t>25 possible </a:t>
            </a:r>
            <a:r>
              <a:rPr sz="2000" dirty="0">
                <a:latin typeface="Times New Roman"/>
                <a:cs typeface="Times New Roman"/>
              </a:rPr>
              <a:t>keys , </a:t>
            </a:r>
            <a:r>
              <a:rPr sz="2000" spc="-5" dirty="0">
                <a:latin typeface="Times New Roman"/>
                <a:cs typeface="Times New Roman"/>
              </a:rPr>
              <a:t>the </a:t>
            </a:r>
            <a:r>
              <a:rPr sz="2000" dirty="0">
                <a:latin typeface="Times New Roman"/>
                <a:cs typeface="Times New Roman"/>
              </a:rPr>
              <a:t>Caesar </a:t>
            </a:r>
            <a:r>
              <a:rPr sz="2000" spc="-5" dirty="0">
                <a:latin typeface="Times New Roman"/>
                <a:cs typeface="Times New Roman"/>
              </a:rPr>
              <a:t>cipher is secure. Recall </a:t>
            </a:r>
            <a:r>
              <a:rPr sz="2000" dirty="0">
                <a:latin typeface="Times New Roman"/>
                <a:cs typeface="Times New Roman"/>
              </a:rPr>
              <a:t>the </a:t>
            </a:r>
            <a:r>
              <a:rPr sz="2000" spc="-10" dirty="0">
                <a:latin typeface="Times New Roman"/>
                <a:cs typeface="Times New Roman"/>
              </a:rPr>
              <a:t>assignment  </a:t>
            </a:r>
            <a:r>
              <a:rPr sz="2000" dirty="0">
                <a:latin typeface="Times New Roman"/>
                <a:cs typeface="Times New Roman"/>
              </a:rPr>
              <a:t>for the Caesar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cipher: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680"/>
              </a:spcBef>
              <a:tabLst>
                <a:tab pos="1041400" algn="l"/>
                <a:tab pos="1711960" algn="l"/>
                <a:tab pos="1966595" algn="l"/>
                <a:tab pos="3190240" algn="l"/>
                <a:tab pos="3509010" algn="l"/>
                <a:tab pos="4792345" algn="l"/>
                <a:tab pos="5066665" algn="l"/>
                <a:tab pos="5551170" algn="l"/>
                <a:tab pos="5805805" algn="l"/>
                <a:tab pos="6060440" algn="l"/>
                <a:tab pos="6371590" algn="l"/>
                <a:tab pos="6816725" algn="l"/>
              </a:tabLst>
            </a:pPr>
            <a:r>
              <a:rPr sz="2000" b="1" dirty="0">
                <a:latin typeface="Times New Roman"/>
                <a:cs typeface="Times New Roman"/>
              </a:rPr>
              <a:t>Plain:	</a:t>
            </a:r>
            <a:r>
              <a:rPr sz="2000" dirty="0">
                <a:latin typeface="Times New Roman"/>
                <a:cs typeface="Times New Roman"/>
              </a:rPr>
              <a:t>a</a:t>
            </a:r>
            <a:r>
              <a:rPr sz="2000" spc="49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b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	d	e f g h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</a:t>
            </a:r>
            <a:r>
              <a:rPr sz="2000" spc="49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j	k	l  m n o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q	r	s  t	u	v	w	x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y	z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680"/>
              </a:spcBef>
            </a:pPr>
            <a:r>
              <a:rPr sz="2000" b="1" dirty="0">
                <a:latin typeface="Times New Roman"/>
                <a:cs typeface="Times New Roman"/>
              </a:rPr>
              <a:t>Cipher: </a:t>
            </a:r>
            <a:r>
              <a:rPr sz="2000" dirty="0">
                <a:latin typeface="Times New Roman"/>
                <a:cs typeface="Times New Roman"/>
              </a:rPr>
              <a:t>D E F G H I J K L M N O P Q R S T U V W X Y Z A B</a:t>
            </a:r>
            <a:r>
              <a:rPr sz="2000" spc="-3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</a:t>
            </a:r>
            <a:endParaRPr sz="2000">
              <a:latin typeface="Times New Roman"/>
              <a:cs typeface="Times New Roman"/>
            </a:endParaRPr>
          </a:p>
          <a:p>
            <a:pPr marL="12700" marR="5080" indent="441959" algn="just">
              <a:lnSpc>
                <a:spcPct val="150000"/>
              </a:lnSpc>
              <a:spcBef>
                <a:spcPts val="480"/>
              </a:spcBef>
            </a:pPr>
            <a:r>
              <a:rPr sz="2000" spc="-5" dirty="0">
                <a:latin typeface="Times New Roman"/>
                <a:cs typeface="Times New Roman"/>
              </a:rPr>
              <a:t>There are </a:t>
            </a:r>
            <a:r>
              <a:rPr sz="2000" dirty="0">
                <a:latin typeface="Times New Roman"/>
                <a:cs typeface="Times New Roman"/>
              </a:rPr>
              <a:t>26! </a:t>
            </a:r>
            <a:r>
              <a:rPr sz="2000" spc="-5" dirty="0">
                <a:latin typeface="Times New Roman"/>
                <a:cs typeface="Times New Roman"/>
              </a:rPr>
              <a:t>or greater than </a:t>
            </a:r>
            <a:r>
              <a:rPr sz="2000" dirty="0">
                <a:latin typeface="Times New Roman"/>
                <a:cs typeface="Times New Roman"/>
              </a:rPr>
              <a:t>4 X 1026 </a:t>
            </a:r>
            <a:r>
              <a:rPr sz="2000" spc="-5" dirty="0">
                <a:latin typeface="Times New Roman"/>
                <a:cs typeface="Times New Roman"/>
              </a:rPr>
              <a:t>possible </a:t>
            </a:r>
            <a:r>
              <a:rPr sz="2000" dirty="0">
                <a:latin typeface="Times New Roman"/>
                <a:cs typeface="Times New Roman"/>
              </a:rPr>
              <a:t>keys. This </a:t>
            </a:r>
            <a:r>
              <a:rPr sz="2000" spc="-10" dirty="0">
                <a:latin typeface="Times New Roman"/>
                <a:cs typeface="Times New Roman"/>
              </a:rPr>
              <a:t>is </a:t>
            </a:r>
            <a:r>
              <a:rPr sz="2000" dirty="0">
                <a:latin typeface="Times New Roman"/>
                <a:cs typeface="Times New Roman"/>
              </a:rPr>
              <a:t>10 </a:t>
            </a:r>
            <a:r>
              <a:rPr sz="2000" spc="-5" dirty="0">
                <a:latin typeface="Times New Roman"/>
                <a:cs typeface="Times New Roman"/>
              </a:rPr>
              <a:t>orders </a:t>
            </a:r>
            <a:r>
              <a:rPr sz="2000" spc="-10" dirty="0">
                <a:latin typeface="Times New Roman"/>
                <a:cs typeface="Times New Roman"/>
              </a:rPr>
              <a:t>of  </a:t>
            </a:r>
            <a:r>
              <a:rPr sz="2000" spc="-5" dirty="0">
                <a:latin typeface="Times New Roman"/>
                <a:cs typeface="Times New Roman"/>
              </a:rPr>
              <a:t>magnitude greater than the key space for </a:t>
            </a:r>
            <a:r>
              <a:rPr sz="2000" dirty="0">
                <a:latin typeface="Times New Roman"/>
                <a:cs typeface="Times New Roman"/>
              </a:rPr>
              <a:t>DES </a:t>
            </a:r>
            <a:r>
              <a:rPr sz="2000" spc="-5" dirty="0">
                <a:latin typeface="Times New Roman"/>
                <a:cs typeface="Times New Roman"/>
              </a:rPr>
              <a:t>and would </a:t>
            </a:r>
            <a:r>
              <a:rPr sz="2000" dirty="0">
                <a:latin typeface="Times New Roman"/>
                <a:cs typeface="Times New Roman"/>
              </a:rPr>
              <a:t>seem </a:t>
            </a:r>
            <a:r>
              <a:rPr sz="2000" spc="-5" dirty="0">
                <a:latin typeface="Times New Roman"/>
                <a:cs typeface="Times New Roman"/>
              </a:rPr>
              <a:t>to eliminate  brute-force techniques for cryptanalysis. Such </a:t>
            </a:r>
            <a:r>
              <a:rPr sz="2000" spc="-10" dirty="0">
                <a:latin typeface="Times New Roman"/>
                <a:cs typeface="Times New Roman"/>
              </a:rPr>
              <a:t>an </a:t>
            </a:r>
            <a:r>
              <a:rPr sz="2000" spc="-5" dirty="0">
                <a:latin typeface="Times New Roman"/>
                <a:cs typeface="Times New Roman"/>
              </a:rPr>
              <a:t>approach is referred </a:t>
            </a:r>
            <a:r>
              <a:rPr sz="2000" spc="-10" dirty="0">
                <a:latin typeface="Times New Roman"/>
                <a:cs typeface="Times New Roman"/>
              </a:rPr>
              <a:t>to </a:t>
            </a:r>
            <a:r>
              <a:rPr sz="2000" spc="-5" dirty="0">
                <a:latin typeface="Times New Roman"/>
                <a:cs typeface="Times New Roman"/>
              </a:rPr>
              <a:t>as </a:t>
            </a:r>
            <a:r>
              <a:rPr sz="2000" dirty="0">
                <a:latin typeface="Times New Roman"/>
                <a:cs typeface="Times New Roman"/>
              </a:rPr>
              <a:t>a  </a:t>
            </a:r>
            <a:r>
              <a:rPr sz="2000" b="1" spc="-5" dirty="0">
                <a:latin typeface="Times New Roman"/>
                <a:cs typeface="Times New Roman"/>
              </a:rPr>
              <a:t>monoalphabetic substitution </a:t>
            </a:r>
            <a:r>
              <a:rPr sz="2000" b="1" dirty="0">
                <a:latin typeface="Times New Roman"/>
                <a:cs typeface="Times New Roman"/>
              </a:rPr>
              <a:t>cipher </a:t>
            </a:r>
            <a:r>
              <a:rPr sz="2000" dirty="0">
                <a:latin typeface="Times New Roman"/>
                <a:cs typeface="Times New Roman"/>
              </a:rPr>
              <a:t>, because a </a:t>
            </a:r>
            <a:r>
              <a:rPr sz="2000" spc="-5" dirty="0">
                <a:latin typeface="Times New Roman"/>
                <a:cs typeface="Times New Roman"/>
              </a:rPr>
              <a:t>single cipher alphabet </a:t>
            </a:r>
            <a:r>
              <a:rPr sz="2000" spc="-20" dirty="0">
                <a:latin typeface="Times New Roman"/>
                <a:cs typeface="Times New Roman"/>
              </a:rPr>
              <a:t>is  </a:t>
            </a:r>
            <a:r>
              <a:rPr sz="2000" dirty="0">
                <a:latin typeface="Times New Roman"/>
                <a:cs typeface="Times New Roman"/>
              </a:rPr>
              <a:t>used per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message.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72311" y="1655064"/>
            <a:ext cx="7104888" cy="40599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17270" y="608203"/>
            <a:ext cx="750824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35" dirty="0"/>
              <a:t>RELATIVE </a:t>
            </a:r>
            <a:r>
              <a:rPr sz="2800" spc="-10" dirty="0"/>
              <a:t>FREQUENCY </a:t>
            </a:r>
            <a:r>
              <a:rPr sz="2800" spc="-5" dirty="0"/>
              <a:t>OF ENGLISH</a:t>
            </a:r>
            <a:r>
              <a:rPr sz="2800" spc="-145" dirty="0"/>
              <a:t> </a:t>
            </a:r>
            <a:r>
              <a:rPr sz="2800" spc="-10" dirty="0"/>
              <a:t>TEXT</a:t>
            </a:r>
            <a:endParaRPr sz="28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35985" y="608203"/>
            <a:ext cx="327342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65" dirty="0"/>
              <a:t>PLAYFAIR</a:t>
            </a:r>
            <a:r>
              <a:rPr sz="2800" spc="-5" dirty="0"/>
              <a:t> </a:t>
            </a:r>
            <a:r>
              <a:rPr sz="2800" spc="-10" dirty="0"/>
              <a:t>CIPHER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535940" y="1569694"/>
            <a:ext cx="8074659" cy="23126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568325" algn="just">
              <a:lnSpc>
                <a:spcPct val="150000"/>
              </a:lnSpc>
              <a:spcBef>
                <a:spcPts val="100"/>
              </a:spcBef>
            </a:pPr>
            <a:r>
              <a:rPr sz="2000" spc="-5" dirty="0">
                <a:latin typeface="Times New Roman"/>
                <a:cs typeface="Times New Roman"/>
              </a:rPr>
              <a:t>The playfair algorithm is based </a:t>
            </a:r>
            <a:r>
              <a:rPr sz="2000" dirty="0">
                <a:latin typeface="Times New Roman"/>
                <a:cs typeface="Times New Roman"/>
              </a:rPr>
              <a:t>on </a:t>
            </a:r>
            <a:r>
              <a:rPr sz="2000" spc="-5" dirty="0">
                <a:latin typeface="Times New Roman"/>
                <a:cs typeface="Times New Roman"/>
              </a:rPr>
              <a:t>the </a:t>
            </a:r>
            <a:r>
              <a:rPr sz="2000" dirty="0">
                <a:latin typeface="Times New Roman"/>
                <a:cs typeface="Times New Roman"/>
              </a:rPr>
              <a:t>use </a:t>
            </a:r>
            <a:r>
              <a:rPr sz="2000" spc="-5" dirty="0">
                <a:latin typeface="Times New Roman"/>
                <a:cs typeface="Times New Roman"/>
              </a:rPr>
              <a:t>of </a:t>
            </a:r>
            <a:r>
              <a:rPr sz="2000" dirty="0">
                <a:latin typeface="Times New Roman"/>
                <a:cs typeface="Times New Roman"/>
              </a:rPr>
              <a:t>a 5 X 5 </a:t>
            </a:r>
            <a:r>
              <a:rPr sz="2000" spc="-10" dirty="0">
                <a:latin typeface="Times New Roman"/>
                <a:cs typeface="Times New Roman"/>
              </a:rPr>
              <a:t>matrix </a:t>
            </a:r>
            <a:r>
              <a:rPr sz="2000" dirty="0">
                <a:latin typeface="Times New Roman"/>
                <a:cs typeface="Times New Roman"/>
              </a:rPr>
              <a:t>of </a:t>
            </a:r>
            <a:r>
              <a:rPr sz="2000" spc="-5" dirty="0">
                <a:latin typeface="Times New Roman"/>
                <a:cs typeface="Times New Roman"/>
              </a:rPr>
              <a:t>letters  constructed using </a:t>
            </a:r>
            <a:r>
              <a:rPr sz="2000" dirty="0">
                <a:latin typeface="Times New Roman"/>
                <a:cs typeface="Times New Roman"/>
              </a:rPr>
              <a:t>a keyword </a:t>
            </a:r>
            <a:r>
              <a:rPr sz="2000" spc="-10" dirty="0">
                <a:latin typeface="Times New Roman"/>
                <a:cs typeface="Times New Roman"/>
              </a:rPr>
              <a:t>is </a:t>
            </a:r>
            <a:r>
              <a:rPr sz="2000" b="1" spc="-20" dirty="0">
                <a:latin typeface="Times New Roman"/>
                <a:cs typeface="Times New Roman"/>
              </a:rPr>
              <a:t>monarchy. </a:t>
            </a:r>
            <a:r>
              <a:rPr sz="2000" spc="-5" dirty="0">
                <a:latin typeface="Times New Roman"/>
                <a:cs typeface="Times New Roman"/>
              </a:rPr>
              <a:t>The </a:t>
            </a:r>
            <a:r>
              <a:rPr sz="2000" spc="-10" dirty="0">
                <a:latin typeface="Times New Roman"/>
                <a:cs typeface="Times New Roman"/>
              </a:rPr>
              <a:t>matrix is </a:t>
            </a:r>
            <a:r>
              <a:rPr sz="2000" spc="-5" dirty="0">
                <a:latin typeface="Times New Roman"/>
                <a:cs typeface="Times New Roman"/>
              </a:rPr>
              <a:t>constructed </a:t>
            </a:r>
            <a:r>
              <a:rPr sz="2000" dirty="0">
                <a:latin typeface="Times New Roman"/>
                <a:cs typeface="Times New Roman"/>
              </a:rPr>
              <a:t>by </a:t>
            </a:r>
            <a:r>
              <a:rPr sz="2000" spc="-5" dirty="0">
                <a:latin typeface="Times New Roman"/>
                <a:cs typeface="Times New Roman"/>
              </a:rPr>
              <a:t>filling  in the letter </a:t>
            </a:r>
            <a:r>
              <a:rPr sz="2000" dirty="0">
                <a:latin typeface="Times New Roman"/>
                <a:cs typeface="Times New Roman"/>
              </a:rPr>
              <a:t>of the keyword </a:t>
            </a:r>
            <a:r>
              <a:rPr sz="2000" spc="-5" dirty="0">
                <a:latin typeface="Times New Roman"/>
                <a:cs typeface="Times New Roman"/>
              </a:rPr>
              <a:t>from left to right </a:t>
            </a:r>
            <a:r>
              <a:rPr sz="2000" dirty="0">
                <a:latin typeface="Times New Roman"/>
                <a:cs typeface="Times New Roman"/>
              </a:rPr>
              <a:t>and from </a:t>
            </a:r>
            <a:r>
              <a:rPr sz="2000" spc="-5" dirty="0">
                <a:latin typeface="Times New Roman"/>
                <a:cs typeface="Times New Roman"/>
              </a:rPr>
              <a:t>top </a:t>
            </a:r>
            <a:r>
              <a:rPr sz="2000" spc="-10" dirty="0">
                <a:latin typeface="Times New Roman"/>
                <a:cs typeface="Times New Roman"/>
              </a:rPr>
              <a:t>to </a:t>
            </a:r>
            <a:r>
              <a:rPr sz="2000" spc="-5" dirty="0">
                <a:latin typeface="Times New Roman"/>
                <a:cs typeface="Times New Roman"/>
              </a:rPr>
              <a:t>bottom </a:t>
            </a:r>
            <a:r>
              <a:rPr sz="2000" dirty="0">
                <a:latin typeface="Times New Roman"/>
                <a:cs typeface="Times New Roman"/>
              </a:rPr>
              <a:t>, and </a:t>
            </a:r>
            <a:r>
              <a:rPr sz="2000" spc="-5" dirty="0">
                <a:latin typeface="Times New Roman"/>
                <a:cs typeface="Times New Roman"/>
              </a:rPr>
              <a:t>then  filling </a:t>
            </a:r>
            <a:r>
              <a:rPr sz="2000" spc="-10" dirty="0">
                <a:latin typeface="Times New Roman"/>
                <a:cs typeface="Times New Roman"/>
              </a:rPr>
              <a:t>in </a:t>
            </a:r>
            <a:r>
              <a:rPr sz="2000" spc="-5" dirty="0">
                <a:latin typeface="Times New Roman"/>
                <a:cs typeface="Times New Roman"/>
              </a:rPr>
              <a:t>the remainder of the matrix with </a:t>
            </a:r>
            <a:r>
              <a:rPr sz="2000" dirty="0">
                <a:latin typeface="Times New Roman"/>
                <a:cs typeface="Times New Roman"/>
              </a:rPr>
              <a:t>the </a:t>
            </a:r>
            <a:r>
              <a:rPr sz="2000" spc="-5" dirty="0">
                <a:latin typeface="Times New Roman"/>
                <a:cs typeface="Times New Roman"/>
              </a:rPr>
              <a:t>remaining letters </a:t>
            </a:r>
            <a:r>
              <a:rPr sz="2000" spc="-10" dirty="0">
                <a:latin typeface="Times New Roman"/>
                <a:cs typeface="Times New Roman"/>
              </a:rPr>
              <a:t>in </a:t>
            </a:r>
            <a:r>
              <a:rPr sz="2000" spc="-5" dirty="0">
                <a:latin typeface="Times New Roman"/>
                <a:cs typeface="Times New Roman"/>
              </a:rPr>
              <a:t>alphabetic  </a:t>
            </a:r>
            <a:r>
              <a:rPr sz="2000" spc="-15" dirty="0">
                <a:latin typeface="Times New Roman"/>
                <a:cs typeface="Times New Roman"/>
              </a:rPr>
              <a:t>order. </a:t>
            </a:r>
            <a:r>
              <a:rPr sz="2000" dirty="0">
                <a:latin typeface="Times New Roman"/>
                <a:cs typeface="Times New Roman"/>
              </a:rPr>
              <a:t>The </a:t>
            </a:r>
            <a:r>
              <a:rPr sz="2000" spc="-5" dirty="0">
                <a:latin typeface="Times New Roman"/>
                <a:cs typeface="Times New Roman"/>
              </a:rPr>
              <a:t>letters </a:t>
            </a:r>
            <a:r>
              <a:rPr sz="2000" dirty="0">
                <a:latin typeface="Times New Roman"/>
                <a:cs typeface="Times New Roman"/>
              </a:rPr>
              <a:t>I and J count as one</a:t>
            </a:r>
            <a:r>
              <a:rPr sz="2000" spc="-170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letter.</a:t>
            </a:r>
            <a:endParaRPr sz="20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3041650" y="4083050"/>
          <a:ext cx="2667000" cy="18541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3400"/>
                <a:gridCol w="533400"/>
                <a:gridCol w="533400"/>
                <a:gridCol w="533400"/>
                <a:gridCol w="533400"/>
              </a:tblGrid>
              <a:tr h="370839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arlito"/>
                          <a:cs typeface="Carlito"/>
                        </a:rPr>
                        <a:t>M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arlito"/>
                          <a:cs typeface="Carlito"/>
                        </a:rPr>
                        <a:t>O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arlito"/>
                          <a:cs typeface="Carlito"/>
                        </a:rPr>
                        <a:t>N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arlito"/>
                          <a:cs typeface="Carlito"/>
                        </a:rPr>
                        <a:t>A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arlito"/>
                          <a:cs typeface="Carlito"/>
                        </a:rPr>
                        <a:t>R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arlito"/>
                          <a:cs typeface="Carlito"/>
                        </a:rPr>
                        <a:t>C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arlito"/>
                          <a:cs typeface="Carlito"/>
                        </a:rPr>
                        <a:t>H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arlito"/>
                          <a:cs typeface="Carlito"/>
                        </a:rPr>
                        <a:t>Y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arlito"/>
                          <a:cs typeface="Carlito"/>
                        </a:rPr>
                        <a:t>B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arlito"/>
                          <a:cs typeface="Carlito"/>
                        </a:rPr>
                        <a:t>D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70839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arlito"/>
                          <a:cs typeface="Carlito"/>
                        </a:rPr>
                        <a:t>E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arlito"/>
                          <a:cs typeface="Carlito"/>
                        </a:rPr>
                        <a:t>F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arlito"/>
                          <a:cs typeface="Carlito"/>
                        </a:rPr>
                        <a:t>G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15" dirty="0">
                          <a:latin typeface="Carlito"/>
                          <a:cs typeface="Carlito"/>
                        </a:rPr>
                        <a:t>I/J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arlito"/>
                          <a:cs typeface="Carlito"/>
                        </a:rPr>
                        <a:t>K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arlito"/>
                          <a:cs typeface="Carlito"/>
                        </a:rPr>
                        <a:t>L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arlito"/>
                          <a:cs typeface="Carlito"/>
                        </a:rPr>
                        <a:t>P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arlito"/>
                          <a:cs typeface="Carlito"/>
                        </a:rPr>
                        <a:t>Q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arlito"/>
                          <a:cs typeface="Carlito"/>
                        </a:rPr>
                        <a:t>S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arlito"/>
                          <a:cs typeface="Carlito"/>
                        </a:rPr>
                        <a:t>T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arlito"/>
                          <a:cs typeface="Carlito"/>
                        </a:rPr>
                        <a:t>U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arlito"/>
                          <a:cs typeface="Carlito"/>
                        </a:rPr>
                        <a:t>V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arlito"/>
                          <a:cs typeface="Carlito"/>
                        </a:rPr>
                        <a:t>W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arlito"/>
                          <a:cs typeface="Carlito"/>
                        </a:rPr>
                        <a:t>X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arlito"/>
                          <a:cs typeface="Carlito"/>
                        </a:rPr>
                        <a:t>Z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759966"/>
            <a:ext cx="8074025" cy="35013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66700" algn="just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Times New Roman"/>
                <a:cs typeface="Times New Roman"/>
              </a:rPr>
              <a:t>Plaintext </a:t>
            </a:r>
            <a:r>
              <a:rPr sz="2000" spc="-5" dirty="0">
                <a:latin typeface="Times New Roman"/>
                <a:cs typeface="Times New Roman"/>
              </a:rPr>
              <a:t>is </a:t>
            </a:r>
            <a:r>
              <a:rPr sz="2000" dirty="0">
                <a:latin typeface="Times New Roman"/>
                <a:cs typeface="Times New Roman"/>
              </a:rPr>
              <a:t>encrypted two </a:t>
            </a:r>
            <a:r>
              <a:rPr sz="2000" spc="-5" dirty="0">
                <a:latin typeface="Times New Roman"/>
                <a:cs typeface="Times New Roman"/>
              </a:rPr>
              <a:t>letters at </a:t>
            </a:r>
            <a:r>
              <a:rPr sz="2000" dirty="0">
                <a:latin typeface="Times New Roman"/>
                <a:cs typeface="Times New Roman"/>
              </a:rPr>
              <a:t>a </a:t>
            </a:r>
            <a:r>
              <a:rPr sz="2000" spc="-10" dirty="0">
                <a:latin typeface="Times New Roman"/>
                <a:cs typeface="Times New Roman"/>
              </a:rPr>
              <a:t>time </a:t>
            </a:r>
            <a:r>
              <a:rPr sz="2000" dirty="0">
                <a:latin typeface="Times New Roman"/>
                <a:cs typeface="Times New Roman"/>
              </a:rPr>
              <a:t>, according </a:t>
            </a:r>
            <a:r>
              <a:rPr sz="2000" spc="-5" dirty="0">
                <a:latin typeface="Times New Roman"/>
                <a:cs typeface="Times New Roman"/>
              </a:rPr>
              <a:t>to </a:t>
            </a:r>
            <a:r>
              <a:rPr sz="2000" dirty="0">
                <a:latin typeface="Times New Roman"/>
                <a:cs typeface="Times New Roman"/>
              </a:rPr>
              <a:t>the following</a:t>
            </a:r>
            <a:r>
              <a:rPr sz="2000" spc="-1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rules:</a:t>
            </a:r>
            <a:endParaRPr sz="2000">
              <a:latin typeface="Times New Roman"/>
              <a:cs typeface="Times New Roman"/>
            </a:endParaRPr>
          </a:p>
          <a:p>
            <a:pPr marL="469900" marR="5080" indent="-457834" algn="just">
              <a:lnSpc>
                <a:spcPct val="200000"/>
              </a:lnSpc>
              <a:spcBef>
                <a:spcPts val="480"/>
              </a:spcBef>
              <a:buAutoNum type="arabicPeriod"/>
              <a:tabLst>
                <a:tab pos="470534" algn="l"/>
              </a:tabLst>
            </a:pPr>
            <a:r>
              <a:rPr sz="2000" spc="-5" dirty="0">
                <a:latin typeface="Times New Roman"/>
                <a:cs typeface="Times New Roman"/>
              </a:rPr>
              <a:t>Repeating plaintext letters that </a:t>
            </a:r>
            <a:r>
              <a:rPr sz="2000" dirty="0">
                <a:latin typeface="Times New Roman"/>
                <a:cs typeface="Times New Roman"/>
              </a:rPr>
              <a:t>are </a:t>
            </a:r>
            <a:r>
              <a:rPr sz="2000" spc="-10" dirty="0">
                <a:latin typeface="Times New Roman"/>
                <a:cs typeface="Times New Roman"/>
              </a:rPr>
              <a:t>in </a:t>
            </a:r>
            <a:r>
              <a:rPr sz="2000" dirty="0">
                <a:latin typeface="Times New Roman"/>
                <a:cs typeface="Times New Roman"/>
              </a:rPr>
              <a:t>the </a:t>
            </a:r>
            <a:r>
              <a:rPr sz="2000" spc="-5" dirty="0">
                <a:latin typeface="Times New Roman"/>
                <a:cs typeface="Times New Roman"/>
              </a:rPr>
              <a:t>same pair are separated with </a:t>
            </a:r>
            <a:r>
              <a:rPr sz="2000" dirty="0">
                <a:latin typeface="Times New Roman"/>
                <a:cs typeface="Times New Roman"/>
              </a:rPr>
              <a:t>a  </a:t>
            </a:r>
            <a:r>
              <a:rPr sz="2000" spc="-5" dirty="0">
                <a:latin typeface="Times New Roman"/>
                <a:cs typeface="Times New Roman"/>
              </a:rPr>
              <a:t>filler letter </a:t>
            </a:r>
            <a:r>
              <a:rPr sz="2000" dirty="0">
                <a:latin typeface="Times New Roman"/>
                <a:cs typeface="Times New Roman"/>
              </a:rPr>
              <a:t>, such </a:t>
            </a:r>
            <a:r>
              <a:rPr sz="2000" spc="-5" dirty="0">
                <a:latin typeface="Times New Roman"/>
                <a:cs typeface="Times New Roman"/>
              </a:rPr>
              <a:t>as </a:t>
            </a:r>
            <a:r>
              <a:rPr sz="2000" dirty="0">
                <a:latin typeface="Times New Roman"/>
                <a:cs typeface="Times New Roman"/>
              </a:rPr>
              <a:t>x , so that balloon would be treated </a:t>
            </a:r>
            <a:r>
              <a:rPr sz="2000" spc="-5" dirty="0">
                <a:latin typeface="Times New Roman"/>
                <a:cs typeface="Times New Roman"/>
              </a:rPr>
              <a:t>as </a:t>
            </a:r>
            <a:r>
              <a:rPr sz="2000" dirty="0">
                <a:latin typeface="Times New Roman"/>
                <a:cs typeface="Times New Roman"/>
              </a:rPr>
              <a:t>ba </a:t>
            </a:r>
            <a:r>
              <a:rPr sz="2000" spc="-5" dirty="0">
                <a:latin typeface="Times New Roman"/>
                <a:cs typeface="Times New Roman"/>
              </a:rPr>
              <a:t>lx lo</a:t>
            </a:r>
            <a:r>
              <a:rPr sz="2000" spc="-155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on.</a:t>
            </a:r>
            <a:endParaRPr sz="2000">
              <a:latin typeface="Times New Roman"/>
              <a:cs typeface="Times New Roman"/>
            </a:endParaRPr>
          </a:p>
          <a:p>
            <a:pPr marL="469900" marR="5715" indent="-457834" algn="just">
              <a:lnSpc>
                <a:spcPct val="200000"/>
              </a:lnSpc>
              <a:spcBef>
                <a:spcPts val="484"/>
              </a:spcBef>
              <a:buAutoNum type="arabicPeriod"/>
              <a:tabLst>
                <a:tab pos="470534" algn="l"/>
              </a:tabLst>
            </a:pPr>
            <a:r>
              <a:rPr sz="2000" spc="-50" dirty="0">
                <a:latin typeface="Times New Roman"/>
                <a:cs typeface="Times New Roman"/>
              </a:rPr>
              <a:t>Two </a:t>
            </a:r>
            <a:r>
              <a:rPr sz="2000" spc="-5" dirty="0">
                <a:latin typeface="Times New Roman"/>
                <a:cs typeface="Times New Roman"/>
              </a:rPr>
              <a:t>plaintext letters that fall in </a:t>
            </a:r>
            <a:r>
              <a:rPr sz="2000" dirty="0">
                <a:latin typeface="Times New Roman"/>
                <a:cs typeface="Times New Roman"/>
              </a:rPr>
              <a:t>the </a:t>
            </a:r>
            <a:r>
              <a:rPr sz="2000" spc="-5" dirty="0">
                <a:latin typeface="Times New Roman"/>
                <a:cs typeface="Times New Roman"/>
              </a:rPr>
              <a:t>same row </a:t>
            </a:r>
            <a:r>
              <a:rPr sz="2000" dirty="0">
                <a:latin typeface="Times New Roman"/>
                <a:cs typeface="Times New Roman"/>
              </a:rPr>
              <a:t>of the </a:t>
            </a:r>
            <a:r>
              <a:rPr sz="2000" spc="-5" dirty="0">
                <a:latin typeface="Times New Roman"/>
                <a:cs typeface="Times New Roman"/>
              </a:rPr>
              <a:t>matrix are each  </a:t>
            </a:r>
            <a:r>
              <a:rPr sz="2000" dirty="0">
                <a:latin typeface="Times New Roman"/>
                <a:cs typeface="Times New Roman"/>
              </a:rPr>
              <a:t>replaced by </a:t>
            </a:r>
            <a:r>
              <a:rPr sz="2000" spc="-5" dirty="0">
                <a:latin typeface="Times New Roman"/>
                <a:cs typeface="Times New Roman"/>
              </a:rPr>
              <a:t>the letter </a:t>
            </a:r>
            <a:r>
              <a:rPr sz="2000" spc="-10" dirty="0">
                <a:latin typeface="Times New Roman"/>
                <a:cs typeface="Times New Roman"/>
              </a:rPr>
              <a:t>to </a:t>
            </a:r>
            <a:r>
              <a:rPr sz="2000" spc="-5" dirty="0">
                <a:latin typeface="Times New Roman"/>
                <a:cs typeface="Times New Roman"/>
              </a:rPr>
              <a:t>the right </a:t>
            </a:r>
            <a:r>
              <a:rPr sz="2000" dirty="0">
                <a:latin typeface="Times New Roman"/>
                <a:cs typeface="Times New Roman"/>
              </a:rPr>
              <a:t>, </a:t>
            </a:r>
            <a:r>
              <a:rPr sz="2000" spc="-5" dirty="0">
                <a:latin typeface="Times New Roman"/>
                <a:cs typeface="Times New Roman"/>
              </a:rPr>
              <a:t>with the first element of </a:t>
            </a:r>
            <a:r>
              <a:rPr sz="2000" dirty="0">
                <a:latin typeface="Times New Roman"/>
                <a:cs typeface="Times New Roman"/>
              </a:rPr>
              <a:t>the </a:t>
            </a:r>
            <a:r>
              <a:rPr sz="2000" spc="-5" dirty="0">
                <a:latin typeface="Times New Roman"/>
                <a:cs typeface="Times New Roman"/>
              </a:rPr>
              <a:t>row  </a:t>
            </a:r>
            <a:r>
              <a:rPr sz="2000" dirty="0">
                <a:latin typeface="Times New Roman"/>
                <a:cs typeface="Times New Roman"/>
              </a:rPr>
              <a:t>circularly following the </a:t>
            </a:r>
            <a:r>
              <a:rPr sz="2000" spc="-5" dirty="0">
                <a:latin typeface="Times New Roman"/>
                <a:cs typeface="Times New Roman"/>
              </a:rPr>
              <a:t>last. </a:t>
            </a:r>
            <a:r>
              <a:rPr sz="2000" dirty="0">
                <a:latin typeface="Times New Roman"/>
                <a:cs typeface="Times New Roman"/>
              </a:rPr>
              <a:t>For </a:t>
            </a:r>
            <a:r>
              <a:rPr sz="2000" spc="-5" dirty="0">
                <a:latin typeface="Times New Roman"/>
                <a:cs typeface="Times New Roman"/>
              </a:rPr>
              <a:t>example </a:t>
            </a:r>
            <a:r>
              <a:rPr sz="2000" dirty="0">
                <a:latin typeface="Times New Roman"/>
                <a:cs typeface="Times New Roman"/>
              </a:rPr>
              <a:t>, </a:t>
            </a:r>
            <a:r>
              <a:rPr sz="2000" spc="-5" dirty="0">
                <a:latin typeface="Times New Roman"/>
                <a:cs typeface="Times New Roman"/>
              </a:rPr>
              <a:t>ar is </a:t>
            </a:r>
            <a:r>
              <a:rPr sz="2000" dirty="0">
                <a:latin typeface="Times New Roman"/>
                <a:cs typeface="Times New Roman"/>
              </a:rPr>
              <a:t>encrypted </a:t>
            </a:r>
            <a:r>
              <a:rPr sz="2000" spc="-5" dirty="0">
                <a:latin typeface="Times New Roman"/>
                <a:cs typeface="Times New Roman"/>
              </a:rPr>
              <a:t>as</a:t>
            </a:r>
            <a:r>
              <a:rPr sz="2000" spc="-15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RM.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835861"/>
            <a:ext cx="8074025" cy="34410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69900" indent="-457834" algn="just">
              <a:lnSpc>
                <a:spcPct val="100000"/>
              </a:lnSpc>
              <a:spcBef>
                <a:spcPts val="105"/>
              </a:spcBef>
              <a:buAutoNum type="arabicPeriod" startAt="3"/>
              <a:tabLst>
                <a:tab pos="470534" algn="l"/>
              </a:tabLst>
            </a:pPr>
            <a:r>
              <a:rPr sz="2000" spc="-50" dirty="0">
                <a:latin typeface="Times New Roman"/>
                <a:cs typeface="Times New Roman"/>
              </a:rPr>
              <a:t>Two</a:t>
            </a:r>
            <a:r>
              <a:rPr sz="2000" spc="7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plaintext</a:t>
            </a:r>
            <a:r>
              <a:rPr sz="2000" spc="6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letters</a:t>
            </a:r>
            <a:r>
              <a:rPr sz="2000" spc="7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that</a:t>
            </a:r>
            <a:r>
              <a:rPr sz="2000" spc="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fall</a:t>
            </a:r>
            <a:r>
              <a:rPr sz="2000" spc="5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in</a:t>
            </a:r>
            <a:r>
              <a:rPr sz="2000" spc="6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5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same</a:t>
            </a:r>
            <a:r>
              <a:rPr sz="2000" spc="7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column</a:t>
            </a:r>
            <a:r>
              <a:rPr sz="2000" spc="8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are</a:t>
            </a:r>
            <a:r>
              <a:rPr sz="2000" spc="6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each</a:t>
            </a:r>
            <a:r>
              <a:rPr sz="2000" spc="6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replaced</a:t>
            </a:r>
            <a:r>
              <a:rPr sz="2000" spc="7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by</a:t>
            </a:r>
            <a:r>
              <a:rPr sz="2000" spc="6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the</a:t>
            </a:r>
            <a:endParaRPr sz="2000">
              <a:latin typeface="Times New Roman"/>
              <a:cs typeface="Times New Roman"/>
            </a:endParaRPr>
          </a:p>
          <a:p>
            <a:pPr marL="469900" marR="5715" algn="just">
              <a:lnSpc>
                <a:spcPct val="200000"/>
              </a:lnSpc>
              <a:spcBef>
                <a:spcPts val="5"/>
              </a:spcBef>
            </a:pPr>
            <a:r>
              <a:rPr sz="2000" spc="-5" dirty="0">
                <a:latin typeface="Times New Roman"/>
                <a:cs typeface="Times New Roman"/>
              </a:rPr>
              <a:t>letter beneath </a:t>
            </a:r>
            <a:r>
              <a:rPr sz="2000" dirty="0">
                <a:latin typeface="Times New Roman"/>
                <a:cs typeface="Times New Roman"/>
              </a:rPr>
              <a:t>, with the </a:t>
            </a:r>
            <a:r>
              <a:rPr sz="2000" spc="-5" dirty="0">
                <a:latin typeface="Times New Roman"/>
                <a:cs typeface="Times New Roman"/>
              </a:rPr>
              <a:t>top element </a:t>
            </a:r>
            <a:r>
              <a:rPr sz="2000" dirty="0">
                <a:latin typeface="Times New Roman"/>
                <a:cs typeface="Times New Roman"/>
              </a:rPr>
              <a:t>of the </a:t>
            </a:r>
            <a:r>
              <a:rPr sz="2000" spc="-10" dirty="0">
                <a:latin typeface="Times New Roman"/>
                <a:cs typeface="Times New Roman"/>
              </a:rPr>
              <a:t>column </a:t>
            </a:r>
            <a:r>
              <a:rPr sz="2000" spc="-5" dirty="0">
                <a:latin typeface="Times New Roman"/>
                <a:cs typeface="Times New Roman"/>
              </a:rPr>
              <a:t>circularly following the  last. </a:t>
            </a:r>
            <a:r>
              <a:rPr sz="2000" dirty="0">
                <a:latin typeface="Times New Roman"/>
                <a:cs typeface="Times New Roman"/>
              </a:rPr>
              <a:t>For </a:t>
            </a:r>
            <a:r>
              <a:rPr sz="2000" spc="-5" dirty="0">
                <a:latin typeface="Times New Roman"/>
                <a:cs typeface="Times New Roman"/>
              </a:rPr>
              <a:t>example </a:t>
            </a:r>
            <a:r>
              <a:rPr sz="2000" dirty="0">
                <a:latin typeface="Times New Roman"/>
                <a:cs typeface="Times New Roman"/>
              </a:rPr>
              <a:t>, </a:t>
            </a:r>
            <a:r>
              <a:rPr sz="2000" spc="-10" dirty="0">
                <a:latin typeface="Times New Roman"/>
                <a:cs typeface="Times New Roman"/>
              </a:rPr>
              <a:t>mu </a:t>
            </a:r>
            <a:r>
              <a:rPr sz="2000" spc="-5" dirty="0">
                <a:latin typeface="Times New Roman"/>
                <a:cs typeface="Times New Roman"/>
              </a:rPr>
              <a:t>is </a:t>
            </a:r>
            <a:r>
              <a:rPr sz="2000" dirty="0">
                <a:latin typeface="Times New Roman"/>
                <a:cs typeface="Times New Roman"/>
              </a:rPr>
              <a:t>encrypted </a:t>
            </a:r>
            <a:r>
              <a:rPr sz="2000" spc="-5" dirty="0">
                <a:latin typeface="Times New Roman"/>
                <a:cs typeface="Times New Roman"/>
              </a:rPr>
              <a:t>as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CM.</a:t>
            </a:r>
            <a:endParaRPr sz="2000">
              <a:latin typeface="Times New Roman"/>
              <a:cs typeface="Times New Roman"/>
            </a:endParaRPr>
          </a:p>
          <a:p>
            <a:pPr marL="469900" marR="5715" indent="-457834" algn="just">
              <a:lnSpc>
                <a:spcPct val="200000"/>
              </a:lnSpc>
              <a:spcBef>
                <a:spcPts val="480"/>
              </a:spcBef>
              <a:buAutoNum type="arabicPeriod" startAt="4"/>
              <a:tabLst>
                <a:tab pos="470534" algn="l"/>
              </a:tabLst>
            </a:pPr>
            <a:r>
              <a:rPr sz="2000" spc="-5" dirty="0">
                <a:latin typeface="Times New Roman"/>
                <a:cs typeface="Times New Roman"/>
              </a:rPr>
              <a:t>Otherwise </a:t>
            </a:r>
            <a:r>
              <a:rPr sz="2000" dirty="0">
                <a:latin typeface="Times New Roman"/>
                <a:cs typeface="Times New Roman"/>
              </a:rPr>
              <a:t>, </a:t>
            </a:r>
            <a:r>
              <a:rPr sz="2000" spc="-5" dirty="0">
                <a:latin typeface="Times New Roman"/>
                <a:cs typeface="Times New Roman"/>
              </a:rPr>
              <a:t>each plaintext </a:t>
            </a:r>
            <a:r>
              <a:rPr sz="2000" spc="-10" dirty="0">
                <a:latin typeface="Times New Roman"/>
                <a:cs typeface="Times New Roman"/>
              </a:rPr>
              <a:t>letter in </a:t>
            </a:r>
            <a:r>
              <a:rPr sz="2000" dirty="0">
                <a:latin typeface="Times New Roman"/>
                <a:cs typeface="Times New Roman"/>
              </a:rPr>
              <a:t>a </a:t>
            </a:r>
            <a:r>
              <a:rPr sz="2000" spc="-5" dirty="0">
                <a:latin typeface="Times New Roman"/>
                <a:cs typeface="Times New Roman"/>
              </a:rPr>
              <a:t>pair </a:t>
            </a:r>
            <a:r>
              <a:rPr sz="2000" spc="-10" dirty="0">
                <a:latin typeface="Times New Roman"/>
                <a:cs typeface="Times New Roman"/>
              </a:rPr>
              <a:t>is </a:t>
            </a:r>
            <a:r>
              <a:rPr sz="2000" dirty="0">
                <a:latin typeface="Times New Roman"/>
                <a:cs typeface="Times New Roman"/>
              </a:rPr>
              <a:t>replaced by </a:t>
            </a:r>
            <a:r>
              <a:rPr sz="2000" spc="-5" dirty="0">
                <a:latin typeface="Times New Roman"/>
                <a:cs typeface="Times New Roman"/>
              </a:rPr>
              <a:t>the letter that </a:t>
            </a:r>
            <a:r>
              <a:rPr sz="2000" spc="-10" dirty="0">
                <a:latin typeface="Times New Roman"/>
                <a:cs typeface="Times New Roman"/>
              </a:rPr>
              <a:t>lies  </a:t>
            </a:r>
            <a:r>
              <a:rPr sz="2000" spc="-5" dirty="0">
                <a:latin typeface="Times New Roman"/>
                <a:cs typeface="Times New Roman"/>
              </a:rPr>
              <a:t>in its </a:t>
            </a:r>
            <a:r>
              <a:rPr sz="2000" dirty="0">
                <a:latin typeface="Times New Roman"/>
                <a:cs typeface="Times New Roman"/>
              </a:rPr>
              <a:t>own row and </a:t>
            </a:r>
            <a:r>
              <a:rPr sz="2000" spc="-5" dirty="0">
                <a:latin typeface="Times New Roman"/>
                <a:cs typeface="Times New Roman"/>
              </a:rPr>
              <a:t>the </a:t>
            </a:r>
            <a:r>
              <a:rPr sz="2000" spc="-10" dirty="0">
                <a:latin typeface="Times New Roman"/>
                <a:cs typeface="Times New Roman"/>
              </a:rPr>
              <a:t>column </a:t>
            </a:r>
            <a:r>
              <a:rPr sz="2000" spc="-5" dirty="0">
                <a:latin typeface="Times New Roman"/>
                <a:cs typeface="Times New Roman"/>
              </a:rPr>
              <a:t>occupied </a:t>
            </a:r>
            <a:r>
              <a:rPr sz="2000" dirty="0">
                <a:latin typeface="Times New Roman"/>
                <a:cs typeface="Times New Roman"/>
              </a:rPr>
              <a:t>by the </a:t>
            </a:r>
            <a:r>
              <a:rPr sz="2000" spc="-5" dirty="0">
                <a:latin typeface="Times New Roman"/>
                <a:cs typeface="Times New Roman"/>
              </a:rPr>
              <a:t>other plaintext </a:t>
            </a:r>
            <a:r>
              <a:rPr sz="2000" spc="-20" dirty="0">
                <a:latin typeface="Times New Roman"/>
                <a:cs typeface="Times New Roman"/>
              </a:rPr>
              <a:t>letter. </a:t>
            </a:r>
            <a:r>
              <a:rPr sz="2000" spc="-5" dirty="0">
                <a:latin typeface="Times New Roman"/>
                <a:cs typeface="Times New Roman"/>
              </a:rPr>
              <a:t>Thus  </a:t>
            </a:r>
            <a:r>
              <a:rPr sz="2000" dirty="0">
                <a:latin typeface="Times New Roman"/>
                <a:cs typeface="Times New Roman"/>
              </a:rPr>
              <a:t>hs </a:t>
            </a:r>
            <a:r>
              <a:rPr sz="2000" spc="-5" dirty="0">
                <a:latin typeface="Times New Roman"/>
                <a:cs typeface="Times New Roman"/>
              </a:rPr>
              <a:t>becomes BP </a:t>
            </a:r>
            <a:r>
              <a:rPr sz="2000" dirty="0">
                <a:latin typeface="Times New Roman"/>
                <a:cs typeface="Times New Roman"/>
              </a:rPr>
              <a:t>and ea </a:t>
            </a:r>
            <a:r>
              <a:rPr sz="2000" spc="-5" dirty="0">
                <a:latin typeface="Times New Roman"/>
                <a:cs typeface="Times New Roman"/>
              </a:rPr>
              <a:t>becomes </a:t>
            </a:r>
            <a:r>
              <a:rPr sz="2000" dirty="0">
                <a:latin typeface="Times New Roman"/>
                <a:cs typeface="Times New Roman"/>
              </a:rPr>
              <a:t>IM(or JM , as the encipher</a:t>
            </a:r>
            <a:r>
              <a:rPr sz="2000" spc="-20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wishes).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91661" y="608203"/>
            <a:ext cx="236156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/>
              <a:t>HILL</a:t>
            </a:r>
            <a:r>
              <a:rPr sz="2800" spc="-220" dirty="0"/>
              <a:t> </a:t>
            </a:r>
            <a:r>
              <a:rPr sz="2800" spc="-10" dirty="0"/>
              <a:t>CIPHER</a:t>
            </a:r>
            <a:endParaRPr sz="280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9652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The encryption algorithm takes </a:t>
            </a:r>
            <a:r>
              <a:rPr dirty="0"/>
              <a:t>m </a:t>
            </a:r>
            <a:r>
              <a:rPr spc="-5" dirty="0"/>
              <a:t>successive plaintext </a:t>
            </a:r>
            <a:r>
              <a:rPr spc="-10" dirty="0"/>
              <a:t>letters</a:t>
            </a:r>
            <a:r>
              <a:rPr spc="265" dirty="0"/>
              <a:t> </a:t>
            </a:r>
            <a:r>
              <a:rPr spc="-5" dirty="0"/>
              <a:t>and</a:t>
            </a:r>
          </a:p>
          <a:p>
            <a:pPr marL="15875" marR="5080">
              <a:lnSpc>
                <a:spcPct val="190000"/>
              </a:lnSpc>
            </a:pPr>
            <a:r>
              <a:rPr spc="-5" dirty="0"/>
              <a:t>substitutes for </a:t>
            </a:r>
            <a:r>
              <a:rPr dirty="0"/>
              <a:t>them m cipher </a:t>
            </a:r>
            <a:r>
              <a:rPr spc="-5" dirty="0"/>
              <a:t>text letters. The substitution is determined </a:t>
            </a:r>
            <a:r>
              <a:rPr dirty="0"/>
              <a:t>by m  </a:t>
            </a:r>
            <a:r>
              <a:rPr spc="-5" dirty="0"/>
              <a:t>linear </a:t>
            </a:r>
            <a:r>
              <a:rPr dirty="0"/>
              <a:t>equations </a:t>
            </a:r>
            <a:r>
              <a:rPr spc="-5" dirty="0"/>
              <a:t>in </a:t>
            </a:r>
            <a:r>
              <a:rPr dirty="0"/>
              <a:t>which </a:t>
            </a:r>
            <a:r>
              <a:rPr spc="-5" dirty="0"/>
              <a:t>each </a:t>
            </a:r>
            <a:r>
              <a:rPr dirty="0"/>
              <a:t>character </a:t>
            </a:r>
            <a:r>
              <a:rPr spc="-5" dirty="0"/>
              <a:t>is </a:t>
            </a:r>
            <a:r>
              <a:rPr dirty="0"/>
              <a:t>assigned a numerical</a:t>
            </a:r>
            <a:r>
              <a:rPr spc="-160" dirty="0"/>
              <a:t> </a:t>
            </a:r>
            <a:r>
              <a:rPr dirty="0"/>
              <a:t>value</a:t>
            </a:r>
          </a:p>
          <a:p>
            <a:pPr marL="904240" marR="374650" indent="-824865">
              <a:lnSpc>
                <a:spcPct val="210000"/>
              </a:lnSpc>
              <a:spcBef>
                <a:spcPts val="5"/>
              </a:spcBef>
            </a:pPr>
            <a:r>
              <a:rPr dirty="0"/>
              <a:t>(a=0 , b=1 , …….z=25). For </a:t>
            </a:r>
            <a:r>
              <a:rPr spc="-10" dirty="0"/>
              <a:t>m=3 </a:t>
            </a:r>
            <a:r>
              <a:rPr dirty="0"/>
              <a:t>, the system </a:t>
            </a:r>
            <a:r>
              <a:rPr spc="-5" dirty="0"/>
              <a:t>can </a:t>
            </a:r>
            <a:r>
              <a:rPr dirty="0"/>
              <a:t>be described </a:t>
            </a:r>
            <a:r>
              <a:rPr spc="-5" dirty="0"/>
              <a:t>as</a:t>
            </a:r>
            <a:r>
              <a:rPr spc="-135" dirty="0"/>
              <a:t> </a:t>
            </a:r>
            <a:r>
              <a:rPr dirty="0"/>
              <a:t>follows:  </a:t>
            </a:r>
            <a:r>
              <a:rPr spc="-5" dirty="0"/>
              <a:t>c1=(k11p1+k12p2+k13p3) </a:t>
            </a:r>
            <a:r>
              <a:rPr spc="-10" dirty="0"/>
              <a:t>mod</a:t>
            </a:r>
            <a:r>
              <a:rPr spc="-35" dirty="0"/>
              <a:t> </a:t>
            </a:r>
            <a:r>
              <a:rPr spc="5" dirty="0"/>
              <a:t>26</a:t>
            </a:r>
          </a:p>
          <a:p>
            <a:pPr marL="3175">
              <a:lnSpc>
                <a:spcPct val="100000"/>
              </a:lnSpc>
              <a:spcBef>
                <a:spcPts val="50"/>
              </a:spcBef>
            </a:pPr>
            <a:endParaRPr sz="2250"/>
          </a:p>
          <a:p>
            <a:pPr marL="968375">
              <a:lnSpc>
                <a:spcPct val="100000"/>
              </a:lnSpc>
            </a:pPr>
            <a:r>
              <a:rPr spc="-5" dirty="0"/>
              <a:t>c2=(k21p1+k22p2+k23p3) </a:t>
            </a:r>
            <a:r>
              <a:rPr spc="-10" dirty="0"/>
              <a:t>mod</a:t>
            </a:r>
            <a:r>
              <a:rPr spc="-35" dirty="0"/>
              <a:t> </a:t>
            </a:r>
            <a:r>
              <a:rPr spc="5" dirty="0"/>
              <a:t>26</a:t>
            </a:r>
          </a:p>
          <a:p>
            <a:pPr marL="3175">
              <a:lnSpc>
                <a:spcPct val="100000"/>
              </a:lnSpc>
              <a:spcBef>
                <a:spcPts val="55"/>
              </a:spcBef>
            </a:pPr>
            <a:endParaRPr sz="2250"/>
          </a:p>
          <a:p>
            <a:pPr marL="968375">
              <a:lnSpc>
                <a:spcPct val="100000"/>
              </a:lnSpc>
            </a:pPr>
            <a:r>
              <a:rPr spc="-5" dirty="0"/>
              <a:t>c3=(k31p1+k32p2+k33p3) </a:t>
            </a:r>
            <a:r>
              <a:rPr spc="-10" dirty="0"/>
              <a:t>mod</a:t>
            </a:r>
            <a:r>
              <a:rPr spc="-35" dirty="0"/>
              <a:t> </a:t>
            </a:r>
            <a:r>
              <a:rPr spc="5" dirty="0"/>
              <a:t>26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670685" marR="5080" indent="-165862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THIS CAN BE EXPRESSED IN TERM OF</a:t>
            </a:r>
            <a:r>
              <a:rPr spc="-175" dirty="0"/>
              <a:t> </a:t>
            </a:r>
            <a:r>
              <a:rPr spc="-5" dirty="0"/>
              <a:t>COLUMN  </a:t>
            </a:r>
            <a:r>
              <a:rPr spc="-10" dirty="0"/>
              <a:t>VECTORS </a:t>
            </a:r>
            <a:r>
              <a:rPr spc="-5" dirty="0"/>
              <a:t>AND</a:t>
            </a:r>
            <a:r>
              <a:rPr spc="-150" dirty="0"/>
              <a:t> </a:t>
            </a:r>
            <a:r>
              <a:rPr spc="-25" dirty="0"/>
              <a:t>MATRICES:</a:t>
            </a:r>
          </a:p>
        </p:txBody>
      </p:sp>
      <p:sp>
        <p:nvSpPr>
          <p:cNvPr id="3" name="object 3"/>
          <p:cNvSpPr/>
          <p:nvPr/>
        </p:nvSpPr>
        <p:spPr>
          <a:xfrm>
            <a:off x="1752600" y="1981200"/>
            <a:ext cx="4876800" cy="17068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907794" y="3932910"/>
            <a:ext cx="2254250" cy="939800"/>
          </a:xfrm>
          <a:prstGeom prst="rect">
            <a:avLst/>
          </a:prstGeom>
        </p:spPr>
        <p:txBody>
          <a:bodyPr vert="horz" wrap="square" lIns="0" tIns="1651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0"/>
              </a:spcBef>
            </a:pPr>
            <a:r>
              <a:rPr sz="2000" b="1" dirty="0">
                <a:latin typeface="Times New Roman"/>
                <a:cs typeface="Times New Roman"/>
              </a:rPr>
              <a:t>Or</a:t>
            </a:r>
            <a:endParaRPr sz="2000">
              <a:latin typeface="Times New Roman"/>
              <a:cs typeface="Times New Roman"/>
            </a:endParaRPr>
          </a:p>
          <a:p>
            <a:pPr marL="647700">
              <a:lnSpc>
                <a:spcPct val="100000"/>
              </a:lnSpc>
              <a:spcBef>
                <a:spcPts val="1200"/>
              </a:spcBef>
            </a:pPr>
            <a:r>
              <a:rPr sz="2000" b="1" dirty="0">
                <a:latin typeface="Times New Roman"/>
                <a:cs typeface="Times New Roman"/>
              </a:rPr>
              <a:t>C =KP mod</a:t>
            </a:r>
            <a:r>
              <a:rPr sz="2000" b="1" spc="-210" dirty="0">
                <a:latin typeface="Times New Roman"/>
                <a:cs typeface="Times New Roman"/>
              </a:rPr>
              <a:t> </a:t>
            </a:r>
            <a:r>
              <a:rPr sz="2000" b="1" spc="5" dirty="0">
                <a:latin typeface="Times New Roman"/>
                <a:cs typeface="Times New Roman"/>
              </a:rPr>
              <a:t>26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40201" y="508761"/>
            <a:ext cx="286321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/>
              <a:t>INTR</a:t>
            </a:r>
            <a:r>
              <a:rPr sz="2800" spc="-15" dirty="0"/>
              <a:t>O</a:t>
            </a:r>
            <a:r>
              <a:rPr sz="2800" spc="-5" dirty="0"/>
              <a:t>DUC</a:t>
            </a:r>
            <a:r>
              <a:rPr sz="2800" spc="-20" dirty="0"/>
              <a:t>T</a:t>
            </a:r>
            <a:r>
              <a:rPr sz="2800" spc="-5" dirty="0"/>
              <a:t>ION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535940" y="1409446"/>
            <a:ext cx="8074025" cy="42240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800" b="1" dirty="0">
                <a:latin typeface="Times New Roman"/>
                <a:cs typeface="Times New Roman"/>
              </a:rPr>
              <a:t>Plaintext</a:t>
            </a:r>
            <a:r>
              <a:rPr sz="1800" dirty="0">
                <a:latin typeface="Times New Roman"/>
                <a:cs typeface="Times New Roman"/>
              </a:rPr>
              <a:t>: original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message</a:t>
            </a:r>
            <a:endParaRPr sz="18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151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800" b="1" spc="-5" dirty="0">
                <a:latin typeface="Times New Roman"/>
                <a:cs typeface="Times New Roman"/>
              </a:rPr>
              <a:t>Cipher </a:t>
            </a:r>
            <a:r>
              <a:rPr sz="1800" b="1" dirty="0">
                <a:latin typeface="Times New Roman"/>
                <a:cs typeface="Times New Roman"/>
              </a:rPr>
              <a:t>text</a:t>
            </a:r>
            <a:r>
              <a:rPr sz="1800" dirty="0">
                <a:latin typeface="Times New Roman"/>
                <a:cs typeface="Times New Roman"/>
              </a:rPr>
              <a:t>: coded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message</a:t>
            </a:r>
            <a:endParaRPr sz="1800">
              <a:latin typeface="Times New Roman"/>
              <a:cs typeface="Times New Roman"/>
            </a:endParaRPr>
          </a:p>
          <a:p>
            <a:pPr marL="355600" indent="-342900" algn="just">
              <a:lnSpc>
                <a:spcPct val="100000"/>
              </a:lnSpc>
              <a:spcBef>
                <a:spcPts val="1515"/>
              </a:spcBef>
              <a:buFont typeface="Arial"/>
              <a:buChar char="•"/>
              <a:tabLst>
                <a:tab pos="355600" algn="l"/>
              </a:tabLst>
            </a:pPr>
            <a:r>
              <a:rPr sz="1800" b="1" spc="-5" dirty="0">
                <a:latin typeface="Times New Roman"/>
                <a:cs typeface="Times New Roman"/>
              </a:rPr>
              <a:t>Enciphering </a:t>
            </a:r>
            <a:r>
              <a:rPr sz="1800" dirty="0">
                <a:latin typeface="Times New Roman"/>
                <a:cs typeface="Times New Roman"/>
              </a:rPr>
              <a:t>or </a:t>
            </a:r>
            <a:r>
              <a:rPr sz="1800" b="1" dirty="0">
                <a:latin typeface="Times New Roman"/>
                <a:cs typeface="Times New Roman"/>
              </a:rPr>
              <a:t>encryption</a:t>
            </a:r>
            <a:r>
              <a:rPr sz="1800" dirty="0">
                <a:latin typeface="Times New Roman"/>
                <a:cs typeface="Times New Roman"/>
              </a:rPr>
              <a:t>: the </a:t>
            </a:r>
            <a:r>
              <a:rPr sz="1800" spc="-5" dirty="0">
                <a:latin typeface="Times New Roman"/>
                <a:cs typeface="Times New Roman"/>
              </a:rPr>
              <a:t>process </a:t>
            </a:r>
            <a:r>
              <a:rPr sz="1800" dirty="0">
                <a:latin typeface="Times New Roman"/>
                <a:cs typeface="Times New Roman"/>
              </a:rPr>
              <a:t>of converting from plaintext to cipher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text</a:t>
            </a:r>
            <a:endParaRPr sz="1800">
              <a:latin typeface="Times New Roman"/>
              <a:cs typeface="Times New Roman"/>
            </a:endParaRPr>
          </a:p>
          <a:p>
            <a:pPr marL="355600" marR="7620" indent="-342900" algn="just">
              <a:lnSpc>
                <a:spcPct val="150000"/>
              </a:lnSpc>
              <a:spcBef>
                <a:spcPts val="434"/>
              </a:spcBef>
              <a:buFont typeface="Arial"/>
              <a:buChar char="•"/>
              <a:tabLst>
                <a:tab pos="355600" algn="l"/>
              </a:tabLst>
            </a:pPr>
            <a:r>
              <a:rPr sz="1800" b="1" spc="-5" dirty="0">
                <a:latin typeface="Times New Roman"/>
                <a:cs typeface="Times New Roman"/>
              </a:rPr>
              <a:t>Deciphering </a:t>
            </a:r>
            <a:r>
              <a:rPr sz="1800" dirty="0">
                <a:latin typeface="Times New Roman"/>
                <a:cs typeface="Times New Roman"/>
              </a:rPr>
              <a:t>or </a:t>
            </a:r>
            <a:r>
              <a:rPr sz="1800" b="1" dirty="0">
                <a:latin typeface="Times New Roman"/>
                <a:cs typeface="Times New Roman"/>
              </a:rPr>
              <a:t>decryption: </a:t>
            </a:r>
            <a:r>
              <a:rPr sz="1800" spc="-5" dirty="0">
                <a:latin typeface="Times New Roman"/>
                <a:cs typeface="Times New Roman"/>
              </a:rPr>
              <a:t>the process </a:t>
            </a:r>
            <a:r>
              <a:rPr sz="1800" dirty="0">
                <a:latin typeface="Times New Roman"/>
                <a:cs typeface="Times New Roman"/>
              </a:rPr>
              <a:t>of </a:t>
            </a:r>
            <a:r>
              <a:rPr sz="1800" spc="-5" dirty="0">
                <a:latin typeface="Times New Roman"/>
                <a:cs typeface="Times New Roman"/>
              </a:rPr>
              <a:t>restoring the plaintext </a:t>
            </a:r>
            <a:r>
              <a:rPr sz="1800" dirty="0">
                <a:latin typeface="Times New Roman"/>
                <a:cs typeface="Times New Roman"/>
              </a:rPr>
              <a:t>from </a:t>
            </a:r>
            <a:r>
              <a:rPr sz="1800" spc="-5" dirty="0">
                <a:latin typeface="Times New Roman"/>
                <a:cs typeface="Times New Roman"/>
              </a:rPr>
              <a:t>the cipher  </a:t>
            </a:r>
            <a:r>
              <a:rPr sz="1800" dirty="0">
                <a:latin typeface="Times New Roman"/>
                <a:cs typeface="Times New Roman"/>
              </a:rPr>
              <a:t>text</a:t>
            </a:r>
            <a:endParaRPr sz="1800">
              <a:latin typeface="Times New Roman"/>
              <a:cs typeface="Times New Roman"/>
            </a:endParaRPr>
          </a:p>
          <a:p>
            <a:pPr marL="12700" marR="5080" indent="510540" algn="just">
              <a:lnSpc>
                <a:spcPct val="150000"/>
              </a:lnSpc>
              <a:spcBef>
                <a:spcPts val="430"/>
              </a:spcBef>
            </a:pPr>
            <a:r>
              <a:rPr sz="1800" dirty="0">
                <a:latin typeface="Times New Roman"/>
                <a:cs typeface="Times New Roman"/>
              </a:rPr>
              <a:t>The </a:t>
            </a:r>
            <a:r>
              <a:rPr sz="1800" spc="-5" dirty="0">
                <a:latin typeface="Times New Roman"/>
                <a:cs typeface="Times New Roman"/>
              </a:rPr>
              <a:t>many schemes </a:t>
            </a:r>
            <a:r>
              <a:rPr sz="1800" dirty="0">
                <a:latin typeface="Times New Roman"/>
                <a:cs typeface="Times New Roman"/>
              </a:rPr>
              <a:t>used for </a:t>
            </a:r>
            <a:r>
              <a:rPr sz="1800" spc="-5" dirty="0">
                <a:latin typeface="Times New Roman"/>
                <a:cs typeface="Times New Roman"/>
              </a:rPr>
              <a:t>encryption constitute </a:t>
            </a:r>
            <a:r>
              <a:rPr sz="1800" dirty="0">
                <a:latin typeface="Times New Roman"/>
                <a:cs typeface="Times New Roman"/>
              </a:rPr>
              <a:t>the area of </a:t>
            </a:r>
            <a:r>
              <a:rPr sz="1800" spc="-5" dirty="0">
                <a:latin typeface="Times New Roman"/>
                <a:cs typeface="Times New Roman"/>
              </a:rPr>
              <a:t>study known  as </a:t>
            </a:r>
            <a:r>
              <a:rPr sz="1800" b="1" spc="-5" dirty="0">
                <a:latin typeface="Times New Roman"/>
                <a:cs typeface="Times New Roman"/>
              </a:rPr>
              <a:t>cryptography</a:t>
            </a:r>
            <a:r>
              <a:rPr sz="1800" spc="-5" dirty="0">
                <a:latin typeface="Times New Roman"/>
                <a:cs typeface="Times New Roman"/>
              </a:rPr>
              <a:t>. </a:t>
            </a:r>
            <a:r>
              <a:rPr sz="1800" dirty="0">
                <a:latin typeface="Times New Roman"/>
                <a:cs typeface="Times New Roman"/>
              </a:rPr>
              <a:t>Such a </a:t>
            </a:r>
            <a:r>
              <a:rPr sz="1800" spc="-5" dirty="0">
                <a:latin typeface="Times New Roman"/>
                <a:cs typeface="Times New Roman"/>
              </a:rPr>
              <a:t>scheme is </a:t>
            </a:r>
            <a:r>
              <a:rPr sz="1800" dirty="0">
                <a:latin typeface="Times New Roman"/>
                <a:cs typeface="Times New Roman"/>
              </a:rPr>
              <a:t>known </a:t>
            </a:r>
            <a:r>
              <a:rPr sz="1800" spc="-5" dirty="0">
                <a:latin typeface="Times New Roman"/>
                <a:cs typeface="Times New Roman"/>
              </a:rPr>
              <a:t>as </a:t>
            </a:r>
            <a:r>
              <a:rPr sz="1800" dirty="0">
                <a:latin typeface="Times New Roman"/>
                <a:cs typeface="Times New Roman"/>
              </a:rPr>
              <a:t>a </a:t>
            </a:r>
            <a:r>
              <a:rPr sz="1800" b="1" spc="-5" dirty="0">
                <a:latin typeface="Times New Roman"/>
                <a:cs typeface="Times New Roman"/>
              </a:rPr>
              <a:t>cipher</a:t>
            </a:r>
            <a:r>
              <a:rPr sz="1800" spc="-5" dirty="0">
                <a:latin typeface="Times New Roman"/>
                <a:cs typeface="Times New Roman"/>
              </a:rPr>
              <a:t>. </a:t>
            </a:r>
            <a:r>
              <a:rPr sz="1800" spc="-15" dirty="0">
                <a:latin typeface="Times New Roman"/>
                <a:cs typeface="Times New Roman"/>
              </a:rPr>
              <a:t>Techniques </a:t>
            </a:r>
            <a:r>
              <a:rPr sz="1800" spc="-5" dirty="0">
                <a:latin typeface="Times New Roman"/>
                <a:cs typeface="Times New Roman"/>
              </a:rPr>
              <a:t>used </a:t>
            </a:r>
            <a:r>
              <a:rPr sz="1800" dirty="0">
                <a:latin typeface="Times New Roman"/>
                <a:cs typeface="Times New Roman"/>
              </a:rPr>
              <a:t>for  </a:t>
            </a:r>
            <a:r>
              <a:rPr sz="1800" spc="-5" dirty="0">
                <a:latin typeface="Times New Roman"/>
                <a:cs typeface="Times New Roman"/>
              </a:rPr>
              <a:t>deciphering </a:t>
            </a:r>
            <a:r>
              <a:rPr sz="1800" dirty="0">
                <a:latin typeface="Times New Roman"/>
                <a:cs typeface="Times New Roman"/>
              </a:rPr>
              <a:t>a </a:t>
            </a:r>
            <a:r>
              <a:rPr sz="1800" spc="-5" dirty="0">
                <a:latin typeface="Times New Roman"/>
                <a:cs typeface="Times New Roman"/>
              </a:rPr>
              <a:t>message without </a:t>
            </a:r>
            <a:r>
              <a:rPr sz="1800" spc="-10" dirty="0">
                <a:latin typeface="Times New Roman"/>
                <a:cs typeface="Times New Roman"/>
              </a:rPr>
              <a:t>any </a:t>
            </a:r>
            <a:r>
              <a:rPr sz="1800" spc="-5" dirty="0">
                <a:latin typeface="Times New Roman"/>
                <a:cs typeface="Times New Roman"/>
              </a:rPr>
              <a:t>knowledge </a:t>
            </a:r>
            <a:r>
              <a:rPr sz="1800" spc="-10" dirty="0">
                <a:latin typeface="Times New Roman"/>
                <a:cs typeface="Times New Roman"/>
              </a:rPr>
              <a:t>of </a:t>
            </a:r>
            <a:r>
              <a:rPr sz="1800" spc="-5" dirty="0">
                <a:latin typeface="Times New Roman"/>
                <a:cs typeface="Times New Roman"/>
              </a:rPr>
              <a:t>the enciphering details fall into the  </a:t>
            </a:r>
            <a:r>
              <a:rPr sz="1800" dirty="0">
                <a:latin typeface="Times New Roman"/>
                <a:cs typeface="Times New Roman"/>
              </a:rPr>
              <a:t>area of </a:t>
            </a:r>
            <a:r>
              <a:rPr sz="1800" b="1" spc="-5" dirty="0">
                <a:latin typeface="Times New Roman"/>
                <a:cs typeface="Times New Roman"/>
              </a:rPr>
              <a:t>cryptanalysis</a:t>
            </a:r>
            <a:r>
              <a:rPr sz="1800" spc="-5" dirty="0">
                <a:latin typeface="Times New Roman"/>
                <a:cs typeface="Times New Roman"/>
              </a:rPr>
              <a:t>. Cryptanalysis is </a:t>
            </a:r>
            <a:r>
              <a:rPr sz="1800" dirty="0">
                <a:latin typeface="Times New Roman"/>
                <a:cs typeface="Times New Roman"/>
              </a:rPr>
              <a:t>what the layperson calls </a:t>
            </a:r>
            <a:r>
              <a:rPr sz="1800" b="1" spc="-10" dirty="0">
                <a:latin typeface="Times New Roman"/>
                <a:cs typeface="Times New Roman"/>
              </a:rPr>
              <a:t>"breaking </a:t>
            </a:r>
            <a:r>
              <a:rPr sz="1800" b="1" spc="-5" dirty="0">
                <a:latin typeface="Times New Roman"/>
                <a:cs typeface="Times New Roman"/>
              </a:rPr>
              <a:t>the code".  </a:t>
            </a:r>
            <a:r>
              <a:rPr sz="1800" dirty="0">
                <a:latin typeface="Times New Roman"/>
                <a:cs typeface="Times New Roman"/>
              </a:rPr>
              <a:t>The areas of cryptography and cryptanalysis together are called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cryptology</a:t>
            </a:r>
            <a:r>
              <a:rPr sz="1800" dirty="0">
                <a:latin typeface="Times New Roman"/>
                <a:cs typeface="Times New Roman"/>
              </a:rPr>
              <a:t>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99513" y="608203"/>
            <a:ext cx="474472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0" dirty="0"/>
              <a:t>POLYALHABETIC</a:t>
            </a:r>
            <a:r>
              <a:rPr sz="2800" spc="-5" dirty="0"/>
              <a:t> CIPHERS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535940" y="1721668"/>
            <a:ext cx="8073390" cy="38068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066800" algn="just">
              <a:lnSpc>
                <a:spcPct val="150100"/>
              </a:lnSpc>
              <a:spcBef>
                <a:spcPts val="100"/>
              </a:spcBef>
            </a:pPr>
            <a:r>
              <a:rPr sz="2000" spc="-5" dirty="0">
                <a:latin typeface="Times New Roman"/>
                <a:cs typeface="Times New Roman"/>
              </a:rPr>
              <a:t>Another </a:t>
            </a:r>
            <a:r>
              <a:rPr sz="2000" dirty="0">
                <a:latin typeface="Times New Roman"/>
                <a:cs typeface="Times New Roman"/>
              </a:rPr>
              <a:t>way </a:t>
            </a:r>
            <a:r>
              <a:rPr sz="2000" spc="-10" dirty="0">
                <a:latin typeface="Times New Roman"/>
                <a:cs typeface="Times New Roman"/>
              </a:rPr>
              <a:t>to </a:t>
            </a:r>
            <a:r>
              <a:rPr sz="2000" spc="-5" dirty="0">
                <a:latin typeface="Times New Roman"/>
                <a:cs typeface="Times New Roman"/>
              </a:rPr>
              <a:t>improve </a:t>
            </a:r>
            <a:r>
              <a:rPr sz="2000" dirty="0">
                <a:latin typeface="Times New Roman"/>
                <a:cs typeface="Times New Roman"/>
              </a:rPr>
              <a:t>on </a:t>
            </a:r>
            <a:r>
              <a:rPr sz="2000" spc="-5" dirty="0">
                <a:latin typeface="Times New Roman"/>
                <a:cs typeface="Times New Roman"/>
              </a:rPr>
              <a:t>the simple monoalphabetic technique </a:t>
            </a:r>
            <a:r>
              <a:rPr sz="2000" spc="-20" dirty="0">
                <a:latin typeface="Times New Roman"/>
                <a:cs typeface="Times New Roman"/>
              </a:rPr>
              <a:t>is  </a:t>
            </a:r>
            <a:r>
              <a:rPr sz="2000" spc="-5" dirty="0">
                <a:latin typeface="Times New Roman"/>
                <a:cs typeface="Times New Roman"/>
              </a:rPr>
              <a:t>to </a:t>
            </a:r>
            <a:r>
              <a:rPr sz="2000" dirty="0">
                <a:latin typeface="Times New Roman"/>
                <a:cs typeface="Times New Roman"/>
              </a:rPr>
              <a:t>use </a:t>
            </a:r>
            <a:r>
              <a:rPr sz="2000" spc="-10" dirty="0">
                <a:latin typeface="Times New Roman"/>
                <a:cs typeface="Times New Roman"/>
              </a:rPr>
              <a:t>different </a:t>
            </a:r>
            <a:r>
              <a:rPr sz="2000" spc="-5" dirty="0">
                <a:latin typeface="Times New Roman"/>
                <a:cs typeface="Times New Roman"/>
              </a:rPr>
              <a:t>monoalphabetic substitutions as </a:t>
            </a:r>
            <a:r>
              <a:rPr sz="2000" dirty="0">
                <a:latin typeface="Times New Roman"/>
                <a:cs typeface="Times New Roman"/>
              </a:rPr>
              <a:t>one </a:t>
            </a:r>
            <a:r>
              <a:rPr sz="2000" spc="-5" dirty="0">
                <a:latin typeface="Times New Roman"/>
                <a:cs typeface="Times New Roman"/>
              </a:rPr>
              <a:t>proceeds through the  plaintext message. The general name </a:t>
            </a:r>
            <a:r>
              <a:rPr sz="2000" dirty="0">
                <a:latin typeface="Times New Roman"/>
                <a:cs typeface="Times New Roman"/>
              </a:rPr>
              <a:t>for this </a:t>
            </a:r>
            <a:r>
              <a:rPr sz="2000" spc="-5" dirty="0">
                <a:latin typeface="Times New Roman"/>
                <a:cs typeface="Times New Roman"/>
              </a:rPr>
              <a:t>approach is </a:t>
            </a:r>
            <a:r>
              <a:rPr sz="2000" b="1" spc="-5" dirty="0">
                <a:latin typeface="Times New Roman"/>
                <a:cs typeface="Times New Roman"/>
              </a:rPr>
              <a:t>polyalphabetic  substitution cipher</a:t>
            </a:r>
            <a:r>
              <a:rPr sz="2000" spc="-5" dirty="0">
                <a:latin typeface="Times New Roman"/>
                <a:cs typeface="Times New Roman"/>
              </a:rPr>
              <a:t>. </a:t>
            </a:r>
            <a:r>
              <a:rPr sz="2000" dirty="0">
                <a:latin typeface="Times New Roman"/>
                <a:cs typeface="Times New Roman"/>
              </a:rPr>
              <a:t>All </a:t>
            </a:r>
            <a:r>
              <a:rPr sz="2000" spc="-5" dirty="0">
                <a:latin typeface="Times New Roman"/>
                <a:cs typeface="Times New Roman"/>
              </a:rPr>
              <a:t>these techniques have the following features </a:t>
            </a:r>
            <a:r>
              <a:rPr sz="2000" spc="-20" dirty="0">
                <a:latin typeface="Times New Roman"/>
                <a:cs typeface="Times New Roman"/>
              </a:rPr>
              <a:t>in  </a:t>
            </a:r>
            <a:r>
              <a:rPr sz="2000" spc="-5" dirty="0">
                <a:latin typeface="Times New Roman"/>
                <a:cs typeface="Times New Roman"/>
              </a:rPr>
              <a:t>common:</a:t>
            </a:r>
            <a:endParaRPr sz="2000">
              <a:latin typeface="Times New Roman"/>
              <a:cs typeface="Times New Roman"/>
            </a:endParaRPr>
          </a:p>
          <a:p>
            <a:pPr marL="1015365" indent="-203200" algn="just">
              <a:lnSpc>
                <a:spcPct val="100000"/>
              </a:lnSpc>
              <a:spcBef>
                <a:spcPts val="1680"/>
              </a:spcBef>
              <a:buSzPct val="95000"/>
              <a:buFont typeface="Wingdings"/>
              <a:buChar char=""/>
              <a:tabLst>
                <a:tab pos="1016000" algn="l"/>
              </a:tabLst>
            </a:pPr>
            <a:r>
              <a:rPr sz="2000" dirty="0">
                <a:latin typeface="Times New Roman"/>
                <a:cs typeface="Times New Roman"/>
              </a:rPr>
              <a:t>A set of related monoalphabetic </a:t>
            </a:r>
            <a:r>
              <a:rPr sz="2000" spc="-5" dirty="0">
                <a:latin typeface="Times New Roman"/>
                <a:cs typeface="Times New Roman"/>
              </a:rPr>
              <a:t>substitution </a:t>
            </a:r>
            <a:r>
              <a:rPr sz="2000" dirty="0">
                <a:latin typeface="Times New Roman"/>
                <a:cs typeface="Times New Roman"/>
              </a:rPr>
              <a:t>rules </a:t>
            </a:r>
            <a:r>
              <a:rPr sz="2000" spc="-5" dirty="0">
                <a:latin typeface="Times New Roman"/>
                <a:cs typeface="Times New Roman"/>
              </a:rPr>
              <a:t>is</a:t>
            </a:r>
            <a:r>
              <a:rPr sz="2000" spc="-26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used.</a:t>
            </a:r>
            <a:endParaRPr sz="2000">
              <a:latin typeface="Times New Roman"/>
              <a:cs typeface="Times New Roman"/>
            </a:endParaRPr>
          </a:p>
          <a:p>
            <a:pPr marL="812800" marR="5715" algn="just">
              <a:lnSpc>
                <a:spcPct val="150100"/>
              </a:lnSpc>
              <a:spcBef>
                <a:spcPts val="480"/>
              </a:spcBef>
              <a:buSzPct val="95000"/>
              <a:buFont typeface="Wingdings"/>
              <a:buChar char=""/>
              <a:tabLst>
                <a:tab pos="1016000" algn="l"/>
              </a:tabLst>
            </a:pPr>
            <a:r>
              <a:rPr sz="2000" dirty="0">
                <a:latin typeface="Times New Roman"/>
                <a:cs typeface="Times New Roman"/>
              </a:rPr>
              <a:t>A key </a:t>
            </a:r>
            <a:r>
              <a:rPr sz="2000" spc="-5" dirty="0">
                <a:latin typeface="Times New Roman"/>
                <a:cs typeface="Times New Roman"/>
              </a:rPr>
              <a:t>determined which particular rule is chosen for </a:t>
            </a:r>
            <a:r>
              <a:rPr sz="2000" dirty="0">
                <a:latin typeface="Times New Roman"/>
                <a:cs typeface="Times New Roman"/>
              </a:rPr>
              <a:t>a </a:t>
            </a:r>
            <a:r>
              <a:rPr sz="2000" spc="-5" dirty="0">
                <a:latin typeface="Times New Roman"/>
                <a:cs typeface="Times New Roman"/>
              </a:rPr>
              <a:t>given  transformation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273741"/>
            <a:ext cx="8074025" cy="941069"/>
          </a:xfrm>
          <a:prstGeom prst="rect">
            <a:avLst/>
          </a:prstGeom>
        </p:spPr>
        <p:txBody>
          <a:bodyPr vert="horz" wrap="square" lIns="0" tIns="165735" rIns="0" bIns="0" rtlCol="0">
            <a:spAutoFit/>
          </a:bodyPr>
          <a:lstStyle/>
          <a:p>
            <a:pPr marL="394970">
              <a:lnSpc>
                <a:spcPct val="100000"/>
              </a:lnSpc>
              <a:spcBef>
                <a:spcPts val="1305"/>
              </a:spcBef>
              <a:tabLst>
                <a:tab pos="905510" algn="l"/>
                <a:tab pos="1920875" algn="l"/>
                <a:tab pos="2143125" algn="l"/>
                <a:tab pos="2454275" algn="l"/>
                <a:tab pos="2921000" algn="l"/>
                <a:tab pos="3969385" algn="l"/>
                <a:tab pos="4293870" algn="l"/>
                <a:tab pos="5423535" algn="l"/>
                <a:tab pos="5645785" algn="l"/>
                <a:tab pos="6112510" algn="l"/>
                <a:tab pos="7129145" algn="l"/>
                <a:tab pos="7711440" algn="l"/>
              </a:tabLst>
            </a:pPr>
            <a:r>
              <a:rPr sz="2000" spc="-10" dirty="0">
                <a:latin typeface="Times New Roman"/>
                <a:cs typeface="Times New Roman"/>
              </a:rPr>
              <a:t>Fo</a:t>
            </a:r>
            <a:r>
              <a:rPr sz="2000" dirty="0">
                <a:latin typeface="Times New Roman"/>
                <a:cs typeface="Times New Roman"/>
              </a:rPr>
              <a:t>r	</a:t>
            </a:r>
            <a:r>
              <a:rPr sz="2000" spc="-15" dirty="0">
                <a:latin typeface="Times New Roman"/>
                <a:cs typeface="Times New Roman"/>
              </a:rPr>
              <a:t>e</a:t>
            </a:r>
            <a:r>
              <a:rPr sz="2000" dirty="0">
                <a:latin typeface="Times New Roman"/>
                <a:cs typeface="Times New Roman"/>
              </a:rPr>
              <a:t>xa</a:t>
            </a:r>
            <a:r>
              <a:rPr sz="2000" spc="-20" dirty="0">
                <a:latin typeface="Times New Roman"/>
                <a:cs typeface="Times New Roman"/>
              </a:rPr>
              <a:t>m</a:t>
            </a:r>
            <a:r>
              <a:rPr sz="2000" dirty="0">
                <a:latin typeface="Times New Roman"/>
                <a:cs typeface="Times New Roman"/>
              </a:rPr>
              <a:t>ple	,	</a:t>
            </a:r>
            <a:r>
              <a:rPr sz="2000" spc="-20" dirty="0">
                <a:latin typeface="Times New Roman"/>
                <a:cs typeface="Times New Roman"/>
              </a:rPr>
              <a:t>i</a:t>
            </a:r>
            <a:r>
              <a:rPr sz="2000" dirty="0">
                <a:latin typeface="Times New Roman"/>
                <a:cs typeface="Times New Roman"/>
              </a:rPr>
              <a:t>f	the	keyw</a:t>
            </a:r>
            <a:r>
              <a:rPr sz="2000" spc="-10" dirty="0">
                <a:latin typeface="Times New Roman"/>
                <a:cs typeface="Times New Roman"/>
              </a:rPr>
              <a:t>or</a:t>
            </a:r>
            <a:r>
              <a:rPr sz="2000" dirty="0">
                <a:latin typeface="Times New Roman"/>
                <a:cs typeface="Times New Roman"/>
              </a:rPr>
              <a:t>d	</a:t>
            </a:r>
            <a:r>
              <a:rPr sz="2000" spc="-20" dirty="0">
                <a:latin typeface="Times New Roman"/>
                <a:cs typeface="Times New Roman"/>
              </a:rPr>
              <a:t>i</a:t>
            </a:r>
            <a:r>
              <a:rPr sz="2000" dirty="0">
                <a:latin typeface="Times New Roman"/>
                <a:cs typeface="Times New Roman"/>
              </a:rPr>
              <a:t>s	</a:t>
            </a:r>
            <a:r>
              <a:rPr sz="2000" spc="-10" dirty="0">
                <a:latin typeface="Times New Roman"/>
                <a:cs typeface="Times New Roman"/>
              </a:rPr>
              <a:t>d</a:t>
            </a:r>
            <a:r>
              <a:rPr sz="2000" dirty="0">
                <a:latin typeface="Times New Roman"/>
                <a:cs typeface="Times New Roman"/>
              </a:rPr>
              <a:t>ec</a:t>
            </a:r>
            <a:r>
              <a:rPr sz="2000" spc="-10" dirty="0">
                <a:latin typeface="Times New Roman"/>
                <a:cs typeface="Times New Roman"/>
              </a:rPr>
              <a:t>e</a:t>
            </a:r>
            <a:r>
              <a:rPr sz="2000" dirty="0">
                <a:latin typeface="Times New Roman"/>
                <a:cs typeface="Times New Roman"/>
              </a:rPr>
              <a:t>pt</a:t>
            </a:r>
            <a:r>
              <a:rPr sz="2000" spc="-20" dirty="0">
                <a:latin typeface="Times New Roman"/>
                <a:cs typeface="Times New Roman"/>
              </a:rPr>
              <a:t>i</a:t>
            </a:r>
            <a:r>
              <a:rPr sz="2000" dirty="0">
                <a:latin typeface="Times New Roman"/>
                <a:cs typeface="Times New Roman"/>
              </a:rPr>
              <a:t>ve	,	</a:t>
            </a:r>
            <a:r>
              <a:rPr sz="2000" spc="-20" dirty="0">
                <a:latin typeface="Times New Roman"/>
                <a:cs typeface="Times New Roman"/>
              </a:rPr>
              <a:t>t</a:t>
            </a:r>
            <a:r>
              <a:rPr sz="2000" dirty="0">
                <a:latin typeface="Times New Roman"/>
                <a:cs typeface="Times New Roman"/>
              </a:rPr>
              <a:t>he	</a:t>
            </a:r>
            <a:r>
              <a:rPr sz="2000" spc="-20" dirty="0">
                <a:latin typeface="Times New Roman"/>
                <a:cs typeface="Times New Roman"/>
              </a:rPr>
              <a:t>m</a:t>
            </a:r>
            <a:r>
              <a:rPr sz="2000" dirty="0">
                <a:latin typeface="Times New Roman"/>
                <a:cs typeface="Times New Roman"/>
              </a:rPr>
              <a:t>ess</a:t>
            </a:r>
            <a:r>
              <a:rPr sz="2000" spc="-10" dirty="0">
                <a:latin typeface="Times New Roman"/>
                <a:cs typeface="Times New Roman"/>
              </a:rPr>
              <a:t>a</a:t>
            </a:r>
            <a:r>
              <a:rPr sz="2000" dirty="0">
                <a:latin typeface="Times New Roman"/>
                <a:cs typeface="Times New Roman"/>
              </a:rPr>
              <a:t>ge	</a:t>
            </a:r>
            <a:r>
              <a:rPr sz="2000" b="1" dirty="0">
                <a:latin typeface="Times New Roman"/>
                <a:cs typeface="Times New Roman"/>
              </a:rPr>
              <a:t>“we	a</a:t>
            </a:r>
            <a:r>
              <a:rPr sz="2000" b="1" spc="-35" dirty="0">
                <a:latin typeface="Times New Roman"/>
                <a:cs typeface="Times New Roman"/>
              </a:rPr>
              <a:t>r</a:t>
            </a:r>
            <a:r>
              <a:rPr sz="2000" b="1" dirty="0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2000" b="1" spc="-5" dirty="0">
                <a:latin typeface="Times New Roman"/>
                <a:cs typeface="Times New Roman"/>
              </a:rPr>
              <a:t>discovered </a:t>
            </a:r>
            <a:r>
              <a:rPr sz="2000" b="1" dirty="0">
                <a:latin typeface="Times New Roman"/>
                <a:cs typeface="Times New Roman"/>
              </a:rPr>
              <a:t>save </a:t>
            </a:r>
            <a:r>
              <a:rPr sz="2000" b="1" spc="-5" dirty="0">
                <a:latin typeface="Times New Roman"/>
                <a:cs typeface="Times New Roman"/>
              </a:rPr>
              <a:t>yourself” </a:t>
            </a:r>
            <a:r>
              <a:rPr sz="2000" spc="-5" dirty="0">
                <a:latin typeface="Times New Roman"/>
                <a:cs typeface="Times New Roman"/>
              </a:rPr>
              <a:t>is </a:t>
            </a:r>
            <a:r>
              <a:rPr sz="2000" dirty="0">
                <a:latin typeface="Times New Roman"/>
                <a:cs typeface="Times New Roman"/>
              </a:rPr>
              <a:t>encrypted </a:t>
            </a:r>
            <a:r>
              <a:rPr sz="2000" spc="-5" dirty="0">
                <a:latin typeface="Times New Roman"/>
                <a:cs typeface="Times New Roman"/>
              </a:rPr>
              <a:t>as</a:t>
            </a:r>
            <a:r>
              <a:rPr sz="2000" spc="-1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follows: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401826"/>
            <a:ext cx="1343660" cy="13677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latin typeface="Times New Roman"/>
                <a:cs typeface="Times New Roman"/>
              </a:rPr>
              <a:t>Key: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675"/>
              </a:spcBef>
            </a:pPr>
            <a:r>
              <a:rPr sz="2000" b="1" dirty="0">
                <a:latin typeface="Times New Roman"/>
                <a:cs typeface="Times New Roman"/>
              </a:rPr>
              <a:t>Plaintext: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685"/>
              </a:spcBef>
            </a:pPr>
            <a:r>
              <a:rPr sz="2000" b="1" dirty="0">
                <a:latin typeface="Times New Roman"/>
                <a:cs typeface="Times New Roman"/>
              </a:rPr>
              <a:t>Cipher</a:t>
            </a:r>
            <a:r>
              <a:rPr sz="2000" b="1" spc="-10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text: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09901" y="1401826"/>
            <a:ext cx="683895" cy="13677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Times New Roman"/>
                <a:cs typeface="Times New Roman"/>
              </a:rPr>
              <a:t>mono</a:t>
            </a:r>
            <a:endParaRPr sz="2000">
              <a:latin typeface="Times New Roman"/>
              <a:cs typeface="Times New Roman"/>
            </a:endParaRPr>
          </a:p>
          <a:p>
            <a:pPr marL="102235">
              <a:lnSpc>
                <a:spcPct val="100000"/>
              </a:lnSpc>
              <a:spcBef>
                <a:spcPts val="1675"/>
              </a:spcBef>
            </a:pPr>
            <a:r>
              <a:rPr sz="2000" dirty="0">
                <a:latin typeface="Times New Roman"/>
                <a:cs typeface="Times New Roman"/>
              </a:rPr>
              <a:t>poly</a:t>
            </a:r>
            <a:endParaRPr sz="2000">
              <a:latin typeface="Times New Roman"/>
              <a:cs typeface="Times New Roman"/>
            </a:endParaRPr>
          </a:p>
          <a:p>
            <a:pPr marL="105410">
              <a:lnSpc>
                <a:spcPct val="100000"/>
              </a:lnSpc>
              <a:spcBef>
                <a:spcPts val="1685"/>
              </a:spcBef>
            </a:pPr>
            <a:r>
              <a:rPr sz="2000" dirty="0">
                <a:latin typeface="Times New Roman"/>
                <a:cs typeface="Times New Roman"/>
              </a:rPr>
              <a:t>bcym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85140" y="2956687"/>
            <a:ext cx="4575810" cy="34404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35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Times New Roman"/>
                <a:cs typeface="Times New Roman"/>
              </a:rPr>
              <a:t>The system </a:t>
            </a:r>
            <a:r>
              <a:rPr sz="2000" spc="-5" dirty="0">
                <a:latin typeface="Times New Roman"/>
                <a:cs typeface="Times New Roman"/>
              </a:rPr>
              <a:t>can </a:t>
            </a:r>
            <a:r>
              <a:rPr sz="2000" dirty="0">
                <a:latin typeface="Times New Roman"/>
                <a:cs typeface="Times New Roman"/>
              </a:rPr>
              <a:t>be expressed </a:t>
            </a:r>
            <a:r>
              <a:rPr sz="2000" spc="-5" dirty="0">
                <a:latin typeface="Times New Roman"/>
                <a:cs typeface="Times New Roman"/>
              </a:rPr>
              <a:t>as</a:t>
            </a:r>
            <a:r>
              <a:rPr sz="2000" spc="-10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follows:</a:t>
            </a:r>
            <a:endParaRPr sz="2000">
              <a:latin typeface="Times New Roman"/>
              <a:cs typeface="Times New Roman"/>
            </a:endParaRPr>
          </a:p>
          <a:p>
            <a:pPr marL="635000">
              <a:lnSpc>
                <a:spcPct val="100000"/>
              </a:lnSpc>
              <a:spcBef>
                <a:spcPts val="1675"/>
              </a:spcBef>
              <a:tabLst>
                <a:tab pos="1538605" algn="l"/>
              </a:tabLst>
            </a:pPr>
            <a:r>
              <a:rPr sz="2000" dirty="0">
                <a:latin typeface="Times New Roman"/>
                <a:cs typeface="Times New Roman"/>
              </a:rPr>
              <a:t>ci=pi</a:t>
            </a:r>
            <a:r>
              <a:rPr sz="2000" spc="-125" dirty="0">
                <a:latin typeface="Times New Roman"/>
                <a:cs typeface="Times New Roman"/>
              </a:rPr>
              <a:t> </a:t>
            </a:r>
            <a:r>
              <a:rPr sz="2925" spc="7" baseline="-8547" dirty="0">
                <a:latin typeface="Symbol"/>
                <a:cs typeface="Symbol"/>
              </a:rPr>
              <a:t></a:t>
            </a:r>
            <a:r>
              <a:rPr sz="2925" spc="7" baseline="-8547" dirty="0">
                <a:latin typeface="Times New Roman"/>
                <a:cs typeface="Times New Roman"/>
              </a:rPr>
              <a:t>	</a:t>
            </a:r>
            <a:r>
              <a:rPr sz="2000" dirty="0">
                <a:latin typeface="Times New Roman"/>
                <a:cs typeface="Times New Roman"/>
              </a:rPr>
              <a:t>ki</a:t>
            </a:r>
            <a:endParaRPr sz="2000">
              <a:latin typeface="Times New Roman"/>
              <a:cs typeface="Times New Roman"/>
            </a:endParaRPr>
          </a:p>
          <a:p>
            <a:pPr marL="63500">
              <a:lnSpc>
                <a:spcPct val="100000"/>
              </a:lnSpc>
              <a:spcBef>
                <a:spcPts val="1685"/>
              </a:spcBef>
            </a:pPr>
            <a:r>
              <a:rPr sz="2000" spc="5" dirty="0">
                <a:latin typeface="Times New Roman"/>
                <a:cs typeface="Times New Roman"/>
              </a:rPr>
              <a:t>Where</a:t>
            </a:r>
            <a:endParaRPr sz="2000">
              <a:latin typeface="Times New Roman"/>
              <a:cs typeface="Times New Roman"/>
            </a:endParaRPr>
          </a:p>
          <a:p>
            <a:pPr marL="951865">
              <a:lnSpc>
                <a:spcPct val="100000"/>
              </a:lnSpc>
              <a:spcBef>
                <a:spcPts val="1680"/>
              </a:spcBef>
            </a:pPr>
            <a:r>
              <a:rPr sz="2000" dirty="0">
                <a:latin typeface="Times New Roman"/>
                <a:cs typeface="Times New Roman"/>
              </a:rPr>
              <a:t>pi </a:t>
            </a:r>
            <a:r>
              <a:rPr sz="2000" spc="-5" dirty="0">
                <a:latin typeface="Times New Roman"/>
                <a:cs typeface="Times New Roman"/>
              </a:rPr>
              <a:t>=ith </a:t>
            </a:r>
            <a:r>
              <a:rPr sz="2000" dirty="0">
                <a:latin typeface="Times New Roman"/>
                <a:cs typeface="Times New Roman"/>
              </a:rPr>
              <a:t>binary digit of</a:t>
            </a:r>
            <a:r>
              <a:rPr sz="2000" spc="-114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plaintext</a:t>
            </a:r>
            <a:endParaRPr sz="2000">
              <a:latin typeface="Times New Roman"/>
              <a:cs typeface="Times New Roman"/>
            </a:endParaRPr>
          </a:p>
          <a:p>
            <a:pPr marL="951865">
              <a:lnSpc>
                <a:spcPct val="100000"/>
              </a:lnSpc>
              <a:spcBef>
                <a:spcPts val="1680"/>
              </a:spcBef>
            </a:pPr>
            <a:r>
              <a:rPr sz="2000" dirty="0">
                <a:latin typeface="Times New Roman"/>
                <a:cs typeface="Times New Roman"/>
              </a:rPr>
              <a:t>ki = </a:t>
            </a:r>
            <a:r>
              <a:rPr sz="2000" spc="-5" dirty="0">
                <a:latin typeface="Times New Roman"/>
                <a:cs typeface="Times New Roman"/>
              </a:rPr>
              <a:t>ith </a:t>
            </a:r>
            <a:r>
              <a:rPr sz="2000" dirty="0">
                <a:latin typeface="Times New Roman"/>
                <a:cs typeface="Times New Roman"/>
              </a:rPr>
              <a:t>binary digit of</a:t>
            </a:r>
            <a:r>
              <a:rPr sz="2000" spc="-1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key</a:t>
            </a:r>
            <a:endParaRPr sz="2000">
              <a:latin typeface="Times New Roman"/>
              <a:cs typeface="Times New Roman"/>
            </a:endParaRPr>
          </a:p>
          <a:p>
            <a:pPr marL="951865">
              <a:lnSpc>
                <a:spcPct val="100000"/>
              </a:lnSpc>
              <a:spcBef>
                <a:spcPts val="1680"/>
              </a:spcBef>
              <a:tabLst>
                <a:tab pos="1863089" algn="l"/>
              </a:tabLst>
            </a:pPr>
            <a:r>
              <a:rPr sz="2000" spc="-5" dirty="0">
                <a:latin typeface="Times New Roman"/>
                <a:cs typeface="Times New Roman"/>
              </a:rPr>
              <a:t>ci </a:t>
            </a:r>
            <a:r>
              <a:rPr sz="2000" dirty="0">
                <a:latin typeface="Times New Roman"/>
                <a:cs typeface="Times New Roman"/>
              </a:rPr>
              <a:t>=  </a:t>
            </a:r>
            <a:r>
              <a:rPr sz="2000" spc="-5" dirty="0">
                <a:latin typeface="Times New Roman"/>
                <a:cs typeface="Times New Roman"/>
              </a:rPr>
              <a:t>ith	</a:t>
            </a:r>
            <a:r>
              <a:rPr sz="2000" dirty="0">
                <a:latin typeface="Times New Roman"/>
                <a:cs typeface="Times New Roman"/>
              </a:rPr>
              <a:t>binary digit of cipher</a:t>
            </a:r>
            <a:r>
              <a:rPr sz="2000" spc="-14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text</a:t>
            </a:r>
            <a:endParaRPr sz="2000">
              <a:latin typeface="Times New Roman"/>
              <a:cs typeface="Times New Roman"/>
            </a:endParaRPr>
          </a:p>
          <a:p>
            <a:pPr marL="902969">
              <a:lnSpc>
                <a:spcPct val="100000"/>
              </a:lnSpc>
              <a:spcBef>
                <a:spcPts val="1680"/>
              </a:spcBef>
            </a:pPr>
            <a:r>
              <a:rPr sz="2925" spc="7" baseline="-5698" dirty="0">
                <a:latin typeface="Symbol"/>
                <a:cs typeface="Symbol"/>
              </a:rPr>
              <a:t></a:t>
            </a:r>
            <a:r>
              <a:rPr sz="2925" spc="7" baseline="-5698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= exclusive-or (XOR)</a:t>
            </a:r>
            <a:r>
              <a:rPr sz="2000" spc="-2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operation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45357" y="608203"/>
            <a:ext cx="265303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/>
              <a:t>ONE-TIME</a:t>
            </a:r>
            <a:r>
              <a:rPr sz="2800" spc="-70" dirty="0"/>
              <a:t> </a:t>
            </a:r>
            <a:r>
              <a:rPr sz="2800" spc="-75" dirty="0"/>
              <a:t>PAD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535940" y="1569694"/>
            <a:ext cx="8074659" cy="43249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419100" algn="just">
              <a:lnSpc>
                <a:spcPct val="150000"/>
              </a:lnSpc>
              <a:spcBef>
                <a:spcPts val="100"/>
              </a:spcBef>
            </a:pPr>
            <a:r>
              <a:rPr sz="2000" dirty="0">
                <a:latin typeface="Times New Roman"/>
                <a:cs typeface="Times New Roman"/>
              </a:rPr>
              <a:t>It </a:t>
            </a:r>
            <a:r>
              <a:rPr sz="2000" spc="-5" dirty="0">
                <a:latin typeface="Times New Roman"/>
                <a:cs typeface="Times New Roman"/>
              </a:rPr>
              <a:t>is </a:t>
            </a:r>
            <a:r>
              <a:rPr sz="2000" dirty="0">
                <a:latin typeface="Times New Roman"/>
                <a:cs typeface="Times New Roman"/>
              </a:rPr>
              <a:t>a random key </a:t>
            </a:r>
            <a:r>
              <a:rPr sz="2000" spc="-5" dirty="0">
                <a:latin typeface="Times New Roman"/>
                <a:cs typeface="Times New Roman"/>
              </a:rPr>
              <a:t>as long as the message </a:t>
            </a:r>
            <a:r>
              <a:rPr sz="2000" dirty="0">
                <a:latin typeface="Times New Roman"/>
                <a:cs typeface="Times New Roman"/>
              </a:rPr>
              <a:t>, so </a:t>
            </a:r>
            <a:r>
              <a:rPr sz="2000" spc="-5" dirty="0">
                <a:latin typeface="Times New Roman"/>
                <a:cs typeface="Times New Roman"/>
              </a:rPr>
              <a:t>that </a:t>
            </a:r>
            <a:r>
              <a:rPr sz="2000" dirty="0">
                <a:latin typeface="Times New Roman"/>
                <a:cs typeface="Times New Roman"/>
              </a:rPr>
              <a:t>the key </a:t>
            </a:r>
            <a:r>
              <a:rPr sz="2000" spc="-5" dirty="0">
                <a:latin typeface="Times New Roman"/>
                <a:cs typeface="Times New Roman"/>
              </a:rPr>
              <a:t>need </a:t>
            </a:r>
            <a:r>
              <a:rPr sz="2000" dirty="0">
                <a:latin typeface="Times New Roman"/>
                <a:cs typeface="Times New Roman"/>
              </a:rPr>
              <a:t>not </a:t>
            </a:r>
            <a:r>
              <a:rPr sz="2000" spc="5" dirty="0">
                <a:latin typeface="Times New Roman"/>
                <a:cs typeface="Times New Roman"/>
              </a:rPr>
              <a:t>be  </a:t>
            </a:r>
            <a:r>
              <a:rPr sz="2000" spc="-5" dirty="0">
                <a:latin typeface="Times New Roman"/>
                <a:cs typeface="Times New Roman"/>
              </a:rPr>
              <a:t>repeated. The </a:t>
            </a:r>
            <a:r>
              <a:rPr sz="2000" dirty="0">
                <a:latin typeface="Times New Roman"/>
                <a:cs typeface="Times New Roman"/>
              </a:rPr>
              <a:t>key </a:t>
            </a:r>
            <a:r>
              <a:rPr sz="2000" spc="-10" dirty="0">
                <a:latin typeface="Times New Roman"/>
                <a:cs typeface="Times New Roman"/>
              </a:rPr>
              <a:t>is to </a:t>
            </a:r>
            <a:r>
              <a:rPr sz="2000" dirty="0">
                <a:latin typeface="Times New Roman"/>
                <a:cs typeface="Times New Roman"/>
              </a:rPr>
              <a:t>be </a:t>
            </a:r>
            <a:r>
              <a:rPr sz="2000" spc="-5" dirty="0">
                <a:latin typeface="Times New Roman"/>
                <a:cs typeface="Times New Roman"/>
              </a:rPr>
              <a:t>used to encrypt </a:t>
            </a:r>
            <a:r>
              <a:rPr sz="2000" dirty="0">
                <a:latin typeface="Times New Roman"/>
                <a:cs typeface="Times New Roman"/>
              </a:rPr>
              <a:t>and decrypt a </a:t>
            </a:r>
            <a:r>
              <a:rPr sz="2000" spc="-5" dirty="0">
                <a:latin typeface="Times New Roman"/>
                <a:cs typeface="Times New Roman"/>
              </a:rPr>
              <a:t>single message </a:t>
            </a:r>
            <a:r>
              <a:rPr sz="2000" dirty="0">
                <a:latin typeface="Times New Roman"/>
                <a:cs typeface="Times New Roman"/>
              </a:rPr>
              <a:t>,  and </a:t>
            </a:r>
            <a:r>
              <a:rPr sz="2000" spc="-5" dirty="0">
                <a:latin typeface="Times New Roman"/>
                <a:cs typeface="Times New Roman"/>
              </a:rPr>
              <a:t>then is discarded. Each new message requires </a:t>
            </a:r>
            <a:r>
              <a:rPr sz="2000" dirty="0">
                <a:latin typeface="Times New Roman"/>
                <a:cs typeface="Times New Roman"/>
              </a:rPr>
              <a:t>a new </a:t>
            </a:r>
            <a:r>
              <a:rPr sz="2000" spc="-5" dirty="0">
                <a:latin typeface="Times New Roman"/>
                <a:cs typeface="Times New Roman"/>
              </a:rPr>
              <a:t>key </a:t>
            </a:r>
            <a:r>
              <a:rPr sz="2000" dirty="0">
                <a:latin typeface="Times New Roman"/>
                <a:cs typeface="Times New Roman"/>
              </a:rPr>
              <a:t>of the </a:t>
            </a:r>
            <a:r>
              <a:rPr sz="2000" spc="-5" dirty="0">
                <a:latin typeface="Times New Roman"/>
                <a:cs typeface="Times New Roman"/>
              </a:rPr>
              <a:t>same  </a:t>
            </a:r>
            <a:r>
              <a:rPr sz="2000" dirty="0">
                <a:latin typeface="Times New Roman"/>
                <a:cs typeface="Times New Roman"/>
              </a:rPr>
              <a:t>length </a:t>
            </a:r>
            <a:r>
              <a:rPr sz="2000" spc="-5" dirty="0">
                <a:latin typeface="Times New Roman"/>
                <a:cs typeface="Times New Roman"/>
              </a:rPr>
              <a:t>as </a:t>
            </a:r>
            <a:r>
              <a:rPr sz="2000" dirty="0">
                <a:latin typeface="Times New Roman"/>
                <a:cs typeface="Times New Roman"/>
              </a:rPr>
              <a:t>the new </a:t>
            </a:r>
            <a:r>
              <a:rPr sz="2000" spc="-5" dirty="0">
                <a:latin typeface="Times New Roman"/>
                <a:cs typeface="Times New Roman"/>
              </a:rPr>
              <a:t>message. </a:t>
            </a:r>
            <a:r>
              <a:rPr sz="2000" dirty="0">
                <a:latin typeface="Times New Roman"/>
                <a:cs typeface="Times New Roman"/>
              </a:rPr>
              <a:t>Such a </a:t>
            </a:r>
            <a:r>
              <a:rPr sz="2000" spc="-5" dirty="0">
                <a:latin typeface="Times New Roman"/>
                <a:cs typeface="Times New Roman"/>
              </a:rPr>
              <a:t>scheme </a:t>
            </a:r>
            <a:r>
              <a:rPr sz="2000" dirty="0">
                <a:latin typeface="Times New Roman"/>
                <a:cs typeface="Times New Roman"/>
              </a:rPr>
              <a:t>, </a:t>
            </a:r>
            <a:r>
              <a:rPr sz="2000" spc="5" dirty="0">
                <a:latin typeface="Times New Roman"/>
                <a:cs typeface="Times New Roman"/>
              </a:rPr>
              <a:t>known </a:t>
            </a:r>
            <a:r>
              <a:rPr sz="2000" spc="-5" dirty="0">
                <a:latin typeface="Times New Roman"/>
                <a:cs typeface="Times New Roman"/>
              </a:rPr>
              <a:t>as </a:t>
            </a:r>
            <a:r>
              <a:rPr sz="2000" b="1" dirty="0">
                <a:latin typeface="Times New Roman"/>
                <a:cs typeface="Times New Roman"/>
              </a:rPr>
              <a:t>one-time</a:t>
            </a:r>
            <a:r>
              <a:rPr sz="2000" b="1" spc="-114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pad.</a:t>
            </a:r>
            <a:endParaRPr sz="20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1685"/>
              </a:spcBef>
            </a:pPr>
            <a:r>
              <a:rPr sz="2000" b="1" spc="-55" dirty="0">
                <a:latin typeface="Times New Roman"/>
                <a:cs typeface="Times New Roman"/>
              </a:rPr>
              <a:t>Two </a:t>
            </a:r>
            <a:r>
              <a:rPr sz="2000" b="1" dirty="0">
                <a:latin typeface="Times New Roman"/>
                <a:cs typeface="Times New Roman"/>
              </a:rPr>
              <a:t>fundamental</a:t>
            </a:r>
            <a:r>
              <a:rPr sz="2000" b="1" spc="20" dirty="0">
                <a:latin typeface="Times New Roman"/>
                <a:cs typeface="Times New Roman"/>
              </a:rPr>
              <a:t> </a:t>
            </a:r>
            <a:r>
              <a:rPr sz="2000" b="1" spc="-5" dirty="0">
                <a:latin typeface="Times New Roman"/>
                <a:cs typeface="Times New Roman"/>
              </a:rPr>
              <a:t>difficulties:</a:t>
            </a:r>
            <a:endParaRPr sz="2000">
              <a:latin typeface="Times New Roman"/>
              <a:cs typeface="Times New Roman"/>
            </a:endParaRPr>
          </a:p>
          <a:p>
            <a:pPr marL="1155700" marR="5080" indent="-228600" algn="just">
              <a:lnSpc>
                <a:spcPct val="150000"/>
              </a:lnSpc>
              <a:spcBef>
                <a:spcPts val="480"/>
              </a:spcBef>
              <a:buFont typeface="Wingdings"/>
              <a:buChar char=""/>
              <a:tabLst>
                <a:tab pos="1156335" algn="l"/>
              </a:tabLst>
            </a:pPr>
            <a:r>
              <a:rPr sz="2000" dirty="0">
                <a:latin typeface="Times New Roman"/>
                <a:cs typeface="Times New Roman"/>
              </a:rPr>
              <a:t>There </a:t>
            </a:r>
            <a:r>
              <a:rPr sz="2000" spc="-5" dirty="0">
                <a:latin typeface="Times New Roman"/>
                <a:cs typeface="Times New Roman"/>
              </a:rPr>
              <a:t>is the practical problem </a:t>
            </a:r>
            <a:r>
              <a:rPr sz="2000" dirty="0">
                <a:latin typeface="Times New Roman"/>
                <a:cs typeface="Times New Roman"/>
              </a:rPr>
              <a:t>of </a:t>
            </a:r>
            <a:r>
              <a:rPr sz="2000" spc="-5" dirty="0">
                <a:latin typeface="Times New Roman"/>
                <a:cs typeface="Times New Roman"/>
              </a:rPr>
              <a:t>making </a:t>
            </a:r>
            <a:r>
              <a:rPr sz="2000" spc="-10" dirty="0">
                <a:latin typeface="Times New Roman"/>
                <a:cs typeface="Times New Roman"/>
              </a:rPr>
              <a:t>large </a:t>
            </a:r>
            <a:r>
              <a:rPr sz="2000" spc="-5" dirty="0">
                <a:latin typeface="Times New Roman"/>
                <a:cs typeface="Times New Roman"/>
              </a:rPr>
              <a:t>quantities </a:t>
            </a:r>
            <a:r>
              <a:rPr sz="2000" dirty="0">
                <a:latin typeface="Times New Roman"/>
                <a:cs typeface="Times New Roman"/>
              </a:rPr>
              <a:t>of random  keys.</a:t>
            </a:r>
            <a:endParaRPr sz="2000">
              <a:latin typeface="Times New Roman"/>
              <a:cs typeface="Times New Roman"/>
            </a:endParaRPr>
          </a:p>
          <a:p>
            <a:pPr marL="1155700" indent="-229235" algn="just">
              <a:lnSpc>
                <a:spcPct val="100000"/>
              </a:lnSpc>
              <a:spcBef>
                <a:spcPts val="1680"/>
              </a:spcBef>
              <a:buFont typeface="Wingdings"/>
              <a:buChar char=""/>
              <a:tabLst>
                <a:tab pos="1156335" algn="l"/>
              </a:tabLst>
            </a:pPr>
            <a:r>
              <a:rPr sz="2000" dirty="0">
                <a:latin typeface="Times New Roman"/>
                <a:cs typeface="Times New Roman"/>
              </a:rPr>
              <a:t>Every </a:t>
            </a:r>
            <a:r>
              <a:rPr sz="2000" spc="-5" dirty="0">
                <a:latin typeface="Times New Roman"/>
                <a:cs typeface="Times New Roman"/>
              </a:rPr>
              <a:t>more daunting is the problem </a:t>
            </a:r>
            <a:r>
              <a:rPr sz="2000" dirty="0">
                <a:latin typeface="Times New Roman"/>
                <a:cs typeface="Times New Roman"/>
              </a:rPr>
              <a:t>of </a:t>
            </a:r>
            <a:r>
              <a:rPr sz="2000" spc="-5" dirty="0">
                <a:latin typeface="Times New Roman"/>
                <a:cs typeface="Times New Roman"/>
              </a:rPr>
              <a:t>key distribution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and</a:t>
            </a:r>
            <a:endParaRPr sz="2000">
              <a:latin typeface="Times New Roman"/>
              <a:cs typeface="Times New Roman"/>
            </a:endParaRPr>
          </a:p>
          <a:p>
            <a:pPr marL="1155700">
              <a:lnSpc>
                <a:spcPct val="100000"/>
              </a:lnSpc>
              <a:spcBef>
                <a:spcPts val="1200"/>
              </a:spcBef>
            </a:pPr>
            <a:r>
              <a:rPr sz="2000" dirty="0">
                <a:latin typeface="Times New Roman"/>
                <a:cs typeface="Times New Roman"/>
              </a:rPr>
              <a:t>protection.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83104" y="546861"/>
            <a:ext cx="517652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/>
              <a:t>SYMMETRIC </a:t>
            </a:r>
            <a:r>
              <a:rPr sz="2800" spc="-10" dirty="0"/>
              <a:t>CIPHER</a:t>
            </a:r>
            <a:r>
              <a:rPr sz="2800" dirty="0"/>
              <a:t> </a:t>
            </a:r>
            <a:r>
              <a:rPr sz="2800" spc="-10" dirty="0"/>
              <a:t>MODEL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307340" y="1683766"/>
            <a:ext cx="8454390" cy="42335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6073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Times New Roman"/>
                <a:cs typeface="Times New Roman"/>
              </a:rPr>
              <a:t>A </a:t>
            </a:r>
            <a:r>
              <a:rPr sz="2000" spc="-10" dirty="0">
                <a:latin typeface="Times New Roman"/>
                <a:cs typeface="Times New Roman"/>
              </a:rPr>
              <a:t>symmetric </a:t>
            </a:r>
            <a:r>
              <a:rPr sz="2000" dirty="0">
                <a:latin typeface="Times New Roman"/>
                <a:cs typeface="Times New Roman"/>
              </a:rPr>
              <a:t>encryption </a:t>
            </a:r>
            <a:r>
              <a:rPr sz="2000" spc="-5" dirty="0">
                <a:latin typeface="Times New Roman"/>
                <a:cs typeface="Times New Roman"/>
              </a:rPr>
              <a:t>scheme </a:t>
            </a:r>
            <a:r>
              <a:rPr sz="2000" dirty="0">
                <a:latin typeface="Times New Roman"/>
                <a:cs typeface="Times New Roman"/>
              </a:rPr>
              <a:t>has </a:t>
            </a:r>
            <a:r>
              <a:rPr sz="2000" b="1" dirty="0">
                <a:latin typeface="Times New Roman"/>
                <a:cs typeface="Times New Roman"/>
              </a:rPr>
              <a:t>five</a:t>
            </a:r>
            <a:r>
              <a:rPr sz="2000" b="1" spc="-150" dirty="0">
                <a:latin typeface="Times New Roman"/>
                <a:cs typeface="Times New Roman"/>
              </a:rPr>
              <a:t> </a:t>
            </a:r>
            <a:r>
              <a:rPr sz="2000" b="1" spc="-5" dirty="0">
                <a:latin typeface="Times New Roman"/>
                <a:cs typeface="Times New Roman"/>
              </a:rPr>
              <a:t>ingredients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b="1" dirty="0">
                <a:latin typeface="Times New Roman"/>
                <a:cs typeface="Times New Roman"/>
              </a:rPr>
              <a:t>Plain</a:t>
            </a:r>
            <a:r>
              <a:rPr sz="2000" b="1" spc="-3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text</a:t>
            </a:r>
            <a:endParaRPr sz="2000">
              <a:latin typeface="Times New Roman"/>
              <a:cs typeface="Times New Roman"/>
            </a:endParaRPr>
          </a:p>
          <a:p>
            <a:pPr marL="355600" marR="5080" indent="34925">
              <a:lnSpc>
                <a:spcPct val="200100"/>
              </a:lnSpc>
              <a:spcBef>
                <a:spcPts val="480"/>
              </a:spcBef>
            </a:pPr>
            <a:r>
              <a:rPr sz="2000" spc="-5" dirty="0">
                <a:latin typeface="Times New Roman"/>
                <a:cs typeface="Times New Roman"/>
              </a:rPr>
              <a:t>This is the original intelligible message </a:t>
            </a:r>
            <a:r>
              <a:rPr sz="2000" dirty="0">
                <a:latin typeface="Times New Roman"/>
                <a:cs typeface="Times New Roman"/>
              </a:rPr>
              <a:t>or </a:t>
            </a:r>
            <a:r>
              <a:rPr sz="2000" spc="-5" dirty="0">
                <a:latin typeface="Times New Roman"/>
                <a:cs typeface="Times New Roman"/>
              </a:rPr>
              <a:t>data that </a:t>
            </a:r>
            <a:r>
              <a:rPr sz="2000" spc="-10" dirty="0">
                <a:latin typeface="Times New Roman"/>
                <a:cs typeface="Times New Roman"/>
              </a:rPr>
              <a:t>is </a:t>
            </a:r>
            <a:r>
              <a:rPr sz="2000" spc="-5" dirty="0">
                <a:latin typeface="Times New Roman"/>
                <a:cs typeface="Times New Roman"/>
              </a:rPr>
              <a:t>fed </a:t>
            </a:r>
            <a:r>
              <a:rPr sz="2000" spc="-10" dirty="0">
                <a:latin typeface="Times New Roman"/>
                <a:cs typeface="Times New Roman"/>
              </a:rPr>
              <a:t>into </a:t>
            </a:r>
            <a:r>
              <a:rPr sz="2000" spc="-5" dirty="0">
                <a:latin typeface="Times New Roman"/>
                <a:cs typeface="Times New Roman"/>
              </a:rPr>
              <a:t>the algorithm as  </a:t>
            </a:r>
            <a:r>
              <a:rPr sz="2000" dirty="0">
                <a:latin typeface="Times New Roman"/>
                <a:cs typeface="Times New Roman"/>
              </a:rPr>
              <a:t>input.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b="1" dirty="0">
                <a:latin typeface="Times New Roman"/>
                <a:cs typeface="Times New Roman"/>
              </a:rPr>
              <a:t>Encryption</a:t>
            </a:r>
            <a:r>
              <a:rPr sz="2000" b="1" spc="-13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Algorithm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454659">
              <a:lnSpc>
                <a:spcPct val="100000"/>
              </a:lnSpc>
            </a:pPr>
            <a:r>
              <a:rPr sz="2000" spc="-5" dirty="0">
                <a:latin typeface="Times New Roman"/>
                <a:cs typeface="Times New Roman"/>
              </a:rPr>
              <a:t>The</a:t>
            </a:r>
            <a:r>
              <a:rPr sz="2000" spc="2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encryption</a:t>
            </a:r>
            <a:r>
              <a:rPr sz="2000" spc="2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algorithm</a:t>
            </a:r>
            <a:r>
              <a:rPr sz="2000" spc="19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performs</a:t>
            </a:r>
            <a:r>
              <a:rPr sz="2000" spc="2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various</a:t>
            </a:r>
            <a:r>
              <a:rPr sz="2000" spc="2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substitutions</a:t>
            </a:r>
            <a:r>
              <a:rPr sz="2000" spc="2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and</a:t>
            </a:r>
            <a:r>
              <a:rPr sz="2000" spc="2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transformations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050">
              <a:latin typeface="Times New Roman"/>
              <a:cs typeface="Times New Roman"/>
            </a:endParaRPr>
          </a:p>
          <a:p>
            <a:pPr marL="73660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on the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plaintext.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502665"/>
            <a:ext cx="8074659" cy="56661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5"/>
              </a:spcBef>
            </a:pPr>
            <a:r>
              <a:rPr sz="2000" b="1" spc="-10" dirty="0">
                <a:latin typeface="Times New Roman"/>
                <a:cs typeface="Times New Roman"/>
              </a:rPr>
              <a:t>Secret</a:t>
            </a:r>
            <a:r>
              <a:rPr sz="2000" b="1" spc="-2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key</a:t>
            </a:r>
            <a:endParaRPr sz="2000">
              <a:latin typeface="Times New Roman"/>
              <a:cs typeface="Times New Roman"/>
            </a:endParaRPr>
          </a:p>
          <a:p>
            <a:pPr marL="12700" marR="5080" indent="377825" algn="just">
              <a:lnSpc>
                <a:spcPct val="150000"/>
              </a:lnSpc>
              <a:spcBef>
                <a:spcPts val="480"/>
              </a:spcBef>
            </a:pPr>
            <a:r>
              <a:rPr sz="2000" spc="-5" dirty="0">
                <a:latin typeface="Times New Roman"/>
                <a:cs typeface="Times New Roman"/>
              </a:rPr>
              <a:t>The secret </a:t>
            </a:r>
            <a:r>
              <a:rPr sz="2000" dirty="0">
                <a:latin typeface="Times New Roman"/>
                <a:cs typeface="Times New Roman"/>
              </a:rPr>
              <a:t>key </a:t>
            </a:r>
            <a:r>
              <a:rPr sz="2000" spc="-5" dirty="0">
                <a:latin typeface="Times New Roman"/>
                <a:cs typeface="Times New Roman"/>
              </a:rPr>
              <a:t>is also input </a:t>
            </a:r>
            <a:r>
              <a:rPr sz="2000" spc="-10" dirty="0">
                <a:latin typeface="Times New Roman"/>
                <a:cs typeface="Times New Roman"/>
              </a:rPr>
              <a:t>to </a:t>
            </a:r>
            <a:r>
              <a:rPr sz="2000" dirty="0">
                <a:latin typeface="Times New Roman"/>
                <a:cs typeface="Times New Roman"/>
              </a:rPr>
              <a:t>the </a:t>
            </a:r>
            <a:r>
              <a:rPr sz="2000" spc="-5" dirty="0">
                <a:latin typeface="Times New Roman"/>
                <a:cs typeface="Times New Roman"/>
              </a:rPr>
              <a:t>encryption </a:t>
            </a:r>
            <a:r>
              <a:rPr sz="2000" spc="-10" dirty="0">
                <a:latin typeface="Times New Roman"/>
                <a:cs typeface="Times New Roman"/>
              </a:rPr>
              <a:t>algorithm. </a:t>
            </a:r>
            <a:r>
              <a:rPr sz="2000" dirty="0">
                <a:latin typeface="Times New Roman"/>
                <a:cs typeface="Times New Roman"/>
              </a:rPr>
              <a:t>The </a:t>
            </a:r>
            <a:r>
              <a:rPr sz="2000" spc="-5" dirty="0">
                <a:latin typeface="Times New Roman"/>
                <a:cs typeface="Times New Roman"/>
              </a:rPr>
              <a:t>algorithm </a:t>
            </a:r>
            <a:r>
              <a:rPr sz="2000" dirty="0">
                <a:latin typeface="Times New Roman"/>
                <a:cs typeface="Times New Roman"/>
              </a:rPr>
              <a:t>will  produce a </a:t>
            </a:r>
            <a:r>
              <a:rPr sz="2000" spc="-10" dirty="0">
                <a:latin typeface="Times New Roman"/>
                <a:cs typeface="Times New Roman"/>
              </a:rPr>
              <a:t>different </a:t>
            </a:r>
            <a:r>
              <a:rPr sz="2000" dirty="0">
                <a:latin typeface="Times New Roman"/>
                <a:cs typeface="Times New Roman"/>
              </a:rPr>
              <a:t>output </a:t>
            </a:r>
            <a:r>
              <a:rPr sz="2000" spc="-5" dirty="0">
                <a:latin typeface="Times New Roman"/>
                <a:cs typeface="Times New Roman"/>
              </a:rPr>
              <a:t>depending on the specific key begin used at the  </a:t>
            </a:r>
            <a:r>
              <a:rPr sz="2000" spc="-10" dirty="0">
                <a:latin typeface="Times New Roman"/>
                <a:cs typeface="Times New Roman"/>
              </a:rPr>
              <a:t>time. </a:t>
            </a:r>
            <a:r>
              <a:rPr sz="2000" dirty="0">
                <a:latin typeface="Times New Roman"/>
                <a:cs typeface="Times New Roman"/>
              </a:rPr>
              <a:t>The </a:t>
            </a:r>
            <a:r>
              <a:rPr sz="2000" spc="-5" dirty="0">
                <a:latin typeface="Times New Roman"/>
                <a:cs typeface="Times New Roman"/>
              </a:rPr>
              <a:t>exact substitutions </a:t>
            </a:r>
            <a:r>
              <a:rPr sz="2000" dirty="0">
                <a:latin typeface="Times New Roman"/>
                <a:cs typeface="Times New Roman"/>
              </a:rPr>
              <a:t>and </a:t>
            </a:r>
            <a:r>
              <a:rPr sz="2000" spc="-5" dirty="0">
                <a:latin typeface="Times New Roman"/>
                <a:cs typeface="Times New Roman"/>
              </a:rPr>
              <a:t>transformations performed </a:t>
            </a:r>
            <a:r>
              <a:rPr sz="2000" dirty="0">
                <a:latin typeface="Times New Roman"/>
                <a:cs typeface="Times New Roman"/>
              </a:rPr>
              <a:t>by </a:t>
            </a:r>
            <a:r>
              <a:rPr sz="2000" spc="-5" dirty="0">
                <a:latin typeface="Times New Roman"/>
                <a:cs typeface="Times New Roman"/>
              </a:rPr>
              <a:t>the algorithm  </a:t>
            </a:r>
            <a:r>
              <a:rPr sz="2000" dirty="0">
                <a:latin typeface="Times New Roman"/>
                <a:cs typeface="Times New Roman"/>
              </a:rPr>
              <a:t>depend on the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35" dirty="0">
                <a:latin typeface="Times New Roman"/>
                <a:cs typeface="Times New Roman"/>
              </a:rPr>
              <a:t>key.</a:t>
            </a:r>
            <a:endParaRPr sz="20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1680"/>
              </a:spcBef>
            </a:pPr>
            <a:r>
              <a:rPr sz="2000" b="1" dirty="0">
                <a:latin typeface="Times New Roman"/>
                <a:cs typeface="Times New Roman"/>
              </a:rPr>
              <a:t>Cipher</a:t>
            </a:r>
            <a:r>
              <a:rPr sz="2000" b="1" spc="-5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text</a:t>
            </a:r>
            <a:endParaRPr sz="2000">
              <a:latin typeface="Times New Roman"/>
              <a:cs typeface="Times New Roman"/>
            </a:endParaRPr>
          </a:p>
          <a:p>
            <a:pPr marL="12700" marR="5715" indent="377825" algn="just">
              <a:lnSpc>
                <a:spcPct val="150000"/>
              </a:lnSpc>
              <a:spcBef>
                <a:spcPts val="480"/>
              </a:spcBef>
            </a:pPr>
            <a:r>
              <a:rPr sz="2000" spc="-5" dirty="0">
                <a:latin typeface="Times New Roman"/>
                <a:cs typeface="Times New Roman"/>
              </a:rPr>
              <a:t>This </a:t>
            </a:r>
            <a:r>
              <a:rPr sz="2000" spc="-10" dirty="0">
                <a:latin typeface="Times New Roman"/>
                <a:cs typeface="Times New Roman"/>
              </a:rPr>
              <a:t>is the </a:t>
            </a:r>
            <a:r>
              <a:rPr sz="2000" spc="-5" dirty="0">
                <a:latin typeface="Times New Roman"/>
                <a:cs typeface="Times New Roman"/>
              </a:rPr>
              <a:t>scrambled message </a:t>
            </a:r>
            <a:r>
              <a:rPr sz="2000" dirty="0">
                <a:latin typeface="Times New Roman"/>
                <a:cs typeface="Times New Roman"/>
              </a:rPr>
              <a:t>produced as </a:t>
            </a:r>
            <a:r>
              <a:rPr sz="2000" spc="-5" dirty="0">
                <a:latin typeface="Times New Roman"/>
                <a:cs typeface="Times New Roman"/>
              </a:rPr>
              <a:t>output. It </a:t>
            </a:r>
            <a:r>
              <a:rPr sz="2000" dirty="0">
                <a:latin typeface="Times New Roman"/>
                <a:cs typeface="Times New Roman"/>
              </a:rPr>
              <a:t>depends on the  </a:t>
            </a:r>
            <a:r>
              <a:rPr sz="2000" spc="-5" dirty="0">
                <a:latin typeface="Times New Roman"/>
                <a:cs typeface="Times New Roman"/>
              </a:rPr>
              <a:t>plaintext and Secret </a:t>
            </a:r>
            <a:r>
              <a:rPr sz="2000" spc="-35" dirty="0">
                <a:latin typeface="Times New Roman"/>
                <a:cs typeface="Times New Roman"/>
              </a:rPr>
              <a:t>key. </a:t>
            </a:r>
            <a:r>
              <a:rPr sz="2000" spc="-50" dirty="0">
                <a:latin typeface="Times New Roman"/>
                <a:cs typeface="Times New Roman"/>
              </a:rPr>
              <a:t>Two </a:t>
            </a:r>
            <a:r>
              <a:rPr sz="2000" spc="-10" dirty="0">
                <a:latin typeface="Times New Roman"/>
                <a:cs typeface="Times New Roman"/>
              </a:rPr>
              <a:t>different </a:t>
            </a:r>
            <a:r>
              <a:rPr sz="2000" spc="-5" dirty="0">
                <a:latin typeface="Times New Roman"/>
                <a:cs typeface="Times New Roman"/>
              </a:rPr>
              <a:t>keys </a:t>
            </a:r>
            <a:r>
              <a:rPr sz="2000" dirty="0">
                <a:latin typeface="Times New Roman"/>
                <a:cs typeface="Times New Roman"/>
              </a:rPr>
              <a:t>will </a:t>
            </a:r>
            <a:r>
              <a:rPr sz="2000" spc="-5" dirty="0">
                <a:latin typeface="Times New Roman"/>
                <a:cs typeface="Times New Roman"/>
              </a:rPr>
              <a:t>produce </a:t>
            </a:r>
            <a:r>
              <a:rPr sz="2000" dirty="0">
                <a:latin typeface="Times New Roman"/>
                <a:cs typeface="Times New Roman"/>
              </a:rPr>
              <a:t>two </a:t>
            </a:r>
            <a:r>
              <a:rPr sz="2000" spc="-10" dirty="0">
                <a:latin typeface="Times New Roman"/>
                <a:cs typeface="Times New Roman"/>
              </a:rPr>
              <a:t>different </a:t>
            </a:r>
            <a:r>
              <a:rPr sz="2000" spc="-5" dirty="0">
                <a:latin typeface="Times New Roman"/>
                <a:cs typeface="Times New Roman"/>
              </a:rPr>
              <a:t>cipher  texts. </a:t>
            </a:r>
            <a:r>
              <a:rPr sz="2000" dirty="0">
                <a:latin typeface="Times New Roman"/>
                <a:cs typeface="Times New Roman"/>
              </a:rPr>
              <a:t>The cipher </a:t>
            </a:r>
            <a:r>
              <a:rPr sz="2000" spc="-5" dirty="0">
                <a:latin typeface="Times New Roman"/>
                <a:cs typeface="Times New Roman"/>
              </a:rPr>
              <a:t>text is an </a:t>
            </a:r>
            <a:r>
              <a:rPr sz="2000" dirty="0">
                <a:latin typeface="Times New Roman"/>
                <a:cs typeface="Times New Roman"/>
              </a:rPr>
              <a:t>apparently random stream of</a:t>
            </a:r>
            <a:r>
              <a:rPr sz="2000" spc="-19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data.</a:t>
            </a:r>
            <a:endParaRPr sz="20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1675"/>
              </a:spcBef>
            </a:pPr>
            <a:r>
              <a:rPr sz="2000" b="1" dirty="0">
                <a:latin typeface="Times New Roman"/>
                <a:cs typeface="Times New Roman"/>
              </a:rPr>
              <a:t>Decryption</a:t>
            </a:r>
            <a:r>
              <a:rPr sz="2000" b="1" spc="35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Algorithm</a:t>
            </a:r>
            <a:endParaRPr sz="2000">
              <a:latin typeface="Times New Roman"/>
              <a:cs typeface="Times New Roman"/>
            </a:endParaRPr>
          </a:p>
          <a:p>
            <a:pPr marL="12700" marR="6350" indent="377825" algn="just">
              <a:lnSpc>
                <a:spcPct val="150000"/>
              </a:lnSpc>
              <a:spcBef>
                <a:spcPts val="484"/>
              </a:spcBef>
            </a:pPr>
            <a:r>
              <a:rPr sz="2000" spc="-5" dirty="0">
                <a:latin typeface="Times New Roman"/>
                <a:cs typeface="Times New Roman"/>
              </a:rPr>
              <a:t>This is essentially </a:t>
            </a:r>
            <a:r>
              <a:rPr sz="2000" dirty="0">
                <a:latin typeface="Times New Roman"/>
                <a:cs typeface="Times New Roman"/>
              </a:rPr>
              <a:t>the </a:t>
            </a:r>
            <a:r>
              <a:rPr sz="2000" spc="-5" dirty="0">
                <a:latin typeface="Times New Roman"/>
                <a:cs typeface="Times New Roman"/>
              </a:rPr>
              <a:t>encryption algorithm run is reverse. </a:t>
            </a:r>
            <a:r>
              <a:rPr sz="2000" dirty="0">
                <a:latin typeface="Times New Roman"/>
                <a:cs typeface="Times New Roman"/>
              </a:rPr>
              <a:t>It </a:t>
            </a:r>
            <a:r>
              <a:rPr sz="2000" spc="-5" dirty="0">
                <a:latin typeface="Times New Roman"/>
                <a:cs typeface="Times New Roman"/>
              </a:rPr>
              <a:t>takes the   </a:t>
            </a:r>
            <a:r>
              <a:rPr sz="2000" dirty="0">
                <a:latin typeface="Times New Roman"/>
                <a:cs typeface="Times New Roman"/>
              </a:rPr>
              <a:t>cipher </a:t>
            </a:r>
            <a:r>
              <a:rPr sz="2000" spc="-5" dirty="0">
                <a:latin typeface="Times New Roman"/>
                <a:cs typeface="Times New Roman"/>
              </a:rPr>
              <a:t>text </a:t>
            </a:r>
            <a:r>
              <a:rPr sz="2000" dirty="0">
                <a:latin typeface="Times New Roman"/>
                <a:cs typeface="Times New Roman"/>
              </a:rPr>
              <a:t>and the secret key and produces the original plain</a:t>
            </a:r>
            <a:r>
              <a:rPr sz="2000" spc="-18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text.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10818" y="394842"/>
            <a:ext cx="7141209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91790" marR="5080" indent="-2879725">
              <a:lnSpc>
                <a:spcPct val="100000"/>
              </a:lnSpc>
              <a:spcBef>
                <a:spcPts val="95"/>
              </a:spcBef>
            </a:pPr>
            <a:r>
              <a:rPr sz="2800" spc="-5" dirty="0"/>
              <a:t>SIMPLIFIED </a:t>
            </a:r>
            <a:r>
              <a:rPr sz="2800" spc="-10" dirty="0"/>
              <a:t>MODEL </a:t>
            </a:r>
            <a:r>
              <a:rPr sz="2800" spc="-5" dirty="0"/>
              <a:t>OF</a:t>
            </a:r>
            <a:r>
              <a:rPr sz="2800" spc="-245" dirty="0"/>
              <a:t> </a:t>
            </a:r>
            <a:r>
              <a:rPr sz="2800" spc="-10" dirty="0"/>
              <a:t>CONVENTIONAL  MODEL</a:t>
            </a:r>
            <a:endParaRPr sz="2800"/>
          </a:p>
        </p:txBody>
      </p:sp>
      <p:sp>
        <p:nvSpPr>
          <p:cNvPr id="3" name="object 3"/>
          <p:cNvSpPr/>
          <p:nvPr/>
        </p:nvSpPr>
        <p:spPr>
          <a:xfrm>
            <a:off x="1524000" y="2133600"/>
            <a:ext cx="6096000" cy="3276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93242" y="608203"/>
            <a:ext cx="795591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/>
              <a:t>MODEL </a:t>
            </a:r>
            <a:r>
              <a:rPr sz="2800" spc="-5" dirty="0"/>
              <a:t>OF </a:t>
            </a:r>
            <a:r>
              <a:rPr sz="2800" spc="-10" dirty="0"/>
              <a:t>CONVENTIONAL</a:t>
            </a:r>
            <a:r>
              <a:rPr sz="2800" spc="-335" dirty="0"/>
              <a:t> </a:t>
            </a:r>
            <a:r>
              <a:rPr sz="2800" spc="-20" dirty="0"/>
              <a:t>CRYPTOSYSTEM</a:t>
            </a:r>
            <a:endParaRPr sz="2800"/>
          </a:p>
        </p:txBody>
      </p:sp>
      <p:sp>
        <p:nvSpPr>
          <p:cNvPr id="3" name="object 3"/>
          <p:cNvSpPr/>
          <p:nvPr/>
        </p:nvSpPr>
        <p:spPr>
          <a:xfrm>
            <a:off x="1371600" y="1905000"/>
            <a:ext cx="6248400" cy="3505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232661"/>
            <a:ext cx="6560820" cy="326897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Times New Roman"/>
                <a:cs typeface="Times New Roman"/>
              </a:rPr>
              <a:t>Symmetric cipher model has two </a:t>
            </a:r>
            <a:r>
              <a:rPr sz="2800" dirty="0">
                <a:latin typeface="Times New Roman"/>
                <a:cs typeface="Times New Roman"/>
              </a:rPr>
              <a:t>types.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There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800" spc="-5" dirty="0">
                <a:latin typeface="Times New Roman"/>
                <a:cs typeface="Times New Roman"/>
              </a:rPr>
              <a:t>are: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500">
              <a:latin typeface="Times New Roman"/>
              <a:cs typeface="Times New Roman"/>
            </a:endParaRPr>
          </a:p>
          <a:p>
            <a:pPr marL="1297305" indent="-370840">
              <a:lnSpc>
                <a:spcPct val="100000"/>
              </a:lnSpc>
              <a:buFont typeface="Wingdings"/>
              <a:buChar char=""/>
              <a:tabLst>
                <a:tab pos="1297940" algn="l"/>
              </a:tabLst>
            </a:pPr>
            <a:r>
              <a:rPr sz="2800" spc="-5" dirty="0">
                <a:latin typeface="Times New Roman"/>
                <a:cs typeface="Times New Roman"/>
              </a:rPr>
              <a:t>Cryptography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Wingdings"/>
              <a:buChar char=""/>
            </a:pPr>
            <a:endParaRPr sz="3500">
              <a:latin typeface="Times New Roman"/>
              <a:cs typeface="Times New Roman"/>
            </a:endParaRPr>
          </a:p>
          <a:p>
            <a:pPr marL="1209675" indent="-283210">
              <a:lnSpc>
                <a:spcPct val="100000"/>
              </a:lnSpc>
              <a:buFont typeface="Wingdings"/>
              <a:buChar char=""/>
              <a:tabLst>
                <a:tab pos="1210310" algn="l"/>
              </a:tabLst>
            </a:pPr>
            <a:r>
              <a:rPr sz="2800" spc="-5" dirty="0">
                <a:latin typeface="Times New Roman"/>
                <a:cs typeface="Times New Roman"/>
              </a:rPr>
              <a:t>Cryptanalysis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51810" y="608203"/>
            <a:ext cx="304228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20" dirty="0"/>
              <a:t>CRYPTOGRAPHY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535940" y="1835861"/>
            <a:ext cx="8074025" cy="40506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032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Times New Roman"/>
                <a:cs typeface="Times New Roman"/>
              </a:rPr>
              <a:t>Cryptographic </a:t>
            </a:r>
            <a:r>
              <a:rPr sz="2000" spc="-5" dirty="0">
                <a:latin typeface="Times New Roman"/>
                <a:cs typeface="Times New Roman"/>
              </a:rPr>
              <a:t>system </a:t>
            </a:r>
            <a:r>
              <a:rPr sz="2000" dirty="0">
                <a:latin typeface="Times New Roman"/>
                <a:cs typeface="Times New Roman"/>
              </a:rPr>
              <a:t>are characterized along three independent</a:t>
            </a:r>
            <a:r>
              <a:rPr sz="2000" spc="-18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dimensions:</a:t>
            </a:r>
            <a:endParaRPr sz="2000">
              <a:latin typeface="Times New Roman"/>
              <a:cs typeface="Times New Roman"/>
            </a:endParaRPr>
          </a:p>
          <a:p>
            <a:pPr marL="12700" marR="5080" algn="just">
              <a:lnSpc>
                <a:spcPct val="200000"/>
              </a:lnSpc>
              <a:spcBef>
                <a:spcPts val="484"/>
              </a:spcBef>
            </a:pPr>
            <a:r>
              <a:rPr sz="2000" b="1" dirty="0">
                <a:latin typeface="Times New Roman"/>
                <a:cs typeface="Times New Roman"/>
              </a:rPr>
              <a:t>The type </a:t>
            </a:r>
            <a:r>
              <a:rPr sz="2000" b="1" spc="-5" dirty="0">
                <a:latin typeface="Times New Roman"/>
                <a:cs typeface="Times New Roman"/>
              </a:rPr>
              <a:t>of operations used for transforming plaintext </a:t>
            </a:r>
            <a:r>
              <a:rPr sz="2000" b="1" dirty="0">
                <a:latin typeface="Times New Roman"/>
                <a:cs typeface="Times New Roman"/>
              </a:rPr>
              <a:t>to cipher </a:t>
            </a:r>
            <a:r>
              <a:rPr sz="2000" b="1" spc="-5" dirty="0">
                <a:latin typeface="Times New Roman"/>
                <a:cs typeface="Times New Roman"/>
              </a:rPr>
              <a:t>text  </a:t>
            </a:r>
            <a:r>
              <a:rPr sz="2000" dirty="0">
                <a:latin typeface="Times New Roman"/>
                <a:cs typeface="Times New Roman"/>
              </a:rPr>
              <a:t>All </a:t>
            </a:r>
            <a:r>
              <a:rPr sz="2000" spc="-5" dirty="0">
                <a:latin typeface="Times New Roman"/>
                <a:cs typeface="Times New Roman"/>
              </a:rPr>
              <a:t>encryption algorithms based on </a:t>
            </a:r>
            <a:r>
              <a:rPr sz="2000" b="1" dirty="0">
                <a:latin typeface="Times New Roman"/>
                <a:cs typeface="Times New Roman"/>
              </a:rPr>
              <a:t>two </a:t>
            </a:r>
            <a:r>
              <a:rPr sz="2000" b="1" spc="-5" dirty="0">
                <a:latin typeface="Times New Roman"/>
                <a:cs typeface="Times New Roman"/>
              </a:rPr>
              <a:t>principles</a:t>
            </a:r>
            <a:r>
              <a:rPr sz="2000" spc="-5" dirty="0">
                <a:latin typeface="Times New Roman"/>
                <a:cs typeface="Times New Roman"/>
              </a:rPr>
              <a:t>: </a:t>
            </a:r>
            <a:r>
              <a:rPr sz="2000" spc="-10" dirty="0">
                <a:latin typeface="Times New Roman"/>
                <a:cs typeface="Times New Roman"/>
              </a:rPr>
              <a:t>substitution </a:t>
            </a:r>
            <a:r>
              <a:rPr sz="2000" dirty="0">
                <a:latin typeface="Times New Roman"/>
                <a:cs typeface="Times New Roman"/>
              </a:rPr>
              <a:t>, </a:t>
            </a:r>
            <a:r>
              <a:rPr sz="2000" spc="-10" dirty="0">
                <a:latin typeface="Times New Roman"/>
                <a:cs typeface="Times New Roman"/>
              </a:rPr>
              <a:t>in </a:t>
            </a:r>
            <a:r>
              <a:rPr sz="2000" spc="-5" dirty="0">
                <a:latin typeface="Times New Roman"/>
                <a:cs typeface="Times New Roman"/>
              </a:rPr>
              <a:t>which  each element in the plaintext (bit </a:t>
            </a:r>
            <a:r>
              <a:rPr sz="2000" dirty="0">
                <a:latin typeface="Times New Roman"/>
                <a:cs typeface="Times New Roman"/>
              </a:rPr>
              <a:t>, </a:t>
            </a:r>
            <a:r>
              <a:rPr sz="2000" spc="-5" dirty="0">
                <a:latin typeface="Times New Roman"/>
                <a:cs typeface="Times New Roman"/>
              </a:rPr>
              <a:t>letter </a:t>
            </a:r>
            <a:r>
              <a:rPr sz="2000" dirty="0">
                <a:latin typeface="Times New Roman"/>
                <a:cs typeface="Times New Roman"/>
              </a:rPr>
              <a:t>, </a:t>
            </a:r>
            <a:r>
              <a:rPr sz="2000" spc="-5" dirty="0">
                <a:latin typeface="Times New Roman"/>
                <a:cs typeface="Times New Roman"/>
              </a:rPr>
              <a:t>group </a:t>
            </a:r>
            <a:r>
              <a:rPr sz="2000" dirty="0">
                <a:latin typeface="Times New Roman"/>
                <a:cs typeface="Times New Roman"/>
              </a:rPr>
              <a:t>of </a:t>
            </a:r>
            <a:r>
              <a:rPr sz="2000" spc="-5" dirty="0">
                <a:latin typeface="Times New Roman"/>
                <a:cs typeface="Times New Roman"/>
              </a:rPr>
              <a:t>bits or letters) </a:t>
            </a:r>
            <a:r>
              <a:rPr sz="2000" spc="-10" dirty="0">
                <a:latin typeface="Times New Roman"/>
                <a:cs typeface="Times New Roman"/>
              </a:rPr>
              <a:t>is </a:t>
            </a:r>
            <a:r>
              <a:rPr sz="2000" spc="-5" dirty="0">
                <a:latin typeface="Times New Roman"/>
                <a:cs typeface="Times New Roman"/>
              </a:rPr>
              <a:t>mapped  into another element </a:t>
            </a:r>
            <a:r>
              <a:rPr sz="2000" dirty="0">
                <a:latin typeface="Times New Roman"/>
                <a:cs typeface="Times New Roman"/>
              </a:rPr>
              <a:t>and </a:t>
            </a:r>
            <a:r>
              <a:rPr sz="2000" spc="-5" dirty="0">
                <a:latin typeface="Times New Roman"/>
                <a:cs typeface="Times New Roman"/>
              </a:rPr>
              <a:t>transposition </a:t>
            </a:r>
            <a:r>
              <a:rPr sz="2000" dirty="0">
                <a:latin typeface="Times New Roman"/>
                <a:cs typeface="Times New Roman"/>
              </a:rPr>
              <a:t>, </a:t>
            </a:r>
            <a:r>
              <a:rPr sz="2000" spc="-10" dirty="0">
                <a:latin typeface="Times New Roman"/>
                <a:cs typeface="Times New Roman"/>
              </a:rPr>
              <a:t>in </a:t>
            </a:r>
            <a:r>
              <a:rPr sz="2000" spc="-5" dirty="0">
                <a:latin typeface="Times New Roman"/>
                <a:cs typeface="Times New Roman"/>
              </a:rPr>
              <a:t>which elements in the plain text are  rearranged. Most systems </a:t>
            </a:r>
            <a:r>
              <a:rPr sz="2000" dirty="0">
                <a:latin typeface="Times New Roman"/>
                <a:cs typeface="Times New Roman"/>
              </a:rPr>
              <a:t>, </a:t>
            </a:r>
            <a:r>
              <a:rPr sz="2000" spc="-5" dirty="0">
                <a:latin typeface="Times New Roman"/>
                <a:cs typeface="Times New Roman"/>
              </a:rPr>
              <a:t>referred to as product systems multiple stages </a:t>
            </a:r>
            <a:r>
              <a:rPr sz="2000" spc="-10" dirty="0">
                <a:latin typeface="Times New Roman"/>
                <a:cs typeface="Times New Roman"/>
              </a:rPr>
              <a:t>of  </a:t>
            </a:r>
            <a:r>
              <a:rPr sz="2000" spc="-5" dirty="0">
                <a:latin typeface="Times New Roman"/>
                <a:cs typeface="Times New Roman"/>
              </a:rPr>
              <a:t>substitutions </a:t>
            </a:r>
            <a:r>
              <a:rPr sz="2000" dirty="0">
                <a:latin typeface="Times New Roman"/>
                <a:cs typeface="Times New Roman"/>
              </a:rPr>
              <a:t>and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transpositions.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693165"/>
            <a:ext cx="274574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/>
              <a:t>The number of keys</a:t>
            </a:r>
            <a:r>
              <a:rPr sz="2000" spc="-145" dirty="0"/>
              <a:t> </a:t>
            </a:r>
            <a:r>
              <a:rPr sz="2000" dirty="0"/>
              <a:t>used</a:t>
            </a:r>
            <a:endParaRPr sz="2000"/>
          </a:p>
        </p:txBody>
      </p:sp>
      <p:sp>
        <p:nvSpPr>
          <p:cNvPr id="3" name="object 3"/>
          <p:cNvSpPr txBox="1"/>
          <p:nvPr/>
        </p:nvSpPr>
        <p:spPr>
          <a:xfrm>
            <a:off x="535940" y="1363726"/>
            <a:ext cx="8073390" cy="47212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842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Times New Roman"/>
                <a:cs typeface="Times New Roman"/>
              </a:rPr>
              <a:t>If both sender and receiver </a:t>
            </a:r>
            <a:r>
              <a:rPr sz="2000" dirty="0">
                <a:latin typeface="Times New Roman"/>
                <a:cs typeface="Times New Roman"/>
              </a:rPr>
              <a:t>use the </a:t>
            </a:r>
            <a:r>
              <a:rPr sz="2000" spc="-10" dirty="0">
                <a:latin typeface="Times New Roman"/>
                <a:cs typeface="Times New Roman"/>
              </a:rPr>
              <a:t>same </a:t>
            </a:r>
            <a:r>
              <a:rPr sz="2000" dirty="0">
                <a:latin typeface="Times New Roman"/>
                <a:cs typeface="Times New Roman"/>
              </a:rPr>
              <a:t>key , the </a:t>
            </a:r>
            <a:r>
              <a:rPr sz="2000" spc="-5" dirty="0">
                <a:latin typeface="Times New Roman"/>
                <a:cs typeface="Times New Roman"/>
              </a:rPr>
              <a:t>system is referred </a:t>
            </a:r>
            <a:r>
              <a:rPr sz="2000" spc="-10" dirty="0">
                <a:latin typeface="Times New Roman"/>
                <a:cs typeface="Times New Roman"/>
              </a:rPr>
              <a:t>to </a:t>
            </a:r>
            <a:r>
              <a:rPr sz="2000" spc="10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as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spc="-5" dirty="0">
                <a:latin typeface="Times New Roman"/>
                <a:cs typeface="Times New Roman"/>
              </a:rPr>
              <a:t>symmetric</a:t>
            </a:r>
            <a:r>
              <a:rPr sz="2000" spc="2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,</a:t>
            </a:r>
            <a:r>
              <a:rPr sz="2000" spc="25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single-key</a:t>
            </a:r>
            <a:r>
              <a:rPr sz="2000" spc="2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,</a:t>
            </a:r>
            <a:r>
              <a:rPr sz="2000" spc="23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secret-key</a:t>
            </a:r>
            <a:r>
              <a:rPr sz="2000" spc="24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or</a:t>
            </a:r>
            <a:r>
              <a:rPr sz="2000" spc="254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conventional</a:t>
            </a:r>
            <a:r>
              <a:rPr sz="2000" spc="24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encryption.</a:t>
            </a:r>
            <a:r>
              <a:rPr sz="2000" spc="25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If</a:t>
            </a:r>
            <a:r>
              <a:rPr sz="2000" spc="254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the</a:t>
            </a:r>
            <a:r>
              <a:rPr sz="2000" spc="23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sender</a:t>
            </a:r>
            <a:endParaRPr sz="2000">
              <a:latin typeface="Times New Roman"/>
              <a:cs typeface="Times New Roman"/>
            </a:endParaRPr>
          </a:p>
          <a:p>
            <a:pPr marL="12700" marR="6350">
              <a:lnSpc>
                <a:spcPct val="200000"/>
              </a:lnSpc>
              <a:spcBef>
                <a:spcPts val="5"/>
              </a:spcBef>
            </a:pPr>
            <a:r>
              <a:rPr sz="2000" dirty="0">
                <a:latin typeface="Times New Roman"/>
                <a:cs typeface="Times New Roman"/>
              </a:rPr>
              <a:t>and </a:t>
            </a:r>
            <a:r>
              <a:rPr sz="2000" spc="-5" dirty="0">
                <a:latin typeface="Times New Roman"/>
                <a:cs typeface="Times New Roman"/>
              </a:rPr>
              <a:t>receiver use </a:t>
            </a:r>
            <a:r>
              <a:rPr sz="2000" spc="-10" dirty="0">
                <a:latin typeface="Times New Roman"/>
                <a:cs typeface="Times New Roman"/>
              </a:rPr>
              <a:t>different </a:t>
            </a:r>
            <a:r>
              <a:rPr sz="2000" spc="-5" dirty="0">
                <a:latin typeface="Times New Roman"/>
                <a:cs typeface="Times New Roman"/>
              </a:rPr>
              <a:t>keys </a:t>
            </a:r>
            <a:r>
              <a:rPr sz="2000" dirty="0">
                <a:latin typeface="Times New Roman"/>
                <a:cs typeface="Times New Roman"/>
              </a:rPr>
              <a:t>, the </a:t>
            </a:r>
            <a:r>
              <a:rPr sz="2000" spc="-5" dirty="0">
                <a:latin typeface="Times New Roman"/>
                <a:cs typeface="Times New Roman"/>
              </a:rPr>
              <a:t>system </a:t>
            </a:r>
            <a:r>
              <a:rPr sz="2000" spc="-10" dirty="0">
                <a:latin typeface="Times New Roman"/>
                <a:cs typeface="Times New Roman"/>
              </a:rPr>
              <a:t>is </a:t>
            </a:r>
            <a:r>
              <a:rPr sz="2000" spc="-5" dirty="0">
                <a:latin typeface="Times New Roman"/>
                <a:cs typeface="Times New Roman"/>
              </a:rPr>
              <a:t>referred </a:t>
            </a:r>
            <a:r>
              <a:rPr sz="2000" spc="-10" dirty="0">
                <a:latin typeface="Times New Roman"/>
                <a:cs typeface="Times New Roman"/>
              </a:rPr>
              <a:t>to </a:t>
            </a:r>
            <a:r>
              <a:rPr sz="2000" spc="-5" dirty="0">
                <a:latin typeface="Times New Roman"/>
                <a:cs typeface="Times New Roman"/>
              </a:rPr>
              <a:t>as </a:t>
            </a:r>
            <a:r>
              <a:rPr sz="2000" spc="-10" dirty="0">
                <a:latin typeface="Times New Roman"/>
                <a:cs typeface="Times New Roman"/>
              </a:rPr>
              <a:t>asymmetric </a:t>
            </a:r>
            <a:r>
              <a:rPr sz="2000" dirty="0">
                <a:latin typeface="Times New Roman"/>
                <a:cs typeface="Times New Roman"/>
              </a:rPr>
              <a:t>, </a:t>
            </a:r>
            <a:r>
              <a:rPr sz="2000" spc="-5" dirty="0">
                <a:latin typeface="Times New Roman"/>
                <a:cs typeface="Times New Roman"/>
              </a:rPr>
              <a:t>two-  </a:t>
            </a:r>
            <a:r>
              <a:rPr sz="2000" dirty="0">
                <a:latin typeface="Times New Roman"/>
                <a:cs typeface="Times New Roman"/>
              </a:rPr>
              <a:t>key or public-key</a:t>
            </a:r>
            <a:r>
              <a:rPr sz="2000" spc="-7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encryption.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b="1" dirty="0">
                <a:latin typeface="Times New Roman"/>
                <a:cs typeface="Times New Roman"/>
              </a:rPr>
              <a:t>The </a:t>
            </a:r>
            <a:r>
              <a:rPr sz="2000" b="1" spc="-5" dirty="0">
                <a:latin typeface="Times New Roman"/>
                <a:cs typeface="Times New Roman"/>
              </a:rPr>
              <a:t>way in which </a:t>
            </a:r>
            <a:r>
              <a:rPr sz="2000" b="1" dirty="0">
                <a:latin typeface="Times New Roman"/>
                <a:cs typeface="Times New Roman"/>
              </a:rPr>
              <a:t>the plaintext </a:t>
            </a:r>
            <a:r>
              <a:rPr sz="2000" b="1" spc="-5" dirty="0">
                <a:latin typeface="Times New Roman"/>
                <a:cs typeface="Times New Roman"/>
              </a:rPr>
              <a:t>is</a:t>
            </a:r>
            <a:r>
              <a:rPr sz="2000" b="1" spc="-60" dirty="0">
                <a:latin typeface="Times New Roman"/>
                <a:cs typeface="Times New Roman"/>
              </a:rPr>
              <a:t> </a:t>
            </a:r>
            <a:r>
              <a:rPr sz="2000" b="1" spc="-5" dirty="0">
                <a:latin typeface="Times New Roman"/>
                <a:cs typeface="Times New Roman"/>
              </a:rPr>
              <a:t>processed</a:t>
            </a:r>
            <a:endParaRPr sz="2000">
              <a:latin typeface="Times New Roman"/>
              <a:cs typeface="Times New Roman"/>
            </a:endParaRPr>
          </a:p>
          <a:p>
            <a:pPr marL="12700" marR="5080" indent="557530" algn="just">
              <a:lnSpc>
                <a:spcPct val="200100"/>
              </a:lnSpc>
              <a:spcBef>
                <a:spcPts val="480"/>
              </a:spcBef>
            </a:pPr>
            <a:r>
              <a:rPr sz="2000" dirty="0">
                <a:latin typeface="Times New Roman"/>
                <a:cs typeface="Times New Roman"/>
              </a:rPr>
              <a:t>A </a:t>
            </a:r>
            <a:r>
              <a:rPr sz="2000" spc="-5" dirty="0">
                <a:latin typeface="Times New Roman"/>
                <a:cs typeface="Times New Roman"/>
              </a:rPr>
              <a:t>block </a:t>
            </a:r>
            <a:r>
              <a:rPr sz="2000" dirty="0">
                <a:latin typeface="Times New Roman"/>
                <a:cs typeface="Times New Roman"/>
              </a:rPr>
              <a:t>cipher </a:t>
            </a:r>
            <a:r>
              <a:rPr sz="2000" spc="-5" dirty="0">
                <a:latin typeface="Times New Roman"/>
                <a:cs typeface="Times New Roman"/>
              </a:rPr>
              <a:t>processes </a:t>
            </a:r>
            <a:r>
              <a:rPr sz="2000" dirty="0">
                <a:latin typeface="Times New Roman"/>
                <a:cs typeface="Times New Roman"/>
              </a:rPr>
              <a:t>the </a:t>
            </a:r>
            <a:r>
              <a:rPr sz="2000" spc="-5" dirty="0">
                <a:latin typeface="Times New Roman"/>
                <a:cs typeface="Times New Roman"/>
              </a:rPr>
              <a:t>input </a:t>
            </a:r>
            <a:r>
              <a:rPr sz="2000" dirty="0">
                <a:latin typeface="Times New Roman"/>
                <a:cs typeface="Times New Roman"/>
              </a:rPr>
              <a:t>one </a:t>
            </a:r>
            <a:r>
              <a:rPr sz="2000" spc="-5" dirty="0">
                <a:latin typeface="Times New Roman"/>
                <a:cs typeface="Times New Roman"/>
              </a:rPr>
              <a:t>block of elements at </a:t>
            </a:r>
            <a:r>
              <a:rPr sz="2000" dirty="0">
                <a:latin typeface="Times New Roman"/>
                <a:cs typeface="Times New Roman"/>
              </a:rPr>
              <a:t>a </a:t>
            </a:r>
            <a:r>
              <a:rPr sz="2000" spc="-15" dirty="0">
                <a:latin typeface="Times New Roman"/>
                <a:cs typeface="Times New Roman"/>
              </a:rPr>
              <a:t>time </a:t>
            </a:r>
            <a:r>
              <a:rPr sz="2000" dirty="0">
                <a:latin typeface="Times New Roman"/>
                <a:cs typeface="Times New Roman"/>
              </a:rPr>
              <a:t>,  </a:t>
            </a:r>
            <a:r>
              <a:rPr sz="2000" spc="-5" dirty="0">
                <a:latin typeface="Times New Roman"/>
                <a:cs typeface="Times New Roman"/>
              </a:rPr>
              <a:t>producing </a:t>
            </a:r>
            <a:r>
              <a:rPr sz="2000" spc="-10" dirty="0">
                <a:latin typeface="Times New Roman"/>
                <a:cs typeface="Times New Roman"/>
              </a:rPr>
              <a:t>an </a:t>
            </a:r>
            <a:r>
              <a:rPr sz="2000" dirty="0">
                <a:latin typeface="Times New Roman"/>
                <a:cs typeface="Times New Roman"/>
              </a:rPr>
              <a:t>output </a:t>
            </a:r>
            <a:r>
              <a:rPr sz="2000" spc="-5" dirty="0">
                <a:latin typeface="Times New Roman"/>
                <a:cs typeface="Times New Roman"/>
              </a:rPr>
              <a:t>block for each input block. </a:t>
            </a:r>
            <a:r>
              <a:rPr sz="2000" dirty="0">
                <a:latin typeface="Times New Roman"/>
                <a:cs typeface="Times New Roman"/>
              </a:rPr>
              <a:t>A </a:t>
            </a:r>
            <a:r>
              <a:rPr sz="2000" spc="-5" dirty="0">
                <a:latin typeface="Times New Roman"/>
                <a:cs typeface="Times New Roman"/>
              </a:rPr>
              <a:t>stream cipher processes </a:t>
            </a:r>
            <a:r>
              <a:rPr sz="2000" dirty="0">
                <a:latin typeface="Times New Roman"/>
                <a:cs typeface="Times New Roman"/>
              </a:rPr>
              <a:t>the  input </a:t>
            </a:r>
            <a:r>
              <a:rPr sz="2000" spc="-5" dirty="0">
                <a:latin typeface="Times New Roman"/>
                <a:cs typeface="Times New Roman"/>
              </a:rPr>
              <a:t>elements </a:t>
            </a:r>
            <a:r>
              <a:rPr sz="2000" dirty="0">
                <a:latin typeface="Times New Roman"/>
                <a:cs typeface="Times New Roman"/>
              </a:rPr>
              <a:t>continuously , producing output </a:t>
            </a:r>
            <a:r>
              <a:rPr sz="2000" spc="5" dirty="0">
                <a:latin typeface="Times New Roman"/>
                <a:cs typeface="Times New Roman"/>
              </a:rPr>
              <a:t>one </a:t>
            </a:r>
            <a:r>
              <a:rPr sz="2000" spc="-5" dirty="0">
                <a:latin typeface="Times New Roman"/>
                <a:cs typeface="Times New Roman"/>
              </a:rPr>
              <a:t>element at </a:t>
            </a:r>
            <a:r>
              <a:rPr sz="2000" dirty="0">
                <a:latin typeface="Times New Roman"/>
                <a:cs typeface="Times New Roman"/>
              </a:rPr>
              <a:t>a</a:t>
            </a:r>
            <a:r>
              <a:rPr sz="2000" spc="-17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time.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1129</Words>
  <Application>Microsoft Office PowerPoint</Application>
  <PresentationFormat>On-screen Show (4:3)</PresentationFormat>
  <Paragraphs>142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CLASSICAL ENCRYPTION TECHNIQUES</vt:lpstr>
      <vt:lpstr>INTRODUCTION</vt:lpstr>
      <vt:lpstr>SYMMETRIC CIPHER MODEL</vt:lpstr>
      <vt:lpstr>PowerPoint Presentation</vt:lpstr>
      <vt:lpstr>SIMPLIFIED MODEL OF CONVENTIONAL  MODEL</vt:lpstr>
      <vt:lpstr>MODEL OF CONVENTIONAL CRYPTOSYSTEM</vt:lpstr>
      <vt:lpstr>PowerPoint Presentation</vt:lpstr>
      <vt:lpstr>CRYPTOGRAPHY</vt:lpstr>
      <vt:lpstr>The number of keys used</vt:lpstr>
      <vt:lpstr>CRYPTANALYSIS</vt:lpstr>
      <vt:lpstr>SUBSTITUTION TECHNIQUES</vt:lpstr>
      <vt:lpstr>CAESAR CIPHER</vt:lpstr>
      <vt:lpstr>MONOALPHABETIC CIPHERS</vt:lpstr>
      <vt:lpstr>RELATIVE FREQUENCY OF ENGLISH TEXT</vt:lpstr>
      <vt:lpstr>PLAYFAIR CIPHER</vt:lpstr>
      <vt:lpstr>PowerPoint Presentation</vt:lpstr>
      <vt:lpstr>PowerPoint Presentation</vt:lpstr>
      <vt:lpstr>HILL CIPHER</vt:lpstr>
      <vt:lpstr>THIS CAN BE EXPRESSED IN TERM OF COLUMN  VECTORS AND MATRICES:</vt:lpstr>
      <vt:lpstr>POLYALHABETIC CIPHERS</vt:lpstr>
      <vt:lpstr>PowerPoint Presentation</vt:lpstr>
      <vt:lpstr>ONE-TIME PAD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CLASSICAL ENCRYPTION TECHNIQUES</dc:title>
  <cp:lastModifiedBy>HP</cp:lastModifiedBy>
  <cp:revision>1</cp:revision>
  <dcterms:created xsi:type="dcterms:W3CDTF">2020-01-30T09:31:55Z</dcterms:created>
  <dcterms:modified xsi:type="dcterms:W3CDTF">2020-01-30T09:49:29Z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2019-01-23T00:00:00Z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2020-01-30T00:00:00Z</vt:filetime>
  </property>
</Properties>
</file>