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33"/>
  </p:notesMasterIdLst>
  <p:handoutMasterIdLst>
    <p:handoutMasterId r:id="rId34"/>
  </p:handoutMasterIdLst>
  <p:sldIdLst>
    <p:sldId id="402" r:id="rId2"/>
    <p:sldId id="496" r:id="rId3"/>
    <p:sldId id="487" r:id="rId4"/>
    <p:sldId id="488" r:id="rId5"/>
    <p:sldId id="489" r:id="rId6"/>
    <p:sldId id="527" r:id="rId7"/>
    <p:sldId id="524" r:id="rId8"/>
    <p:sldId id="526" r:id="rId9"/>
    <p:sldId id="525" r:id="rId10"/>
    <p:sldId id="517" r:id="rId11"/>
    <p:sldId id="484" r:id="rId12"/>
    <p:sldId id="485" r:id="rId13"/>
    <p:sldId id="528" r:id="rId14"/>
    <p:sldId id="475" r:id="rId15"/>
    <p:sldId id="476" r:id="rId16"/>
    <p:sldId id="477" r:id="rId17"/>
    <p:sldId id="480" r:id="rId18"/>
    <p:sldId id="431" r:id="rId19"/>
    <p:sldId id="519" r:id="rId20"/>
    <p:sldId id="520" r:id="rId21"/>
    <p:sldId id="530" r:id="rId22"/>
    <p:sldId id="521" r:id="rId23"/>
    <p:sldId id="522" r:id="rId24"/>
    <p:sldId id="434" r:id="rId25"/>
    <p:sldId id="497" r:id="rId26"/>
    <p:sldId id="499" r:id="rId27"/>
    <p:sldId id="523" r:id="rId28"/>
    <p:sldId id="417" r:id="rId29"/>
    <p:sldId id="481" r:id="rId30"/>
    <p:sldId id="506" r:id="rId31"/>
    <p:sldId id="419" r:id="rId32"/>
  </p:sldIdLst>
  <p:sldSz cx="9144000" cy="6858000" type="screen4x3"/>
  <p:notesSz cx="6858000" cy="9144000"/>
  <p:defaultTextStyle>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00CC99"/>
    <a:srgbClr val="CC00FF"/>
    <a:srgbClr val="000000"/>
    <a:srgbClr val="CC3300"/>
    <a:srgbClr val="336600"/>
    <a:srgbClr val="660066"/>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4688" autoAdjust="0"/>
  </p:normalViewPr>
  <p:slideViewPr>
    <p:cSldViewPr>
      <p:cViewPr>
        <p:scale>
          <a:sx n="46" d="100"/>
          <a:sy n="46" d="100"/>
        </p:scale>
        <p:origin x="-1206" y="-678"/>
      </p:cViewPr>
      <p:guideLst>
        <p:guide orient="horz" pos="2840"/>
        <p:guide pos="2880"/>
      </p:guideLst>
    </p:cSldViewPr>
  </p:slideViewPr>
  <p:notesTextViewPr>
    <p:cViewPr>
      <p:scale>
        <a:sx n="100" d="100"/>
        <a:sy n="100" d="100"/>
      </p:scale>
      <p:origin x="0" y="0"/>
    </p:cViewPr>
  </p:notesTextViewPr>
  <p:sorterViewPr>
    <p:cViewPr>
      <p:scale>
        <a:sx n="100" d="100"/>
        <a:sy n="100" d="100"/>
      </p:scale>
      <p:origin x="0" y="1566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GB"/>
          </a:p>
        </p:txBody>
      </p:sp>
      <p:sp>
        <p:nvSpPr>
          <p:cNvPr id="1105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1105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GB"/>
          </a:p>
        </p:txBody>
      </p:sp>
      <p:sp>
        <p:nvSpPr>
          <p:cNvPr id="1105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C733D19-F497-4C0A-99D5-19ECCFADF2AD}"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GB"/>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348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Fare clic per modificare gli stili del testo dello schema</a:t>
            </a:r>
          </a:p>
          <a:p>
            <a:pPr lvl="1"/>
            <a:r>
              <a:rPr lang="en-GB" noProof="0" smtClean="0"/>
              <a:t>Secondo livello</a:t>
            </a:r>
          </a:p>
          <a:p>
            <a:pPr lvl="2"/>
            <a:r>
              <a:rPr lang="en-GB" noProof="0" smtClean="0"/>
              <a:t>Terzo livello</a:t>
            </a:r>
          </a:p>
          <a:p>
            <a:pPr lvl="3"/>
            <a:r>
              <a:rPr lang="en-GB" noProof="0" smtClean="0"/>
              <a:t>Quarto livello</a:t>
            </a:r>
          </a:p>
          <a:p>
            <a:pPr lvl="4"/>
            <a:r>
              <a:rPr lang="en-GB" noProof="0" smtClean="0"/>
              <a:t>Quinto livello</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GB"/>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9613454-DC65-4EE8-B52D-E9D723F88CA8}"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5CC3960-84C8-43BC-B045-91F7FFB3C5E4}" type="slidenum">
              <a:rPr lang="en-GB" smtClean="0"/>
              <a:pPr/>
              <a:t>3</a:t>
            </a:fld>
            <a:endParaRPr lang="en-GB" smtClean="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mtClean="0"/>
              <a:t>The first is much too broad</a:t>
            </a:r>
          </a:p>
          <a:p>
            <a:pPr eaLnBrk="1" hangingPunct="1"/>
            <a:r>
              <a:rPr lang="en-US" smtClean="0">
                <a:solidFill>
                  <a:srgbClr val="000000"/>
                </a:solidFill>
              </a:rPr>
              <a:t>http://www.gentronix.co.uk/images/newscientist.jpg</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A13963E-22F2-44CC-B39A-C900CF3CFA80}" type="slidenum">
              <a:rPr lang="en-GB" smtClean="0"/>
              <a:pPr/>
              <a:t>4</a:t>
            </a:fld>
            <a:endParaRPr lang="en-GB" smtClean="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t>Can also be to detect a single group of analytes</a:t>
            </a:r>
          </a:p>
          <a:p>
            <a:pPr eaLnBrk="1" hangingPunct="1"/>
            <a:r>
              <a:rPr lang="en-US" b="1" smtClean="0">
                <a:solidFill>
                  <a:srgbClr val="000000"/>
                </a:solidFill>
              </a:rPr>
              <a:t>www.imec.be/ovinter/static_research/BioHome.shtml</a:t>
            </a: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r>
              <a:rPr lang="en-US" b="1" smtClean="0"/>
              <a:t>http://www.dddmag.com/images/0409/HTS1_lrg.jpg</a:t>
            </a:r>
          </a:p>
          <a:p>
            <a:pPr eaLnBrk="1" hangingPunct="1"/>
            <a:endParaRPr lang="ru-RU" smtClean="0"/>
          </a:p>
        </p:txBody>
      </p:sp>
      <p:sp>
        <p:nvSpPr>
          <p:cNvPr id="37892" name="Slide Number Placeholder 3"/>
          <p:cNvSpPr>
            <a:spLocks noGrp="1"/>
          </p:cNvSpPr>
          <p:nvPr>
            <p:ph type="sldNum" sz="quarter" idx="5"/>
          </p:nvPr>
        </p:nvSpPr>
        <p:spPr>
          <a:noFill/>
        </p:spPr>
        <p:txBody>
          <a:bodyPr/>
          <a:lstStyle/>
          <a:p>
            <a:fld id="{B83CF389-9792-406C-BAE2-BCEAA718AC0D}" type="slidenum">
              <a:rPr lang="en-GB" smtClean="0"/>
              <a:pPr/>
              <a:t>5</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9168637-344F-47C1-B98C-83E9A7BD239E}" type="slidenum">
              <a:rPr lang="en-GB" smtClean="0"/>
              <a:pPr/>
              <a:t>22</a:t>
            </a:fld>
            <a:endParaRPr lang="en-GB" smtClean="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t>Cellulose pads can be impregnated with enzyme and reagents.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r>
              <a:rPr lang="en-US" smtClean="0"/>
              <a:t>www.fuji-keizai.com/e/report/biosensor2004_e.html</a:t>
            </a:r>
            <a:r>
              <a:rPr lang="en-US" sz="2400" smtClean="0"/>
              <a:t> </a:t>
            </a:r>
          </a:p>
          <a:p>
            <a:pPr eaLnBrk="1" hangingPunct="1"/>
            <a:endParaRPr lang="ru-RU" smtClean="0"/>
          </a:p>
        </p:txBody>
      </p:sp>
      <p:sp>
        <p:nvSpPr>
          <p:cNvPr id="39940" name="Slide Number Placeholder 3"/>
          <p:cNvSpPr>
            <a:spLocks noGrp="1"/>
          </p:cNvSpPr>
          <p:nvPr>
            <p:ph type="sldNum" sz="quarter" idx="5"/>
          </p:nvPr>
        </p:nvSpPr>
        <p:spPr>
          <a:noFill/>
        </p:spPr>
        <p:txBody>
          <a:bodyPr/>
          <a:lstStyle/>
          <a:p>
            <a:fld id="{15233874-765D-4ADE-8865-007217EA72FF}" type="slidenum">
              <a:rPr lang="en-GB" smtClean="0"/>
              <a:pPr/>
              <a:t>28</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pPr>
                <a:defRPr/>
              </a:pPr>
              <a:endParaRPr lang="ru-RU"/>
            </a:p>
          </p:txBody>
        </p:sp>
        <p:sp>
          <p:nvSpPr>
            <p:cNvPr id="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ru-RU"/>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grpSp>
      <p:sp>
        <p:nvSpPr>
          <p:cNvPr id="237577"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GB"/>
              <a:t>Fare clic per modificare lo stile del titolo</a:t>
            </a:r>
          </a:p>
        </p:txBody>
      </p:sp>
      <p:sp>
        <p:nvSpPr>
          <p:cNvPr id="23757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GB"/>
              <a:t>Fare clic per modificare lo stile del sottotitolo dello schema</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n-GB"/>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n-GB"/>
          </a:p>
        </p:txBody>
      </p:sp>
      <p:sp>
        <p:nvSpPr>
          <p:cNvPr id="13" name="Rectangle 13"/>
          <p:cNvSpPr>
            <a:spLocks noGrp="1" noChangeArrowheads="1"/>
          </p:cNvSpPr>
          <p:nvPr>
            <p:ph type="sldNum" sz="quarter" idx="12"/>
          </p:nvPr>
        </p:nvSpPr>
        <p:spPr/>
        <p:txBody>
          <a:bodyPr/>
          <a:lstStyle>
            <a:lvl1pPr>
              <a:defRPr/>
            </a:lvl1pPr>
          </a:lstStyle>
          <a:p>
            <a:pPr>
              <a:defRPr/>
            </a:pPr>
            <a:fld id="{4764037C-8974-4A90-AF98-FF60F1E5B12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8045E481-9C3F-4546-BBBE-A3FCC65A4A2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3167DB80-ADAA-43B0-8718-7AE937958D66}"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A9755FF2-CCA8-413D-957E-3B7F214FAF3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6402807F-B706-427D-847E-7157139060B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endParaRPr lang="en-GB"/>
          </a:p>
        </p:txBody>
      </p:sp>
      <p:sp>
        <p:nvSpPr>
          <p:cNvPr id="6" name="Rectangle 12"/>
          <p:cNvSpPr>
            <a:spLocks noGrp="1" noChangeArrowheads="1"/>
          </p:cNvSpPr>
          <p:nvPr>
            <p:ph type="ftr" sz="quarter" idx="11"/>
          </p:nvPr>
        </p:nvSpPr>
        <p:spPr>
          <a:ln/>
        </p:spPr>
        <p:txBody>
          <a:bodyPr/>
          <a:lstStyle>
            <a:lvl1pPr>
              <a:defRPr/>
            </a:lvl1pPr>
          </a:lstStyle>
          <a:p>
            <a:pPr>
              <a:defRPr/>
            </a:pPr>
            <a:endParaRPr lang="en-GB"/>
          </a:p>
        </p:txBody>
      </p:sp>
      <p:sp>
        <p:nvSpPr>
          <p:cNvPr id="7" name="Rectangle 13"/>
          <p:cNvSpPr>
            <a:spLocks noGrp="1" noChangeArrowheads="1"/>
          </p:cNvSpPr>
          <p:nvPr>
            <p:ph type="sldNum" sz="quarter" idx="12"/>
          </p:nvPr>
        </p:nvSpPr>
        <p:spPr>
          <a:ln/>
        </p:spPr>
        <p:txBody>
          <a:bodyPr/>
          <a:lstStyle>
            <a:lvl1pPr>
              <a:defRPr/>
            </a:lvl1pPr>
          </a:lstStyle>
          <a:p>
            <a:pPr>
              <a:defRPr/>
            </a:pPr>
            <a:fld id="{B9BA3919-B177-40E3-849E-89FB13979A1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endParaRPr lang="en-GB"/>
          </a:p>
        </p:txBody>
      </p:sp>
      <p:sp>
        <p:nvSpPr>
          <p:cNvPr id="8" name="Rectangle 12"/>
          <p:cNvSpPr>
            <a:spLocks noGrp="1" noChangeArrowheads="1"/>
          </p:cNvSpPr>
          <p:nvPr>
            <p:ph type="ftr" sz="quarter" idx="11"/>
          </p:nvPr>
        </p:nvSpPr>
        <p:spPr>
          <a:ln/>
        </p:spPr>
        <p:txBody>
          <a:bodyPr/>
          <a:lstStyle>
            <a:lvl1pPr>
              <a:defRPr/>
            </a:lvl1pPr>
          </a:lstStyle>
          <a:p>
            <a:pPr>
              <a:defRPr/>
            </a:pPr>
            <a:endParaRPr lang="en-GB"/>
          </a:p>
        </p:txBody>
      </p:sp>
      <p:sp>
        <p:nvSpPr>
          <p:cNvPr id="9" name="Rectangle 13"/>
          <p:cNvSpPr>
            <a:spLocks noGrp="1" noChangeArrowheads="1"/>
          </p:cNvSpPr>
          <p:nvPr>
            <p:ph type="sldNum" sz="quarter" idx="12"/>
          </p:nvPr>
        </p:nvSpPr>
        <p:spPr>
          <a:ln/>
        </p:spPr>
        <p:txBody>
          <a:bodyPr/>
          <a:lstStyle>
            <a:lvl1pPr>
              <a:defRPr/>
            </a:lvl1pPr>
          </a:lstStyle>
          <a:p>
            <a:pPr>
              <a:defRPr/>
            </a:pPr>
            <a:fld id="{1C5D16C1-5635-4E32-901C-5199C30A638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Rectangle 11"/>
          <p:cNvSpPr>
            <a:spLocks noGrp="1" noChangeArrowheads="1"/>
          </p:cNvSpPr>
          <p:nvPr>
            <p:ph type="dt" sz="half" idx="10"/>
          </p:nvPr>
        </p:nvSpPr>
        <p:spPr>
          <a:ln/>
        </p:spPr>
        <p:txBody>
          <a:bodyPr/>
          <a:lstStyle>
            <a:lvl1pPr>
              <a:defRPr/>
            </a:lvl1pPr>
          </a:lstStyle>
          <a:p>
            <a:pPr>
              <a:defRPr/>
            </a:pPr>
            <a:endParaRPr lang="en-GB"/>
          </a:p>
        </p:txBody>
      </p:sp>
      <p:sp>
        <p:nvSpPr>
          <p:cNvPr id="4" name="Rectangle 12"/>
          <p:cNvSpPr>
            <a:spLocks noGrp="1" noChangeArrowheads="1"/>
          </p:cNvSpPr>
          <p:nvPr>
            <p:ph type="ftr" sz="quarter" idx="11"/>
          </p:nvPr>
        </p:nvSpPr>
        <p:spPr>
          <a:ln/>
        </p:spPr>
        <p:txBody>
          <a:bodyPr/>
          <a:lstStyle>
            <a:lvl1pPr>
              <a:defRPr/>
            </a:lvl1pPr>
          </a:lstStyle>
          <a:p>
            <a:pPr>
              <a:defRPr/>
            </a:pPr>
            <a:endParaRPr lang="en-GB"/>
          </a:p>
        </p:txBody>
      </p:sp>
      <p:sp>
        <p:nvSpPr>
          <p:cNvPr id="5" name="Rectangle 13"/>
          <p:cNvSpPr>
            <a:spLocks noGrp="1" noChangeArrowheads="1"/>
          </p:cNvSpPr>
          <p:nvPr>
            <p:ph type="sldNum" sz="quarter" idx="12"/>
          </p:nvPr>
        </p:nvSpPr>
        <p:spPr>
          <a:ln/>
        </p:spPr>
        <p:txBody>
          <a:bodyPr/>
          <a:lstStyle>
            <a:lvl1pPr>
              <a:defRPr/>
            </a:lvl1pPr>
          </a:lstStyle>
          <a:p>
            <a:pPr>
              <a:defRPr/>
            </a:pPr>
            <a:fld id="{A10889EF-2284-4AA6-A8B8-5F30009F728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GB"/>
          </a:p>
        </p:txBody>
      </p:sp>
      <p:sp>
        <p:nvSpPr>
          <p:cNvPr id="3" name="Rectangle 12"/>
          <p:cNvSpPr>
            <a:spLocks noGrp="1" noChangeArrowheads="1"/>
          </p:cNvSpPr>
          <p:nvPr>
            <p:ph type="ftr" sz="quarter" idx="11"/>
          </p:nvPr>
        </p:nvSpPr>
        <p:spPr>
          <a:ln/>
        </p:spPr>
        <p:txBody>
          <a:bodyPr/>
          <a:lstStyle>
            <a:lvl1pPr>
              <a:defRPr/>
            </a:lvl1pPr>
          </a:lstStyle>
          <a:p>
            <a:pPr>
              <a:defRPr/>
            </a:pPr>
            <a:endParaRPr lang="en-GB"/>
          </a:p>
        </p:txBody>
      </p:sp>
      <p:sp>
        <p:nvSpPr>
          <p:cNvPr id="4" name="Rectangle 13"/>
          <p:cNvSpPr>
            <a:spLocks noGrp="1" noChangeArrowheads="1"/>
          </p:cNvSpPr>
          <p:nvPr>
            <p:ph type="sldNum" sz="quarter" idx="12"/>
          </p:nvPr>
        </p:nvSpPr>
        <p:spPr>
          <a:ln/>
        </p:spPr>
        <p:txBody>
          <a:bodyPr/>
          <a:lstStyle>
            <a:lvl1pPr>
              <a:defRPr/>
            </a:lvl1pPr>
          </a:lstStyle>
          <a:p>
            <a:pPr>
              <a:defRPr/>
            </a:pPr>
            <a:fld id="{563C7DE8-EDD2-4DF6-98C9-D540AD9A779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GB"/>
          </a:p>
        </p:txBody>
      </p:sp>
      <p:sp>
        <p:nvSpPr>
          <p:cNvPr id="6" name="Rectangle 12"/>
          <p:cNvSpPr>
            <a:spLocks noGrp="1" noChangeArrowheads="1"/>
          </p:cNvSpPr>
          <p:nvPr>
            <p:ph type="ftr" sz="quarter" idx="11"/>
          </p:nvPr>
        </p:nvSpPr>
        <p:spPr>
          <a:ln/>
        </p:spPr>
        <p:txBody>
          <a:bodyPr/>
          <a:lstStyle>
            <a:lvl1pPr>
              <a:defRPr/>
            </a:lvl1pPr>
          </a:lstStyle>
          <a:p>
            <a:pPr>
              <a:defRPr/>
            </a:pPr>
            <a:endParaRPr lang="en-GB"/>
          </a:p>
        </p:txBody>
      </p:sp>
      <p:sp>
        <p:nvSpPr>
          <p:cNvPr id="7" name="Rectangle 13"/>
          <p:cNvSpPr>
            <a:spLocks noGrp="1" noChangeArrowheads="1"/>
          </p:cNvSpPr>
          <p:nvPr>
            <p:ph type="sldNum" sz="quarter" idx="12"/>
          </p:nvPr>
        </p:nvSpPr>
        <p:spPr>
          <a:ln/>
        </p:spPr>
        <p:txBody>
          <a:bodyPr/>
          <a:lstStyle>
            <a:lvl1pPr>
              <a:defRPr/>
            </a:lvl1pPr>
          </a:lstStyle>
          <a:p>
            <a:pPr>
              <a:defRPr/>
            </a:pPr>
            <a:fld id="{BF654BCE-6F62-4091-8CAB-0A0E50A9EF8F}"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GB"/>
          </a:p>
        </p:txBody>
      </p:sp>
      <p:sp>
        <p:nvSpPr>
          <p:cNvPr id="6" name="Rectangle 12"/>
          <p:cNvSpPr>
            <a:spLocks noGrp="1" noChangeArrowheads="1"/>
          </p:cNvSpPr>
          <p:nvPr>
            <p:ph type="ftr" sz="quarter" idx="11"/>
          </p:nvPr>
        </p:nvSpPr>
        <p:spPr>
          <a:ln/>
        </p:spPr>
        <p:txBody>
          <a:bodyPr/>
          <a:lstStyle>
            <a:lvl1pPr>
              <a:defRPr/>
            </a:lvl1pPr>
          </a:lstStyle>
          <a:p>
            <a:pPr>
              <a:defRPr/>
            </a:pPr>
            <a:endParaRPr lang="en-GB"/>
          </a:p>
        </p:txBody>
      </p:sp>
      <p:sp>
        <p:nvSpPr>
          <p:cNvPr id="7" name="Rectangle 13"/>
          <p:cNvSpPr>
            <a:spLocks noGrp="1" noChangeArrowheads="1"/>
          </p:cNvSpPr>
          <p:nvPr>
            <p:ph type="sldNum" sz="quarter" idx="12"/>
          </p:nvPr>
        </p:nvSpPr>
        <p:spPr>
          <a:ln/>
        </p:spPr>
        <p:txBody>
          <a:bodyPr/>
          <a:lstStyle>
            <a:lvl1pPr>
              <a:defRPr/>
            </a:lvl1pPr>
          </a:lstStyle>
          <a:p>
            <a:pPr>
              <a:defRPr/>
            </a:pPr>
            <a:fld id="{7776DAD9-828D-44FA-95C4-F9D0AABDD0F9}"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319088" y="1828800"/>
            <a:ext cx="8824912" cy="5029200"/>
            <a:chOff x="201" y="1152"/>
            <a:chExt cx="5559" cy="3168"/>
          </a:xfrm>
        </p:grpSpPr>
        <p:sp>
          <p:nvSpPr>
            <p:cNvPr id="236547"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ru-RU"/>
            </a:p>
          </p:txBody>
        </p:sp>
        <p:sp>
          <p:nvSpPr>
            <p:cNvPr id="236548"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a:defRPr/>
              </a:pPr>
              <a:endParaRPr lang="ru-RU"/>
            </a:p>
          </p:txBody>
        </p:sp>
        <p:sp>
          <p:nvSpPr>
            <p:cNvPr id="236549"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a:defRPr/>
              </a:pPr>
              <a:endParaRPr lang="ru-RU"/>
            </a:p>
          </p:txBody>
        </p:sp>
        <p:sp>
          <p:nvSpPr>
            <p:cNvPr id="236550"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236551"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236552"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236553"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236554"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grpSp>
      <p:sp>
        <p:nvSpPr>
          <p:cNvPr id="236555"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outerShdw blurRad="38100" dist="38100" dir="2700000" algn="tl">
                    <a:srgbClr val="000000"/>
                  </a:outerShdw>
                </a:effectLst>
                <a:latin typeface="Arial" charset="0"/>
              </a:defRPr>
            </a:lvl1pPr>
          </a:lstStyle>
          <a:p>
            <a:pPr>
              <a:defRPr/>
            </a:pPr>
            <a:endParaRPr lang="en-GB"/>
          </a:p>
        </p:txBody>
      </p:sp>
      <p:sp>
        <p:nvSpPr>
          <p:cNvPr id="236556"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en-GB"/>
          </a:p>
        </p:txBody>
      </p:sp>
      <p:sp>
        <p:nvSpPr>
          <p:cNvPr id="236557"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453D5D13-74AD-4754-A30A-9DA39A751F20}" type="slidenum">
              <a:rPr lang="en-GB"/>
              <a:pPr>
                <a:defRPr/>
              </a:pPr>
              <a:t>‹#›</a:t>
            </a:fld>
            <a:endParaRPr lang="en-GB"/>
          </a:p>
        </p:txBody>
      </p:sp>
      <p:sp>
        <p:nvSpPr>
          <p:cNvPr id="236558"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Fare clic per modificare lo stile del titolo</a:t>
            </a:r>
          </a:p>
        </p:txBody>
      </p:sp>
      <p:sp>
        <p:nvSpPr>
          <p:cNvPr id="236559"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Fare clic per modificare gli stili del testo dello schema</a:t>
            </a:r>
          </a:p>
          <a:p>
            <a:pPr lvl="1"/>
            <a:r>
              <a:rPr lang="en-GB" smtClean="0"/>
              <a:t>Secondo livello</a:t>
            </a:r>
          </a:p>
          <a:p>
            <a:pPr lvl="2"/>
            <a:r>
              <a:rPr lang="en-GB" smtClean="0"/>
              <a:t>Terzo livello</a:t>
            </a:r>
          </a:p>
          <a:p>
            <a:pPr lvl="3"/>
            <a:r>
              <a:rPr lang="en-GB" smtClean="0"/>
              <a:t>Quarto livello</a:t>
            </a:r>
          </a:p>
          <a:p>
            <a:pPr lvl="4"/>
            <a:r>
              <a:rPr lang="en-GB" smtClean="0"/>
              <a:t>Quinto livello</a:t>
            </a:r>
          </a:p>
        </p:txBody>
      </p:sp>
    </p:spTree>
  </p:cSld>
  <p:clrMap bg1="dk2" tx1="lt1" bg2="dk1" tx2="lt2" accent1="accent1" accent2="accent2" accent3="accent3" accent4="accent4" accent5="accent5" accent6="accent6" hlink="hlink" folHlink="folHlink"/>
  <p:sldLayoutIdLst>
    <p:sldLayoutId id="2147483704"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hyperlink" Target="mailto:yadavhariom@gmail.com" TargetMode="External"/><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images.google.se/imgres?imgurl=http://www.scieng.flinders.edu.au/images/faal/biacore.jpg&amp;imgrefurl=http://www.scieng.flinders.edu.au/research/faal/instruments.html&amp;h=643&amp;w=852&amp;sz=15&amp;hl=no&amp;start=14&amp;sig2=yvN3tOeuYSTb7RZhWmeMiQ&amp;um=1&amp;tbnid=BPMGktcsbr648M:&amp;tbnh=109&amp;tbnw=145&amp;ei=7rL7RqzNNqauwAH5j53lDw&amp;prev=/images%3Fq%3Dbiacore%26svnum%3D10%26um%3D1%26hl%3Dno"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rrowheads="1"/>
          </p:cNvSpPr>
          <p:nvPr>
            <p:ph type="title"/>
          </p:nvPr>
        </p:nvSpPr>
        <p:spPr>
          <a:xfrm>
            <a:off x="468313" y="-76200"/>
            <a:ext cx="8385175" cy="1052513"/>
          </a:xfrm>
        </p:spPr>
        <p:txBody>
          <a:bodyPr/>
          <a:lstStyle/>
          <a:p>
            <a:pPr algn="ctr" eaLnBrk="1" hangingPunct="1">
              <a:defRPr/>
            </a:pPr>
            <a:r>
              <a:rPr lang="en-US" sz="6000" dirty="0" smtClean="0">
                <a:solidFill>
                  <a:srgbClr val="990099"/>
                </a:solidFill>
              </a:rPr>
              <a:t>BIOSENSOR</a:t>
            </a:r>
          </a:p>
        </p:txBody>
      </p:sp>
      <p:sp>
        <p:nvSpPr>
          <p:cNvPr id="287747" name="Rectangle 3"/>
          <p:cNvSpPr>
            <a:spLocks noGrp="1" noRot="1" noChangeArrowheads="1"/>
          </p:cNvSpPr>
          <p:nvPr>
            <p:ph type="body" idx="1"/>
          </p:nvPr>
        </p:nvSpPr>
        <p:spPr>
          <a:xfrm>
            <a:off x="1835150" y="760413"/>
            <a:ext cx="5976938" cy="863600"/>
          </a:xfrm>
        </p:spPr>
        <p:txBody>
          <a:bodyPr/>
          <a:lstStyle/>
          <a:p>
            <a:pPr algn="ctr" eaLnBrk="1" hangingPunct="1">
              <a:buFont typeface="Wingdings" pitchFamily="2" charset="2"/>
              <a:buNone/>
              <a:defRPr/>
            </a:pPr>
            <a:r>
              <a:rPr lang="en-GB" sz="2400" b="1" dirty="0" smtClean="0">
                <a:solidFill>
                  <a:srgbClr val="FF00FF"/>
                </a:solidFill>
              </a:rPr>
              <a:t>(General principles and applications)</a:t>
            </a:r>
            <a:r>
              <a:rPr lang="en-GB" sz="2800" b="1" dirty="0" smtClean="0">
                <a:solidFill>
                  <a:srgbClr val="FF00FF"/>
                </a:solidFill>
              </a:rPr>
              <a:t> </a:t>
            </a:r>
            <a:endParaRPr lang="en-US" sz="2800" b="1" dirty="0" smtClean="0">
              <a:solidFill>
                <a:srgbClr val="FF00FF"/>
              </a:solidFill>
            </a:endParaRPr>
          </a:p>
        </p:txBody>
      </p:sp>
      <p:graphicFrame>
        <p:nvGraphicFramePr>
          <p:cNvPr id="1026" name="Object 4"/>
          <p:cNvGraphicFramePr>
            <a:graphicFrameLocks noChangeAspect="1"/>
          </p:cNvGraphicFramePr>
          <p:nvPr/>
        </p:nvGraphicFramePr>
        <p:xfrm>
          <a:off x="323850" y="1752600"/>
          <a:ext cx="3960813" cy="3400425"/>
        </p:xfrm>
        <a:graphic>
          <a:graphicData uri="http://schemas.openxmlformats.org/presentationml/2006/ole">
            <p:oleObj spid="_x0000_s1026" name="Photo Editor Photo" r:id="rId3" imgW="9523810" imgH="9523810" progId="MSPhotoEd.3">
              <p:embed/>
            </p:oleObj>
          </a:graphicData>
        </a:graphic>
      </p:graphicFrame>
      <p:graphicFrame>
        <p:nvGraphicFramePr>
          <p:cNvPr id="1027" name="Object 5"/>
          <p:cNvGraphicFramePr>
            <a:graphicFrameLocks noChangeAspect="1"/>
          </p:cNvGraphicFramePr>
          <p:nvPr/>
        </p:nvGraphicFramePr>
        <p:xfrm>
          <a:off x="4789488" y="1768475"/>
          <a:ext cx="4103687" cy="3313113"/>
        </p:xfrm>
        <a:graphic>
          <a:graphicData uri="http://schemas.openxmlformats.org/presentationml/2006/ole">
            <p:oleObj spid="_x0000_s1027" name="Photo Editor Photo" r:id="rId4" imgW="4458322" imgH="4458322" progId="MSPhotoEd.3">
              <p:embed/>
            </p:oleObj>
          </a:graphicData>
        </a:graphic>
      </p:graphicFrame>
      <p:sp>
        <p:nvSpPr>
          <p:cNvPr id="1030" name="Text Box 6"/>
          <p:cNvSpPr txBox="1">
            <a:spLocks noChangeArrowheads="1"/>
          </p:cNvSpPr>
          <p:nvPr/>
        </p:nvSpPr>
        <p:spPr bwMode="auto">
          <a:xfrm>
            <a:off x="0" y="5373688"/>
            <a:ext cx="9144000" cy="1466850"/>
          </a:xfrm>
          <a:prstGeom prst="rect">
            <a:avLst/>
          </a:prstGeom>
          <a:noFill/>
          <a:ln w="9525">
            <a:noFill/>
            <a:miter lim="800000"/>
            <a:headEnd/>
            <a:tailEnd/>
          </a:ln>
        </p:spPr>
        <p:txBody>
          <a:bodyPr>
            <a:spAutoFit/>
          </a:bodyPr>
          <a:lstStyle/>
          <a:p>
            <a:pPr eaLnBrk="0" hangingPunct="0">
              <a:spcBef>
                <a:spcPct val="50000"/>
              </a:spcBef>
            </a:pPr>
            <a:r>
              <a:rPr lang="en-US" sz="1600" b="1">
                <a:solidFill>
                  <a:srgbClr val="000000"/>
                </a:solidFill>
              </a:rPr>
              <a:t>Jayanti Tokas, PhD</a:t>
            </a:r>
            <a:r>
              <a:rPr lang="en-US" sz="1600" b="1" baseline="30000">
                <a:solidFill>
                  <a:srgbClr val="000000"/>
                </a:solidFill>
              </a:rPr>
              <a:t>1</a:t>
            </a:r>
            <a:r>
              <a:rPr lang="en-US" b="1">
                <a:solidFill>
                  <a:srgbClr val="000000"/>
                </a:solidFill>
              </a:rPr>
              <a:t>; Rubina Begum PhD</a:t>
            </a:r>
            <a:r>
              <a:rPr lang="en-US" b="1" baseline="30000">
                <a:solidFill>
                  <a:srgbClr val="000000"/>
                </a:solidFill>
              </a:rPr>
              <a:t>1</a:t>
            </a:r>
            <a:r>
              <a:rPr lang="en-US" b="1">
                <a:solidFill>
                  <a:srgbClr val="000000"/>
                </a:solidFill>
              </a:rPr>
              <a:t>; Shalini Jain, PhD</a:t>
            </a:r>
            <a:r>
              <a:rPr lang="en-US" sz="1600" b="1" baseline="30000">
                <a:solidFill>
                  <a:srgbClr val="000000"/>
                </a:solidFill>
              </a:rPr>
              <a:t>2 </a:t>
            </a:r>
            <a:r>
              <a:rPr lang="en-US" sz="1600" b="1">
                <a:solidFill>
                  <a:srgbClr val="000000"/>
                </a:solidFill>
              </a:rPr>
              <a:t> and Hariom Yadav, PhD</a:t>
            </a:r>
            <a:r>
              <a:rPr lang="en-US" sz="1600" b="1" baseline="30000">
                <a:solidFill>
                  <a:srgbClr val="000000"/>
                </a:solidFill>
              </a:rPr>
              <a:t>2*</a:t>
            </a:r>
          </a:p>
          <a:p>
            <a:pPr eaLnBrk="0" hangingPunct="0">
              <a:spcBef>
                <a:spcPct val="50000"/>
              </a:spcBef>
            </a:pPr>
            <a:r>
              <a:rPr lang="en-US" baseline="30000">
                <a:solidFill>
                  <a:srgbClr val="000000"/>
                </a:solidFill>
              </a:rPr>
              <a:t>1</a:t>
            </a:r>
            <a:r>
              <a:rPr lang="en-US">
                <a:solidFill>
                  <a:srgbClr val="000000"/>
                </a:solidFill>
              </a:rPr>
              <a:t>Department of Biotechnology, JMIT, Radaur, India; </a:t>
            </a:r>
            <a:r>
              <a:rPr lang="en-US" baseline="30000">
                <a:solidFill>
                  <a:srgbClr val="000000"/>
                </a:solidFill>
              </a:rPr>
              <a:t>2</a:t>
            </a:r>
            <a:r>
              <a:rPr lang="en-US">
                <a:solidFill>
                  <a:srgbClr val="000000"/>
                </a:solidFill>
              </a:rPr>
              <a:t>NIDDK, National Institute of Health, Bethesda, MD 20892, USA</a:t>
            </a:r>
          </a:p>
          <a:p>
            <a:pPr eaLnBrk="0" hangingPunct="0">
              <a:spcBef>
                <a:spcPct val="50000"/>
              </a:spcBef>
            </a:pPr>
            <a:r>
              <a:rPr lang="en-US">
                <a:solidFill>
                  <a:srgbClr val="000000"/>
                </a:solidFill>
              </a:rPr>
              <a:t>Email: </a:t>
            </a:r>
            <a:r>
              <a:rPr lang="en-US">
                <a:solidFill>
                  <a:srgbClr val="000000"/>
                </a:solidFill>
                <a:hlinkClick r:id="rId5"/>
              </a:rPr>
              <a:t>yadavhariom@gmail.com</a:t>
            </a:r>
            <a:r>
              <a:rPr lang="en-US">
                <a:solidFill>
                  <a:srgbClr val="000000"/>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63600" y="2133600"/>
            <a:ext cx="8172450" cy="3743325"/>
          </a:xfrm>
          <a:prstGeom prst="rect">
            <a:avLst/>
          </a:prstGeom>
          <a:noFill/>
          <a:ln w="9525">
            <a:noFill/>
            <a:miter lim="800000"/>
            <a:headEnd/>
            <a:tailEnd/>
          </a:ln>
        </p:spPr>
        <p:txBody>
          <a:bodyPr>
            <a:spAutoFit/>
          </a:bodyPr>
          <a:lstStyle/>
          <a:p>
            <a:pPr algn="just"/>
            <a:r>
              <a:rPr lang="en-US" sz="2400" b="1">
                <a:solidFill>
                  <a:srgbClr val="000000"/>
                </a:solidFill>
              </a:rPr>
              <a:t>1. </a:t>
            </a:r>
            <a:r>
              <a:rPr lang="en-US" sz="2000" b="1">
                <a:solidFill>
                  <a:srgbClr val="000000"/>
                </a:solidFill>
              </a:rPr>
              <a:t>LINEARITY</a:t>
            </a:r>
            <a:r>
              <a:rPr lang="en-US" sz="2400" b="1">
                <a:solidFill>
                  <a:srgbClr val="000000"/>
                </a:solidFill>
              </a:rPr>
              <a:t>		</a:t>
            </a:r>
            <a:r>
              <a:rPr lang="en-US" sz="2400">
                <a:solidFill>
                  <a:srgbClr val="000000"/>
                </a:solidFill>
              </a:rPr>
              <a:t>Linearity of the sensor should be high 			forthe detection of high substrate 				concentration.</a:t>
            </a:r>
          </a:p>
          <a:p>
            <a:pPr algn="just"/>
            <a:r>
              <a:rPr lang="en-US" sz="2400" b="1">
                <a:solidFill>
                  <a:srgbClr val="000000"/>
                </a:solidFill>
              </a:rPr>
              <a:t>2. </a:t>
            </a:r>
            <a:r>
              <a:rPr lang="en-US" sz="2000" b="1">
                <a:solidFill>
                  <a:srgbClr val="000000"/>
                </a:solidFill>
              </a:rPr>
              <a:t>SENSITIVITY</a:t>
            </a:r>
            <a:r>
              <a:rPr lang="en-US" sz="2400" b="1">
                <a:solidFill>
                  <a:srgbClr val="000000"/>
                </a:solidFill>
              </a:rPr>
              <a:t>	</a:t>
            </a:r>
            <a:r>
              <a:rPr lang="en-US" sz="2400">
                <a:solidFill>
                  <a:srgbClr val="000000"/>
                </a:solidFill>
              </a:rPr>
              <a:t>Value of the electrode response per 			substrate concentration.</a:t>
            </a:r>
          </a:p>
          <a:p>
            <a:pPr algn="just"/>
            <a:r>
              <a:rPr lang="en-US" sz="2400" b="1">
                <a:solidFill>
                  <a:srgbClr val="000000"/>
                </a:solidFill>
              </a:rPr>
              <a:t>3</a:t>
            </a:r>
            <a:r>
              <a:rPr lang="en-US" sz="2000" b="1">
                <a:solidFill>
                  <a:srgbClr val="000000"/>
                </a:solidFill>
              </a:rPr>
              <a:t>. SELECTIVITY</a:t>
            </a:r>
            <a:r>
              <a:rPr lang="en-US" sz="2400" b="1">
                <a:solidFill>
                  <a:srgbClr val="000000"/>
                </a:solidFill>
              </a:rPr>
              <a:t>	</a:t>
            </a:r>
            <a:r>
              <a:rPr lang="en-US" sz="2400">
                <a:solidFill>
                  <a:srgbClr val="000000"/>
                </a:solidFill>
              </a:rPr>
              <a:t>Chemicals Interference must be 				minimised for obtaining the correct 			result.</a:t>
            </a:r>
          </a:p>
          <a:p>
            <a:pPr algn="just"/>
            <a:r>
              <a:rPr lang="en-US" sz="2400" b="1">
                <a:solidFill>
                  <a:srgbClr val="000000"/>
                </a:solidFill>
              </a:rPr>
              <a:t>4.</a:t>
            </a:r>
            <a:r>
              <a:rPr lang="en-US" sz="2000" b="1">
                <a:solidFill>
                  <a:srgbClr val="000000"/>
                </a:solidFill>
              </a:rPr>
              <a:t>RESPONSE TIME</a:t>
            </a:r>
            <a:r>
              <a:rPr lang="en-US" sz="2400" b="1">
                <a:solidFill>
                  <a:srgbClr val="000000"/>
                </a:solidFill>
              </a:rPr>
              <a:t> 	</a:t>
            </a:r>
            <a:r>
              <a:rPr lang="en-US" sz="2400">
                <a:solidFill>
                  <a:srgbClr val="000000"/>
                </a:solidFill>
              </a:rPr>
              <a:t>Time necessary for having 95% 				of the response.</a:t>
            </a:r>
          </a:p>
        </p:txBody>
      </p:sp>
      <p:sp>
        <p:nvSpPr>
          <p:cNvPr id="13315" name="Text Box 3"/>
          <p:cNvSpPr txBox="1">
            <a:spLocks noChangeArrowheads="1"/>
          </p:cNvSpPr>
          <p:nvPr/>
        </p:nvSpPr>
        <p:spPr bwMode="auto">
          <a:xfrm>
            <a:off x="1692275" y="404813"/>
            <a:ext cx="5975350" cy="1190625"/>
          </a:xfrm>
          <a:prstGeom prst="rect">
            <a:avLst/>
          </a:prstGeom>
          <a:noFill/>
          <a:ln w="9525">
            <a:noFill/>
            <a:miter lim="800000"/>
            <a:headEnd/>
            <a:tailEnd/>
          </a:ln>
        </p:spPr>
        <p:txBody>
          <a:bodyPr>
            <a:spAutoFit/>
          </a:bodyPr>
          <a:lstStyle/>
          <a:p>
            <a:r>
              <a:rPr lang="en-US" sz="3600" b="1">
                <a:solidFill>
                  <a:srgbClr val="660066"/>
                </a:solidFill>
              </a:rPr>
              <a:t>Basic Characteristics of a Biosensor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Title 1"/>
          <p:cNvSpPr>
            <a:spLocks noGrp="1"/>
          </p:cNvSpPr>
          <p:nvPr>
            <p:ph type="title" idx="4294967295"/>
          </p:nvPr>
        </p:nvSpPr>
        <p:spPr>
          <a:xfrm>
            <a:off x="428625" y="214313"/>
            <a:ext cx="3467100" cy="1431925"/>
          </a:xfrm>
        </p:spPr>
        <p:txBody>
          <a:bodyPr/>
          <a:lstStyle/>
          <a:p>
            <a:pPr eaLnBrk="1" hangingPunct="1">
              <a:defRPr/>
            </a:pPr>
            <a:r>
              <a:rPr lang="nb-NO" dirty="0" smtClean="0">
                <a:solidFill>
                  <a:srgbClr val="000000"/>
                </a:solidFill>
                <a:effectLst>
                  <a:outerShdw blurRad="38100" dist="38100" dir="2700000" algn="tl">
                    <a:srgbClr val="FFFFFF"/>
                  </a:outerShdw>
                </a:effectLst>
              </a:rPr>
              <a:t>Biosensor</a:t>
            </a:r>
            <a:endParaRPr lang="en-US" dirty="0" smtClean="0">
              <a:solidFill>
                <a:srgbClr val="000000"/>
              </a:solidFill>
              <a:effectLst>
                <a:outerShdw blurRad="38100" dist="38100" dir="2700000" algn="tl">
                  <a:srgbClr val="FFFFFF"/>
                </a:outerShdw>
              </a:effectLst>
            </a:endParaRPr>
          </a:p>
        </p:txBody>
      </p:sp>
      <p:grpSp>
        <p:nvGrpSpPr>
          <p:cNvPr id="14339" name="Group 18"/>
          <p:cNvGrpSpPr>
            <a:grpSpLocks/>
          </p:cNvGrpSpPr>
          <p:nvPr/>
        </p:nvGrpSpPr>
        <p:grpSpPr bwMode="auto">
          <a:xfrm>
            <a:off x="500063" y="2214563"/>
            <a:ext cx="8643937" cy="4035425"/>
            <a:chOff x="500063" y="2214563"/>
            <a:chExt cx="7545128" cy="2847202"/>
          </a:xfrm>
        </p:grpSpPr>
        <p:pic>
          <p:nvPicPr>
            <p:cNvPr id="14340" name="Picture 3" descr="biosensor.jpg"/>
            <p:cNvPicPr>
              <a:picLocks noChangeAspect="1"/>
            </p:cNvPicPr>
            <p:nvPr/>
          </p:nvPicPr>
          <p:blipFill>
            <a:blip r:embed="rId2"/>
            <a:srcRect/>
            <a:stretch>
              <a:fillRect/>
            </a:stretch>
          </p:blipFill>
          <p:spPr bwMode="auto">
            <a:xfrm>
              <a:off x="2714625" y="2214563"/>
              <a:ext cx="3503613" cy="1571625"/>
            </a:xfrm>
            <a:prstGeom prst="rect">
              <a:avLst/>
            </a:prstGeom>
            <a:noFill/>
            <a:ln w="9525">
              <a:solidFill>
                <a:schemeClr val="tx1"/>
              </a:solidFill>
              <a:miter lim="800000"/>
              <a:headEnd/>
              <a:tailEnd/>
            </a:ln>
          </p:spPr>
        </p:pic>
        <p:cxnSp>
          <p:nvCxnSpPr>
            <p:cNvPr id="6" name="Straight Arrow Connector 5"/>
            <p:cNvCxnSpPr/>
            <p:nvPr/>
          </p:nvCxnSpPr>
          <p:spPr>
            <a:xfrm rot="10800000">
              <a:off x="5929230" y="2643547"/>
              <a:ext cx="785691" cy="1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4787303" y="3785320"/>
              <a:ext cx="857969" cy="13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4144258" y="4071496"/>
              <a:ext cx="1143585" cy="1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3715332" y="3928128"/>
              <a:ext cx="856848" cy="13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571208" y="2857480"/>
              <a:ext cx="1072531" cy="1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46" name="TextBox 13"/>
            <p:cNvSpPr txBox="1">
              <a:spLocks noChangeArrowheads="1"/>
            </p:cNvSpPr>
            <p:nvPr/>
          </p:nvSpPr>
          <p:spPr bwMode="auto">
            <a:xfrm>
              <a:off x="6643688" y="2416175"/>
              <a:ext cx="992110" cy="325751"/>
            </a:xfrm>
            <a:prstGeom prst="rect">
              <a:avLst/>
            </a:prstGeom>
            <a:noFill/>
            <a:ln w="9525">
              <a:noFill/>
              <a:miter lim="800000"/>
              <a:headEnd/>
              <a:tailEnd/>
            </a:ln>
          </p:spPr>
          <p:txBody>
            <a:bodyPr wrap="none">
              <a:spAutoFit/>
            </a:bodyPr>
            <a:lstStyle/>
            <a:p>
              <a:pPr algn="l"/>
              <a:r>
                <a:rPr lang="nb-NO" sz="2400">
                  <a:solidFill>
                    <a:srgbClr val="000000"/>
                  </a:solidFill>
                  <a:latin typeface="Calibri" pitchFamily="34" charset="0"/>
                </a:rPr>
                <a:t>Analyte</a:t>
              </a:r>
              <a:endParaRPr lang="en-US" sz="2400">
                <a:solidFill>
                  <a:srgbClr val="000000"/>
                </a:solidFill>
                <a:latin typeface="Calibri" pitchFamily="34" charset="0"/>
              </a:endParaRPr>
            </a:p>
          </p:txBody>
        </p:sp>
        <p:cxnSp>
          <p:nvCxnSpPr>
            <p:cNvPr id="15" name="Straight Arrow Connector 14"/>
            <p:cNvCxnSpPr/>
            <p:nvPr/>
          </p:nvCxnSpPr>
          <p:spPr>
            <a:xfrm rot="16200000" flipV="1">
              <a:off x="5858262" y="3501065"/>
              <a:ext cx="786285" cy="6415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48" name="TextBox 16"/>
            <p:cNvSpPr txBox="1">
              <a:spLocks noChangeArrowheads="1"/>
            </p:cNvSpPr>
            <p:nvPr/>
          </p:nvSpPr>
          <p:spPr bwMode="auto">
            <a:xfrm>
              <a:off x="6572251" y="4214813"/>
              <a:ext cx="1472940" cy="846952"/>
            </a:xfrm>
            <a:prstGeom prst="rect">
              <a:avLst/>
            </a:prstGeom>
            <a:noFill/>
            <a:ln w="9525">
              <a:noFill/>
              <a:miter lim="800000"/>
              <a:headEnd/>
              <a:tailEnd/>
            </a:ln>
          </p:spPr>
          <p:txBody>
            <a:bodyPr>
              <a:spAutoFit/>
            </a:bodyPr>
            <a:lstStyle/>
            <a:p>
              <a:pPr algn="l"/>
              <a:r>
                <a:rPr lang="nb-NO" sz="2400">
                  <a:solidFill>
                    <a:srgbClr val="000000"/>
                  </a:solidFill>
                  <a:latin typeface="Calibri" pitchFamily="34" charset="0"/>
                </a:rPr>
                <a:t>Sample handling/</a:t>
              </a:r>
            </a:p>
            <a:p>
              <a:pPr algn="l"/>
              <a:r>
                <a:rPr lang="nb-NO" sz="2400">
                  <a:solidFill>
                    <a:srgbClr val="000000"/>
                  </a:solidFill>
                  <a:latin typeface="Calibri" pitchFamily="34" charset="0"/>
                </a:rPr>
                <a:t>preparation</a:t>
              </a:r>
              <a:endParaRPr lang="en-US" sz="2400">
                <a:solidFill>
                  <a:srgbClr val="000000"/>
                </a:solidFill>
                <a:latin typeface="Calibri" pitchFamily="34" charset="0"/>
              </a:endParaRPr>
            </a:p>
          </p:txBody>
        </p:sp>
        <p:sp>
          <p:nvSpPr>
            <p:cNvPr id="14349" name="TextBox 17"/>
            <p:cNvSpPr txBox="1">
              <a:spLocks noChangeArrowheads="1"/>
            </p:cNvSpPr>
            <p:nvPr/>
          </p:nvSpPr>
          <p:spPr bwMode="auto">
            <a:xfrm>
              <a:off x="5072063" y="4214813"/>
              <a:ext cx="1227237" cy="325751"/>
            </a:xfrm>
            <a:prstGeom prst="rect">
              <a:avLst/>
            </a:prstGeom>
            <a:noFill/>
            <a:ln w="9525">
              <a:noFill/>
              <a:miter lim="800000"/>
              <a:headEnd/>
              <a:tailEnd/>
            </a:ln>
          </p:spPr>
          <p:txBody>
            <a:bodyPr wrap="none">
              <a:spAutoFit/>
            </a:bodyPr>
            <a:lstStyle/>
            <a:p>
              <a:pPr algn="l"/>
              <a:r>
                <a:rPr lang="nb-NO" sz="2400">
                  <a:solidFill>
                    <a:srgbClr val="000000"/>
                  </a:solidFill>
                  <a:latin typeface="Calibri" pitchFamily="34" charset="0"/>
                </a:rPr>
                <a:t>Detection</a:t>
              </a:r>
              <a:endParaRPr lang="en-US" sz="2400">
                <a:solidFill>
                  <a:srgbClr val="000000"/>
                </a:solidFill>
                <a:latin typeface="Calibri" pitchFamily="34" charset="0"/>
              </a:endParaRPr>
            </a:p>
          </p:txBody>
        </p:sp>
        <p:sp>
          <p:nvSpPr>
            <p:cNvPr id="14350" name="TextBox 18"/>
            <p:cNvSpPr txBox="1">
              <a:spLocks noChangeArrowheads="1"/>
            </p:cNvSpPr>
            <p:nvPr/>
          </p:nvSpPr>
          <p:spPr bwMode="auto">
            <a:xfrm>
              <a:off x="4357688" y="4714875"/>
              <a:ext cx="803439" cy="325751"/>
            </a:xfrm>
            <a:prstGeom prst="rect">
              <a:avLst/>
            </a:prstGeom>
            <a:noFill/>
            <a:ln w="9525">
              <a:noFill/>
              <a:miter lim="800000"/>
              <a:headEnd/>
              <a:tailEnd/>
            </a:ln>
          </p:spPr>
          <p:txBody>
            <a:bodyPr wrap="none">
              <a:spAutoFit/>
            </a:bodyPr>
            <a:lstStyle/>
            <a:p>
              <a:pPr algn="l"/>
              <a:r>
                <a:rPr lang="nb-NO" sz="2400">
                  <a:solidFill>
                    <a:srgbClr val="000000"/>
                  </a:solidFill>
                  <a:latin typeface="Calibri" pitchFamily="34" charset="0"/>
                </a:rPr>
                <a:t>Signal</a:t>
              </a:r>
              <a:endParaRPr lang="en-US" sz="2400">
                <a:solidFill>
                  <a:srgbClr val="000000"/>
                </a:solidFill>
                <a:latin typeface="Calibri" pitchFamily="34" charset="0"/>
              </a:endParaRPr>
            </a:p>
          </p:txBody>
        </p:sp>
        <p:sp>
          <p:nvSpPr>
            <p:cNvPr id="14351" name="TextBox 21"/>
            <p:cNvSpPr txBox="1">
              <a:spLocks noChangeArrowheads="1"/>
            </p:cNvSpPr>
            <p:nvPr/>
          </p:nvSpPr>
          <p:spPr bwMode="auto">
            <a:xfrm>
              <a:off x="3786188" y="4357688"/>
              <a:ext cx="1038789" cy="325751"/>
            </a:xfrm>
            <a:prstGeom prst="rect">
              <a:avLst/>
            </a:prstGeom>
            <a:noFill/>
            <a:ln w="9525">
              <a:noFill/>
              <a:miter lim="800000"/>
              <a:headEnd/>
              <a:tailEnd/>
            </a:ln>
          </p:spPr>
          <p:txBody>
            <a:bodyPr wrap="none">
              <a:spAutoFit/>
            </a:bodyPr>
            <a:lstStyle/>
            <a:p>
              <a:pPr algn="l"/>
              <a:r>
                <a:rPr lang="nb-NO" sz="2400">
                  <a:solidFill>
                    <a:srgbClr val="000000"/>
                  </a:solidFill>
                  <a:latin typeface="Calibri" pitchFamily="34" charset="0"/>
                </a:rPr>
                <a:t>Analysis</a:t>
              </a:r>
              <a:endParaRPr lang="en-US" sz="2400">
                <a:solidFill>
                  <a:srgbClr val="000000"/>
                </a:solidFill>
                <a:latin typeface="Calibri" pitchFamily="34" charset="0"/>
              </a:endParaRPr>
            </a:p>
          </p:txBody>
        </p:sp>
        <p:sp>
          <p:nvSpPr>
            <p:cNvPr id="14352" name="TextBox 22"/>
            <p:cNvSpPr txBox="1">
              <a:spLocks noChangeArrowheads="1"/>
            </p:cNvSpPr>
            <p:nvPr/>
          </p:nvSpPr>
          <p:spPr bwMode="auto">
            <a:xfrm>
              <a:off x="500063" y="2643188"/>
              <a:ext cx="1204515" cy="325751"/>
            </a:xfrm>
            <a:prstGeom prst="rect">
              <a:avLst/>
            </a:prstGeom>
            <a:noFill/>
            <a:ln w="9525">
              <a:noFill/>
              <a:miter lim="800000"/>
              <a:headEnd/>
              <a:tailEnd/>
            </a:ln>
          </p:spPr>
          <p:txBody>
            <a:bodyPr wrap="none">
              <a:spAutoFit/>
            </a:bodyPr>
            <a:lstStyle/>
            <a:p>
              <a:pPr algn="l"/>
              <a:r>
                <a:rPr lang="nb-NO" sz="2400">
                  <a:solidFill>
                    <a:srgbClr val="000000"/>
                  </a:solidFill>
                  <a:latin typeface="Calibri" pitchFamily="34" charset="0"/>
                </a:rPr>
                <a:t>Response</a:t>
              </a:r>
              <a:endParaRPr lang="en-US" sz="2400">
                <a:solidFill>
                  <a:srgbClr val="000000"/>
                </a:solidFill>
                <a:latin typeface="Calibri" pitchFamily="34"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900113" y="1925638"/>
            <a:ext cx="8243887" cy="1935162"/>
          </a:xfrm>
          <a:noFill/>
        </p:spPr>
        <p:txBody>
          <a:bodyPr/>
          <a:lstStyle/>
          <a:p>
            <a:pPr eaLnBrk="1" hangingPunct="1">
              <a:buFont typeface="Wingdings" pitchFamily="2" charset="2"/>
              <a:buNone/>
            </a:pPr>
            <a:r>
              <a:rPr lang="nb-NO" sz="3200" smtClean="0">
                <a:solidFill>
                  <a:srgbClr val="660066"/>
                </a:solidFill>
                <a:effectLst/>
                <a:latin typeface="Times New Roman" pitchFamily="18" charset="0"/>
              </a:rPr>
              <a:t>1. The Analyte</a:t>
            </a:r>
            <a:r>
              <a:rPr lang="nb-NO" sz="2800" b="0" i="1" smtClean="0">
                <a:solidFill>
                  <a:srgbClr val="000000"/>
                </a:solidFill>
                <a:effectLst/>
              </a:rPr>
              <a:t> </a:t>
            </a:r>
            <a:r>
              <a:rPr lang="nb-NO" sz="2400" b="0" i="1" smtClean="0">
                <a:solidFill>
                  <a:srgbClr val="000000"/>
                </a:solidFill>
                <a:effectLst/>
              </a:rPr>
              <a:t>(</a:t>
            </a:r>
            <a:r>
              <a:rPr lang="en-US" sz="2400" b="0" smtClean="0">
                <a:solidFill>
                  <a:srgbClr val="000000"/>
                </a:solidFill>
                <a:effectLst/>
                <a:latin typeface="Times New Roman" pitchFamily="18" charset="0"/>
              </a:rPr>
              <a:t>What do you want to detect</a:t>
            </a:r>
            <a:r>
              <a:rPr lang="en-US" sz="2400" b="0" smtClean="0">
                <a:solidFill>
                  <a:srgbClr val="000000"/>
                </a:solidFill>
                <a:effectLst/>
              </a:rPr>
              <a:t>)</a:t>
            </a:r>
            <a:br>
              <a:rPr lang="en-US" sz="2400" b="0" smtClean="0">
                <a:solidFill>
                  <a:srgbClr val="000000"/>
                </a:solidFill>
                <a:effectLst/>
              </a:rPr>
            </a:br>
            <a:r>
              <a:rPr lang="en-US" sz="2400" b="0" smtClean="0">
                <a:solidFill>
                  <a:srgbClr val="000000"/>
                </a:solidFill>
                <a:effectLst/>
              </a:rPr>
              <a:t/>
            </a:r>
            <a:br>
              <a:rPr lang="en-US" sz="2400" b="0" smtClean="0">
                <a:solidFill>
                  <a:srgbClr val="000000"/>
                </a:solidFill>
                <a:effectLst/>
              </a:rPr>
            </a:br>
            <a:r>
              <a:rPr lang="en-US" sz="2800" b="0" i="1" smtClean="0">
                <a:solidFill>
                  <a:srgbClr val="000000"/>
                </a:solidFill>
                <a:effectLst/>
                <a:latin typeface="Arial" charset="0"/>
              </a:rPr>
              <a:t>Molecule -  Protein, toxin, peptide, vitamin, sugar, metal ion</a:t>
            </a:r>
          </a:p>
        </p:txBody>
      </p:sp>
      <p:sp>
        <p:nvSpPr>
          <p:cNvPr id="376844" name="Title 1"/>
          <p:cNvSpPr>
            <a:spLocks/>
          </p:cNvSpPr>
          <p:nvPr/>
        </p:nvSpPr>
        <p:spPr bwMode="auto">
          <a:xfrm>
            <a:off x="539750" y="4797425"/>
            <a:ext cx="8604250" cy="1431925"/>
          </a:xfrm>
          <a:prstGeom prst="rect">
            <a:avLst/>
          </a:prstGeom>
          <a:noFill/>
          <a:ln w="9525">
            <a:noFill/>
            <a:miter lim="800000"/>
            <a:headEnd/>
            <a:tailEnd/>
          </a:ln>
          <a:effectLst/>
        </p:spPr>
        <p:txBody>
          <a:bodyPr anchor="ctr"/>
          <a:lstStyle/>
          <a:p>
            <a:pPr algn="l">
              <a:buFont typeface="Wingdings" pitchFamily="2" charset="2"/>
              <a:buNone/>
              <a:defRPr/>
            </a:pPr>
            <a:r>
              <a:rPr lang="nb-NO" sz="3200" b="1">
                <a:solidFill>
                  <a:srgbClr val="660066"/>
                </a:solidFill>
                <a:latin typeface="Times New Roman" pitchFamily="18" charset="0"/>
              </a:rPr>
              <a:t>2. Sample handling</a:t>
            </a:r>
            <a:r>
              <a:rPr lang="nb-NO" sz="3200" b="1" i="1">
                <a:solidFill>
                  <a:srgbClr val="660066"/>
                </a:solidFill>
                <a:latin typeface="Times New Roman" pitchFamily="18" charset="0"/>
              </a:rPr>
              <a:t> </a:t>
            </a:r>
            <a:r>
              <a:rPr lang="nb-NO" sz="2800" b="1" i="1">
                <a:solidFill>
                  <a:srgbClr val="660066"/>
                </a:solidFill>
                <a:latin typeface="Times New Roman" pitchFamily="18" charset="0"/>
              </a:rPr>
              <a:t>(</a:t>
            </a:r>
            <a:r>
              <a:rPr lang="en-US">
                <a:solidFill>
                  <a:srgbClr val="000000"/>
                </a:solidFill>
                <a:latin typeface="Times New Roman" pitchFamily="18" charset="0"/>
              </a:rPr>
              <a:t>How to deliver the analyte to the sensitive region?)</a:t>
            </a:r>
            <a:br>
              <a:rPr lang="en-US">
                <a:solidFill>
                  <a:srgbClr val="000000"/>
                </a:solidFill>
                <a:latin typeface="Times New Roman" pitchFamily="18" charset="0"/>
              </a:rPr>
            </a:br>
            <a:r>
              <a:rPr lang="en-US">
                <a:solidFill>
                  <a:srgbClr val="000000"/>
                </a:solidFill>
                <a:latin typeface="Times New Roman" pitchFamily="18" charset="0"/>
              </a:rPr>
              <a:t/>
            </a:r>
            <a:br>
              <a:rPr lang="en-US">
                <a:solidFill>
                  <a:srgbClr val="000000"/>
                </a:solidFill>
                <a:latin typeface="Times New Roman" pitchFamily="18" charset="0"/>
              </a:rPr>
            </a:br>
            <a:r>
              <a:rPr lang="en-US" sz="2800">
                <a:solidFill>
                  <a:srgbClr val="000000"/>
                </a:solidFill>
              </a:rPr>
              <a:t>   </a:t>
            </a:r>
            <a:r>
              <a:rPr lang="en-US" sz="2800" i="1">
                <a:solidFill>
                  <a:srgbClr val="000000"/>
                </a:solidFill>
              </a:rPr>
              <a:t>(Micro) fluidics - Concentration increase/decrease), 			Filtration/selection</a:t>
            </a:r>
            <a:br>
              <a:rPr lang="en-US" sz="2800" i="1">
                <a:solidFill>
                  <a:srgbClr val="000000"/>
                </a:solidFill>
              </a:rPr>
            </a:br>
            <a:endParaRPr lang="en-US" sz="2800" b="1" i="1">
              <a:solidFill>
                <a:srgbClr val="000000"/>
              </a:solidFill>
              <a:effectLst>
                <a:outerShdw blurRad="38100" dist="38100" dir="2700000" algn="tl">
                  <a:srgbClr val="FFFFFF"/>
                </a:outerShdw>
              </a:effectLst>
            </a:endParaRPr>
          </a:p>
        </p:txBody>
      </p:sp>
      <p:sp>
        <p:nvSpPr>
          <p:cNvPr id="376849" name="Title 1"/>
          <p:cNvSpPr>
            <a:spLocks/>
          </p:cNvSpPr>
          <p:nvPr/>
        </p:nvSpPr>
        <p:spPr bwMode="auto">
          <a:xfrm>
            <a:off x="2484438" y="404813"/>
            <a:ext cx="3467100" cy="1431925"/>
          </a:xfrm>
          <a:prstGeom prst="rect">
            <a:avLst/>
          </a:prstGeom>
          <a:noFill/>
          <a:ln w="9525">
            <a:noFill/>
            <a:miter lim="800000"/>
            <a:headEnd/>
            <a:tailEnd/>
          </a:ln>
          <a:effectLst/>
        </p:spPr>
        <p:txBody>
          <a:bodyPr anchor="ctr"/>
          <a:lstStyle/>
          <a:p>
            <a:pPr algn="l">
              <a:defRPr/>
            </a:pPr>
            <a:r>
              <a:rPr lang="nb-NO" sz="4400" b="1">
                <a:solidFill>
                  <a:srgbClr val="000000"/>
                </a:solidFill>
                <a:effectLst>
                  <a:outerShdw blurRad="38100" dist="38100" dir="2700000" algn="tl">
                    <a:srgbClr val="FFFFFF"/>
                  </a:outerShdw>
                </a:effectLst>
                <a:latin typeface="Arial Black" pitchFamily="34" charset="0"/>
              </a:rPr>
              <a:t>Biosensor</a:t>
            </a:r>
            <a:endParaRPr lang="en-US" sz="4400" b="1">
              <a:solidFill>
                <a:srgbClr val="000000"/>
              </a:solidFill>
              <a:effectLst>
                <a:outerShdw blurRad="38100" dist="38100" dir="2700000" algn="tl">
                  <a:srgbClr val="FFFFFF"/>
                </a:outerShdw>
              </a:effectLst>
              <a:latin typeface="Arial Black"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4" name="Rectangle 4"/>
          <p:cNvSpPr>
            <a:spLocks noChangeArrowheads="1"/>
          </p:cNvSpPr>
          <p:nvPr/>
        </p:nvSpPr>
        <p:spPr bwMode="auto">
          <a:xfrm>
            <a:off x="1187450" y="4554538"/>
            <a:ext cx="5778500" cy="1981200"/>
          </a:xfrm>
          <a:prstGeom prst="rect">
            <a:avLst/>
          </a:prstGeom>
          <a:noFill/>
          <a:ln w="9525">
            <a:noFill/>
            <a:miter lim="800000"/>
            <a:headEnd/>
            <a:tailEnd/>
          </a:ln>
          <a:effectLst/>
        </p:spPr>
        <p:txBody>
          <a:bodyPr wrap="none">
            <a:spAutoFit/>
          </a:bodyPr>
          <a:lstStyle/>
          <a:p>
            <a:pPr algn="l">
              <a:buFont typeface="Wingdings" pitchFamily="2" charset="2"/>
              <a:buNone/>
              <a:defRPr/>
            </a:pPr>
            <a:r>
              <a:rPr lang="nb-NO" sz="4000" b="1">
                <a:solidFill>
                  <a:srgbClr val="000000"/>
                </a:solidFill>
                <a:effectLst>
                  <a:outerShdw blurRad="38100" dist="38100" dir="2700000" algn="tl">
                    <a:srgbClr val="FFFFFF"/>
                  </a:outerShdw>
                </a:effectLst>
                <a:latin typeface="Times New Roman" pitchFamily="18" charset="0"/>
              </a:rPr>
              <a:t>4. Signal</a:t>
            </a:r>
          </a:p>
          <a:p>
            <a:pPr algn="l">
              <a:buFont typeface="Wingdings" pitchFamily="2" charset="2"/>
              <a:buNone/>
              <a:defRPr/>
            </a:pPr>
            <a:r>
              <a:rPr lang="nb-NO" sz="3600" b="1">
                <a:solidFill>
                  <a:srgbClr val="000000"/>
                </a:solidFill>
                <a:effectLst>
                  <a:outerShdw blurRad="38100" dist="38100" dir="2700000" algn="tl">
                    <a:srgbClr val="FFFFFF"/>
                  </a:outerShdw>
                </a:effectLst>
              </a:rPr>
              <a:t> </a:t>
            </a:r>
          </a:p>
          <a:p>
            <a:pPr algn="l">
              <a:buFont typeface="Wingdings" pitchFamily="2" charset="2"/>
              <a:buNone/>
              <a:defRPr/>
            </a:pPr>
            <a:r>
              <a:rPr lang="nb-NO" sz="2400" b="1">
                <a:solidFill>
                  <a:srgbClr val="000000"/>
                </a:solidFill>
                <a:effectLst>
                  <a:outerShdw blurRad="38100" dist="38100" dir="2700000" algn="tl">
                    <a:srgbClr val="FFFFFF"/>
                  </a:outerShdw>
                </a:effectLst>
              </a:rPr>
              <a:t>(</a:t>
            </a:r>
            <a:r>
              <a:rPr lang="nb-NO" sz="2400">
                <a:solidFill>
                  <a:srgbClr val="000000"/>
                </a:solidFill>
              </a:rPr>
              <a:t>How do you know there was a detection)</a:t>
            </a:r>
          </a:p>
          <a:p>
            <a:pPr algn="l">
              <a:defRPr/>
            </a:pPr>
            <a:endParaRPr lang="en-US" sz="2400">
              <a:solidFill>
                <a:srgbClr val="000000"/>
              </a:solidFill>
            </a:endParaRPr>
          </a:p>
        </p:txBody>
      </p:sp>
      <p:sp>
        <p:nvSpPr>
          <p:cNvPr id="450565" name="Rectangle 5"/>
          <p:cNvSpPr>
            <a:spLocks noChangeArrowheads="1"/>
          </p:cNvSpPr>
          <p:nvPr/>
        </p:nvSpPr>
        <p:spPr bwMode="auto">
          <a:xfrm>
            <a:off x="971550" y="1989138"/>
            <a:ext cx="5454650" cy="1403350"/>
          </a:xfrm>
          <a:prstGeom prst="rect">
            <a:avLst/>
          </a:prstGeom>
          <a:noFill/>
          <a:ln w="9525">
            <a:noFill/>
            <a:miter lim="800000"/>
            <a:headEnd/>
            <a:tailEnd/>
          </a:ln>
          <a:effectLst/>
        </p:spPr>
        <p:txBody>
          <a:bodyPr wrap="none">
            <a:spAutoFit/>
          </a:bodyPr>
          <a:lstStyle/>
          <a:p>
            <a:pPr algn="l">
              <a:buFont typeface="Wingdings" pitchFamily="2" charset="2"/>
              <a:buChar char="v"/>
              <a:defRPr/>
            </a:pPr>
            <a:r>
              <a:rPr lang="nb-NO" sz="3200" b="1">
                <a:solidFill>
                  <a:srgbClr val="660066"/>
                </a:solidFill>
                <a:effectLst>
                  <a:outerShdw blurRad="38100" dist="38100" dir="2700000" algn="tl">
                    <a:srgbClr val="000000"/>
                  </a:outerShdw>
                </a:effectLst>
                <a:latin typeface="Times New Roman" pitchFamily="18" charset="0"/>
              </a:rPr>
              <a:t>3. </a:t>
            </a:r>
            <a:r>
              <a:rPr lang="nb-NO" sz="3200" b="1">
                <a:solidFill>
                  <a:srgbClr val="660066"/>
                </a:solidFill>
                <a:latin typeface="Times New Roman" pitchFamily="18" charset="0"/>
              </a:rPr>
              <a:t>Detection/Recognition</a:t>
            </a:r>
            <a:r>
              <a:rPr lang="nb-NO" b="1">
                <a:solidFill>
                  <a:srgbClr val="000000"/>
                </a:solidFill>
              </a:rPr>
              <a:t> </a:t>
            </a:r>
          </a:p>
          <a:p>
            <a:pPr algn="l">
              <a:buFont typeface="Wingdings" pitchFamily="2" charset="2"/>
              <a:buNone/>
              <a:defRPr/>
            </a:pPr>
            <a:endParaRPr lang="nb-NO" b="1">
              <a:solidFill>
                <a:srgbClr val="000000"/>
              </a:solidFill>
            </a:endParaRPr>
          </a:p>
          <a:p>
            <a:pPr algn="l">
              <a:buFont typeface="Wingdings" pitchFamily="2" charset="2"/>
              <a:buNone/>
              <a:defRPr/>
            </a:pPr>
            <a:r>
              <a:rPr lang="nb-NO" b="1">
                <a:solidFill>
                  <a:srgbClr val="000000"/>
                </a:solidFill>
                <a:effectLst>
                  <a:outerShdw blurRad="38100" dist="38100" dir="2700000" algn="tl">
                    <a:srgbClr val="FFFFFF"/>
                  </a:outerShdw>
                </a:effectLst>
              </a:rPr>
              <a:t>(</a:t>
            </a:r>
            <a:r>
              <a:rPr lang="nb-NO" b="1">
                <a:solidFill>
                  <a:srgbClr val="000000"/>
                </a:solidFill>
              </a:rPr>
              <a:t>How do you specifically recognize the analyte?)</a:t>
            </a:r>
            <a:endParaRPr lang="en-US" b="1">
              <a:solidFill>
                <a:srgbClr val="000000"/>
              </a:solidFill>
            </a:endParaRPr>
          </a:p>
          <a:p>
            <a:pPr algn="l">
              <a:defRPr/>
            </a:pPr>
            <a:endParaRPr lang="en-US">
              <a:solidFill>
                <a:srgbClr val="000000"/>
              </a:solidFill>
              <a:effectLst>
                <a:outerShdw blurRad="38100" dist="38100" dir="2700000" algn="tl">
                  <a:srgbClr val="FFFFFF"/>
                </a:outerShdw>
              </a:effectLst>
            </a:endParaRPr>
          </a:p>
        </p:txBody>
      </p:sp>
      <p:sp>
        <p:nvSpPr>
          <p:cNvPr id="450567" name="Title 1"/>
          <p:cNvSpPr>
            <a:spLocks/>
          </p:cNvSpPr>
          <p:nvPr/>
        </p:nvSpPr>
        <p:spPr bwMode="auto">
          <a:xfrm>
            <a:off x="2843213" y="260350"/>
            <a:ext cx="3467100" cy="1431925"/>
          </a:xfrm>
          <a:prstGeom prst="rect">
            <a:avLst/>
          </a:prstGeom>
          <a:noFill/>
          <a:ln w="9525">
            <a:noFill/>
            <a:miter lim="800000"/>
            <a:headEnd/>
            <a:tailEnd/>
          </a:ln>
          <a:effectLst/>
        </p:spPr>
        <p:txBody>
          <a:bodyPr anchor="ctr"/>
          <a:lstStyle/>
          <a:p>
            <a:pPr algn="l">
              <a:defRPr/>
            </a:pPr>
            <a:r>
              <a:rPr lang="nb-NO" sz="4400" b="1">
                <a:solidFill>
                  <a:srgbClr val="000000"/>
                </a:solidFill>
                <a:effectLst>
                  <a:outerShdw blurRad="38100" dist="38100" dir="2700000" algn="tl">
                    <a:srgbClr val="FFFFFF"/>
                  </a:outerShdw>
                </a:effectLst>
                <a:latin typeface="Arial Black" pitchFamily="34" charset="0"/>
              </a:rPr>
              <a:t>Biosensor</a:t>
            </a:r>
            <a:endParaRPr lang="en-US" sz="4400" b="1">
              <a:solidFill>
                <a:srgbClr val="000000"/>
              </a:solidFill>
              <a:effectLst>
                <a:outerShdw blurRad="38100" dist="38100" dir="2700000" algn="tl">
                  <a:srgbClr val="FFFFFF"/>
                </a:outerShdw>
              </a:effectLst>
              <a:latin typeface="Arial Blac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itle 1"/>
          <p:cNvSpPr>
            <a:spLocks noGrp="1"/>
          </p:cNvSpPr>
          <p:nvPr>
            <p:ph type="title" idx="4294967295"/>
          </p:nvPr>
        </p:nvSpPr>
        <p:spPr>
          <a:xfrm>
            <a:off x="758825" y="260350"/>
            <a:ext cx="8385175" cy="1431925"/>
          </a:xfrm>
        </p:spPr>
        <p:txBody>
          <a:bodyPr/>
          <a:lstStyle/>
          <a:p>
            <a:pPr eaLnBrk="1" hangingPunct="1">
              <a:defRPr/>
            </a:pPr>
            <a:r>
              <a:rPr lang="nb-NO" smtClean="0">
                <a:solidFill>
                  <a:srgbClr val="660066"/>
                </a:solidFill>
              </a:rPr>
              <a:t>Example of biosensors</a:t>
            </a:r>
            <a:endParaRPr lang="en-US" smtClean="0">
              <a:solidFill>
                <a:srgbClr val="660066"/>
              </a:solidFill>
            </a:endParaRPr>
          </a:p>
        </p:txBody>
      </p:sp>
      <p:pic>
        <p:nvPicPr>
          <p:cNvPr id="17411" name="Picture 21" descr="Aimstick"/>
          <p:cNvPicPr>
            <a:picLocks noChangeAspect="1" noChangeArrowheads="1"/>
          </p:cNvPicPr>
          <p:nvPr/>
        </p:nvPicPr>
        <p:blipFill>
          <a:blip r:embed="rId2"/>
          <a:srcRect/>
          <a:stretch>
            <a:fillRect/>
          </a:stretch>
        </p:blipFill>
        <p:spPr bwMode="auto">
          <a:xfrm>
            <a:off x="1000125" y="2335213"/>
            <a:ext cx="3624263" cy="1665287"/>
          </a:xfrm>
          <a:prstGeom prst="rect">
            <a:avLst/>
          </a:prstGeom>
          <a:noFill/>
          <a:ln w="9525">
            <a:noFill/>
            <a:miter lim="800000"/>
            <a:headEnd/>
            <a:tailEnd/>
          </a:ln>
        </p:spPr>
      </p:pic>
      <p:sp>
        <p:nvSpPr>
          <p:cNvPr id="17412" name="Rectangle 22"/>
          <p:cNvSpPr>
            <a:spLocks noChangeArrowheads="1"/>
          </p:cNvSpPr>
          <p:nvPr/>
        </p:nvSpPr>
        <p:spPr bwMode="auto">
          <a:xfrm>
            <a:off x="4787900" y="2708275"/>
            <a:ext cx="3654425" cy="1371600"/>
          </a:xfrm>
          <a:prstGeom prst="rect">
            <a:avLst/>
          </a:prstGeom>
          <a:noFill/>
          <a:ln w="9525" algn="ctr">
            <a:noFill/>
            <a:miter lim="800000"/>
            <a:headEnd/>
            <a:tailEnd/>
          </a:ln>
        </p:spPr>
        <p:txBody>
          <a:bodyPr>
            <a:spAutoFit/>
          </a:bodyPr>
          <a:lstStyle/>
          <a:p>
            <a:r>
              <a:rPr lang="sv-SE" sz="2400" b="1" u="sng">
                <a:solidFill>
                  <a:srgbClr val="000000"/>
                </a:solidFill>
              </a:rPr>
              <a:t>Pregnancy test</a:t>
            </a:r>
            <a:r>
              <a:rPr lang="sv-SE" sz="2400" b="1">
                <a:solidFill>
                  <a:srgbClr val="000000"/>
                </a:solidFill>
              </a:rPr>
              <a:t> </a:t>
            </a:r>
          </a:p>
          <a:p>
            <a:r>
              <a:rPr lang="sv-SE" sz="2400" b="1">
                <a:solidFill>
                  <a:srgbClr val="000000"/>
                </a:solidFill>
              </a:rPr>
              <a:t> </a:t>
            </a:r>
            <a:endParaRPr lang="en-US" sz="2400" b="1">
              <a:solidFill>
                <a:srgbClr val="000000"/>
              </a:solidFill>
            </a:endParaRPr>
          </a:p>
          <a:p>
            <a:r>
              <a:rPr lang="sv-SE" b="1">
                <a:solidFill>
                  <a:srgbClr val="000000"/>
                </a:solidFill>
                <a:latin typeface="Calibri" pitchFamily="34" charset="0"/>
              </a:rPr>
              <a:t>Detects the hCG protein in urine. </a:t>
            </a:r>
            <a:endParaRPr lang="en-US" b="1">
              <a:solidFill>
                <a:srgbClr val="000000"/>
              </a:solidFill>
              <a:latin typeface="Calibri" pitchFamily="34" charset="0"/>
            </a:endParaRPr>
          </a:p>
        </p:txBody>
      </p:sp>
      <p:pic>
        <p:nvPicPr>
          <p:cNvPr id="17413" name="Picture 2" descr="http://www.minimed.com/images/x22_system.jpg"/>
          <p:cNvPicPr>
            <a:picLocks noChangeAspect="1" noChangeArrowheads="1"/>
          </p:cNvPicPr>
          <p:nvPr/>
        </p:nvPicPr>
        <p:blipFill>
          <a:blip r:embed="rId3"/>
          <a:srcRect/>
          <a:stretch>
            <a:fillRect/>
          </a:stretch>
        </p:blipFill>
        <p:spPr bwMode="auto">
          <a:xfrm>
            <a:off x="395288" y="4657725"/>
            <a:ext cx="2857500" cy="2200275"/>
          </a:xfrm>
          <a:prstGeom prst="rect">
            <a:avLst/>
          </a:prstGeom>
          <a:noFill/>
          <a:ln w="9525">
            <a:noFill/>
            <a:miter lim="800000"/>
            <a:headEnd/>
            <a:tailEnd/>
          </a:ln>
        </p:spPr>
      </p:pic>
      <p:sp>
        <p:nvSpPr>
          <p:cNvPr id="17414" name="Rectangle 22"/>
          <p:cNvSpPr>
            <a:spLocks noChangeArrowheads="1"/>
          </p:cNvSpPr>
          <p:nvPr/>
        </p:nvSpPr>
        <p:spPr bwMode="auto">
          <a:xfrm>
            <a:off x="3276600" y="4941888"/>
            <a:ext cx="5478463" cy="1231900"/>
          </a:xfrm>
          <a:prstGeom prst="rect">
            <a:avLst/>
          </a:prstGeom>
          <a:noFill/>
          <a:ln w="9525" algn="ctr">
            <a:noFill/>
            <a:miter lim="800000"/>
            <a:headEnd/>
            <a:tailEnd/>
          </a:ln>
        </p:spPr>
        <p:txBody>
          <a:bodyPr wrap="none">
            <a:spAutoFit/>
          </a:bodyPr>
          <a:lstStyle/>
          <a:p>
            <a:r>
              <a:rPr lang="sv-SE" sz="2000" b="1" u="sng">
                <a:solidFill>
                  <a:srgbClr val="000000"/>
                </a:solidFill>
                <a:latin typeface="Calibri" pitchFamily="34" charset="0"/>
              </a:rPr>
              <a:t>Glucose monitoring device (for diabetes patients)</a:t>
            </a:r>
            <a:r>
              <a:rPr lang="sv-SE" sz="1600" b="1">
                <a:solidFill>
                  <a:srgbClr val="000000"/>
                </a:solidFill>
                <a:latin typeface="Calibri" pitchFamily="34" charset="0"/>
              </a:rPr>
              <a:t> </a:t>
            </a:r>
          </a:p>
          <a:p>
            <a:endParaRPr lang="sv-SE" b="1">
              <a:solidFill>
                <a:srgbClr val="000000"/>
              </a:solidFill>
            </a:endParaRPr>
          </a:p>
          <a:p>
            <a:r>
              <a:rPr lang="sv-SE" b="1">
                <a:solidFill>
                  <a:srgbClr val="000000"/>
                </a:solidFill>
              </a:rPr>
              <a:t>Monitors the glucose level in the blood. </a:t>
            </a:r>
          </a:p>
          <a:p>
            <a:endParaRPr lang="en-US" b="1">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itle 1"/>
          <p:cNvSpPr>
            <a:spLocks noGrp="1"/>
          </p:cNvSpPr>
          <p:nvPr>
            <p:ph type="title" idx="4294967295"/>
          </p:nvPr>
        </p:nvSpPr>
        <p:spPr>
          <a:xfrm>
            <a:off x="758825" y="260350"/>
            <a:ext cx="8385175" cy="1431925"/>
          </a:xfrm>
        </p:spPr>
        <p:txBody>
          <a:bodyPr/>
          <a:lstStyle/>
          <a:p>
            <a:pPr eaLnBrk="1" hangingPunct="1">
              <a:defRPr/>
            </a:pPr>
            <a:r>
              <a:rPr lang="nb-NO" smtClean="0">
                <a:solidFill>
                  <a:srgbClr val="000000"/>
                </a:solidFill>
                <a:effectLst>
                  <a:outerShdw blurRad="38100" dist="38100" dir="2700000" algn="tl">
                    <a:srgbClr val="FFFFFF"/>
                  </a:outerShdw>
                </a:effectLst>
              </a:rPr>
              <a:t>Example of biosensors</a:t>
            </a:r>
            <a:endParaRPr lang="en-US" smtClean="0">
              <a:solidFill>
                <a:srgbClr val="000000"/>
              </a:solidFill>
              <a:effectLst>
                <a:outerShdw blurRad="38100" dist="38100" dir="2700000" algn="tl">
                  <a:srgbClr val="FFFFFF"/>
                </a:outerShdw>
              </a:effectLst>
            </a:endParaRPr>
          </a:p>
        </p:txBody>
      </p:sp>
      <p:pic>
        <p:nvPicPr>
          <p:cNvPr id="18435" name="Picture 16" descr="very%20small%20sampler"/>
          <p:cNvPicPr>
            <a:picLocks noChangeAspect="1" noChangeArrowheads="1"/>
          </p:cNvPicPr>
          <p:nvPr/>
        </p:nvPicPr>
        <p:blipFill>
          <a:blip r:embed="rId2"/>
          <a:srcRect/>
          <a:stretch>
            <a:fillRect/>
          </a:stretch>
        </p:blipFill>
        <p:spPr bwMode="auto">
          <a:xfrm>
            <a:off x="928688" y="1916113"/>
            <a:ext cx="1892300" cy="1543050"/>
          </a:xfrm>
          <a:prstGeom prst="rect">
            <a:avLst/>
          </a:prstGeom>
          <a:noFill/>
          <a:ln w="9525">
            <a:noFill/>
            <a:miter lim="800000"/>
            <a:headEnd/>
            <a:tailEnd/>
          </a:ln>
        </p:spPr>
      </p:pic>
      <p:pic>
        <p:nvPicPr>
          <p:cNvPr id="18436" name="Picture 18" descr="sampler%20small"/>
          <p:cNvPicPr>
            <a:picLocks noChangeAspect="1" noChangeArrowheads="1"/>
          </p:cNvPicPr>
          <p:nvPr/>
        </p:nvPicPr>
        <p:blipFill>
          <a:blip r:embed="rId3"/>
          <a:srcRect/>
          <a:stretch>
            <a:fillRect/>
          </a:stretch>
        </p:blipFill>
        <p:spPr bwMode="auto">
          <a:xfrm>
            <a:off x="2843213" y="1844675"/>
            <a:ext cx="2147887" cy="2370138"/>
          </a:xfrm>
          <a:prstGeom prst="rect">
            <a:avLst/>
          </a:prstGeom>
          <a:noFill/>
          <a:ln w="9525">
            <a:noFill/>
            <a:miter lim="800000"/>
            <a:headEnd/>
            <a:tailEnd/>
          </a:ln>
        </p:spPr>
      </p:pic>
      <p:sp>
        <p:nvSpPr>
          <p:cNvPr id="18437" name="Rectangle 19"/>
          <p:cNvSpPr>
            <a:spLocks noChangeArrowheads="1"/>
          </p:cNvSpPr>
          <p:nvPr/>
        </p:nvSpPr>
        <p:spPr bwMode="auto">
          <a:xfrm>
            <a:off x="5076825" y="2349500"/>
            <a:ext cx="3446463" cy="854075"/>
          </a:xfrm>
          <a:prstGeom prst="rect">
            <a:avLst/>
          </a:prstGeom>
          <a:noFill/>
          <a:ln w="9525" algn="ctr">
            <a:noFill/>
            <a:miter lim="800000"/>
            <a:headEnd/>
            <a:tailEnd/>
          </a:ln>
        </p:spPr>
        <p:txBody>
          <a:bodyPr>
            <a:spAutoFit/>
          </a:bodyPr>
          <a:lstStyle/>
          <a:p>
            <a:r>
              <a:rPr lang="sv-SE" b="1" u="sng">
                <a:solidFill>
                  <a:srgbClr val="000000"/>
                </a:solidFill>
              </a:rPr>
              <a:t>Infectous disease biosensor from RBS</a:t>
            </a:r>
            <a:endParaRPr lang="en-US" b="1" u="sng">
              <a:solidFill>
                <a:srgbClr val="000000"/>
              </a:solidFill>
            </a:endParaRPr>
          </a:p>
          <a:p>
            <a:endParaRPr lang="sv-SE" sz="1400" b="1" u="sng">
              <a:solidFill>
                <a:srgbClr val="000000"/>
              </a:solidFill>
              <a:latin typeface="Calibri" pitchFamily="34" charset="0"/>
            </a:endParaRPr>
          </a:p>
        </p:txBody>
      </p:sp>
      <p:pic>
        <p:nvPicPr>
          <p:cNvPr id="18438" name="Picture 8" descr="Canary in cage"/>
          <p:cNvPicPr>
            <a:picLocks noChangeAspect="1" noChangeArrowheads="1"/>
          </p:cNvPicPr>
          <p:nvPr/>
        </p:nvPicPr>
        <p:blipFill>
          <a:blip r:embed="rId4"/>
          <a:srcRect l="12151" r="6841" b="9895"/>
          <a:stretch>
            <a:fillRect/>
          </a:stretch>
        </p:blipFill>
        <p:spPr bwMode="auto">
          <a:xfrm>
            <a:off x="2000250" y="4643438"/>
            <a:ext cx="1585913" cy="2165350"/>
          </a:xfrm>
          <a:prstGeom prst="rect">
            <a:avLst/>
          </a:prstGeom>
          <a:noFill/>
          <a:ln w="9525">
            <a:noFill/>
            <a:miter lim="800000"/>
            <a:headEnd/>
            <a:tailEnd/>
          </a:ln>
        </p:spPr>
      </p:pic>
      <p:sp>
        <p:nvSpPr>
          <p:cNvPr id="18439" name="Rectangle 9"/>
          <p:cNvSpPr>
            <a:spLocks noChangeArrowheads="1"/>
          </p:cNvSpPr>
          <p:nvPr/>
        </p:nvSpPr>
        <p:spPr bwMode="auto">
          <a:xfrm>
            <a:off x="4043363" y="5229225"/>
            <a:ext cx="3651250" cy="366713"/>
          </a:xfrm>
          <a:prstGeom prst="rect">
            <a:avLst/>
          </a:prstGeom>
          <a:noFill/>
          <a:ln w="9525" algn="ctr">
            <a:noFill/>
            <a:miter lim="800000"/>
            <a:headEnd/>
            <a:tailEnd/>
          </a:ln>
        </p:spPr>
        <p:txBody>
          <a:bodyPr wrap="none">
            <a:spAutoFit/>
          </a:bodyPr>
          <a:lstStyle/>
          <a:p>
            <a:r>
              <a:rPr lang="sv-SE" b="1" u="sng">
                <a:solidFill>
                  <a:srgbClr val="000000"/>
                </a:solidFill>
                <a:latin typeface="Calibri" pitchFamily="34" charset="0"/>
              </a:rPr>
              <a:t>Old time coal miners’ biosensor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Title 1"/>
          <p:cNvSpPr>
            <a:spLocks noGrp="1"/>
          </p:cNvSpPr>
          <p:nvPr>
            <p:ph type="title" idx="4294967295"/>
          </p:nvPr>
        </p:nvSpPr>
        <p:spPr/>
        <p:txBody>
          <a:bodyPr/>
          <a:lstStyle/>
          <a:p>
            <a:pPr algn="ctr" eaLnBrk="1" hangingPunct="1">
              <a:defRPr/>
            </a:pPr>
            <a:r>
              <a:rPr lang="nb-NO" smtClean="0">
                <a:solidFill>
                  <a:srgbClr val="000000"/>
                </a:solidFill>
                <a:effectLst>
                  <a:outerShdw blurRad="38100" dist="38100" dir="2700000" algn="tl">
                    <a:srgbClr val="FFFFFF"/>
                  </a:outerShdw>
                </a:effectLst>
              </a:rPr>
              <a:t>Research Biosensors</a:t>
            </a:r>
            <a:endParaRPr lang="en-US" smtClean="0">
              <a:solidFill>
                <a:srgbClr val="000000"/>
              </a:solidFill>
              <a:effectLst>
                <a:outerShdw blurRad="38100" dist="38100" dir="2700000" algn="tl">
                  <a:srgbClr val="FFFFFF"/>
                </a:outerShdw>
              </a:effectLst>
            </a:endParaRPr>
          </a:p>
        </p:txBody>
      </p:sp>
      <p:pic>
        <p:nvPicPr>
          <p:cNvPr id="19459" name="Picture 2" descr="http://tbn0.google.com/images?q=tbn:BPMGktcsbr648M:http://www.scieng.flinders.edu.au/images/faal/biacore.jpg">
            <a:hlinkClick r:id="rId2"/>
          </p:cNvPr>
          <p:cNvPicPr>
            <a:picLocks noChangeAspect="1" noChangeArrowheads="1"/>
          </p:cNvPicPr>
          <p:nvPr/>
        </p:nvPicPr>
        <p:blipFill>
          <a:blip r:embed="rId3"/>
          <a:srcRect/>
          <a:stretch>
            <a:fillRect/>
          </a:stretch>
        </p:blipFill>
        <p:spPr bwMode="auto">
          <a:xfrm>
            <a:off x="1116013" y="2203450"/>
            <a:ext cx="3724275" cy="3725863"/>
          </a:xfrm>
          <a:prstGeom prst="rect">
            <a:avLst/>
          </a:prstGeom>
          <a:noFill/>
          <a:ln w="9525">
            <a:noFill/>
            <a:miter lim="800000"/>
            <a:headEnd/>
            <a:tailEnd/>
          </a:ln>
        </p:spPr>
      </p:pic>
      <p:sp>
        <p:nvSpPr>
          <p:cNvPr id="19460" name="Rectangle 19"/>
          <p:cNvSpPr>
            <a:spLocks noChangeArrowheads="1"/>
          </p:cNvSpPr>
          <p:nvPr/>
        </p:nvSpPr>
        <p:spPr bwMode="auto">
          <a:xfrm>
            <a:off x="4962525" y="3933825"/>
            <a:ext cx="4181475" cy="822325"/>
          </a:xfrm>
          <a:prstGeom prst="rect">
            <a:avLst/>
          </a:prstGeom>
          <a:noFill/>
          <a:ln w="9525" algn="ctr">
            <a:noFill/>
            <a:miter lim="800000"/>
            <a:headEnd/>
            <a:tailEnd/>
          </a:ln>
        </p:spPr>
        <p:txBody>
          <a:bodyPr wrap="none">
            <a:spAutoFit/>
          </a:bodyPr>
          <a:lstStyle/>
          <a:p>
            <a:pPr algn="l"/>
            <a:r>
              <a:rPr lang="sv-SE" sz="2400" b="1">
                <a:solidFill>
                  <a:srgbClr val="000000"/>
                </a:solidFill>
                <a:latin typeface="Calibri" pitchFamily="34" charset="0"/>
              </a:rPr>
              <a:t>Biacore Biosensor platform</a:t>
            </a:r>
          </a:p>
          <a:p>
            <a:pPr algn="l"/>
            <a:endParaRPr lang="sv-SE" sz="2400" b="1">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684213" y="2133600"/>
            <a:ext cx="9144000" cy="3935413"/>
          </a:xfrm>
          <a:prstGeom prst="rect">
            <a:avLst/>
          </a:prstGeom>
          <a:noFill/>
          <a:ln w="9525">
            <a:noFill/>
            <a:miter lim="800000"/>
            <a:headEnd/>
            <a:tailEnd/>
          </a:ln>
        </p:spPr>
        <p:txBody>
          <a:bodyPr>
            <a:spAutoFit/>
          </a:bodyPr>
          <a:lstStyle/>
          <a:p>
            <a:pPr algn="just">
              <a:buFont typeface="Wingdings" pitchFamily="2" charset="2"/>
              <a:buChar char="ü"/>
            </a:pPr>
            <a:r>
              <a:rPr lang="en-US" sz="2800" b="1">
                <a:solidFill>
                  <a:srgbClr val="000000"/>
                </a:solidFill>
              </a:rPr>
              <a:t>Fluorescence</a:t>
            </a:r>
          </a:p>
          <a:p>
            <a:pPr algn="just">
              <a:buFont typeface="Wingdings" pitchFamily="2" charset="2"/>
              <a:buChar char="ü"/>
            </a:pPr>
            <a:r>
              <a:rPr lang="en-US" sz="2800" b="1">
                <a:solidFill>
                  <a:srgbClr val="000000"/>
                </a:solidFill>
              </a:rPr>
              <a:t>DNA Microarray</a:t>
            </a:r>
          </a:p>
          <a:p>
            <a:pPr algn="just">
              <a:buFont typeface="Wingdings" pitchFamily="2" charset="2"/>
              <a:buChar char="ü"/>
            </a:pPr>
            <a:r>
              <a:rPr lang="en-US" sz="2800" b="1">
                <a:solidFill>
                  <a:srgbClr val="000000"/>
                </a:solidFill>
              </a:rPr>
              <a:t>SPR Surface plasmon resonance</a:t>
            </a:r>
          </a:p>
          <a:p>
            <a:pPr algn="just">
              <a:buFont typeface="Wingdings" pitchFamily="2" charset="2"/>
              <a:buChar char="ü"/>
            </a:pPr>
            <a:r>
              <a:rPr lang="en-US" sz="2800" b="1">
                <a:solidFill>
                  <a:srgbClr val="000000"/>
                </a:solidFill>
              </a:rPr>
              <a:t>Impedance spectroscopy</a:t>
            </a:r>
          </a:p>
          <a:p>
            <a:pPr algn="just">
              <a:buFont typeface="Wingdings" pitchFamily="2" charset="2"/>
              <a:buChar char="ü"/>
            </a:pPr>
            <a:r>
              <a:rPr lang="en-US" sz="2800" b="1">
                <a:solidFill>
                  <a:srgbClr val="000000"/>
                </a:solidFill>
              </a:rPr>
              <a:t>SPM (Scanning probe microscopy, AFM,      </a:t>
            </a:r>
          </a:p>
          <a:p>
            <a:pPr algn="just">
              <a:buFont typeface="Wingdings" pitchFamily="2" charset="2"/>
              <a:buNone/>
            </a:pPr>
            <a:r>
              <a:rPr lang="en-US" sz="2800" b="1">
                <a:solidFill>
                  <a:srgbClr val="000000"/>
                </a:solidFill>
              </a:rPr>
              <a:t>   STM)</a:t>
            </a:r>
          </a:p>
          <a:p>
            <a:pPr algn="just">
              <a:buFont typeface="Wingdings" pitchFamily="2" charset="2"/>
              <a:buChar char="ü"/>
            </a:pPr>
            <a:r>
              <a:rPr lang="en-US" sz="2800" b="1">
                <a:solidFill>
                  <a:srgbClr val="000000"/>
                </a:solidFill>
              </a:rPr>
              <a:t>QCM (Quartz crystal microbalance)</a:t>
            </a:r>
          </a:p>
          <a:p>
            <a:pPr algn="just">
              <a:buFont typeface="Wingdings" pitchFamily="2" charset="2"/>
              <a:buChar char="ü"/>
            </a:pPr>
            <a:r>
              <a:rPr lang="en-US" sz="2800" b="1">
                <a:solidFill>
                  <a:srgbClr val="000000"/>
                </a:solidFill>
              </a:rPr>
              <a:t>SERS (Surface Enhanced Raman Spectroscopy)</a:t>
            </a:r>
          </a:p>
          <a:p>
            <a:pPr algn="just">
              <a:buFont typeface="Wingdings" pitchFamily="2" charset="2"/>
              <a:buChar char="ü"/>
            </a:pPr>
            <a:r>
              <a:rPr lang="en-US" sz="2800" b="1">
                <a:solidFill>
                  <a:srgbClr val="000000"/>
                </a:solidFill>
              </a:rPr>
              <a:t>Electrochemical</a:t>
            </a:r>
          </a:p>
        </p:txBody>
      </p:sp>
      <p:sp>
        <p:nvSpPr>
          <p:cNvPr id="20483" name="Text Box 5"/>
          <p:cNvSpPr txBox="1">
            <a:spLocks noChangeArrowheads="1"/>
          </p:cNvSpPr>
          <p:nvPr/>
        </p:nvSpPr>
        <p:spPr bwMode="auto">
          <a:xfrm>
            <a:off x="0" y="188913"/>
            <a:ext cx="8820150" cy="1311275"/>
          </a:xfrm>
          <a:prstGeom prst="rect">
            <a:avLst/>
          </a:prstGeom>
          <a:noFill/>
          <a:ln w="9525">
            <a:noFill/>
            <a:miter lim="800000"/>
            <a:headEnd/>
            <a:tailEnd/>
          </a:ln>
        </p:spPr>
        <p:txBody>
          <a:bodyPr>
            <a:spAutoFit/>
          </a:bodyPr>
          <a:lstStyle/>
          <a:p>
            <a:r>
              <a:rPr lang="en-US" sz="4000" b="1">
                <a:solidFill>
                  <a:srgbClr val="660066"/>
                </a:solidFill>
              </a:rPr>
              <a:t>Typical Sensing Techniques</a:t>
            </a:r>
          </a:p>
          <a:p>
            <a:r>
              <a:rPr lang="en-US" sz="4000" b="1">
                <a:solidFill>
                  <a:srgbClr val="660066"/>
                </a:solidFill>
              </a:rPr>
              <a:t>for Biosensors</a:t>
            </a:r>
            <a:endParaRPr lang="en-US" sz="4000">
              <a:solidFill>
                <a:srgbClr val="660066"/>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rrowheads="1"/>
          </p:cNvSpPr>
          <p:nvPr>
            <p:ph type="title"/>
          </p:nvPr>
        </p:nvSpPr>
        <p:spPr>
          <a:xfrm>
            <a:off x="758825" y="0"/>
            <a:ext cx="8385175" cy="1431925"/>
          </a:xfrm>
        </p:spPr>
        <p:txBody>
          <a:bodyPr/>
          <a:lstStyle/>
          <a:p>
            <a:pPr eaLnBrk="1" hangingPunct="1">
              <a:defRPr/>
            </a:pPr>
            <a:r>
              <a:rPr lang="en-US" smtClean="0">
                <a:solidFill>
                  <a:srgbClr val="660066"/>
                </a:solidFill>
              </a:rPr>
              <a:t>Types of Biosensors</a:t>
            </a:r>
          </a:p>
        </p:txBody>
      </p:sp>
      <p:sp>
        <p:nvSpPr>
          <p:cNvPr id="21507" name="Text Box 5"/>
          <p:cNvSpPr txBox="1">
            <a:spLocks noChangeArrowheads="1"/>
          </p:cNvSpPr>
          <p:nvPr/>
        </p:nvSpPr>
        <p:spPr bwMode="auto">
          <a:xfrm>
            <a:off x="1258888" y="2276475"/>
            <a:ext cx="7056437" cy="3725863"/>
          </a:xfrm>
          <a:prstGeom prst="rect">
            <a:avLst/>
          </a:prstGeom>
          <a:noFill/>
          <a:ln w="9525">
            <a:noFill/>
            <a:miter lim="800000"/>
            <a:headEnd/>
            <a:tailEnd/>
          </a:ln>
        </p:spPr>
        <p:txBody>
          <a:bodyPr>
            <a:spAutoFit/>
          </a:bodyPr>
          <a:lstStyle/>
          <a:p>
            <a:pPr marL="342900" indent="-342900" algn="just">
              <a:spcBef>
                <a:spcPct val="50000"/>
              </a:spcBef>
              <a:buFontTx/>
              <a:buAutoNum type="arabicPeriod"/>
            </a:pPr>
            <a:r>
              <a:rPr lang="en-US" sz="2800" b="1"/>
              <a:t> Calorimetric Biosensor</a:t>
            </a:r>
          </a:p>
          <a:p>
            <a:pPr marL="342900" indent="-342900" algn="just">
              <a:spcBef>
                <a:spcPct val="50000"/>
              </a:spcBef>
              <a:buFontTx/>
              <a:buAutoNum type="arabicPeriod"/>
            </a:pPr>
            <a:r>
              <a:rPr lang="en-US" sz="2800" b="1"/>
              <a:t> Potentiometric Biosensor</a:t>
            </a:r>
          </a:p>
          <a:p>
            <a:pPr marL="342900" indent="-342900" algn="just">
              <a:spcBef>
                <a:spcPct val="50000"/>
              </a:spcBef>
              <a:buFontTx/>
              <a:buAutoNum type="arabicPeriod"/>
            </a:pPr>
            <a:r>
              <a:rPr lang="en-US" sz="2800" b="1"/>
              <a:t> Amperometric Biosensor</a:t>
            </a:r>
          </a:p>
          <a:p>
            <a:pPr marL="342900" indent="-342900" algn="just">
              <a:spcBef>
                <a:spcPct val="50000"/>
              </a:spcBef>
              <a:buFontTx/>
              <a:buAutoNum type="arabicPeriod"/>
            </a:pPr>
            <a:r>
              <a:rPr lang="en-US" sz="2800" b="1"/>
              <a:t> Optical Biosensor</a:t>
            </a:r>
          </a:p>
          <a:p>
            <a:pPr marL="342900" indent="-342900" algn="just">
              <a:spcBef>
                <a:spcPct val="50000"/>
              </a:spcBef>
              <a:buFontTx/>
              <a:buAutoNum type="arabicPeriod"/>
            </a:pPr>
            <a:r>
              <a:rPr lang="en-US" sz="2800" b="1"/>
              <a:t> Piezo-electric  Biosensor</a:t>
            </a:r>
          </a:p>
          <a:p>
            <a:pPr marL="342900" indent="-342900" algn="just">
              <a:spcBef>
                <a:spcPct val="50000"/>
              </a:spcBef>
              <a:buFontTx/>
              <a:buAutoNum type="arabicPeriod"/>
            </a:pPr>
            <a:endParaRPr lang="en-US" sz="2800" b="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3" name="Rectangle 3"/>
          <p:cNvSpPr>
            <a:spLocks noGrp="1" noChangeArrowheads="1"/>
          </p:cNvSpPr>
          <p:nvPr>
            <p:ph type="subTitle" idx="1"/>
          </p:nvPr>
        </p:nvSpPr>
        <p:spPr>
          <a:xfrm>
            <a:off x="827088" y="692150"/>
            <a:ext cx="7408862" cy="762000"/>
          </a:xfrm>
        </p:spPr>
        <p:txBody>
          <a:bodyPr/>
          <a:lstStyle/>
          <a:p>
            <a:pPr algn="ctr" eaLnBrk="1" hangingPunct="1">
              <a:defRPr/>
            </a:pPr>
            <a:r>
              <a:rPr lang="en-US" sz="4000" b="1" smtClean="0">
                <a:solidFill>
                  <a:srgbClr val="660066"/>
                </a:solidFill>
              </a:rPr>
              <a:t>Piezo-Electric Biosensors</a:t>
            </a:r>
          </a:p>
        </p:txBody>
      </p:sp>
      <p:sp>
        <p:nvSpPr>
          <p:cNvPr id="22531" name="Text Box 4"/>
          <p:cNvSpPr txBox="1">
            <a:spLocks noChangeArrowheads="1"/>
          </p:cNvSpPr>
          <p:nvPr/>
        </p:nvSpPr>
        <p:spPr bwMode="auto">
          <a:xfrm>
            <a:off x="2051050" y="5373688"/>
            <a:ext cx="6019800" cy="822325"/>
          </a:xfrm>
          <a:prstGeom prst="rect">
            <a:avLst/>
          </a:prstGeom>
          <a:noFill/>
          <a:ln w="9525">
            <a:noFill/>
            <a:miter lim="800000"/>
            <a:headEnd/>
            <a:tailEnd/>
          </a:ln>
        </p:spPr>
        <p:txBody>
          <a:bodyPr>
            <a:spAutoFit/>
          </a:bodyPr>
          <a:lstStyle/>
          <a:p>
            <a:r>
              <a:rPr lang="en-US" sz="2400" b="1">
                <a:solidFill>
                  <a:srgbClr val="33CCCC"/>
                </a:solidFill>
              </a:rPr>
              <a:t>The change in frequency is proportional to the mass of absorbed material.</a:t>
            </a:r>
          </a:p>
        </p:txBody>
      </p:sp>
      <p:sp>
        <p:nvSpPr>
          <p:cNvPr id="22532" name="Text Box 5"/>
          <p:cNvSpPr txBox="1">
            <a:spLocks noChangeArrowheads="1"/>
          </p:cNvSpPr>
          <p:nvPr/>
        </p:nvSpPr>
        <p:spPr bwMode="auto">
          <a:xfrm>
            <a:off x="1258888" y="2016125"/>
            <a:ext cx="7416800" cy="1917700"/>
          </a:xfrm>
          <a:prstGeom prst="rect">
            <a:avLst/>
          </a:prstGeom>
          <a:noFill/>
          <a:ln w="9525">
            <a:noFill/>
            <a:miter lim="800000"/>
            <a:headEnd/>
            <a:tailEnd/>
          </a:ln>
        </p:spPr>
        <p:txBody>
          <a:bodyPr>
            <a:spAutoFit/>
          </a:bodyPr>
          <a:lstStyle/>
          <a:p>
            <a:pPr algn="just"/>
            <a:r>
              <a:rPr lang="en-US" sz="2400" b="1">
                <a:solidFill>
                  <a:srgbClr val="CC3300"/>
                </a:solidFill>
              </a:rPr>
              <a:t>Piezo-electric devices use gold to detect the specific angle at which electron waves are emitted when the substance is exposed to laser light or crystals, such as quartz, which vibrate under the influence of an electric field.</a:t>
            </a:r>
            <a:r>
              <a:rPr lang="en-US" sz="2400" b="1">
                <a:solidFill>
                  <a:srgbClr val="CC00FF"/>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ph type="title"/>
          </p:nvPr>
        </p:nvGraphicFramePr>
        <p:xfrm>
          <a:off x="900113" y="1916113"/>
          <a:ext cx="8243887" cy="1431925"/>
        </p:xfrm>
        <a:graphic>
          <a:graphicData uri="http://schemas.openxmlformats.org/presentationml/2006/ole">
            <p:oleObj spid="_x0000_s2050" name="Bitmap Image" r:id="rId3" imgW="5866667" imgH="1209524" progId="Paint.Picture">
              <p:embed/>
            </p:oleObj>
          </a:graphicData>
        </a:graphic>
      </p:graphicFrame>
      <p:graphicFrame>
        <p:nvGraphicFramePr>
          <p:cNvPr id="2051" name="Object 3"/>
          <p:cNvGraphicFramePr>
            <a:graphicFrameLocks noChangeAspect="1"/>
          </p:cNvGraphicFramePr>
          <p:nvPr>
            <p:ph type="body" idx="1"/>
          </p:nvPr>
        </p:nvGraphicFramePr>
        <p:xfrm>
          <a:off x="2268538" y="5300663"/>
          <a:ext cx="5246687" cy="549275"/>
        </p:xfrm>
        <a:graphic>
          <a:graphicData uri="http://schemas.openxmlformats.org/presentationml/2006/ole">
            <p:oleObj spid="_x0000_s2051" name="Bitmap Image" r:id="rId4" imgW="3142857" imgH="371527" progId="Paint.Picture">
              <p:embed/>
            </p:oleObj>
          </a:graphicData>
        </a:graphic>
      </p:graphicFrame>
      <p:graphicFrame>
        <p:nvGraphicFramePr>
          <p:cNvPr id="2052" name="Object 4"/>
          <p:cNvGraphicFramePr>
            <a:graphicFrameLocks noChangeAspect="1"/>
          </p:cNvGraphicFramePr>
          <p:nvPr/>
        </p:nvGraphicFramePr>
        <p:xfrm>
          <a:off x="2555875" y="6178550"/>
          <a:ext cx="4608513" cy="463550"/>
        </p:xfrm>
        <a:graphic>
          <a:graphicData uri="http://schemas.openxmlformats.org/presentationml/2006/ole">
            <p:oleObj spid="_x0000_s2052" name="Bitmap Image" r:id="rId5" imgW="3315163" imgH="333333" progId="Paint.Picture">
              <p:embed/>
            </p:oleObj>
          </a:graphicData>
        </a:graphic>
      </p:graphicFrame>
      <p:sp>
        <p:nvSpPr>
          <p:cNvPr id="2053" name="AutoShape 5"/>
          <p:cNvSpPr>
            <a:spLocks noChangeArrowheads="1"/>
          </p:cNvSpPr>
          <p:nvPr/>
        </p:nvSpPr>
        <p:spPr bwMode="auto">
          <a:xfrm>
            <a:off x="4572000" y="3573463"/>
            <a:ext cx="360363" cy="1584325"/>
          </a:xfrm>
          <a:prstGeom prst="downArrow">
            <a:avLst>
              <a:gd name="adj1" fmla="val 50000"/>
              <a:gd name="adj2" fmla="val 109912"/>
            </a:avLst>
          </a:prstGeom>
          <a:solidFill>
            <a:srgbClr val="FF3300"/>
          </a:solidFill>
          <a:ln w="9525">
            <a:solidFill>
              <a:schemeClr val="tx1"/>
            </a:solidFill>
            <a:miter lim="800000"/>
            <a:headEnd/>
            <a:tailEnd/>
          </a:ln>
        </p:spPr>
        <p:txBody>
          <a:bodyPr vert="eaVert" wrap="none" anchor="ctr"/>
          <a:lstStyle/>
          <a:p>
            <a:endParaRPr lang="ru-RU"/>
          </a:p>
        </p:txBody>
      </p:sp>
      <p:sp>
        <p:nvSpPr>
          <p:cNvPr id="2054" name="Text Box 6"/>
          <p:cNvSpPr txBox="1">
            <a:spLocks noChangeArrowheads="1"/>
          </p:cNvSpPr>
          <p:nvPr/>
        </p:nvSpPr>
        <p:spPr bwMode="auto">
          <a:xfrm>
            <a:off x="2339975" y="692150"/>
            <a:ext cx="5400675" cy="701675"/>
          </a:xfrm>
          <a:prstGeom prst="rect">
            <a:avLst/>
          </a:prstGeom>
          <a:noFill/>
          <a:ln w="9525">
            <a:noFill/>
            <a:miter lim="800000"/>
            <a:headEnd/>
            <a:tailEnd/>
          </a:ln>
        </p:spPr>
        <p:txBody>
          <a:bodyPr>
            <a:spAutoFit/>
          </a:bodyPr>
          <a:lstStyle/>
          <a:p>
            <a:pPr>
              <a:spcBef>
                <a:spcPct val="50000"/>
              </a:spcBef>
            </a:pPr>
            <a:r>
              <a:rPr lang="en-US" sz="4000" b="1">
                <a:solidFill>
                  <a:srgbClr val="990099"/>
                </a:solidFill>
              </a:rPr>
              <a:t>What is a Biosensor?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7" name="Rectangle 3"/>
          <p:cNvSpPr>
            <a:spLocks noGrp="1" noChangeArrowheads="1"/>
          </p:cNvSpPr>
          <p:nvPr>
            <p:ph type="subTitle" idx="1"/>
          </p:nvPr>
        </p:nvSpPr>
        <p:spPr>
          <a:xfrm>
            <a:off x="1547813" y="620713"/>
            <a:ext cx="7056437" cy="685800"/>
          </a:xfrm>
        </p:spPr>
        <p:txBody>
          <a:bodyPr/>
          <a:lstStyle/>
          <a:p>
            <a:pPr algn="ctr" eaLnBrk="1" hangingPunct="1">
              <a:defRPr/>
            </a:pPr>
            <a:r>
              <a:rPr lang="en-US" sz="4000" b="1" smtClean="0">
                <a:solidFill>
                  <a:srgbClr val="660066"/>
                </a:solidFill>
              </a:rPr>
              <a:t>Electrochemical Biosensors</a:t>
            </a:r>
          </a:p>
        </p:txBody>
      </p:sp>
      <p:sp>
        <p:nvSpPr>
          <p:cNvPr id="23555" name="Rectangle 4"/>
          <p:cNvSpPr>
            <a:spLocks noChangeArrowheads="1"/>
          </p:cNvSpPr>
          <p:nvPr/>
        </p:nvSpPr>
        <p:spPr bwMode="auto">
          <a:xfrm>
            <a:off x="250825" y="2798763"/>
            <a:ext cx="8534400" cy="2214562"/>
          </a:xfrm>
          <a:prstGeom prst="rect">
            <a:avLst/>
          </a:prstGeom>
          <a:noFill/>
          <a:ln w="9525">
            <a:noFill/>
            <a:miter lim="800000"/>
            <a:headEnd/>
            <a:tailEnd/>
          </a:ln>
        </p:spPr>
        <p:txBody>
          <a:bodyPr>
            <a:spAutoFit/>
          </a:bodyPr>
          <a:lstStyle/>
          <a:p>
            <a:pPr lvl="1">
              <a:lnSpc>
                <a:spcPct val="120000"/>
              </a:lnSpc>
              <a:buFontTx/>
              <a:buChar char="•"/>
            </a:pPr>
            <a:r>
              <a:rPr lang="en-US" sz="2800" b="1"/>
              <a:t> </a:t>
            </a:r>
            <a:r>
              <a:rPr lang="en-US" sz="2800" b="1">
                <a:solidFill>
                  <a:srgbClr val="CC3300"/>
                </a:solidFill>
              </a:rPr>
              <a:t>For applied current: Movement of e- in redox reactions detected when a potential is applied between two electrodes.</a:t>
            </a:r>
          </a:p>
          <a:p>
            <a:pPr lvl="1">
              <a:lnSpc>
                <a:spcPct val="120000"/>
              </a:lnSpc>
              <a:buFontTx/>
              <a:buChar char="•"/>
            </a:pPr>
            <a:endParaRPr lang="en-US" sz="3200" b="1">
              <a:solidFill>
                <a:srgbClr val="CC33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650875" y="412750"/>
            <a:ext cx="8385175" cy="1431925"/>
          </a:xfrm>
        </p:spPr>
        <p:txBody>
          <a:bodyPr/>
          <a:lstStyle/>
          <a:p>
            <a:pPr marL="838200" indent="-838200" eaLnBrk="1" hangingPunct="1"/>
            <a:r>
              <a:rPr lang="en-US" smtClean="0">
                <a:solidFill>
                  <a:srgbClr val="660066"/>
                </a:solidFill>
                <a:effectLst/>
              </a:rPr>
              <a:t>Potentiometric Biosensor</a:t>
            </a:r>
            <a:br>
              <a:rPr lang="en-US" smtClean="0">
                <a:solidFill>
                  <a:srgbClr val="660066"/>
                </a:solidFill>
                <a:effectLst/>
              </a:rPr>
            </a:br>
            <a:endParaRPr lang="en-US" smtClean="0">
              <a:solidFill>
                <a:srgbClr val="660066"/>
              </a:solidFill>
              <a:effectLst/>
            </a:endParaRPr>
          </a:p>
        </p:txBody>
      </p:sp>
      <p:sp>
        <p:nvSpPr>
          <p:cNvPr id="452611" name="Rectangle 3"/>
          <p:cNvSpPr>
            <a:spLocks noGrp="1" noRot="1" noChangeArrowheads="1"/>
          </p:cNvSpPr>
          <p:nvPr>
            <p:ph type="body" idx="1"/>
          </p:nvPr>
        </p:nvSpPr>
        <p:spPr>
          <a:xfrm>
            <a:off x="827088" y="2667000"/>
            <a:ext cx="8007350" cy="4191000"/>
          </a:xfrm>
        </p:spPr>
        <p:txBody>
          <a:bodyPr/>
          <a:lstStyle/>
          <a:p>
            <a:pPr lvl="1" algn="ctr" eaLnBrk="1" hangingPunct="1">
              <a:defRPr/>
            </a:pPr>
            <a:r>
              <a:rPr lang="en-US" b="1" smtClean="0">
                <a:solidFill>
                  <a:srgbClr val="CC3300"/>
                </a:solidFill>
                <a:effectLst/>
              </a:rPr>
              <a:t>For voltage: Change in distribution of charge is detected using ion-selective electrodes, such as pH-meters.  </a:t>
            </a:r>
          </a:p>
          <a:p>
            <a:pPr lvl="1" algn="ctr" eaLnBrk="1" hangingPunct="1">
              <a:defRPr/>
            </a:pPr>
            <a:endParaRPr lang="en-US" b="1" smtClean="0">
              <a:solidFill>
                <a:srgbClr val="CC3300"/>
              </a:solidFill>
              <a:effectLst/>
            </a:endParaRPr>
          </a:p>
          <a:p>
            <a:pPr algn="ctr" eaLnBrk="1" hangingPunct="1">
              <a:buFont typeface="Wingdings" pitchFamily="2" charset="2"/>
              <a:buNone/>
              <a:defRPr/>
            </a:pPr>
            <a:endParaRPr lang="en-US" b="1" smtClean="0">
              <a:solidFill>
                <a:srgbClr val="CC33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1" name="Rectangle 3"/>
          <p:cNvSpPr>
            <a:spLocks noGrp="1" noChangeArrowheads="1"/>
          </p:cNvSpPr>
          <p:nvPr>
            <p:ph type="subTitle" idx="1"/>
          </p:nvPr>
        </p:nvSpPr>
        <p:spPr>
          <a:xfrm>
            <a:off x="1476375" y="549275"/>
            <a:ext cx="6400800" cy="685800"/>
          </a:xfrm>
        </p:spPr>
        <p:txBody>
          <a:bodyPr/>
          <a:lstStyle/>
          <a:p>
            <a:pPr algn="ctr" eaLnBrk="1" hangingPunct="1">
              <a:defRPr/>
            </a:pPr>
            <a:r>
              <a:rPr lang="en-US" sz="4800" b="1" smtClean="0">
                <a:solidFill>
                  <a:srgbClr val="660066"/>
                </a:solidFill>
              </a:rPr>
              <a:t>Optical Biosensors</a:t>
            </a:r>
          </a:p>
        </p:txBody>
      </p:sp>
      <p:sp>
        <p:nvSpPr>
          <p:cNvPr id="25603" name="Rectangle 4"/>
          <p:cNvSpPr>
            <a:spLocks noChangeArrowheads="1"/>
          </p:cNvSpPr>
          <p:nvPr/>
        </p:nvSpPr>
        <p:spPr bwMode="auto">
          <a:xfrm>
            <a:off x="228600" y="2057400"/>
            <a:ext cx="8375650" cy="4478338"/>
          </a:xfrm>
          <a:prstGeom prst="rect">
            <a:avLst/>
          </a:prstGeom>
          <a:noFill/>
          <a:ln w="9525">
            <a:noFill/>
            <a:miter lim="800000"/>
            <a:headEnd/>
            <a:tailEnd/>
          </a:ln>
        </p:spPr>
        <p:txBody>
          <a:bodyPr>
            <a:spAutoFit/>
          </a:bodyPr>
          <a:lstStyle/>
          <a:p>
            <a:pPr lvl="1">
              <a:buFontTx/>
              <a:buChar char="•"/>
            </a:pPr>
            <a:r>
              <a:rPr lang="en-US" sz="3200" b="1" u="sng">
                <a:solidFill>
                  <a:srgbClr val="660066"/>
                </a:solidFill>
              </a:rPr>
              <a:t>Colorimetric for color</a:t>
            </a:r>
            <a:endParaRPr lang="en-US" sz="3200" b="1" u="sng"/>
          </a:p>
          <a:p>
            <a:pPr lvl="1"/>
            <a:r>
              <a:rPr lang="en-US" sz="3200" b="1"/>
              <a:t> </a:t>
            </a:r>
            <a:r>
              <a:rPr lang="en-US" sz="3200" b="1">
                <a:solidFill>
                  <a:srgbClr val="CC3300"/>
                </a:solidFill>
              </a:rPr>
              <a:t>Measure change in light adsorption  </a:t>
            </a:r>
          </a:p>
          <a:p>
            <a:pPr lvl="1"/>
            <a:endParaRPr lang="en-US" sz="3200" b="1">
              <a:solidFill>
                <a:srgbClr val="CC3300"/>
              </a:solidFill>
            </a:endParaRPr>
          </a:p>
          <a:p>
            <a:pPr lvl="1"/>
            <a:endParaRPr lang="en-US" sz="3200" b="1">
              <a:solidFill>
                <a:srgbClr val="CC3300"/>
              </a:solidFill>
            </a:endParaRPr>
          </a:p>
          <a:p>
            <a:pPr lvl="1">
              <a:buFontTx/>
              <a:buChar char="•"/>
            </a:pPr>
            <a:r>
              <a:rPr lang="en-US" sz="3200" b="1" u="sng">
                <a:solidFill>
                  <a:srgbClr val="660066"/>
                </a:solidFill>
              </a:rPr>
              <a:t>Photometric for light intensity</a:t>
            </a:r>
          </a:p>
          <a:p>
            <a:pPr lvl="1"/>
            <a:r>
              <a:rPr lang="en-US" sz="3200" b="1">
                <a:solidFill>
                  <a:srgbClr val="CC3300"/>
                </a:solidFill>
              </a:rPr>
              <a:t>Photon output for a luminescent or fluorescent process can be detected with photomultiplier tubes or photodiode systems.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9" name="Rectangle 3"/>
          <p:cNvSpPr>
            <a:spLocks noGrp="1" noChangeArrowheads="1"/>
          </p:cNvSpPr>
          <p:nvPr>
            <p:ph type="subTitle" idx="1"/>
          </p:nvPr>
        </p:nvSpPr>
        <p:spPr>
          <a:xfrm>
            <a:off x="1371600" y="549275"/>
            <a:ext cx="7377113" cy="609600"/>
          </a:xfrm>
        </p:spPr>
        <p:txBody>
          <a:bodyPr/>
          <a:lstStyle/>
          <a:p>
            <a:pPr algn="ctr" eaLnBrk="1" hangingPunct="1">
              <a:defRPr/>
            </a:pPr>
            <a:r>
              <a:rPr lang="en-US" sz="4400" b="1" smtClean="0">
                <a:solidFill>
                  <a:srgbClr val="660066"/>
                </a:solidFill>
              </a:rPr>
              <a:t>Calorimetric Biosensors</a:t>
            </a:r>
          </a:p>
        </p:txBody>
      </p:sp>
      <p:sp>
        <p:nvSpPr>
          <p:cNvPr id="26627" name="Rectangle 4"/>
          <p:cNvSpPr>
            <a:spLocks noChangeArrowheads="1"/>
          </p:cNvSpPr>
          <p:nvPr/>
        </p:nvSpPr>
        <p:spPr bwMode="auto">
          <a:xfrm>
            <a:off x="0" y="2997200"/>
            <a:ext cx="8839200" cy="2227263"/>
          </a:xfrm>
          <a:prstGeom prst="rect">
            <a:avLst/>
          </a:prstGeom>
          <a:noFill/>
          <a:ln w="9525">
            <a:noFill/>
            <a:miter lim="800000"/>
            <a:headEnd/>
            <a:tailEnd/>
          </a:ln>
        </p:spPr>
        <p:txBody>
          <a:bodyPr>
            <a:spAutoFit/>
          </a:bodyPr>
          <a:lstStyle/>
          <a:p>
            <a:pPr lvl="1"/>
            <a:r>
              <a:rPr lang="en-US" sz="2800" b="1">
                <a:solidFill>
                  <a:srgbClr val="CC3300"/>
                </a:solidFill>
              </a:rPr>
              <a:t>If the enzyme catalyzed reaction is exothermic,  </a:t>
            </a:r>
          </a:p>
          <a:p>
            <a:pPr lvl="1"/>
            <a:r>
              <a:rPr lang="en-US" sz="2800" b="1">
                <a:solidFill>
                  <a:srgbClr val="CC3300"/>
                </a:solidFill>
              </a:rPr>
              <a:t>two thermistors may be used to </a:t>
            </a:r>
          </a:p>
          <a:p>
            <a:pPr lvl="1"/>
            <a:r>
              <a:rPr lang="en-US" sz="2800" b="1">
                <a:solidFill>
                  <a:srgbClr val="CC3300"/>
                </a:solidFill>
              </a:rPr>
              <a:t>measure the difference in resistance</a:t>
            </a:r>
          </a:p>
          <a:p>
            <a:pPr lvl="1"/>
            <a:r>
              <a:rPr lang="en-US" sz="2800" b="1">
                <a:solidFill>
                  <a:srgbClr val="CC3300"/>
                </a:solidFill>
              </a:rPr>
              <a:t> between reactant and product and, hence,</a:t>
            </a:r>
          </a:p>
          <a:p>
            <a:pPr lvl="1"/>
            <a:r>
              <a:rPr lang="en-US" sz="2800" b="1">
                <a:solidFill>
                  <a:srgbClr val="CC3300"/>
                </a:solidFill>
              </a:rPr>
              <a:t> the analyte concentration.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Title 1"/>
          <p:cNvSpPr>
            <a:spLocks noGrp="1"/>
          </p:cNvSpPr>
          <p:nvPr>
            <p:ph type="ctrTitle" idx="4294967295"/>
          </p:nvPr>
        </p:nvSpPr>
        <p:spPr>
          <a:xfrm>
            <a:off x="684213" y="0"/>
            <a:ext cx="7772400" cy="1470025"/>
          </a:xfrm>
        </p:spPr>
        <p:txBody>
          <a:bodyPr/>
          <a:lstStyle/>
          <a:p>
            <a:pPr algn="ctr" eaLnBrk="1" hangingPunct="1">
              <a:defRPr/>
            </a:pPr>
            <a:r>
              <a:rPr lang="en-US" b="0" smtClean="0">
                <a:solidFill>
                  <a:srgbClr val="660066"/>
                </a:solidFill>
              </a:rPr>
              <a:t>Electrochemical DNA Biosensor</a:t>
            </a:r>
            <a:endParaRPr lang="en-US" smtClean="0">
              <a:solidFill>
                <a:srgbClr val="660066"/>
              </a:solidFill>
            </a:endParaRPr>
          </a:p>
        </p:txBody>
      </p:sp>
      <p:sp>
        <p:nvSpPr>
          <p:cNvPr id="324612" name="Content Placeholder 2"/>
          <p:cNvSpPr>
            <a:spLocks/>
          </p:cNvSpPr>
          <p:nvPr/>
        </p:nvSpPr>
        <p:spPr bwMode="auto">
          <a:xfrm>
            <a:off x="838200" y="1905000"/>
            <a:ext cx="8007350" cy="4191000"/>
          </a:xfrm>
          <a:prstGeom prst="rect">
            <a:avLst/>
          </a:prstGeom>
          <a:noFill/>
          <a:ln w="9525">
            <a:noFill/>
            <a:miter lim="800000"/>
            <a:headEnd/>
            <a:tailEnd/>
          </a:ln>
          <a:effectLst/>
        </p:spPr>
        <p:txBody>
          <a:bodyPr/>
          <a:lstStyle/>
          <a:p>
            <a:pPr marL="342900" indent="-342900" algn="l">
              <a:spcBef>
                <a:spcPct val="20000"/>
              </a:spcBef>
              <a:buClr>
                <a:schemeClr val="hlink"/>
              </a:buClr>
              <a:buFont typeface="Wingdings" pitchFamily="2" charset="2"/>
              <a:buChar char="§"/>
              <a:defRPr/>
            </a:pPr>
            <a:r>
              <a:rPr lang="en-US" sz="3200" b="1">
                <a:effectLst>
                  <a:outerShdw blurRad="38100" dist="38100" dir="2700000" algn="tl">
                    <a:srgbClr val="000000"/>
                  </a:outerShdw>
                </a:effectLst>
              </a:rPr>
              <a:t>Steps involved in electrochemical DNA hybridization biosensors:</a:t>
            </a:r>
          </a:p>
          <a:p>
            <a:pPr marL="742950" lvl="1" indent="-285750" algn="l">
              <a:lnSpc>
                <a:spcPct val="150000"/>
              </a:lnSpc>
              <a:spcBef>
                <a:spcPct val="20000"/>
              </a:spcBef>
              <a:buClr>
                <a:schemeClr val="accent2"/>
              </a:buClr>
              <a:buFont typeface="Wingdings" pitchFamily="2" charset="2"/>
              <a:buChar char="§"/>
              <a:defRPr/>
            </a:pPr>
            <a:r>
              <a:rPr lang="en-US" sz="2800" b="1">
                <a:solidFill>
                  <a:srgbClr val="CC3300"/>
                </a:solidFill>
                <a:effectLst>
                  <a:outerShdw blurRad="38100" dist="38100" dir="2700000" algn="tl">
                    <a:srgbClr val="000000"/>
                  </a:outerShdw>
                </a:effectLst>
              </a:rPr>
              <a:t>Formation of the DNA recognition layer</a:t>
            </a:r>
          </a:p>
          <a:p>
            <a:pPr marL="742950" lvl="1" indent="-285750" algn="l">
              <a:lnSpc>
                <a:spcPct val="150000"/>
              </a:lnSpc>
              <a:spcBef>
                <a:spcPct val="20000"/>
              </a:spcBef>
              <a:buClr>
                <a:schemeClr val="accent2"/>
              </a:buClr>
              <a:buFont typeface="Wingdings" pitchFamily="2" charset="2"/>
              <a:buChar char="§"/>
              <a:defRPr/>
            </a:pPr>
            <a:r>
              <a:rPr lang="en-US" sz="2800" b="1">
                <a:solidFill>
                  <a:srgbClr val="CC3300"/>
                </a:solidFill>
                <a:effectLst>
                  <a:outerShdw blurRad="38100" dist="38100" dir="2700000" algn="tl">
                    <a:srgbClr val="000000"/>
                  </a:outerShdw>
                </a:effectLst>
              </a:rPr>
              <a:t>Actual hybridization event</a:t>
            </a:r>
          </a:p>
          <a:p>
            <a:pPr marL="742950" lvl="1" indent="-285750" algn="l">
              <a:lnSpc>
                <a:spcPct val="150000"/>
              </a:lnSpc>
              <a:spcBef>
                <a:spcPct val="20000"/>
              </a:spcBef>
              <a:buClr>
                <a:schemeClr val="accent2"/>
              </a:buClr>
              <a:buFont typeface="Wingdings" pitchFamily="2" charset="2"/>
              <a:buChar char="§"/>
              <a:defRPr/>
            </a:pPr>
            <a:r>
              <a:rPr lang="en-US" sz="2800" b="1">
                <a:solidFill>
                  <a:srgbClr val="CC3300"/>
                </a:solidFill>
                <a:effectLst>
                  <a:outerShdw blurRad="38100" dist="38100" dir="2700000" algn="tl">
                    <a:srgbClr val="000000"/>
                  </a:outerShdw>
                </a:effectLst>
              </a:rPr>
              <a:t>Transformation of the hybridization event into an electrical signal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1116013" y="1989138"/>
            <a:ext cx="7812087" cy="1971675"/>
          </a:xfrm>
          <a:prstGeom prst="rect">
            <a:avLst/>
          </a:prstGeom>
          <a:noFill/>
          <a:ln w="9525">
            <a:noFill/>
            <a:miter lim="800000"/>
            <a:headEnd/>
            <a:tailEnd/>
          </a:ln>
        </p:spPr>
        <p:txBody>
          <a:bodyPr>
            <a:spAutoFit/>
          </a:bodyPr>
          <a:lstStyle/>
          <a:p>
            <a:r>
              <a:rPr lang="en-US" sz="2800"/>
              <a:t>Motivated by the application to clinical diagnosis and genome mutation detection</a:t>
            </a:r>
          </a:p>
          <a:p>
            <a:pPr>
              <a:lnSpc>
                <a:spcPct val="90000"/>
              </a:lnSpc>
              <a:spcBef>
                <a:spcPct val="50000"/>
              </a:spcBef>
              <a:buClr>
                <a:schemeClr val="hlink"/>
              </a:buClr>
              <a:buSzPct val="110000"/>
              <a:buFont typeface="Wingdings" pitchFamily="2" charset="2"/>
              <a:buNone/>
            </a:pPr>
            <a:endParaRPr lang="en-US" sz="4800">
              <a:latin typeface="Tahoma" pitchFamily="34" charset="0"/>
            </a:endParaRPr>
          </a:p>
        </p:txBody>
      </p:sp>
      <p:sp>
        <p:nvSpPr>
          <p:cNvPr id="28675" name="Rectangle 5"/>
          <p:cNvSpPr>
            <a:spLocks noGrp="1" noRot="1" noChangeArrowheads="1"/>
          </p:cNvSpPr>
          <p:nvPr>
            <p:ph type="title"/>
          </p:nvPr>
        </p:nvSpPr>
        <p:spPr>
          <a:xfrm>
            <a:off x="900113" y="3933825"/>
            <a:ext cx="7772400" cy="701675"/>
          </a:xfrm>
          <a:noFill/>
        </p:spPr>
        <p:txBody>
          <a:bodyPr/>
          <a:lstStyle/>
          <a:p>
            <a:pPr algn="ctr" eaLnBrk="1" hangingPunct="1"/>
            <a:r>
              <a:rPr lang="en-US" sz="4000" b="0" smtClean="0">
                <a:solidFill>
                  <a:srgbClr val="660066"/>
                </a:solidFill>
                <a:effectLst/>
                <a:latin typeface="Arial" charset="0"/>
              </a:rPr>
              <a:t>Types DNA Biosensors</a:t>
            </a:r>
          </a:p>
        </p:txBody>
      </p:sp>
      <p:sp>
        <p:nvSpPr>
          <p:cNvPr id="412678" name="Rectangle 6"/>
          <p:cNvSpPr>
            <a:spLocks noGrp="1" noRot="1" noChangeArrowheads="1"/>
          </p:cNvSpPr>
          <p:nvPr>
            <p:ph type="body" idx="1"/>
          </p:nvPr>
        </p:nvSpPr>
        <p:spPr>
          <a:xfrm>
            <a:off x="3132138" y="4652963"/>
            <a:ext cx="3240087" cy="1873250"/>
          </a:xfrm>
        </p:spPr>
        <p:txBody>
          <a:bodyPr/>
          <a:lstStyle/>
          <a:p>
            <a:pPr eaLnBrk="1" hangingPunct="1">
              <a:defRPr/>
            </a:pPr>
            <a:r>
              <a:rPr lang="en-US" smtClean="0"/>
              <a:t>Electrodes</a:t>
            </a:r>
          </a:p>
          <a:p>
            <a:pPr eaLnBrk="1" hangingPunct="1">
              <a:defRPr/>
            </a:pPr>
            <a:r>
              <a:rPr lang="en-US" smtClean="0"/>
              <a:t>Chips</a:t>
            </a:r>
          </a:p>
          <a:p>
            <a:pPr eaLnBrk="1" hangingPunct="1">
              <a:defRPr/>
            </a:pPr>
            <a:r>
              <a:rPr lang="en-US" smtClean="0"/>
              <a:t>Crystals</a:t>
            </a:r>
          </a:p>
          <a:p>
            <a:pPr eaLnBrk="1" hangingPunct="1">
              <a:buFont typeface="Wingdings" pitchFamily="2" charset="2"/>
              <a:buNone/>
              <a:defRPr/>
            </a:pPr>
            <a:endParaRPr lang="en-US" sz="2800" smtClean="0"/>
          </a:p>
        </p:txBody>
      </p:sp>
      <p:sp>
        <p:nvSpPr>
          <p:cNvPr id="28677" name="Text Box 7"/>
          <p:cNvSpPr txBox="1">
            <a:spLocks noChangeArrowheads="1"/>
          </p:cNvSpPr>
          <p:nvPr/>
        </p:nvSpPr>
        <p:spPr bwMode="auto">
          <a:xfrm>
            <a:off x="1835150" y="333375"/>
            <a:ext cx="5041900" cy="762000"/>
          </a:xfrm>
          <a:prstGeom prst="rect">
            <a:avLst/>
          </a:prstGeom>
          <a:noFill/>
          <a:ln w="9525">
            <a:noFill/>
            <a:miter lim="800000"/>
            <a:headEnd/>
            <a:tailEnd/>
          </a:ln>
        </p:spPr>
        <p:txBody>
          <a:bodyPr>
            <a:spAutoFit/>
          </a:bodyPr>
          <a:lstStyle/>
          <a:p>
            <a:r>
              <a:rPr lang="en-US" sz="4400">
                <a:solidFill>
                  <a:srgbClr val="660066"/>
                </a:solidFill>
              </a:rPr>
              <a:t>DNA biosensor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7"/>
          <p:cNvSpPr txBox="1">
            <a:spLocks noChangeArrowheads="1"/>
          </p:cNvSpPr>
          <p:nvPr/>
        </p:nvSpPr>
        <p:spPr bwMode="auto">
          <a:xfrm>
            <a:off x="1692275" y="404813"/>
            <a:ext cx="6048375" cy="762000"/>
          </a:xfrm>
          <a:prstGeom prst="rect">
            <a:avLst/>
          </a:prstGeom>
          <a:noFill/>
          <a:ln w="9525">
            <a:noFill/>
            <a:miter lim="800000"/>
            <a:headEnd/>
            <a:tailEnd/>
          </a:ln>
        </p:spPr>
        <p:txBody>
          <a:bodyPr>
            <a:spAutoFit/>
          </a:bodyPr>
          <a:lstStyle/>
          <a:p>
            <a:pPr>
              <a:spcBef>
                <a:spcPct val="50000"/>
              </a:spcBef>
            </a:pPr>
            <a:r>
              <a:rPr lang="en-US" sz="4400" b="1">
                <a:solidFill>
                  <a:srgbClr val="660066"/>
                </a:solidFill>
              </a:rPr>
              <a:t>Wearable Biosensors</a:t>
            </a:r>
          </a:p>
        </p:txBody>
      </p:sp>
      <p:graphicFrame>
        <p:nvGraphicFramePr>
          <p:cNvPr id="3074" name="Object 8"/>
          <p:cNvGraphicFramePr>
            <a:graphicFrameLocks noChangeAspect="1"/>
          </p:cNvGraphicFramePr>
          <p:nvPr/>
        </p:nvGraphicFramePr>
        <p:xfrm>
          <a:off x="1835150" y="1916113"/>
          <a:ext cx="2417763" cy="2584450"/>
        </p:xfrm>
        <a:graphic>
          <a:graphicData uri="http://schemas.openxmlformats.org/presentationml/2006/ole">
            <p:oleObj spid="_x0000_s3074" name="Bitmap Image" r:id="rId3" imgW="1257476" imgH="1238423" progId="Paint.Picture">
              <p:embed/>
            </p:oleObj>
          </a:graphicData>
        </a:graphic>
      </p:graphicFrame>
      <p:graphicFrame>
        <p:nvGraphicFramePr>
          <p:cNvPr id="3075" name="Object 9"/>
          <p:cNvGraphicFramePr>
            <a:graphicFrameLocks noChangeAspect="1"/>
          </p:cNvGraphicFramePr>
          <p:nvPr/>
        </p:nvGraphicFramePr>
        <p:xfrm>
          <a:off x="5286375" y="3292475"/>
          <a:ext cx="3101975" cy="3565525"/>
        </p:xfrm>
        <a:graphic>
          <a:graphicData uri="http://schemas.openxmlformats.org/presentationml/2006/ole">
            <p:oleObj spid="_x0000_s3075" name="Bitmap Image" r:id="rId4" imgW="1276190" imgH="1228571" progId="Paint.Picture">
              <p:embed/>
            </p:oleObj>
          </a:graphicData>
        </a:graphic>
      </p:graphicFrame>
      <p:sp>
        <p:nvSpPr>
          <p:cNvPr id="3077" name="Text Box 10"/>
          <p:cNvSpPr txBox="1">
            <a:spLocks noChangeArrowheads="1"/>
          </p:cNvSpPr>
          <p:nvPr/>
        </p:nvSpPr>
        <p:spPr bwMode="auto">
          <a:xfrm>
            <a:off x="5651500" y="2276475"/>
            <a:ext cx="2376488" cy="519113"/>
          </a:xfrm>
          <a:prstGeom prst="rect">
            <a:avLst/>
          </a:prstGeom>
          <a:noFill/>
          <a:ln w="9525">
            <a:noFill/>
            <a:miter lim="800000"/>
            <a:headEnd/>
            <a:tailEnd/>
          </a:ln>
        </p:spPr>
        <p:txBody>
          <a:bodyPr>
            <a:spAutoFit/>
          </a:bodyPr>
          <a:lstStyle/>
          <a:p>
            <a:pPr>
              <a:spcBef>
                <a:spcPct val="50000"/>
              </a:spcBef>
            </a:pPr>
            <a:r>
              <a:rPr lang="en-US" sz="2800" b="1"/>
              <a:t>Ring Sensor</a:t>
            </a:r>
          </a:p>
        </p:txBody>
      </p:sp>
      <p:sp>
        <p:nvSpPr>
          <p:cNvPr id="3078" name="Text Box 11"/>
          <p:cNvSpPr txBox="1">
            <a:spLocks noChangeArrowheads="1"/>
          </p:cNvSpPr>
          <p:nvPr/>
        </p:nvSpPr>
        <p:spPr bwMode="auto">
          <a:xfrm>
            <a:off x="1476375" y="5229225"/>
            <a:ext cx="2808288" cy="519113"/>
          </a:xfrm>
          <a:prstGeom prst="rect">
            <a:avLst/>
          </a:prstGeom>
          <a:noFill/>
          <a:ln w="9525">
            <a:noFill/>
            <a:miter lim="800000"/>
            <a:headEnd/>
            <a:tailEnd/>
          </a:ln>
        </p:spPr>
        <p:txBody>
          <a:bodyPr>
            <a:spAutoFit/>
          </a:bodyPr>
          <a:lstStyle/>
          <a:p>
            <a:pPr>
              <a:spcBef>
                <a:spcPct val="50000"/>
              </a:spcBef>
            </a:pPr>
            <a:r>
              <a:rPr lang="en-US" sz="2800" b="1"/>
              <a:t>Smart Shirt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971550" y="333375"/>
            <a:ext cx="7772400" cy="1009650"/>
          </a:xfrm>
        </p:spPr>
        <p:txBody>
          <a:bodyPr/>
          <a:lstStyle/>
          <a:p>
            <a:pPr eaLnBrk="1" hangingPunct="1"/>
            <a:r>
              <a:rPr lang="en-US" sz="3600" smtClean="0">
                <a:solidFill>
                  <a:srgbClr val="660066"/>
                </a:solidFill>
                <a:effectLst/>
              </a:rPr>
              <a:t>Biosensors on the Nanoscale</a:t>
            </a:r>
          </a:p>
        </p:txBody>
      </p:sp>
      <p:sp>
        <p:nvSpPr>
          <p:cNvPr id="29699" name="Text Box 4"/>
          <p:cNvSpPr txBox="1">
            <a:spLocks noChangeArrowheads="1"/>
          </p:cNvSpPr>
          <p:nvPr/>
        </p:nvSpPr>
        <p:spPr bwMode="auto">
          <a:xfrm>
            <a:off x="1042988" y="1700213"/>
            <a:ext cx="8024812" cy="4664075"/>
          </a:xfrm>
          <a:prstGeom prst="rect">
            <a:avLst/>
          </a:prstGeom>
          <a:noFill/>
          <a:ln w="9525">
            <a:noFill/>
            <a:miter lim="800000"/>
            <a:headEnd/>
            <a:tailEnd/>
          </a:ln>
        </p:spPr>
        <p:txBody>
          <a:bodyPr>
            <a:spAutoFit/>
          </a:bodyPr>
          <a:lstStyle/>
          <a:p>
            <a:pPr algn="just">
              <a:buFont typeface="Wingdings" pitchFamily="2" charset="2"/>
              <a:buChar char="q"/>
            </a:pPr>
            <a:r>
              <a:rPr lang="en-US" sz="2000" b="1">
                <a:solidFill>
                  <a:srgbClr val="000000"/>
                </a:solidFill>
              </a:rPr>
              <a:t> Molecular sheaths around the nanotube are developed that 	respond to a particular chemical and modulate the 	nanotube's optical properties.</a:t>
            </a:r>
          </a:p>
          <a:p>
            <a:pPr algn="just">
              <a:buFont typeface="Wingdings" pitchFamily="2" charset="2"/>
              <a:buChar char="q"/>
            </a:pPr>
            <a:endParaRPr lang="en-US" sz="2000" b="1">
              <a:solidFill>
                <a:srgbClr val="000000"/>
              </a:solidFill>
            </a:endParaRPr>
          </a:p>
          <a:p>
            <a:pPr algn="just">
              <a:buFont typeface="Wingdings" pitchFamily="2" charset="2"/>
              <a:buChar char="q"/>
            </a:pPr>
            <a:r>
              <a:rPr lang="en-US" sz="2000" b="1">
                <a:solidFill>
                  <a:srgbClr val="000000"/>
                </a:solidFill>
              </a:rPr>
              <a:t> A layer of olfactory proteins on a nanoelectrode react with 	low-concentration odorants (SPOT-NOSED Project). 	Doctors can use to diagnose diseases at earlier stages.</a:t>
            </a:r>
          </a:p>
          <a:p>
            <a:pPr algn="just">
              <a:buFont typeface="Wingdings" pitchFamily="2" charset="2"/>
              <a:buChar char="q"/>
            </a:pPr>
            <a:endParaRPr lang="en-US" sz="2000" b="1">
              <a:solidFill>
                <a:srgbClr val="000000"/>
              </a:solidFill>
            </a:endParaRPr>
          </a:p>
          <a:p>
            <a:pPr algn="just">
              <a:buFont typeface="Wingdings" pitchFamily="2" charset="2"/>
              <a:buChar char="q"/>
            </a:pPr>
            <a:r>
              <a:rPr lang="en-US" sz="2000" b="1">
                <a:solidFill>
                  <a:srgbClr val="000000"/>
                </a:solidFill>
              </a:rPr>
              <a:t> Nanosphere lithography (NSL) derived triangular Ag 	nanoparticles are used to detect streptavidin down to 	one picomolar concentrations.</a:t>
            </a:r>
          </a:p>
          <a:p>
            <a:pPr algn="just">
              <a:buFont typeface="Wingdings" pitchFamily="2" charset="2"/>
              <a:buChar char="q"/>
            </a:pPr>
            <a:endParaRPr lang="en-US" sz="2000" b="1">
              <a:solidFill>
                <a:srgbClr val="000000"/>
              </a:solidFill>
            </a:endParaRPr>
          </a:p>
          <a:p>
            <a:pPr algn="just">
              <a:buFont typeface="Wingdings" pitchFamily="2" charset="2"/>
              <a:buChar char="q"/>
            </a:pPr>
            <a:r>
              <a:rPr lang="en-US" sz="2000" b="1">
                <a:solidFill>
                  <a:srgbClr val="000000"/>
                </a:solidFill>
              </a:rPr>
              <a:t>The School of Biomedical Engineering has developed an anti-	body based piezoelectric nanobiosensor to be used for 	anthrax,HIV hepatitis detection.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rrowheads="1"/>
          </p:cNvSpPr>
          <p:nvPr>
            <p:ph type="title"/>
          </p:nvPr>
        </p:nvSpPr>
        <p:spPr>
          <a:xfrm>
            <a:off x="457200" y="0"/>
            <a:ext cx="8229600" cy="762000"/>
          </a:xfrm>
        </p:spPr>
        <p:txBody>
          <a:bodyPr/>
          <a:lstStyle/>
          <a:p>
            <a:pPr algn="ctr" eaLnBrk="1" hangingPunct="1">
              <a:defRPr/>
            </a:pPr>
            <a:r>
              <a:rPr lang="en-US" smtClean="0">
                <a:solidFill>
                  <a:srgbClr val="660066"/>
                </a:solidFill>
              </a:rPr>
              <a:t>Potential Applications</a:t>
            </a:r>
          </a:p>
        </p:txBody>
      </p:sp>
      <p:sp>
        <p:nvSpPr>
          <p:cNvPr id="30723" name="Text Box 4"/>
          <p:cNvSpPr txBox="1">
            <a:spLocks noChangeArrowheads="1"/>
          </p:cNvSpPr>
          <p:nvPr/>
        </p:nvSpPr>
        <p:spPr bwMode="auto">
          <a:xfrm>
            <a:off x="1166813" y="1908175"/>
            <a:ext cx="6681787" cy="2282825"/>
          </a:xfrm>
          <a:prstGeom prst="rect">
            <a:avLst/>
          </a:prstGeom>
          <a:noFill/>
          <a:ln w="9525">
            <a:noFill/>
            <a:miter lim="800000"/>
            <a:headEnd/>
            <a:tailEnd/>
          </a:ln>
        </p:spPr>
        <p:txBody>
          <a:bodyPr>
            <a:spAutoFit/>
          </a:bodyPr>
          <a:lstStyle/>
          <a:p>
            <a:pPr algn="l">
              <a:buFontTx/>
              <a:buChar char="•"/>
            </a:pPr>
            <a:r>
              <a:rPr lang="en-US" sz="2400"/>
              <a:t>  Clinical diagnostics</a:t>
            </a:r>
          </a:p>
          <a:p>
            <a:pPr algn="l">
              <a:buFontTx/>
              <a:buChar char="•"/>
            </a:pPr>
            <a:r>
              <a:rPr lang="en-US" sz="2400"/>
              <a:t>  Food and agricultural processes</a:t>
            </a:r>
          </a:p>
          <a:p>
            <a:pPr algn="l">
              <a:buFontTx/>
              <a:buChar char="•"/>
            </a:pPr>
            <a:r>
              <a:rPr lang="en-US" sz="2400"/>
              <a:t>  Environmental (air, soil, and water) monitoring</a:t>
            </a:r>
          </a:p>
          <a:p>
            <a:pPr algn="l">
              <a:buFontTx/>
              <a:buChar char="•"/>
            </a:pPr>
            <a:r>
              <a:rPr lang="en-US" sz="2400"/>
              <a:t>  Detection of warfare agents.</a:t>
            </a:r>
          </a:p>
          <a:p>
            <a:pPr algn="l"/>
            <a:endParaRPr lang="en-US" sz="2400"/>
          </a:p>
          <a:p>
            <a:pPr algn="l"/>
            <a:endParaRPr lang="en-US" sz="2400"/>
          </a:p>
        </p:txBody>
      </p:sp>
      <p:pic>
        <p:nvPicPr>
          <p:cNvPr id="306181" name="Picture 5" descr="biosensor2004"/>
          <p:cNvPicPr>
            <a:picLocks noChangeAspect="1" noChangeArrowheads="1"/>
          </p:cNvPicPr>
          <p:nvPr/>
        </p:nvPicPr>
        <p:blipFill>
          <a:blip r:embed="rId3"/>
          <a:srcRect/>
          <a:stretch>
            <a:fillRect/>
          </a:stretch>
        </p:blipFill>
        <p:spPr bwMode="auto">
          <a:xfrm>
            <a:off x="1295400" y="685800"/>
            <a:ext cx="6491288" cy="6191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6181"/>
                                        </p:tgtEl>
                                        <p:attrNameLst>
                                          <p:attrName>style.visibility</p:attrName>
                                        </p:attrNameLst>
                                      </p:cBhvr>
                                      <p:to>
                                        <p:strVal val="visible"/>
                                      </p:to>
                                    </p:set>
                                    <p:animEffect transition="in" filter="dissolve">
                                      <p:cBhvr>
                                        <p:cTn id="7" dur="500"/>
                                        <p:tgtEl>
                                          <p:spTgt spid="306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40" name="Rectangle 4"/>
          <p:cNvSpPr>
            <a:spLocks noChangeArrowheads="1"/>
          </p:cNvSpPr>
          <p:nvPr/>
        </p:nvSpPr>
        <p:spPr bwMode="auto">
          <a:xfrm>
            <a:off x="863600" y="1641475"/>
            <a:ext cx="8280400" cy="4473575"/>
          </a:xfrm>
          <a:prstGeom prst="rect">
            <a:avLst/>
          </a:prstGeom>
          <a:noFill/>
          <a:ln w="9525">
            <a:noFill/>
            <a:miter lim="800000"/>
            <a:headEnd/>
            <a:tailEnd/>
          </a:ln>
          <a:effectLst/>
        </p:spPr>
        <p:txBody>
          <a:bodyPr>
            <a:spAutoFit/>
          </a:bodyPr>
          <a:lstStyle/>
          <a:p>
            <a:pPr>
              <a:defRPr/>
            </a:pPr>
            <a:endParaRPr lang="en-US" sz="2400" b="1">
              <a:solidFill>
                <a:srgbClr val="000000"/>
              </a:solidFill>
            </a:endParaRPr>
          </a:p>
          <a:p>
            <a:pPr algn="just">
              <a:buFont typeface="Wingdings" pitchFamily="2" charset="2"/>
              <a:buChar char="v"/>
              <a:defRPr/>
            </a:pPr>
            <a:r>
              <a:rPr lang="en-US" sz="2400" b="1">
                <a:solidFill>
                  <a:srgbClr val="000000"/>
                </a:solidFill>
              </a:rPr>
              <a:t> Food Analysis</a:t>
            </a:r>
          </a:p>
          <a:p>
            <a:pPr algn="just">
              <a:buFont typeface="Wingdings" pitchFamily="2" charset="2"/>
              <a:buChar char="v"/>
              <a:defRPr/>
            </a:pPr>
            <a:r>
              <a:rPr lang="en-US" sz="2400" b="1">
                <a:solidFill>
                  <a:srgbClr val="000000"/>
                </a:solidFill>
              </a:rPr>
              <a:t> Study of biomolecules and their interaction</a:t>
            </a:r>
          </a:p>
          <a:p>
            <a:pPr algn="just">
              <a:buFont typeface="Wingdings" pitchFamily="2" charset="2"/>
              <a:buChar char="v"/>
              <a:defRPr/>
            </a:pPr>
            <a:r>
              <a:rPr lang="en-US" sz="2400" b="1">
                <a:solidFill>
                  <a:srgbClr val="000000"/>
                </a:solidFill>
              </a:rPr>
              <a:t> Drug Development</a:t>
            </a:r>
          </a:p>
          <a:p>
            <a:pPr algn="just">
              <a:buFont typeface="Wingdings" pitchFamily="2" charset="2"/>
              <a:buChar char="v"/>
              <a:defRPr/>
            </a:pPr>
            <a:r>
              <a:rPr lang="en-US" sz="2400" b="1">
                <a:solidFill>
                  <a:srgbClr val="000000"/>
                </a:solidFill>
              </a:rPr>
              <a:t> Crime detection</a:t>
            </a:r>
          </a:p>
          <a:p>
            <a:pPr algn="just">
              <a:buFont typeface="Wingdings" pitchFamily="2" charset="2"/>
              <a:buChar char="v"/>
              <a:defRPr/>
            </a:pPr>
            <a:r>
              <a:rPr lang="en-US" sz="2400" b="1">
                <a:solidFill>
                  <a:srgbClr val="000000"/>
                </a:solidFill>
              </a:rPr>
              <a:t> Medical diagnosis </a:t>
            </a:r>
            <a:r>
              <a:rPr lang="en-US" b="1">
                <a:solidFill>
                  <a:srgbClr val="000000"/>
                </a:solidFill>
                <a:effectLst>
                  <a:outerShdw blurRad="38100" dist="38100" dir="2700000" algn="tl">
                    <a:srgbClr val="FFFFFF"/>
                  </a:outerShdw>
                </a:effectLst>
              </a:rPr>
              <a:t>(both clinical and laboratory use)</a:t>
            </a:r>
          </a:p>
          <a:p>
            <a:pPr algn="just">
              <a:buFont typeface="Wingdings" pitchFamily="2" charset="2"/>
              <a:buChar char="v"/>
              <a:defRPr/>
            </a:pPr>
            <a:r>
              <a:rPr lang="en-US" sz="2400" b="1">
                <a:solidFill>
                  <a:srgbClr val="000000"/>
                </a:solidFill>
              </a:rPr>
              <a:t> Environmental field monitoring</a:t>
            </a:r>
          </a:p>
          <a:p>
            <a:pPr algn="just">
              <a:buFont typeface="Wingdings" pitchFamily="2" charset="2"/>
              <a:buChar char="v"/>
              <a:defRPr/>
            </a:pPr>
            <a:r>
              <a:rPr lang="en-US" sz="2400" b="1">
                <a:solidFill>
                  <a:srgbClr val="000000"/>
                </a:solidFill>
              </a:rPr>
              <a:t> Quality control</a:t>
            </a:r>
          </a:p>
          <a:p>
            <a:pPr algn="just">
              <a:buFont typeface="Wingdings" pitchFamily="2" charset="2"/>
              <a:buChar char="v"/>
              <a:defRPr/>
            </a:pPr>
            <a:r>
              <a:rPr lang="en-US" sz="2400" b="1">
                <a:solidFill>
                  <a:srgbClr val="000000"/>
                </a:solidFill>
              </a:rPr>
              <a:t> Industrial Process Control</a:t>
            </a:r>
          </a:p>
          <a:p>
            <a:pPr algn="just">
              <a:buFont typeface="Wingdings" pitchFamily="2" charset="2"/>
              <a:buChar char="v"/>
              <a:defRPr/>
            </a:pPr>
            <a:r>
              <a:rPr lang="en-US" sz="2400" b="1">
                <a:solidFill>
                  <a:srgbClr val="000000"/>
                </a:solidFill>
              </a:rPr>
              <a:t> Detection systems for biological warfare agents</a:t>
            </a:r>
          </a:p>
          <a:p>
            <a:pPr algn="l">
              <a:buFont typeface="Wingdings" pitchFamily="2" charset="2"/>
              <a:buChar char="v"/>
              <a:defRPr/>
            </a:pPr>
            <a:r>
              <a:rPr lang="en-US" sz="2000" b="1">
                <a:solidFill>
                  <a:srgbClr val="000000"/>
                </a:solidFill>
              </a:rPr>
              <a:t> </a:t>
            </a:r>
            <a:r>
              <a:rPr lang="en-US" sz="2400" b="1">
                <a:solidFill>
                  <a:srgbClr val="000000"/>
                </a:solidFill>
              </a:rPr>
              <a:t>Manufacturing of pharmaceuticals and replacement       </a:t>
            </a:r>
          </a:p>
          <a:p>
            <a:pPr algn="l">
              <a:buFont typeface="Wingdings" pitchFamily="2" charset="2"/>
              <a:buNone/>
              <a:defRPr/>
            </a:pPr>
            <a:r>
              <a:rPr lang="en-US" sz="2400" b="1">
                <a:solidFill>
                  <a:srgbClr val="000000"/>
                </a:solidFill>
              </a:rPr>
              <a:t>    organs</a:t>
            </a:r>
          </a:p>
        </p:txBody>
      </p:sp>
      <p:sp>
        <p:nvSpPr>
          <p:cNvPr id="31747" name="Text Box 5"/>
          <p:cNvSpPr txBox="1">
            <a:spLocks noChangeArrowheads="1"/>
          </p:cNvSpPr>
          <p:nvPr/>
        </p:nvSpPr>
        <p:spPr bwMode="auto">
          <a:xfrm>
            <a:off x="1476375" y="260350"/>
            <a:ext cx="6408738" cy="701675"/>
          </a:xfrm>
          <a:prstGeom prst="rect">
            <a:avLst/>
          </a:prstGeom>
          <a:noFill/>
          <a:ln w="9525">
            <a:noFill/>
            <a:miter lim="800000"/>
            <a:headEnd/>
            <a:tailEnd/>
          </a:ln>
        </p:spPr>
        <p:txBody>
          <a:bodyPr>
            <a:spAutoFit/>
          </a:bodyPr>
          <a:lstStyle/>
          <a:p>
            <a:pPr>
              <a:spcBef>
                <a:spcPct val="50000"/>
              </a:spcBef>
            </a:pPr>
            <a:r>
              <a:rPr lang="en-US" sz="4000" b="1">
                <a:solidFill>
                  <a:srgbClr val="660066"/>
                </a:solidFill>
              </a:rPr>
              <a:t>Application of Biosensor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746125" y="3617913"/>
            <a:ext cx="184150" cy="366712"/>
          </a:xfrm>
          <a:prstGeom prst="rect">
            <a:avLst/>
          </a:prstGeom>
          <a:noFill/>
          <a:ln w="9525">
            <a:noFill/>
            <a:miter lim="800000"/>
            <a:headEnd/>
            <a:tailEnd/>
          </a:ln>
        </p:spPr>
        <p:txBody>
          <a:bodyPr wrap="none">
            <a:spAutoFit/>
          </a:bodyPr>
          <a:lstStyle/>
          <a:p>
            <a:pPr algn="l"/>
            <a:endParaRPr lang="en-US">
              <a:solidFill>
                <a:srgbClr val="000000"/>
              </a:solidFill>
            </a:endParaRPr>
          </a:p>
        </p:txBody>
      </p:sp>
      <p:sp>
        <p:nvSpPr>
          <p:cNvPr id="378885" name="Text Box 5"/>
          <p:cNvSpPr txBox="1">
            <a:spLocks noChangeArrowheads="1"/>
          </p:cNvSpPr>
          <p:nvPr/>
        </p:nvSpPr>
        <p:spPr bwMode="auto">
          <a:xfrm>
            <a:off x="0" y="620713"/>
            <a:ext cx="8839200" cy="762000"/>
          </a:xfrm>
          <a:prstGeom prst="rect">
            <a:avLst/>
          </a:prstGeom>
          <a:noFill/>
          <a:ln w="9525">
            <a:noFill/>
            <a:miter lim="800000"/>
            <a:headEnd/>
            <a:tailEnd/>
          </a:ln>
          <a:effectLst/>
        </p:spPr>
        <p:txBody>
          <a:bodyPr>
            <a:spAutoFit/>
          </a:bodyPr>
          <a:lstStyle/>
          <a:p>
            <a:pPr>
              <a:spcBef>
                <a:spcPct val="20000"/>
              </a:spcBef>
              <a:defRPr/>
            </a:pPr>
            <a:r>
              <a:rPr lang="en-US" sz="2200">
                <a:solidFill>
                  <a:srgbClr val="000000"/>
                </a:solidFill>
              </a:rPr>
              <a:t>“</a:t>
            </a:r>
            <a:r>
              <a:rPr lang="en-US" sz="2200" b="1">
                <a:solidFill>
                  <a:srgbClr val="990099"/>
                </a:solidFill>
              </a:rPr>
              <a:t>Biosensor” – Any device </a:t>
            </a:r>
            <a:r>
              <a:rPr lang="en-US" b="1">
                <a:solidFill>
                  <a:srgbClr val="990099"/>
                </a:solidFill>
                <a:effectLst>
                  <a:outerShdw blurRad="38100" dist="38100" dir="2700000" algn="tl">
                    <a:srgbClr val="000000"/>
                  </a:outerShdw>
                </a:effectLst>
              </a:rPr>
              <a:t>that uses specific biochemical reactions</a:t>
            </a:r>
            <a:r>
              <a:rPr lang="en-US" b="1">
                <a:solidFill>
                  <a:srgbClr val="990099"/>
                </a:solidFill>
              </a:rPr>
              <a:t> </a:t>
            </a:r>
            <a:r>
              <a:rPr lang="en-US" b="1">
                <a:solidFill>
                  <a:srgbClr val="990099"/>
                </a:solidFill>
                <a:effectLst>
                  <a:outerShdw blurRad="38100" dist="38100" dir="2700000" algn="tl">
                    <a:srgbClr val="000000"/>
                  </a:outerShdw>
                </a:effectLst>
              </a:rPr>
              <a:t>to detect chemical compounds</a:t>
            </a:r>
            <a:r>
              <a:rPr lang="en-US" b="1">
                <a:solidFill>
                  <a:srgbClr val="990099"/>
                </a:solidFill>
              </a:rPr>
              <a:t> </a:t>
            </a:r>
            <a:r>
              <a:rPr lang="en-US" sz="2200" b="1">
                <a:solidFill>
                  <a:srgbClr val="990099"/>
                </a:solidFill>
              </a:rPr>
              <a:t>in biological samples</a:t>
            </a:r>
            <a:r>
              <a:rPr lang="en-US" sz="2200">
                <a:solidFill>
                  <a:srgbClr val="000000"/>
                </a:solidFill>
              </a:rPr>
              <a:t>.</a:t>
            </a:r>
          </a:p>
        </p:txBody>
      </p:sp>
      <p:pic>
        <p:nvPicPr>
          <p:cNvPr id="6148" name="Picture 7" descr="newscientist"/>
          <p:cNvPicPr>
            <a:picLocks noChangeAspect="1" noChangeArrowheads="1"/>
          </p:cNvPicPr>
          <p:nvPr/>
        </p:nvPicPr>
        <p:blipFill>
          <a:blip r:embed="rId3"/>
          <a:srcRect/>
          <a:stretch>
            <a:fillRect/>
          </a:stretch>
        </p:blipFill>
        <p:spPr bwMode="auto">
          <a:xfrm>
            <a:off x="2500313" y="1603375"/>
            <a:ext cx="4884737" cy="525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5" name="Rectangle 3"/>
          <p:cNvSpPr>
            <a:spLocks noGrp="1" noRot="1" noChangeArrowheads="1"/>
          </p:cNvSpPr>
          <p:nvPr>
            <p:ph type="body" idx="1"/>
          </p:nvPr>
        </p:nvSpPr>
        <p:spPr/>
        <p:txBody>
          <a:bodyPr/>
          <a:lstStyle/>
          <a:p>
            <a:pPr algn="ctr" eaLnBrk="1" hangingPunct="1">
              <a:defRPr/>
            </a:pPr>
            <a:r>
              <a:rPr lang="en-US" sz="4000" b="1" smtClean="0"/>
              <a:t>Biosensors play a part in the </a:t>
            </a:r>
            <a:r>
              <a:rPr lang="en-US" sz="4000" b="1" smtClean="0">
                <a:solidFill>
                  <a:srgbClr val="660066"/>
                </a:solidFill>
              </a:rPr>
              <a:t>field</a:t>
            </a:r>
            <a:r>
              <a:rPr lang="en-US" sz="4000" b="1" smtClean="0"/>
              <a:t> of environmental quality, medicine and industry mainly by identifying material and the degree of concentration present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rrowheads="1"/>
          </p:cNvSpPr>
          <p:nvPr>
            <p:ph type="title"/>
          </p:nvPr>
        </p:nvSpPr>
        <p:spPr/>
        <p:txBody>
          <a:bodyPr/>
          <a:lstStyle/>
          <a:p>
            <a:pPr eaLnBrk="1" hangingPunct="1">
              <a:defRPr/>
            </a:pPr>
            <a:endParaRPr lang="en-US" smtClean="0"/>
          </a:p>
        </p:txBody>
      </p:sp>
      <p:pic>
        <p:nvPicPr>
          <p:cNvPr id="33795" name="Picture 3" descr="thank%20you"/>
          <p:cNvPicPr>
            <a:picLocks noChangeAspect="1" noChangeArrowheads="1"/>
          </p:cNvPicPr>
          <p:nvPr/>
        </p:nvPicPr>
        <p:blipFill>
          <a:blip r:embed="rId2"/>
          <a:srcRect/>
          <a:stretch>
            <a:fillRect/>
          </a:stretch>
        </p:blipFill>
        <p:spPr bwMode="auto">
          <a:xfrm>
            <a:off x="177800" y="500063"/>
            <a:ext cx="8788400" cy="585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rrowheads="1"/>
          </p:cNvSpPr>
          <p:nvPr>
            <p:ph type="title"/>
          </p:nvPr>
        </p:nvSpPr>
        <p:spPr>
          <a:xfrm>
            <a:off x="950913" y="228600"/>
            <a:ext cx="7581900" cy="1143000"/>
          </a:xfrm>
        </p:spPr>
        <p:txBody>
          <a:bodyPr/>
          <a:lstStyle/>
          <a:p>
            <a:pPr algn="ctr" eaLnBrk="1" hangingPunct="1">
              <a:defRPr/>
            </a:pPr>
            <a:r>
              <a:rPr lang="en-US" sz="3600" b="0" smtClean="0">
                <a:solidFill>
                  <a:srgbClr val="660066"/>
                </a:solidFill>
              </a:rPr>
              <a:t>Current Definition</a:t>
            </a:r>
          </a:p>
        </p:txBody>
      </p:sp>
      <p:sp>
        <p:nvSpPr>
          <p:cNvPr id="7171" name="Text Box 3"/>
          <p:cNvSpPr txBox="1">
            <a:spLocks noChangeArrowheads="1"/>
          </p:cNvSpPr>
          <p:nvPr/>
        </p:nvSpPr>
        <p:spPr bwMode="auto">
          <a:xfrm>
            <a:off x="557213" y="1989138"/>
            <a:ext cx="8839200" cy="1006475"/>
          </a:xfrm>
          <a:prstGeom prst="rect">
            <a:avLst/>
          </a:prstGeom>
          <a:noFill/>
          <a:ln w="9525">
            <a:noFill/>
            <a:miter lim="800000"/>
            <a:headEnd/>
            <a:tailEnd/>
          </a:ln>
        </p:spPr>
        <p:txBody>
          <a:bodyPr>
            <a:spAutoFit/>
          </a:bodyPr>
          <a:lstStyle/>
          <a:p>
            <a:pPr>
              <a:spcBef>
                <a:spcPct val="20000"/>
              </a:spcBef>
            </a:pPr>
            <a:r>
              <a:rPr lang="en-US" sz="2000" b="1">
                <a:solidFill>
                  <a:srgbClr val="800000"/>
                </a:solidFill>
              </a:rPr>
              <a:t>A sensor that integrates a biological element with a physiochemical transducer to produce an electronic signal proportional to a single analyte which is then conveyed to a detector.</a:t>
            </a:r>
          </a:p>
        </p:txBody>
      </p:sp>
      <p:pic>
        <p:nvPicPr>
          <p:cNvPr id="7172" name="Picture 4" descr="BiosensorOpHand"/>
          <p:cNvPicPr>
            <a:picLocks noChangeAspect="1" noChangeArrowheads="1"/>
          </p:cNvPicPr>
          <p:nvPr/>
        </p:nvPicPr>
        <p:blipFill>
          <a:blip r:embed="rId3"/>
          <a:srcRect/>
          <a:stretch>
            <a:fillRect/>
          </a:stretch>
        </p:blipFill>
        <p:spPr bwMode="auto">
          <a:xfrm>
            <a:off x="2571750" y="3357563"/>
            <a:ext cx="4579938"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Rot="1" noChangeArrowheads="1"/>
          </p:cNvSpPr>
          <p:nvPr>
            <p:ph type="title"/>
          </p:nvPr>
        </p:nvSpPr>
        <p:spPr>
          <a:xfrm>
            <a:off x="457200" y="76200"/>
            <a:ext cx="8229600" cy="1143000"/>
          </a:xfrm>
        </p:spPr>
        <p:txBody>
          <a:bodyPr/>
          <a:lstStyle/>
          <a:p>
            <a:pPr eaLnBrk="1" hangingPunct="1">
              <a:defRPr/>
            </a:pPr>
            <a:r>
              <a:rPr lang="en-US" sz="4000" smtClean="0">
                <a:solidFill>
                  <a:srgbClr val="660066"/>
                </a:solidFill>
              </a:rPr>
              <a:t>Components of a Biosensor</a:t>
            </a:r>
          </a:p>
        </p:txBody>
      </p:sp>
      <p:pic>
        <p:nvPicPr>
          <p:cNvPr id="8195" name="Picture 3" descr="HTS1_lrg"/>
          <p:cNvPicPr>
            <a:picLocks noChangeAspect="1" noChangeArrowheads="1"/>
          </p:cNvPicPr>
          <p:nvPr/>
        </p:nvPicPr>
        <p:blipFill>
          <a:blip r:embed="rId3"/>
          <a:srcRect/>
          <a:stretch>
            <a:fillRect/>
          </a:stretch>
        </p:blipFill>
        <p:spPr bwMode="auto">
          <a:xfrm>
            <a:off x="0" y="1060450"/>
            <a:ext cx="8893175" cy="4624388"/>
          </a:xfrm>
          <a:prstGeom prst="rect">
            <a:avLst/>
          </a:prstGeom>
          <a:noFill/>
          <a:ln w="9525">
            <a:noFill/>
            <a:miter lim="800000"/>
            <a:headEnd/>
            <a:tailEnd/>
          </a:ln>
        </p:spPr>
      </p:pic>
      <p:sp>
        <p:nvSpPr>
          <p:cNvPr id="382981" name="AutoShape 5"/>
          <p:cNvSpPr>
            <a:spLocks noChangeArrowheads="1"/>
          </p:cNvSpPr>
          <p:nvPr/>
        </p:nvSpPr>
        <p:spPr bwMode="auto">
          <a:xfrm>
            <a:off x="4576763" y="1285875"/>
            <a:ext cx="1066800" cy="381000"/>
          </a:xfrm>
          <a:prstGeom prst="flowChartProcess">
            <a:avLst/>
          </a:prstGeom>
          <a:noFill/>
          <a:ln w="25400">
            <a:solidFill>
              <a:srgbClr val="FF0000"/>
            </a:solidFill>
            <a:miter lim="800000"/>
            <a:headEnd/>
            <a:tailEnd/>
          </a:ln>
        </p:spPr>
        <p:txBody>
          <a:bodyPr wrap="none" anchor="ctr"/>
          <a:lstStyle/>
          <a:p>
            <a:endParaRPr lang="ru-RU"/>
          </a:p>
        </p:txBody>
      </p:sp>
      <p:sp>
        <p:nvSpPr>
          <p:cNvPr id="382982" name="AutoShape 6"/>
          <p:cNvSpPr>
            <a:spLocks noChangeArrowheads="1"/>
          </p:cNvSpPr>
          <p:nvPr/>
        </p:nvSpPr>
        <p:spPr bwMode="auto">
          <a:xfrm>
            <a:off x="1076325" y="1333500"/>
            <a:ext cx="1066800" cy="381000"/>
          </a:xfrm>
          <a:prstGeom prst="flowChartProcess">
            <a:avLst/>
          </a:prstGeom>
          <a:noFill/>
          <a:ln w="25400">
            <a:solidFill>
              <a:srgbClr val="FF0000"/>
            </a:solidFill>
            <a:miter lim="800000"/>
            <a:headEnd/>
            <a:tailEnd/>
          </a:ln>
        </p:spPr>
        <p:txBody>
          <a:bodyPr wrap="none" anchor="ctr"/>
          <a:lstStyle/>
          <a:p>
            <a:endParaRPr lang="ru-RU"/>
          </a:p>
        </p:txBody>
      </p:sp>
      <p:sp>
        <p:nvSpPr>
          <p:cNvPr id="382983" name="Text Box 7"/>
          <p:cNvSpPr txBox="1">
            <a:spLocks noChangeArrowheads="1"/>
          </p:cNvSpPr>
          <p:nvPr/>
        </p:nvSpPr>
        <p:spPr bwMode="auto">
          <a:xfrm>
            <a:off x="7940675" y="6319838"/>
            <a:ext cx="1239838" cy="422275"/>
          </a:xfrm>
          <a:prstGeom prst="rect">
            <a:avLst/>
          </a:prstGeom>
          <a:noFill/>
          <a:ln w="25400">
            <a:solidFill>
              <a:srgbClr val="FF0000"/>
            </a:solidFill>
            <a:miter lim="800000"/>
            <a:headEnd/>
            <a:tailEnd/>
          </a:ln>
        </p:spPr>
        <p:txBody>
          <a:bodyPr wrap="none">
            <a:spAutoFit/>
          </a:bodyPr>
          <a:lstStyle/>
          <a:p>
            <a:pPr algn="l"/>
            <a:r>
              <a:rPr lang="en-US" sz="2000" b="1">
                <a:solidFill>
                  <a:srgbClr val="CC3300"/>
                </a:solidFill>
                <a:latin typeface="Albertus Extra Bold" pitchFamily="34" charset="0"/>
              </a:rPr>
              <a:t>Detector</a:t>
            </a:r>
          </a:p>
        </p:txBody>
      </p:sp>
      <p:sp>
        <p:nvSpPr>
          <p:cNvPr id="382984" name="AutoShape 8"/>
          <p:cNvSpPr>
            <a:spLocks noChangeArrowheads="1"/>
          </p:cNvSpPr>
          <p:nvPr/>
        </p:nvSpPr>
        <p:spPr bwMode="auto">
          <a:xfrm rot="5400000">
            <a:off x="7470775" y="4564063"/>
            <a:ext cx="3022600" cy="323850"/>
          </a:xfrm>
          <a:custGeom>
            <a:avLst/>
            <a:gdLst>
              <a:gd name="T0" fmla="*/ 296194962 w 21600"/>
              <a:gd name="T1" fmla="*/ 0 h 21600"/>
              <a:gd name="T2" fmla="*/ 296194962 w 21600"/>
              <a:gd name="T3" fmla="*/ 2733009 h 21600"/>
              <a:gd name="T4" fmla="*/ 63386435 w 21600"/>
              <a:gd name="T5" fmla="*/ 4855486 h 21600"/>
              <a:gd name="T6" fmla="*/ 422968078 w 21600"/>
              <a:gd name="T7" fmla="*/ 136649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660066"/>
          </a:solidFill>
          <a:ln w="9525">
            <a:solidFill>
              <a:schemeClr val="tx1"/>
            </a:solidFill>
            <a:miter lim="800000"/>
            <a:headEnd/>
            <a:tailEnd/>
          </a:ln>
        </p:spPr>
        <p:txBody>
          <a:bodyPr rot="10800000" vert="eaVert" wrap="none" anchor="ctr"/>
          <a:lstStyle/>
          <a:p>
            <a:endParaRPr lang="en-US">
              <a:solidFill>
                <a:srgbClr val="66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82982"/>
                                        </p:tgtEl>
                                        <p:attrNameLst>
                                          <p:attrName>style.visibility</p:attrName>
                                        </p:attrNameLst>
                                      </p:cBhvr>
                                      <p:to>
                                        <p:strVal val="visible"/>
                                      </p:to>
                                    </p:set>
                                    <p:anim calcmode="lin" valueType="num">
                                      <p:cBhvr>
                                        <p:cTn id="7" dur="500" fill="hold"/>
                                        <p:tgtEl>
                                          <p:spTgt spid="382982"/>
                                        </p:tgtEl>
                                        <p:attrNameLst>
                                          <p:attrName>ppt_w</p:attrName>
                                        </p:attrNameLst>
                                      </p:cBhvr>
                                      <p:tavLst>
                                        <p:tav tm="0">
                                          <p:val>
                                            <p:fltVal val="0"/>
                                          </p:val>
                                        </p:tav>
                                        <p:tav tm="100000">
                                          <p:val>
                                            <p:strVal val="#ppt_w"/>
                                          </p:val>
                                        </p:tav>
                                      </p:tavLst>
                                    </p:anim>
                                    <p:anim calcmode="lin" valueType="num">
                                      <p:cBhvr>
                                        <p:cTn id="8" dur="500" fill="hold"/>
                                        <p:tgtEl>
                                          <p:spTgt spid="382982"/>
                                        </p:tgtEl>
                                        <p:attrNameLst>
                                          <p:attrName>ppt_h</p:attrName>
                                        </p:attrNameLst>
                                      </p:cBhvr>
                                      <p:tavLst>
                                        <p:tav tm="0">
                                          <p:val>
                                            <p:fltVal val="0"/>
                                          </p:val>
                                        </p:tav>
                                        <p:tav tm="100000">
                                          <p:val>
                                            <p:strVal val="#ppt_h"/>
                                          </p:val>
                                        </p:tav>
                                      </p:tavLst>
                                    </p:anim>
                                    <p:anim calcmode="lin" valueType="num">
                                      <p:cBhvr>
                                        <p:cTn id="9" dur="500" fill="hold"/>
                                        <p:tgtEl>
                                          <p:spTgt spid="382982"/>
                                        </p:tgtEl>
                                        <p:attrNameLst>
                                          <p:attrName>style.rotation</p:attrName>
                                        </p:attrNameLst>
                                      </p:cBhvr>
                                      <p:tavLst>
                                        <p:tav tm="0">
                                          <p:val>
                                            <p:fltVal val="360"/>
                                          </p:val>
                                        </p:tav>
                                        <p:tav tm="100000">
                                          <p:val>
                                            <p:fltVal val="0"/>
                                          </p:val>
                                        </p:tav>
                                      </p:tavLst>
                                    </p:anim>
                                    <p:animEffect transition="in" filter="fade">
                                      <p:cBhvr>
                                        <p:cTn id="10" dur="500"/>
                                        <p:tgtEl>
                                          <p:spTgt spid="38298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82981"/>
                                        </p:tgtEl>
                                        <p:attrNameLst>
                                          <p:attrName>style.visibility</p:attrName>
                                        </p:attrNameLst>
                                      </p:cBhvr>
                                      <p:to>
                                        <p:strVal val="visible"/>
                                      </p:to>
                                    </p:set>
                                    <p:anim calcmode="lin" valueType="num">
                                      <p:cBhvr>
                                        <p:cTn id="15" dur="500" fill="hold"/>
                                        <p:tgtEl>
                                          <p:spTgt spid="382981"/>
                                        </p:tgtEl>
                                        <p:attrNameLst>
                                          <p:attrName>ppt_w</p:attrName>
                                        </p:attrNameLst>
                                      </p:cBhvr>
                                      <p:tavLst>
                                        <p:tav tm="0">
                                          <p:val>
                                            <p:fltVal val="0"/>
                                          </p:val>
                                        </p:tav>
                                        <p:tav tm="100000">
                                          <p:val>
                                            <p:strVal val="#ppt_w"/>
                                          </p:val>
                                        </p:tav>
                                      </p:tavLst>
                                    </p:anim>
                                    <p:anim calcmode="lin" valueType="num">
                                      <p:cBhvr>
                                        <p:cTn id="16" dur="500" fill="hold"/>
                                        <p:tgtEl>
                                          <p:spTgt spid="382981"/>
                                        </p:tgtEl>
                                        <p:attrNameLst>
                                          <p:attrName>ppt_h</p:attrName>
                                        </p:attrNameLst>
                                      </p:cBhvr>
                                      <p:tavLst>
                                        <p:tav tm="0">
                                          <p:val>
                                            <p:fltVal val="0"/>
                                          </p:val>
                                        </p:tav>
                                        <p:tav tm="100000">
                                          <p:val>
                                            <p:strVal val="#ppt_h"/>
                                          </p:val>
                                        </p:tav>
                                      </p:tavLst>
                                    </p:anim>
                                    <p:anim calcmode="lin" valueType="num">
                                      <p:cBhvr>
                                        <p:cTn id="17" dur="500" fill="hold"/>
                                        <p:tgtEl>
                                          <p:spTgt spid="382981"/>
                                        </p:tgtEl>
                                        <p:attrNameLst>
                                          <p:attrName>style.rotation</p:attrName>
                                        </p:attrNameLst>
                                      </p:cBhvr>
                                      <p:tavLst>
                                        <p:tav tm="0">
                                          <p:val>
                                            <p:fltVal val="360"/>
                                          </p:val>
                                        </p:tav>
                                        <p:tav tm="100000">
                                          <p:val>
                                            <p:fltVal val="0"/>
                                          </p:val>
                                        </p:tav>
                                      </p:tavLst>
                                    </p:anim>
                                    <p:animEffect transition="in" filter="fade">
                                      <p:cBhvr>
                                        <p:cTn id="18" dur="500"/>
                                        <p:tgtEl>
                                          <p:spTgt spid="38298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82984"/>
                                        </p:tgtEl>
                                        <p:attrNameLst>
                                          <p:attrName>style.visibility</p:attrName>
                                        </p:attrNameLst>
                                      </p:cBhvr>
                                      <p:to>
                                        <p:strVal val="visible"/>
                                      </p:to>
                                    </p:set>
                                    <p:animEffect transition="in" filter="dissolve">
                                      <p:cBhvr>
                                        <p:cTn id="23" dur="500"/>
                                        <p:tgtEl>
                                          <p:spTgt spid="382984"/>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382983"/>
                                        </p:tgtEl>
                                        <p:attrNameLst>
                                          <p:attrName>style.visibility</p:attrName>
                                        </p:attrNameLst>
                                      </p:cBhvr>
                                      <p:to>
                                        <p:strVal val="visible"/>
                                      </p:to>
                                    </p:set>
                                    <p:anim calcmode="lin" valueType="num">
                                      <p:cBhvr>
                                        <p:cTn id="28" dur="500" fill="hold"/>
                                        <p:tgtEl>
                                          <p:spTgt spid="382983"/>
                                        </p:tgtEl>
                                        <p:attrNameLst>
                                          <p:attrName>ppt_w</p:attrName>
                                        </p:attrNameLst>
                                      </p:cBhvr>
                                      <p:tavLst>
                                        <p:tav tm="0">
                                          <p:val>
                                            <p:fltVal val="0"/>
                                          </p:val>
                                        </p:tav>
                                        <p:tav tm="100000">
                                          <p:val>
                                            <p:strVal val="#ppt_w"/>
                                          </p:val>
                                        </p:tav>
                                      </p:tavLst>
                                    </p:anim>
                                    <p:anim calcmode="lin" valueType="num">
                                      <p:cBhvr>
                                        <p:cTn id="29" dur="500" fill="hold"/>
                                        <p:tgtEl>
                                          <p:spTgt spid="382983"/>
                                        </p:tgtEl>
                                        <p:attrNameLst>
                                          <p:attrName>ppt_h</p:attrName>
                                        </p:attrNameLst>
                                      </p:cBhvr>
                                      <p:tavLst>
                                        <p:tav tm="0">
                                          <p:val>
                                            <p:fltVal val="0"/>
                                          </p:val>
                                        </p:tav>
                                        <p:tav tm="100000">
                                          <p:val>
                                            <p:strVal val="#ppt_h"/>
                                          </p:val>
                                        </p:tav>
                                      </p:tavLst>
                                    </p:anim>
                                    <p:anim calcmode="lin" valueType="num">
                                      <p:cBhvr>
                                        <p:cTn id="30" dur="500" fill="hold"/>
                                        <p:tgtEl>
                                          <p:spTgt spid="382983"/>
                                        </p:tgtEl>
                                        <p:attrNameLst>
                                          <p:attrName>style.rotation</p:attrName>
                                        </p:attrNameLst>
                                      </p:cBhvr>
                                      <p:tavLst>
                                        <p:tav tm="0">
                                          <p:val>
                                            <p:fltVal val="360"/>
                                          </p:val>
                                        </p:tav>
                                        <p:tav tm="100000">
                                          <p:val>
                                            <p:fltVal val="0"/>
                                          </p:val>
                                        </p:tav>
                                      </p:tavLst>
                                    </p:anim>
                                    <p:animEffect transition="in" filter="fade">
                                      <p:cBhvr>
                                        <p:cTn id="31" dur="500"/>
                                        <p:tgtEl>
                                          <p:spTgt spid="382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1" grpId="0" animBg="1"/>
      <p:bldP spid="382982" grpId="0" animBg="1"/>
      <p:bldP spid="382983" grpId="0" animBg="1"/>
      <p:bldP spid="3829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476375" y="549275"/>
            <a:ext cx="6553200" cy="641350"/>
          </a:xfrm>
          <a:prstGeom prst="rect">
            <a:avLst/>
          </a:prstGeom>
          <a:noFill/>
          <a:ln w="9525">
            <a:noFill/>
            <a:miter lim="800000"/>
            <a:headEnd/>
            <a:tailEnd/>
          </a:ln>
        </p:spPr>
        <p:txBody>
          <a:bodyPr>
            <a:spAutoFit/>
          </a:bodyPr>
          <a:lstStyle/>
          <a:p>
            <a:r>
              <a:rPr lang="en-US" sz="3600" b="1">
                <a:solidFill>
                  <a:srgbClr val="660066"/>
                </a:solidFill>
              </a:rPr>
              <a:t>Father of the Biosensor </a:t>
            </a:r>
          </a:p>
        </p:txBody>
      </p:sp>
      <p:pic>
        <p:nvPicPr>
          <p:cNvPr id="9219" name="Picture 3"/>
          <p:cNvPicPr>
            <a:picLocks noChangeAspect="1" noChangeArrowheads="1"/>
          </p:cNvPicPr>
          <p:nvPr/>
        </p:nvPicPr>
        <p:blipFill>
          <a:blip r:embed="rId2"/>
          <a:srcRect/>
          <a:stretch>
            <a:fillRect/>
          </a:stretch>
        </p:blipFill>
        <p:spPr bwMode="auto">
          <a:xfrm>
            <a:off x="3214688" y="1933575"/>
            <a:ext cx="3214687" cy="3781425"/>
          </a:xfrm>
          <a:prstGeom prst="rect">
            <a:avLst/>
          </a:prstGeom>
          <a:noFill/>
          <a:ln w="9525">
            <a:noFill/>
            <a:miter lim="800000"/>
            <a:headEnd/>
            <a:tailEnd/>
          </a:ln>
        </p:spPr>
      </p:pic>
      <p:sp>
        <p:nvSpPr>
          <p:cNvPr id="9220" name="Text Box 4"/>
          <p:cNvSpPr txBox="1">
            <a:spLocks noChangeArrowheads="1"/>
          </p:cNvSpPr>
          <p:nvPr/>
        </p:nvSpPr>
        <p:spPr bwMode="auto">
          <a:xfrm>
            <a:off x="3203575" y="6002338"/>
            <a:ext cx="3455988" cy="641350"/>
          </a:xfrm>
          <a:prstGeom prst="rect">
            <a:avLst/>
          </a:prstGeom>
          <a:noFill/>
          <a:ln w="9525">
            <a:noFill/>
            <a:miter lim="800000"/>
            <a:headEnd/>
            <a:tailEnd/>
          </a:ln>
        </p:spPr>
        <p:txBody>
          <a:bodyPr>
            <a:spAutoFit/>
          </a:bodyPr>
          <a:lstStyle/>
          <a:p>
            <a:pPr>
              <a:spcBef>
                <a:spcPct val="50000"/>
              </a:spcBef>
            </a:pPr>
            <a:r>
              <a:rPr lang="en-US" b="1">
                <a:solidFill>
                  <a:srgbClr val="660066"/>
                </a:solidFill>
              </a:rPr>
              <a:t>Professor Leland C Clark Jnr</a:t>
            </a:r>
            <a:r>
              <a:rPr lang="en-US"/>
              <a:t> </a:t>
            </a:r>
            <a:r>
              <a:rPr lang="en-US" b="1">
                <a:solidFill>
                  <a:srgbClr val="660066"/>
                </a:solidFill>
              </a:rPr>
              <a:t>1918–2005</a:t>
            </a:r>
          </a:p>
        </p:txBody>
      </p:sp>
      <p:sp>
        <p:nvSpPr>
          <p:cNvPr id="9221" name="Text Box 5"/>
          <p:cNvSpPr txBox="1">
            <a:spLocks noChangeArrowheads="1"/>
          </p:cNvSpPr>
          <p:nvPr/>
        </p:nvSpPr>
        <p:spPr bwMode="auto">
          <a:xfrm>
            <a:off x="827088" y="1860550"/>
            <a:ext cx="4176712" cy="366713"/>
          </a:xfrm>
          <a:prstGeom prst="rect">
            <a:avLst/>
          </a:prstGeom>
          <a:noFill/>
          <a:ln w="9525">
            <a:noFill/>
            <a:miter lim="800000"/>
            <a:headEnd/>
            <a:tailEnd/>
          </a:ln>
        </p:spPr>
        <p:txBody>
          <a:bodyPr>
            <a:spAutoFit/>
          </a:bodyPr>
          <a:lstStyle/>
          <a:p>
            <a:pPr algn="just"/>
            <a:endParaRPr lang="en-US" b="1">
              <a:solidFill>
                <a:srgbClr val="CC00FF"/>
              </a:solidFill>
            </a:endParaRPr>
          </a:p>
        </p:txBody>
      </p:sp>
      <p:sp>
        <p:nvSpPr>
          <p:cNvPr id="9222" name="Text Box 6"/>
          <p:cNvSpPr txBox="1">
            <a:spLocks noChangeArrowheads="1"/>
          </p:cNvSpPr>
          <p:nvPr/>
        </p:nvSpPr>
        <p:spPr bwMode="auto">
          <a:xfrm>
            <a:off x="1619250" y="4581525"/>
            <a:ext cx="5616575" cy="366713"/>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7" name="Rectangle 3"/>
          <p:cNvSpPr>
            <a:spLocks noGrp="1" noRot="1" noChangeArrowheads="1"/>
          </p:cNvSpPr>
          <p:nvPr>
            <p:ph type="body" idx="1"/>
          </p:nvPr>
        </p:nvSpPr>
        <p:spPr>
          <a:xfrm>
            <a:off x="755650" y="1857375"/>
            <a:ext cx="8007350" cy="4191000"/>
          </a:xfrm>
        </p:spPr>
        <p:txBody>
          <a:bodyPr/>
          <a:lstStyle/>
          <a:p>
            <a:pPr algn="just" eaLnBrk="1" hangingPunct="1">
              <a:lnSpc>
                <a:spcPct val="80000"/>
              </a:lnSpc>
              <a:buClr>
                <a:srgbClr val="33CCCC"/>
              </a:buClr>
              <a:defRPr/>
            </a:pPr>
            <a:r>
              <a:rPr lang="en-US" sz="1800" b="1" dirty="0" smtClean="0">
                <a:solidFill>
                  <a:srgbClr val="333300"/>
                </a:solidFill>
                <a:effectLst/>
              </a:rPr>
              <a:t>1916	 </a:t>
            </a:r>
            <a:r>
              <a:rPr lang="en-US" sz="1800" b="1" dirty="0" smtClean="0">
                <a:solidFill>
                  <a:srgbClr val="333300"/>
                </a:solidFill>
              </a:rPr>
              <a:t> 	</a:t>
            </a:r>
            <a:r>
              <a:rPr lang="en-US" sz="1800" b="1" dirty="0" smtClean="0">
                <a:solidFill>
                  <a:srgbClr val="333300"/>
                </a:solidFill>
                <a:effectLst/>
              </a:rPr>
              <a:t>First report on immobilization of proteins : adsorption of </a:t>
            </a:r>
            <a:r>
              <a:rPr lang="en-US" sz="1800" b="1" dirty="0" err="1" smtClean="0">
                <a:solidFill>
                  <a:srgbClr val="333300"/>
                </a:solidFill>
                <a:effectLst/>
              </a:rPr>
              <a:t>invertase</a:t>
            </a:r>
            <a:r>
              <a:rPr lang="en-US" sz="1800" b="1" dirty="0" smtClean="0">
                <a:solidFill>
                  <a:srgbClr val="333300"/>
                </a:solidFill>
                <a:effectLst/>
              </a:rPr>
              <a:t> on activated charcoal</a:t>
            </a:r>
          </a:p>
          <a:p>
            <a:pPr algn="just" eaLnBrk="1" hangingPunct="1">
              <a:lnSpc>
                <a:spcPct val="80000"/>
              </a:lnSpc>
              <a:buClr>
                <a:srgbClr val="33CCCC"/>
              </a:buClr>
              <a:defRPr/>
            </a:pPr>
            <a:endParaRPr lang="en-US" sz="1800" b="1" dirty="0" smtClean="0">
              <a:solidFill>
                <a:srgbClr val="333300"/>
              </a:solidFill>
              <a:effectLst/>
            </a:endParaRPr>
          </a:p>
          <a:p>
            <a:pPr algn="just" eaLnBrk="1" hangingPunct="1">
              <a:lnSpc>
                <a:spcPct val="80000"/>
              </a:lnSpc>
              <a:defRPr/>
            </a:pPr>
            <a:r>
              <a:rPr lang="en-US" sz="1800" b="1" dirty="0" smtClean="0">
                <a:solidFill>
                  <a:srgbClr val="333300"/>
                </a:solidFill>
                <a:effectLst/>
              </a:rPr>
              <a:t>1922		First glass pH electrode</a:t>
            </a:r>
            <a:r>
              <a:rPr lang="en-US" sz="1800" b="1" dirty="0" smtClean="0">
                <a:solidFill>
                  <a:srgbClr val="333300"/>
                </a:solidFill>
              </a:rPr>
              <a:t> </a:t>
            </a:r>
          </a:p>
          <a:p>
            <a:pPr algn="just" eaLnBrk="1" hangingPunct="1">
              <a:lnSpc>
                <a:spcPct val="80000"/>
              </a:lnSpc>
              <a:defRPr/>
            </a:pPr>
            <a:endParaRPr lang="en-US" sz="1800" b="1" dirty="0" smtClean="0">
              <a:solidFill>
                <a:srgbClr val="333300"/>
              </a:solidFill>
            </a:endParaRPr>
          </a:p>
          <a:p>
            <a:pPr algn="just" eaLnBrk="1" hangingPunct="1">
              <a:lnSpc>
                <a:spcPct val="80000"/>
              </a:lnSpc>
              <a:buClr>
                <a:srgbClr val="00CC99"/>
              </a:buClr>
              <a:defRPr/>
            </a:pPr>
            <a:r>
              <a:rPr lang="en-US" sz="1800" b="1" dirty="0" smtClean="0">
                <a:solidFill>
                  <a:srgbClr val="333300"/>
                </a:solidFill>
                <a:effectLst/>
              </a:rPr>
              <a:t>1956              Clark published his definitive paper on the oxygen 			electrode.</a:t>
            </a:r>
          </a:p>
          <a:p>
            <a:pPr algn="just" eaLnBrk="1" hangingPunct="1">
              <a:lnSpc>
                <a:spcPct val="80000"/>
              </a:lnSpc>
              <a:buClr>
                <a:srgbClr val="00CC99"/>
              </a:buClr>
              <a:defRPr/>
            </a:pPr>
            <a:endParaRPr lang="en-US" sz="1800" b="1" dirty="0" smtClean="0">
              <a:solidFill>
                <a:srgbClr val="333300"/>
              </a:solidFill>
              <a:effectLst/>
            </a:endParaRPr>
          </a:p>
          <a:p>
            <a:pPr algn="just" eaLnBrk="1" hangingPunct="1">
              <a:lnSpc>
                <a:spcPct val="80000"/>
              </a:lnSpc>
              <a:defRPr/>
            </a:pPr>
            <a:r>
              <a:rPr lang="en-US" sz="1800" b="1" dirty="0" smtClean="0">
                <a:solidFill>
                  <a:srgbClr val="333300"/>
                </a:solidFill>
                <a:effectLst/>
              </a:rPr>
              <a:t>1962		First description of a biosensor: an </a:t>
            </a:r>
            <a:r>
              <a:rPr lang="en-US" sz="1800" b="1" dirty="0" err="1" smtClean="0">
                <a:solidFill>
                  <a:srgbClr val="333300"/>
                </a:solidFill>
                <a:effectLst/>
              </a:rPr>
              <a:t>amperometric</a:t>
            </a:r>
            <a:r>
              <a:rPr lang="en-US" sz="1800" b="1" dirty="0" smtClean="0">
                <a:solidFill>
                  <a:srgbClr val="333300"/>
                </a:solidFill>
                <a:effectLst/>
              </a:rPr>
              <a:t> 			enzyme 	</a:t>
            </a:r>
            <a:r>
              <a:rPr lang="en-US" sz="1800" b="1" dirty="0" err="1" smtClean="0">
                <a:solidFill>
                  <a:srgbClr val="333300"/>
                </a:solidFill>
                <a:effectLst/>
              </a:rPr>
              <a:t>electrodre</a:t>
            </a:r>
            <a:r>
              <a:rPr lang="en-US" sz="1800" b="1" dirty="0" smtClean="0">
                <a:solidFill>
                  <a:srgbClr val="333300"/>
                </a:solidFill>
                <a:effectLst/>
              </a:rPr>
              <a:t> for glucose (Clark)</a:t>
            </a:r>
          </a:p>
          <a:p>
            <a:pPr algn="just" eaLnBrk="1" hangingPunct="1">
              <a:lnSpc>
                <a:spcPct val="80000"/>
              </a:lnSpc>
              <a:defRPr/>
            </a:pPr>
            <a:endParaRPr lang="en-US" sz="1800" b="1" dirty="0" smtClean="0">
              <a:solidFill>
                <a:srgbClr val="333300"/>
              </a:solidFill>
              <a:effectLst/>
            </a:endParaRPr>
          </a:p>
          <a:p>
            <a:pPr algn="just" eaLnBrk="1" hangingPunct="1">
              <a:lnSpc>
                <a:spcPct val="80000"/>
              </a:lnSpc>
              <a:defRPr/>
            </a:pPr>
            <a:r>
              <a:rPr lang="en-US" sz="1800" b="1" dirty="0" smtClean="0">
                <a:solidFill>
                  <a:srgbClr val="333300"/>
                </a:solidFill>
                <a:effectLst/>
              </a:rPr>
              <a:t>1969		</a:t>
            </a:r>
            <a:r>
              <a:rPr lang="en-US" sz="1800" b="1" dirty="0" err="1" smtClean="0">
                <a:solidFill>
                  <a:srgbClr val="333300"/>
                </a:solidFill>
                <a:effectLst/>
              </a:rPr>
              <a:t>Guilbault</a:t>
            </a:r>
            <a:r>
              <a:rPr lang="en-US" sz="1800" b="1" dirty="0" smtClean="0">
                <a:solidFill>
                  <a:srgbClr val="333300"/>
                </a:solidFill>
                <a:effectLst/>
              </a:rPr>
              <a:t> and </a:t>
            </a:r>
            <a:r>
              <a:rPr lang="en-US" sz="1800" b="1" dirty="0" err="1" smtClean="0">
                <a:solidFill>
                  <a:srgbClr val="333300"/>
                </a:solidFill>
                <a:effectLst/>
              </a:rPr>
              <a:t>Montalvo</a:t>
            </a:r>
            <a:r>
              <a:rPr lang="en-US" sz="1800" b="1" dirty="0" smtClean="0">
                <a:solidFill>
                  <a:srgbClr val="333300"/>
                </a:solidFill>
                <a:effectLst/>
              </a:rPr>
              <a:t> – First </a:t>
            </a:r>
            <a:r>
              <a:rPr lang="en-US" sz="1800" b="1" dirty="0" err="1" smtClean="0">
                <a:solidFill>
                  <a:srgbClr val="333300"/>
                </a:solidFill>
                <a:effectLst/>
              </a:rPr>
              <a:t>potentiometric</a:t>
            </a:r>
            <a:r>
              <a:rPr lang="en-US" sz="1800" b="1" dirty="0" smtClean="0">
                <a:solidFill>
                  <a:srgbClr val="333300"/>
                </a:solidFill>
                <a:effectLst/>
              </a:rPr>
              <a:t> 			</a:t>
            </a:r>
            <a:r>
              <a:rPr lang="en-US" sz="1800" b="1" dirty="0" err="1" smtClean="0">
                <a:solidFill>
                  <a:srgbClr val="333300"/>
                </a:solidFill>
                <a:effectLst/>
              </a:rPr>
              <a:t>biosensor:urease</a:t>
            </a:r>
            <a:r>
              <a:rPr lang="en-US" sz="1800" b="1" dirty="0" smtClean="0">
                <a:solidFill>
                  <a:srgbClr val="333300"/>
                </a:solidFill>
                <a:effectLst/>
              </a:rPr>
              <a:t> immobilized on an ammonia 				electrode to detect urea</a:t>
            </a:r>
          </a:p>
          <a:p>
            <a:pPr algn="just" eaLnBrk="1" hangingPunct="1">
              <a:lnSpc>
                <a:spcPct val="80000"/>
              </a:lnSpc>
              <a:defRPr/>
            </a:pPr>
            <a:endParaRPr lang="en-US" sz="1800" b="1" dirty="0" smtClean="0">
              <a:solidFill>
                <a:srgbClr val="333300"/>
              </a:solidFill>
              <a:effectLst/>
            </a:endParaRPr>
          </a:p>
          <a:p>
            <a:pPr algn="just" eaLnBrk="1" hangingPunct="1">
              <a:lnSpc>
                <a:spcPct val="80000"/>
              </a:lnSpc>
              <a:defRPr/>
            </a:pPr>
            <a:r>
              <a:rPr lang="en-US" sz="1800" b="1" dirty="0" smtClean="0">
                <a:solidFill>
                  <a:srgbClr val="333300"/>
                </a:solidFill>
                <a:effectLst/>
              </a:rPr>
              <a:t>1970		</a:t>
            </a:r>
            <a:r>
              <a:rPr lang="en-US" sz="1800" b="1" dirty="0" err="1" smtClean="0">
                <a:solidFill>
                  <a:srgbClr val="333300"/>
                </a:solidFill>
                <a:effectLst/>
              </a:rPr>
              <a:t>Bergveld</a:t>
            </a:r>
            <a:r>
              <a:rPr lang="en-US" sz="1800" b="1" dirty="0" smtClean="0">
                <a:solidFill>
                  <a:srgbClr val="333300"/>
                </a:solidFill>
                <a:effectLst/>
              </a:rPr>
              <a:t> – ion selective Field Effect Transistor (ISFET)</a:t>
            </a:r>
          </a:p>
          <a:p>
            <a:pPr algn="just" eaLnBrk="1" hangingPunct="1">
              <a:lnSpc>
                <a:spcPct val="80000"/>
              </a:lnSpc>
              <a:defRPr/>
            </a:pPr>
            <a:endParaRPr lang="en-US" sz="1800" b="1" dirty="0" smtClean="0">
              <a:solidFill>
                <a:srgbClr val="333300"/>
              </a:solidFill>
              <a:effectLst/>
            </a:endParaRPr>
          </a:p>
          <a:p>
            <a:pPr algn="just" eaLnBrk="1" hangingPunct="1">
              <a:lnSpc>
                <a:spcPct val="80000"/>
              </a:lnSpc>
              <a:defRPr/>
            </a:pPr>
            <a:r>
              <a:rPr lang="en-US" sz="1800" b="1" dirty="0" smtClean="0">
                <a:solidFill>
                  <a:srgbClr val="333300"/>
                </a:solidFill>
                <a:effectLst/>
              </a:rPr>
              <a:t>1975 	Lubbers and </a:t>
            </a:r>
            <a:r>
              <a:rPr lang="en-US" sz="1800" b="1" dirty="0" err="1" smtClean="0">
                <a:solidFill>
                  <a:srgbClr val="333300"/>
                </a:solidFill>
                <a:effectLst/>
              </a:rPr>
              <a:t>Opitz</a:t>
            </a:r>
            <a:r>
              <a:rPr lang="en-US" sz="1800" b="1" dirty="0" smtClean="0">
                <a:solidFill>
                  <a:srgbClr val="333300"/>
                </a:solidFill>
                <a:effectLst/>
              </a:rPr>
              <a:t> described a </a:t>
            </a:r>
            <a:r>
              <a:rPr lang="en-US" sz="1800" b="1" dirty="0" err="1" smtClean="0">
                <a:solidFill>
                  <a:srgbClr val="333300"/>
                </a:solidFill>
                <a:effectLst/>
              </a:rPr>
              <a:t>fibre</a:t>
            </a:r>
            <a:r>
              <a:rPr lang="en-US" sz="1800" b="1" dirty="0" smtClean="0">
                <a:solidFill>
                  <a:srgbClr val="333300"/>
                </a:solidFill>
                <a:effectLst/>
              </a:rPr>
              <a:t>-optic sensor with 	</a:t>
            </a:r>
            <a:r>
              <a:rPr lang="en-US" sz="1800" b="1" dirty="0" err="1" smtClean="0">
                <a:solidFill>
                  <a:srgbClr val="333300"/>
                </a:solidFill>
                <a:effectLst/>
              </a:rPr>
              <a:t>immobilised</a:t>
            </a:r>
            <a:r>
              <a:rPr lang="en-US" sz="1800" b="1" dirty="0" smtClean="0">
                <a:solidFill>
                  <a:srgbClr val="333300"/>
                </a:solidFill>
                <a:effectLst/>
              </a:rPr>
              <a:t> indicator to measure carbon dioxide or oxygen. 		</a:t>
            </a:r>
          </a:p>
        </p:txBody>
      </p:sp>
      <p:sp>
        <p:nvSpPr>
          <p:cNvPr id="10243" name="Rectangle 4"/>
          <p:cNvSpPr>
            <a:spLocks noChangeArrowheads="1"/>
          </p:cNvSpPr>
          <p:nvPr/>
        </p:nvSpPr>
        <p:spPr bwMode="auto">
          <a:xfrm>
            <a:off x="1908175" y="404813"/>
            <a:ext cx="5462588" cy="701675"/>
          </a:xfrm>
          <a:prstGeom prst="rect">
            <a:avLst/>
          </a:prstGeom>
          <a:noFill/>
          <a:ln w="9525">
            <a:noFill/>
            <a:miter lim="800000"/>
            <a:headEnd/>
            <a:tailEnd/>
          </a:ln>
        </p:spPr>
        <p:txBody>
          <a:bodyPr wrap="none">
            <a:spAutoFit/>
          </a:bodyPr>
          <a:lstStyle/>
          <a:p>
            <a:r>
              <a:rPr lang="en-US" sz="4000" b="1">
                <a:solidFill>
                  <a:srgbClr val="660066"/>
                </a:solidFill>
              </a:rPr>
              <a:t>History of Biosensors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3"/>
          <p:cNvSpPr>
            <a:spLocks noGrp="1" noRot="1" noChangeArrowheads="1"/>
          </p:cNvSpPr>
          <p:nvPr>
            <p:ph type="body" idx="1"/>
          </p:nvPr>
        </p:nvSpPr>
        <p:spPr/>
        <p:txBody>
          <a:bodyPr/>
          <a:lstStyle/>
          <a:p>
            <a:pPr algn="just" eaLnBrk="1" hangingPunct="1">
              <a:lnSpc>
                <a:spcPct val="80000"/>
              </a:lnSpc>
              <a:defRPr/>
            </a:pPr>
            <a:r>
              <a:rPr lang="en-US" sz="1800" b="1" dirty="0" smtClean="0">
                <a:solidFill>
                  <a:srgbClr val="333300"/>
                </a:solidFill>
                <a:effectLst/>
              </a:rPr>
              <a:t>1975	 	First commercial biosensor ( Yellow springs     </a:t>
            </a:r>
          </a:p>
          <a:p>
            <a:pPr algn="just" eaLnBrk="1" hangingPunct="1">
              <a:lnSpc>
                <a:spcPct val="80000"/>
              </a:lnSpc>
              <a:buFont typeface="Wingdings" pitchFamily="2" charset="2"/>
              <a:buNone/>
              <a:defRPr/>
            </a:pPr>
            <a:r>
              <a:rPr lang="en-US" sz="1800" b="1" dirty="0" smtClean="0">
                <a:solidFill>
                  <a:srgbClr val="333300"/>
                </a:solidFill>
                <a:effectLst/>
              </a:rPr>
              <a:t>Instruments glucose biosensor)</a:t>
            </a:r>
          </a:p>
          <a:p>
            <a:pPr algn="just" eaLnBrk="1" hangingPunct="1">
              <a:lnSpc>
                <a:spcPct val="80000"/>
              </a:lnSpc>
              <a:defRPr/>
            </a:pPr>
            <a:endParaRPr lang="en-US" sz="1800" b="1" dirty="0" smtClean="0">
              <a:solidFill>
                <a:srgbClr val="333300"/>
              </a:solidFill>
              <a:effectLst/>
            </a:endParaRPr>
          </a:p>
          <a:p>
            <a:pPr algn="just" eaLnBrk="1" hangingPunct="1">
              <a:lnSpc>
                <a:spcPct val="80000"/>
              </a:lnSpc>
              <a:defRPr/>
            </a:pPr>
            <a:r>
              <a:rPr lang="en-US" sz="1800" b="1" dirty="0" smtClean="0">
                <a:solidFill>
                  <a:srgbClr val="333300"/>
                </a:solidFill>
                <a:effectLst/>
              </a:rPr>
              <a:t>1975		First microbe based biosensor, First </a:t>
            </a:r>
            <a:r>
              <a:rPr lang="en-US" sz="1800" b="1" dirty="0" err="1" smtClean="0">
                <a:solidFill>
                  <a:srgbClr val="333300"/>
                </a:solidFill>
                <a:effectLst/>
              </a:rPr>
              <a:t>immunosensor</a:t>
            </a:r>
            <a:endParaRPr lang="en-US" sz="1800" b="1" dirty="0" smtClean="0">
              <a:solidFill>
                <a:srgbClr val="333300"/>
              </a:solidFill>
              <a:effectLst/>
            </a:endParaRPr>
          </a:p>
          <a:p>
            <a:pPr algn="just" eaLnBrk="1" hangingPunct="1">
              <a:lnSpc>
                <a:spcPct val="80000"/>
              </a:lnSpc>
              <a:defRPr/>
            </a:pPr>
            <a:endParaRPr lang="en-US" sz="1800" b="1" dirty="0" smtClean="0">
              <a:solidFill>
                <a:srgbClr val="333300"/>
              </a:solidFill>
              <a:effectLst/>
            </a:endParaRPr>
          </a:p>
          <a:p>
            <a:pPr algn="just" eaLnBrk="1" hangingPunct="1">
              <a:lnSpc>
                <a:spcPct val="80000"/>
              </a:lnSpc>
              <a:defRPr/>
            </a:pPr>
            <a:r>
              <a:rPr lang="en-US" sz="1800" b="1" dirty="0" smtClean="0">
                <a:solidFill>
                  <a:srgbClr val="333300"/>
                </a:solidFill>
                <a:effectLst/>
              </a:rPr>
              <a:t>1976		First bedside artificial pancreas (Miles)</a:t>
            </a:r>
          </a:p>
          <a:p>
            <a:pPr algn="just" eaLnBrk="1" hangingPunct="1">
              <a:lnSpc>
                <a:spcPct val="80000"/>
              </a:lnSpc>
              <a:defRPr/>
            </a:pPr>
            <a:endParaRPr lang="en-US" sz="1800" b="1" dirty="0" smtClean="0">
              <a:solidFill>
                <a:srgbClr val="333300"/>
              </a:solidFill>
              <a:effectLst/>
            </a:endParaRPr>
          </a:p>
          <a:p>
            <a:pPr algn="just" eaLnBrk="1" hangingPunct="1">
              <a:lnSpc>
                <a:spcPct val="80000"/>
              </a:lnSpc>
              <a:defRPr/>
            </a:pPr>
            <a:r>
              <a:rPr lang="en-US" sz="1800" b="1" dirty="0" smtClean="0">
                <a:solidFill>
                  <a:srgbClr val="333300"/>
                </a:solidFill>
                <a:effectLst/>
              </a:rPr>
              <a:t>1980		First </a:t>
            </a:r>
            <a:r>
              <a:rPr lang="en-US" sz="1800" b="1" dirty="0" err="1" smtClean="0">
                <a:solidFill>
                  <a:srgbClr val="333300"/>
                </a:solidFill>
                <a:effectLst/>
              </a:rPr>
              <a:t>fibre</a:t>
            </a:r>
            <a:r>
              <a:rPr lang="en-US" sz="1800" b="1" dirty="0" smtClean="0">
                <a:solidFill>
                  <a:srgbClr val="333300"/>
                </a:solidFill>
                <a:effectLst/>
              </a:rPr>
              <a:t> optic pH sensor for in vivo blood gases 			(Peterson)</a:t>
            </a:r>
          </a:p>
          <a:p>
            <a:pPr algn="just" eaLnBrk="1" hangingPunct="1">
              <a:lnSpc>
                <a:spcPct val="80000"/>
              </a:lnSpc>
              <a:defRPr/>
            </a:pPr>
            <a:endParaRPr lang="en-US" sz="1800" b="1" dirty="0" smtClean="0">
              <a:solidFill>
                <a:srgbClr val="333300"/>
              </a:solidFill>
              <a:effectLst/>
            </a:endParaRPr>
          </a:p>
          <a:p>
            <a:pPr algn="just" eaLnBrk="1" hangingPunct="1">
              <a:lnSpc>
                <a:spcPct val="80000"/>
              </a:lnSpc>
              <a:defRPr/>
            </a:pPr>
            <a:r>
              <a:rPr lang="en-US" sz="1800" b="1" dirty="0" smtClean="0">
                <a:solidFill>
                  <a:srgbClr val="333300"/>
                </a:solidFill>
                <a:effectLst/>
              </a:rPr>
              <a:t>1982		First </a:t>
            </a:r>
            <a:r>
              <a:rPr lang="en-US" sz="1800" b="1" dirty="0" err="1" smtClean="0">
                <a:solidFill>
                  <a:srgbClr val="333300"/>
                </a:solidFill>
                <a:effectLst/>
              </a:rPr>
              <a:t>fibre</a:t>
            </a:r>
            <a:r>
              <a:rPr lang="en-US" sz="1800" b="1" dirty="0" smtClean="0">
                <a:solidFill>
                  <a:srgbClr val="333300"/>
                </a:solidFill>
                <a:effectLst/>
              </a:rPr>
              <a:t> optic-based biosensor for glucose</a:t>
            </a:r>
          </a:p>
          <a:p>
            <a:pPr algn="just" eaLnBrk="1" hangingPunct="1">
              <a:lnSpc>
                <a:spcPct val="80000"/>
              </a:lnSpc>
              <a:defRPr/>
            </a:pPr>
            <a:endParaRPr lang="en-US" sz="1800" b="1" dirty="0" smtClean="0">
              <a:solidFill>
                <a:srgbClr val="333300"/>
              </a:solidFill>
              <a:effectLst/>
            </a:endParaRPr>
          </a:p>
          <a:p>
            <a:pPr algn="just" eaLnBrk="1" hangingPunct="1">
              <a:lnSpc>
                <a:spcPct val="80000"/>
              </a:lnSpc>
              <a:defRPr/>
            </a:pPr>
            <a:r>
              <a:rPr lang="en-US" sz="1800" b="1" dirty="0" smtClean="0">
                <a:solidFill>
                  <a:srgbClr val="333300"/>
                </a:solidFill>
                <a:effectLst/>
              </a:rPr>
              <a:t>1983		First surface </a:t>
            </a:r>
            <a:r>
              <a:rPr lang="en-US" sz="1800" b="1" dirty="0" err="1" smtClean="0">
                <a:solidFill>
                  <a:srgbClr val="333300"/>
                </a:solidFill>
                <a:effectLst/>
              </a:rPr>
              <a:t>plasmon</a:t>
            </a:r>
            <a:r>
              <a:rPr lang="en-US" sz="1800" b="1" dirty="0" smtClean="0">
                <a:solidFill>
                  <a:srgbClr val="333300"/>
                </a:solidFill>
                <a:effectLst/>
              </a:rPr>
              <a:t> resonance (SPR) 				</a:t>
            </a:r>
            <a:r>
              <a:rPr lang="en-US" sz="1800" b="1" dirty="0" err="1" smtClean="0">
                <a:solidFill>
                  <a:srgbClr val="333300"/>
                </a:solidFill>
                <a:effectLst/>
              </a:rPr>
              <a:t>immunosensor</a:t>
            </a:r>
            <a:endParaRPr lang="en-US" sz="1800" b="1" dirty="0" smtClean="0">
              <a:solidFill>
                <a:srgbClr val="333300"/>
              </a:solidFill>
              <a:effectLst/>
            </a:endParaRPr>
          </a:p>
          <a:p>
            <a:pPr algn="just" eaLnBrk="1" hangingPunct="1">
              <a:lnSpc>
                <a:spcPct val="80000"/>
              </a:lnSpc>
              <a:defRPr/>
            </a:pPr>
            <a:endParaRPr lang="en-US" sz="1800" b="1" dirty="0" smtClean="0">
              <a:solidFill>
                <a:srgbClr val="333300"/>
              </a:solidFill>
              <a:effectLst/>
            </a:endParaRPr>
          </a:p>
          <a:p>
            <a:pPr algn="just" eaLnBrk="1" hangingPunct="1">
              <a:lnSpc>
                <a:spcPct val="80000"/>
              </a:lnSpc>
              <a:defRPr/>
            </a:pPr>
            <a:r>
              <a:rPr lang="en-US" sz="1800" b="1" dirty="0" smtClean="0">
                <a:solidFill>
                  <a:srgbClr val="333300"/>
                </a:solidFill>
                <a:effectLst/>
              </a:rPr>
              <a:t>1984		First mediated </a:t>
            </a:r>
            <a:r>
              <a:rPr lang="en-US" sz="1800" b="1" dirty="0" err="1" smtClean="0">
                <a:solidFill>
                  <a:srgbClr val="333300"/>
                </a:solidFill>
                <a:effectLst/>
              </a:rPr>
              <a:t>amperometric</a:t>
            </a:r>
            <a:r>
              <a:rPr lang="en-US" sz="1800" b="1" dirty="0" smtClean="0">
                <a:solidFill>
                  <a:srgbClr val="333300"/>
                </a:solidFill>
                <a:effectLst/>
              </a:rPr>
              <a:t> biosensor: 				</a:t>
            </a:r>
            <a:r>
              <a:rPr lang="en-US" sz="1800" b="1" dirty="0" err="1" smtClean="0">
                <a:solidFill>
                  <a:srgbClr val="333300"/>
                </a:solidFill>
                <a:effectLst/>
              </a:rPr>
              <a:t>ferrocene</a:t>
            </a:r>
            <a:r>
              <a:rPr lang="en-US" sz="1800" b="1" dirty="0" smtClean="0">
                <a:solidFill>
                  <a:srgbClr val="333300"/>
                </a:solidFill>
                <a:effectLst/>
              </a:rPr>
              <a:t> used with glucose </a:t>
            </a:r>
            <a:r>
              <a:rPr lang="en-US" sz="1800" b="1" dirty="0" err="1" smtClean="0">
                <a:solidFill>
                  <a:srgbClr val="333300"/>
                </a:solidFill>
                <a:effectLst/>
              </a:rPr>
              <a:t>oxidase</a:t>
            </a:r>
            <a:r>
              <a:rPr lang="en-US" sz="1800" b="1" dirty="0" smtClean="0">
                <a:solidFill>
                  <a:srgbClr val="333300"/>
                </a:solidFill>
                <a:effectLst/>
              </a:rPr>
              <a:t> for glucose 			detection</a:t>
            </a:r>
          </a:p>
          <a:p>
            <a:pPr algn="just" eaLnBrk="1" hangingPunct="1">
              <a:lnSpc>
                <a:spcPct val="80000"/>
              </a:lnSpc>
              <a:defRPr/>
            </a:pPr>
            <a:endParaRPr lang="en-US" sz="1600" b="1" dirty="0" smtClean="0">
              <a:solidFill>
                <a:srgbClr val="333300"/>
              </a:solidFill>
              <a:effectLst/>
            </a:endParaRPr>
          </a:p>
          <a:p>
            <a:pPr eaLnBrk="1" hangingPunct="1">
              <a:lnSpc>
                <a:spcPct val="80000"/>
              </a:lnSpc>
              <a:defRPr/>
            </a:pPr>
            <a:endParaRPr lang="en-US" sz="2400" b="1" dirty="0" smtClean="0">
              <a:solidFill>
                <a:srgbClr val="333300"/>
              </a:solidFill>
            </a:endParaRPr>
          </a:p>
        </p:txBody>
      </p:sp>
      <p:sp>
        <p:nvSpPr>
          <p:cNvPr id="11267" name="Rectangle 4"/>
          <p:cNvSpPr>
            <a:spLocks noChangeArrowheads="1"/>
          </p:cNvSpPr>
          <p:nvPr/>
        </p:nvSpPr>
        <p:spPr bwMode="auto">
          <a:xfrm>
            <a:off x="1908175" y="404813"/>
            <a:ext cx="5462588" cy="701675"/>
          </a:xfrm>
          <a:prstGeom prst="rect">
            <a:avLst/>
          </a:prstGeom>
          <a:noFill/>
          <a:ln w="9525">
            <a:noFill/>
            <a:miter lim="800000"/>
            <a:headEnd/>
            <a:tailEnd/>
          </a:ln>
        </p:spPr>
        <p:txBody>
          <a:bodyPr wrap="none">
            <a:spAutoFit/>
          </a:bodyPr>
          <a:lstStyle/>
          <a:p>
            <a:r>
              <a:rPr lang="en-US" sz="4000" b="1">
                <a:solidFill>
                  <a:srgbClr val="660066"/>
                </a:solidFill>
              </a:rPr>
              <a:t>History of Biosensors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Rot="1" noChangeArrowheads="1"/>
          </p:cNvSpPr>
          <p:nvPr>
            <p:ph type="body" idx="1"/>
          </p:nvPr>
        </p:nvSpPr>
        <p:spPr>
          <a:xfrm>
            <a:off x="900113" y="1881188"/>
            <a:ext cx="8007350" cy="4191000"/>
          </a:xfrm>
        </p:spPr>
        <p:txBody>
          <a:bodyPr/>
          <a:lstStyle/>
          <a:p>
            <a:pPr algn="just" eaLnBrk="1" hangingPunct="1">
              <a:lnSpc>
                <a:spcPct val="80000"/>
              </a:lnSpc>
            </a:pPr>
            <a:r>
              <a:rPr lang="en-US" sz="2000" b="1" smtClean="0">
                <a:solidFill>
                  <a:srgbClr val="333300"/>
                </a:solidFill>
                <a:effectLst/>
              </a:rPr>
              <a:t>1987		Blood-glucose biosensor launched by 			MediSense ExacTech</a:t>
            </a:r>
          </a:p>
          <a:p>
            <a:pPr algn="just" eaLnBrk="1" hangingPunct="1">
              <a:lnSpc>
                <a:spcPct val="80000"/>
              </a:lnSpc>
            </a:pPr>
            <a:endParaRPr lang="en-US" sz="2000" b="1" smtClean="0">
              <a:solidFill>
                <a:srgbClr val="333300"/>
              </a:solidFill>
              <a:effectLst/>
            </a:endParaRPr>
          </a:p>
          <a:p>
            <a:pPr algn="just" eaLnBrk="1" hangingPunct="1">
              <a:lnSpc>
                <a:spcPct val="80000"/>
              </a:lnSpc>
            </a:pPr>
            <a:r>
              <a:rPr lang="en-US" sz="2000" b="1" smtClean="0">
                <a:solidFill>
                  <a:srgbClr val="333300"/>
                </a:solidFill>
                <a:effectLst/>
              </a:rPr>
              <a:t>1990		SPR based biosensor by Pharmacia BIACore</a:t>
            </a:r>
          </a:p>
          <a:p>
            <a:pPr algn="just" eaLnBrk="1" hangingPunct="1">
              <a:lnSpc>
                <a:spcPct val="80000"/>
              </a:lnSpc>
            </a:pPr>
            <a:endParaRPr lang="en-US" sz="2000" b="1" smtClean="0">
              <a:solidFill>
                <a:srgbClr val="333300"/>
              </a:solidFill>
              <a:effectLst/>
            </a:endParaRPr>
          </a:p>
          <a:p>
            <a:pPr algn="just" eaLnBrk="1" hangingPunct="1">
              <a:lnSpc>
                <a:spcPct val="80000"/>
              </a:lnSpc>
            </a:pPr>
            <a:r>
              <a:rPr lang="en-US" sz="2000" b="1" smtClean="0">
                <a:solidFill>
                  <a:srgbClr val="333300"/>
                </a:solidFill>
                <a:effectLst/>
              </a:rPr>
              <a:t>1992		Hand held blood biosensor by i-STAT</a:t>
            </a:r>
          </a:p>
          <a:p>
            <a:pPr algn="just" eaLnBrk="1" hangingPunct="1">
              <a:lnSpc>
                <a:spcPct val="80000"/>
              </a:lnSpc>
            </a:pPr>
            <a:endParaRPr lang="en-US" sz="2000" b="1" smtClean="0">
              <a:solidFill>
                <a:srgbClr val="333300"/>
              </a:solidFill>
              <a:effectLst/>
            </a:endParaRPr>
          </a:p>
          <a:p>
            <a:pPr algn="just" eaLnBrk="1" hangingPunct="1">
              <a:lnSpc>
                <a:spcPct val="80000"/>
              </a:lnSpc>
            </a:pPr>
            <a:r>
              <a:rPr lang="en-US" sz="2000" b="1" smtClean="0">
                <a:solidFill>
                  <a:srgbClr val="333300"/>
                </a:solidFill>
                <a:effectLst/>
              </a:rPr>
              <a:t>1996		Launching of Glucocard</a:t>
            </a:r>
          </a:p>
          <a:p>
            <a:pPr algn="just" eaLnBrk="1" hangingPunct="1">
              <a:lnSpc>
                <a:spcPct val="80000"/>
              </a:lnSpc>
            </a:pPr>
            <a:endParaRPr lang="en-US" sz="2000" b="1" smtClean="0">
              <a:solidFill>
                <a:srgbClr val="333300"/>
              </a:solidFill>
              <a:effectLst/>
            </a:endParaRPr>
          </a:p>
          <a:p>
            <a:pPr algn="just" eaLnBrk="1" hangingPunct="1">
              <a:lnSpc>
                <a:spcPct val="80000"/>
              </a:lnSpc>
            </a:pPr>
            <a:r>
              <a:rPr lang="en-US" sz="2000" b="1" smtClean="0">
                <a:solidFill>
                  <a:srgbClr val="333300"/>
                </a:solidFill>
                <a:effectLst/>
              </a:rPr>
              <a:t>1998		Blood glucose biosensor launch by LifeScan 		FastTake</a:t>
            </a:r>
          </a:p>
          <a:p>
            <a:pPr algn="just" eaLnBrk="1" hangingPunct="1">
              <a:lnSpc>
                <a:spcPct val="80000"/>
              </a:lnSpc>
            </a:pPr>
            <a:endParaRPr lang="en-US" sz="2000" b="1" smtClean="0">
              <a:solidFill>
                <a:srgbClr val="333300"/>
              </a:solidFill>
              <a:effectLst/>
            </a:endParaRPr>
          </a:p>
          <a:p>
            <a:pPr algn="just" eaLnBrk="1" hangingPunct="1">
              <a:lnSpc>
                <a:spcPct val="80000"/>
              </a:lnSpc>
            </a:pPr>
            <a:r>
              <a:rPr lang="en-US" sz="2000" b="1" smtClean="0">
                <a:solidFill>
                  <a:srgbClr val="333300"/>
                </a:solidFill>
                <a:effectLst/>
              </a:rPr>
              <a:t>1998		Roche Diagnostics by Merger of Roche and 			Boehringer mannheim</a:t>
            </a:r>
          </a:p>
          <a:p>
            <a:pPr algn="just" eaLnBrk="1" hangingPunct="1">
              <a:lnSpc>
                <a:spcPct val="80000"/>
              </a:lnSpc>
            </a:pPr>
            <a:endParaRPr lang="en-US" sz="2000" b="1" smtClean="0">
              <a:solidFill>
                <a:srgbClr val="333300"/>
              </a:solidFill>
              <a:effectLst/>
            </a:endParaRPr>
          </a:p>
          <a:p>
            <a:pPr algn="just" eaLnBrk="1" hangingPunct="1">
              <a:lnSpc>
                <a:spcPct val="80000"/>
              </a:lnSpc>
            </a:pPr>
            <a:r>
              <a:rPr lang="en-US" sz="2000" b="1" smtClean="0">
                <a:solidFill>
                  <a:srgbClr val="333300"/>
                </a:solidFill>
                <a:effectLst/>
              </a:rPr>
              <a:t>Current	Quantom dots, nanoparicles, nanowire, 			nanotube, etc</a:t>
            </a:r>
          </a:p>
        </p:txBody>
      </p:sp>
      <p:sp>
        <p:nvSpPr>
          <p:cNvPr id="12291" name="Rectangle 8"/>
          <p:cNvSpPr>
            <a:spLocks noChangeArrowheads="1"/>
          </p:cNvSpPr>
          <p:nvPr/>
        </p:nvSpPr>
        <p:spPr bwMode="auto">
          <a:xfrm>
            <a:off x="1908175" y="404813"/>
            <a:ext cx="5462588" cy="701675"/>
          </a:xfrm>
          <a:prstGeom prst="rect">
            <a:avLst/>
          </a:prstGeom>
          <a:noFill/>
          <a:ln w="9525">
            <a:noFill/>
            <a:miter lim="800000"/>
            <a:headEnd/>
            <a:tailEnd/>
          </a:ln>
        </p:spPr>
        <p:txBody>
          <a:bodyPr wrap="none">
            <a:spAutoFit/>
          </a:bodyPr>
          <a:lstStyle/>
          <a:p>
            <a:r>
              <a:rPr lang="en-US" sz="4000" b="1">
                <a:solidFill>
                  <a:srgbClr val="660066"/>
                </a:solidFill>
              </a:rPr>
              <a:t>History of Biosensors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ati trasparenti">
  <a:themeElements>
    <a:clrScheme name="Strati trasparenti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Strati trasparenti">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trati trasparenti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Strati trasparenti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Strati trasparenti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Strati trasparenti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Strati trasparenti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Strati trasparenti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Strati trasparenti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Strati trasparenti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1556</TotalTime>
  <Words>690</Words>
  <Application>Microsoft Office PowerPoint</Application>
  <PresentationFormat>On-screen Show (4:3)</PresentationFormat>
  <Paragraphs>181</Paragraphs>
  <Slides>31</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41" baseType="lpstr">
      <vt:lpstr>Arial</vt:lpstr>
      <vt:lpstr>Arial Black</vt:lpstr>
      <vt:lpstr>Wingdings</vt:lpstr>
      <vt:lpstr>Albertus Extra Bold</vt:lpstr>
      <vt:lpstr>Calibri</vt:lpstr>
      <vt:lpstr>Times New Roman</vt:lpstr>
      <vt:lpstr>Tahoma</vt:lpstr>
      <vt:lpstr>Strati trasparenti</vt:lpstr>
      <vt:lpstr>Microsoft Photo Editor 3.0 Photo</vt:lpstr>
      <vt:lpstr>Bitmap Image</vt:lpstr>
      <vt:lpstr>BIOSENSOR</vt:lpstr>
      <vt:lpstr>Slide 2</vt:lpstr>
      <vt:lpstr>Slide 3</vt:lpstr>
      <vt:lpstr>Current Definition</vt:lpstr>
      <vt:lpstr>Components of a Biosensor</vt:lpstr>
      <vt:lpstr>Slide 6</vt:lpstr>
      <vt:lpstr>Slide 7</vt:lpstr>
      <vt:lpstr>Slide 8</vt:lpstr>
      <vt:lpstr>Slide 9</vt:lpstr>
      <vt:lpstr>Slide 10</vt:lpstr>
      <vt:lpstr>Biosensor</vt:lpstr>
      <vt:lpstr>1. The Analyte (What do you want to detect)  Molecule -  Protein, toxin, peptide, vitamin, sugar, metal ion</vt:lpstr>
      <vt:lpstr>Slide 13</vt:lpstr>
      <vt:lpstr>Example of biosensors</vt:lpstr>
      <vt:lpstr>Example of biosensors</vt:lpstr>
      <vt:lpstr>Research Biosensors</vt:lpstr>
      <vt:lpstr>Slide 17</vt:lpstr>
      <vt:lpstr>Types of Biosensors</vt:lpstr>
      <vt:lpstr>Slide 19</vt:lpstr>
      <vt:lpstr>Slide 20</vt:lpstr>
      <vt:lpstr>Potentiometric Biosensor </vt:lpstr>
      <vt:lpstr>Slide 22</vt:lpstr>
      <vt:lpstr>Slide 23</vt:lpstr>
      <vt:lpstr>Electrochemical DNA Biosensor</vt:lpstr>
      <vt:lpstr>Types DNA Biosensors</vt:lpstr>
      <vt:lpstr>Slide 26</vt:lpstr>
      <vt:lpstr>Biosensors on the Nanoscale</vt:lpstr>
      <vt:lpstr>Potential Applications</vt:lpstr>
      <vt:lpstr>Slide 29</vt:lpstr>
      <vt:lpstr>Slide 30</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BIOSENSOR (General principles and applications)</dc:title>
  <dc:creator>Jayanti Tokas, Rubina Begum, Shalini Jain, Hariom Yadav</dc:creator>
  <cp:lastModifiedBy>da</cp:lastModifiedBy>
  <cp:revision>103</cp:revision>
  <dcterms:created xsi:type="dcterms:W3CDTF">2005-06-21T12:34:08Z</dcterms:created>
  <dcterms:modified xsi:type="dcterms:W3CDTF">2020-01-30T07:19:28Z</dcterms:modified>
</cp:coreProperties>
</file>