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77" d="100"/>
          <a:sy n="77" d="100"/>
        </p:scale>
        <p:origin x="-107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th1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2" name="Group2"/>
          <p:cNvGrpSpPr/>
          <p:nvPr/>
        </p:nvGrpSpPr>
        <p:grpSpPr>
          <a:xfrm>
            <a:off x="216408" y="902208"/>
            <a:ext cx="2538984" cy="2538984"/>
            <a:chOff x="216408" y="902208"/>
            <a:chExt cx="2538984" cy="2538984"/>
          </a:xfrm>
        </p:grpSpPr>
        <p:sp>
          <p:nvSpPr>
            <p:cNvPr id="3" name="Path3"/>
            <p:cNvSpPr/>
            <p:nvPr/>
          </p:nvSpPr>
          <p:spPr>
            <a:xfrm>
              <a:off x="216408" y="902208"/>
              <a:ext cx="2538984" cy="2538984"/>
            </a:xfrm>
            <a:custGeom>
              <a:avLst/>
              <a:gdLst/>
              <a:ahLst/>
              <a:cxnLst/>
              <a:rect l="l" t="t" r="r" b="b"/>
              <a:pathLst>
                <a:path w="2538984" h="2538984">
                  <a:moveTo>
                    <a:pt x="12192" y="1269492"/>
                  </a:moveTo>
                  <a:cubicBezTo>
                    <a:pt x="12192" y="575056"/>
                    <a:pt x="575107" y="12192"/>
                    <a:pt x="1269492" y="12192"/>
                  </a:cubicBezTo>
                  <a:cubicBezTo>
                    <a:pt x="1963928" y="12192"/>
                    <a:pt x="2526792" y="575056"/>
                    <a:pt x="2526792" y="1269492"/>
                  </a:cubicBezTo>
                  <a:cubicBezTo>
                    <a:pt x="2526792" y="1963928"/>
                    <a:pt x="1963928" y="2526792"/>
                    <a:pt x="1269492" y="2526792"/>
                  </a:cubicBezTo>
                  <a:cubicBezTo>
                    <a:pt x="575107" y="2526792"/>
                    <a:pt x="12192" y="1963928"/>
                    <a:pt x="12192" y="1269492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192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4" name="Path4"/>
            <p:cNvSpPr/>
            <p:nvPr/>
          </p:nvSpPr>
          <p:spPr>
            <a:xfrm>
              <a:off x="533400" y="1447800"/>
              <a:ext cx="381000" cy="1601724"/>
            </a:xfrm>
            <a:custGeom>
              <a:avLst/>
              <a:gdLst/>
              <a:ahLst/>
              <a:cxnLst/>
              <a:rect l="l" t="t" r="r" b="b"/>
              <a:pathLst>
                <a:path w="381000" h="1601724">
                  <a:moveTo>
                    <a:pt x="304800" y="1525524"/>
                  </a:moveTo>
                  <a:lnTo>
                    <a:pt x="76200" y="1525524"/>
                  </a:lnTo>
                  <a:lnTo>
                    <a:pt x="76200" y="76200"/>
                  </a:lnTo>
                  <a:lnTo>
                    <a:pt x="3048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grpSp>
        <p:nvGrpSpPr>
          <p:cNvPr id="5" name="Group5"/>
          <p:cNvGrpSpPr/>
          <p:nvPr/>
        </p:nvGrpSpPr>
        <p:grpSpPr>
          <a:xfrm>
            <a:off x="0" y="1133856"/>
            <a:ext cx="8686800" cy="1685544"/>
            <a:chOff x="0" y="1133856"/>
            <a:chExt cx="8686800" cy="1685544"/>
          </a:xfrm>
        </p:grpSpPr>
        <p:sp>
          <p:nvSpPr>
            <p:cNvPr id="6" name="Text Box6"/>
            <p:cNvSpPr txBox="1"/>
            <p:nvPr/>
          </p:nvSpPr>
          <p:spPr>
            <a:xfrm>
              <a:off x="0" y="1676400"/>
              <a:ext cx="4724400" cy="1143000"/>
            </a:xfrm>
            <a:prstGeom prst="rect">
              <a:avLst/>
            </a:prstGeom>
            <a:solidFill>
              <a:srgbClr val="9CAACA"/>
            </a:solidFill>
          </p:spPr>
          <p:txBody>
            <a:bodyPr wrap="square" lIns="0" tIns="0" rIns="0" rtlCol="0">
              <a:spAutoFit/>
            </a:bodyPr>
            <a:lstStyle/>
            <a:p>
              <a:pPr algn="l">
                <a:lnSpc>
                  <a:spcPts val="2338"/>
                </a:lnSpc>
              </a:pPr>
              <a:endParaRPr/>
            </a:p>
            <a:p>
              <a:pPr marL="777240" algn="l" rtl="0">
                <a:lnSpc>
                  <a:spcPts val="4456"/>
                </a:lnSpc>
              </a:pPr>
              <a:r>
                <a:rPr lang="en-US" altLang="zh-CN" sz="4000" spc="1" dirty="0">
                  <a:solidFill>
                    <a:srgbClr val="000000"/>
                  </a:solidFill>
                  <a:latin typeface="Arial"/>
                  <a:ea typeface="Arial"/>
                  <a:cs typeface="Arial"/>
                </a:rPr>
                <a:t>Interrupts</a:t>
              </a:r>
              <a:endParaRPr lang="en-US" altLang="zh-CN" sz="4000">
                <a:latin typeface="Arial"/>
                <a:ea typeface="Arial"/>
                <a:cs typeface="Arial"/>
              </a:endParaRPr>
            </a:p>
          </p:txBody>
        </p:sp>
        <p:pic>
          <p:nvPicPr>
            <p:cNvPr id="7" name="Image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62400" y="1676400"/>
              <a:ext cx="4724400" cy="1143000"/>
            </a:xfrm>
            <a:prstGeom prst="rect">
              <a:avLst/>
            </a:prstGeom>
            <a:noFill/>
          </p:spPr>
        </p:pic>
        <p:sp>
          <p:nvSpPr>
            <p:cNvPr id="8" name="Path8"/>
            <p:cNvSpPr/>
            <p:nvPr/>
          </p:nvSpPr>
          <p:spPr>
            <a:xfrm>
              <a:off x="7772400" y="1133856"/>
              <a:ext cx="414528" cy="1524000"/>
            </a:xfrm>
            <a:custGeom>
              <a:avLst/>
              <a:gdLst/>
              <a:ahLst/>
              <a:cxnLst/>
              <a:rect l="l" t="t" r="r" b="b"/>
              <a:pathLst>
                <a:path w="414528" h="1524000">
                  <a:moveTo>
                    <a:pt x="76200" y="76200"/>
                  </a:moveTo>
                  <a:lnTo>
                    <a:pt x="338327" y="76200"/>
                  </a:lnTo>
                  <a:lnTo>
                    <a:pt x="338327" y="1447800"/>
                  </a:lnTo>
                  <a:lnTo>
                    <a:pt x="76200" y="14478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9" name="Path9"/>
          <p:cNvSpPr/>
          <p:nvPr/>
        </p:nvSpPr>
        <p:spPr>
          <a:xfrm>
            <a:off x="298450" y="6080506"/>
            <a:ext cx="8547100" cy="30988"/>
          </a:xfrm>
          <a:custGeom>
            <a:avLst/>
            <a:gdLst/>
            <a:ahLst/>
            <a:cxnLst/>
            <a:rect l="l" t="t" r="r" b="b"/>
            <a:pathLst>
              <a:path w="8547100" h="30988">
                <a:moveTo>
                  <a:pt x="6350" y="15494"/>
                </a:moveTo>
                <a:lnTo>
                  <a:pt x="85407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ath165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166" name="Path166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167" name="Group167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168" name="Path168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169" name="Image16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170" name="Path170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71" name="Path171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172" name="Text Box172"/>
          <p:cNvSpPr txBox="1"/>
          <p:nvPr/>
        </p:nvSpPr>
        <p:spPr>
          <a:xfrm>
            <a:off x="1006145" y="791902"/>
            <a:ext cx="2889887" cy="56619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458"/>
              </a:lnSpc>
            </a:pP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Shared</a:t>
            </a:r>
            <a:r>
              <a:rPr lang="en-US" altLang="zh-CN" sz="4000" spc="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Data</a:t>
            </a:r>
            <a:endParaRPr lang="en-US" altLang="zh-CN" sz="4000">
              <a:latin typeface="Arial"/>
              <a:ea typeface="Arial"/>
              <a:cs typeface="Arial"/>
            </a:endParaRPr>
          </a:p>
        </p:txBody>
      </p:sp>
      <p:sp>
        <p:nvSpPr>
          <p:cNvPr id="173" name="Text Box173"/>
          <p:cNvSpPr txBox="1"/>
          <p:nvPr/>
        </p:nvSpPr>
        <p:spPr>
          <a:xfrm>
            <a:off x="1040892" y="1830517"/>
            <a:ext cx="197708" cy="23588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7"/>
              </a:lnSpc>
            </a:pPr>
            <a:r>
              <a:rPr lang="en-US" altLang="zh-CN" sz="1700" spc="-13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174" name="Text Box174"/>
          <p:cNvSpPr txBox="1"/>
          <p:nvPr/>
        </p:nvSpPr>
        <p:spPr>
          <a:xfrm>
            <a:off x="1040892" y="2489540"/>
            <a:ext cx="197480" cy="23555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5"/>
              </a:lnSpc>
            </a:pPr>
            <a:r>
              <a:rPr lang="en-US" altLang="zh-CN" sz="1700" spc="-15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175" name="Text Box175"/>
          <p:cNvSpPr txBox="1"/>
          <p:nvPr/>
        </p:nvSpPr>
        <p:spPr>
          <a:xfrm>
            <a:off x="1040892" y="2855300"/>
            <a:ext cx="197480" cy="23555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5"/>
              </a:lnSpc>
            </a:pPr>
            <a:r>
              <a:rPr lang="en-US" altLang="zh-CN" sz="1700" spc="-15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176" name="Text Box176"/>
          <p:cNvSpPr txBox="1"/>
          <p:nvPr/>
        </p:nvSpPr>
        <p:spPr>
          <a:xfrm>
            <a:off x="1040892" y="3513922"/>
            <a:ext cx="197480" cy="23555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5"/>
              </a:lnSpc>
            </a:pPr>
            <a:r>
              <a:rPr lang="en-US" altLang="zh-CN" sz="1700" spc="-15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177" name="Text Box177"/>
          <p:cNvSpPr txBox="1"/>
          <p:nvPr/>
        </p:nvSpPr>
        <p:spPr>
          <a:xfrm>
            <a:off x="1040892" y="4464899"/>
            <a:ext cx="197480" cy="23554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5"/>
              </a:lnSpc>
            </a:pPr>
            <a:r>
              <a:rPr lang="en-US" altLang="zh-CN" sz="1700" spc="-15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178" name="Text Box178"/>
          <p:cNvSpPr txBox="1"/>
          <p:nvPr/>
        </p:nvSpPr>
        <p:spPr>
          <a:xfrm>
            <a:off x="1488948" y="1746482"/>
            <a:ext cx="6792205" cy="63311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493"/>
              </a:lnSpc>
            </a:pP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</a:t>
            </a:r>
            <a:r>
              <a:rPr lang="en-US" altLang="zh-CN" sz="24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continuously</a:t>
            </a:r>
            <a:r>
              <a:rPr lang="en-US" altLang="zh-CN" sz="2400" spc="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monitors</a:t>
            </a:r>
            <a:r>
              <a:rPr lang="en-US" altLang="zh-CN" sz="24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two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temperatures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sets</a:t>
            </a:r>
            <a:r>
              <a:rPr lang="en-US" altLang="zh-CN" sz="2400" spc="-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off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alarm</a:t>
            </a:r>
            <a:r>
              <a:rPr lang="en-US" altLang="zh-CN" sz="24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if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they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different.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179" name="Text Box179"/>
          <p:cNvSpPr txBox="1"/>
          <p:nvPr/>
        </p:nvSpPr>
        <p:spPr>
          <a:xfrm>
            <a:off x="1488948" y="2405507"/>
            <a:ext cx="6886040" cy="194945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558"/>
              </a:lnSpc>
            </a:pP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reads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spc="-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temperatures</a:t>
            </a:r>
            <a:r>
              <a:rPr lang="en-US" altLang="zh-CN" sz="2400" spc="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from</a:t>
            </a:r>
            <a:r>
              <a:rPr lang="en-US" altLang="zh-CN" sz="2400" spc="-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hardware.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might</a:t>
            </a:r>
            <a:r>
              <a:rPr lang="en-US" altLang="zh-CN" sz="2400" spc="-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invoked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through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4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timer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or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through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temperature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sensing</a:t>
            </a:r>
            <a:r>
              <a:rPr lang="en-US" altLang="zh-CN" sz="2400" spc="2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hardware</a:t>
            </a:r>
            <a:r>
              <a:rPr lang="en-US" altLang="zh-CN" sz="2400" spc="2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itself.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Now,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consider</a:t>
            </a:r>
            <a:r>
              <a:rPr lang="en-US" altLang="zh-CN" sz="2400" spc="3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that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spc="-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temperatures</a:t>
            </a:r>
            <a:r>
              <a:rPr lang="en-US" altLang="zh-CN" sz="2400" spc="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are</a:t>
            </a:r>
            <a:r>
              <a:rPr lang="en-US" altLang="zh-CN" sz="24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70</a:t>
            </a:r>
            <a:r>
              <a:rPr lang="en-US" altLang="zh-CN" sz="2400" spc="66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degrees</a:t>
            </a:r>
            <a:r>
              <a:rPr lang="en-US" altLang="zh-CN" sz="2400" spc="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occurs</a:t>
            </a:r>
            <a:r>
              <a:rPr lang="en-US" altLang="zh-CN" sz="2400" spc="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after</a:t>
            </a:r>
            <a:r>
              <a:rPr lang="en-US" altLang="zh-CN" sz="2400" spc="-1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iTemp0</a:t>
            </a:r>
            <a:r>
              <a:rPr lang="en-US" altLang="zh-CN" sz="24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=</a:t>
            </a:r>
            <a:r>
              <a:rPr lang="en-US" altLang="zh-CN" sz="2400" spc="66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iTemperatures[0]</a:t>
            </a:r>
            <a:r>
              <a:rPr lang="en-US" altLang="zh-CN" sz="2400" spc="67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4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executed.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180" name="Text Box180"/>
          <p:cNvSpPr txBox="1"/>
          <p:nvPr/>
        </p:nvSpPr>
        <p:spPr>
          <a:xfrm>
            <a:off x="1488948" y="4380865"/>
            <a:ext cx="6926274" cy="121805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398"/>
              </a:lnSpc>
            </a:pP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temperatures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now</a:t>
            </a:r>
            <a:r>
              <a:rPr lang="en-US" altLang="zh-CN" sz="24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become</a:t>
            </a:r>
            <a:r>
              <a:rPr lang="en-US" altLang="zh-CN" sz="2400" spc="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75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degrees.</a:t>
            </a:r>
            <a:r>
              <a:rPr lang="en-US" altLang="zh-CN" sz="2400" spc="2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Hence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returning</a:t>
            </a:r>
            <a:r>
              <a:rPr lang="en-US" altLang="zh-CN" sz="24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from</a:t>
            </a:r>
            <a:r>
              <a:rPr lang="en-US" altLang="zh-CN" sz="2400" spc="-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ISR,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iTemp1</a:t>
            </a:r>
            <a:r>
              <a:rPr lang="en-US" altLang="zh-CN" sz="2400" spc="1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will</a:t>
            </a:r>
            <a:r>
              <a:rPr lang="en-US" altLang="zh-CN" sz="2400" spc="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assigned</a:t>
            </a:r>
            <a:r>
              <a:rPr lang="en-US" altLang="zh-CN" sz="2400" spc="2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75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alarm</a:t>
            </a:r>
            <a:r>
              <a:rPr lang="en-US" altLang="zh-CN" sz="24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will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set</a:t>
            </a:r>
            <a:r>
              <a:rPr lang="en-US" altLang="zh-CN" sz="24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off</a:t>
            </a:r>
            <a:r>
              <a:rPr lang="en-US" altLang="zh-CN" sz="2400" spc="-1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even</a:t>
            </a:r>
            <a:r>
              <a:rPr lang="en-US" altLang="zh-CN" sz="24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though</a:t>
            </a:r>
            <a:r>
              <a:rPr lang="en-US" altLang="zh-CN" sz="2400" spc="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spc="66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temperatures</a:t>
            </a:r>
            <a:r>
              <a:rPr lang="en-US" altLang="zh-CN" sz="2400" spc="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were</a:t>
            </a:r>
            <a:r>
              <a:rPr lang="en-US" altLang="zh-CN" sz="2400" spc="1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same.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181" name="Text Box181"/>
          <p:cNvSpPr txBox="1"/>
          <p:nvPr/>
        </p:nvSpPr>
        <p:spPr>
          <a:xfrm>
            <a:off x="8378952" y="6304033"/>
            <a:ext cx="178704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10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ath182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183" name="Path183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184" name="Group184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185" name="Path185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186" name="Image18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187" name="Path187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88" name="Path188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189" name="Text Box189"/>
          <p:cNvSpPr txBox="1"/>
          <p:nvPr/>
        </p:nvSpPr>
        <p:spPr>
          <a:xfrm>
            <a:off x="1006145" y="849608"/>
            <a:ext cx="4712892" cy="51011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017"/>
              </a:lnSpc>
            </a:pPr>
            <a:r>
              <a:rPr lang="en-US" altLang="zh-CN" sz="36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36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6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Shared-Data</a:t>
            </a:r>
            <a:r>
              <a:rPr lang="en-US" altLang="zh-CN" sz="3600" spc="-2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6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Bugs</a:t>
            </a:r>
            <a:endParaRPr lang="en-US" altLang="zh-CN" sz="3600">
              <a:latin typeface="Arial"/>
              <a:ea typeface="Arial"/>
              <a:cs typeface="Arial"/>
            </a:endParaRPr>
          </a:p>
        </p:txBody>
      </p:sp>
      <p:sp>
        <p:nvSpPr>
          <p:cNvPr id="190" name="Text Box190"/>
          <p:cNvSpPr txBox="1"/>
          <p:nvPr/>
        </p:nvSpPr>
        <p:spPr>
          <a:xfrm>
            <a:off x="853745" y="1921580"/>
            <a:ext cx="223663" cy="27424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159"/>
              </a:lnSpc>
            </a:pPr>
            <a:r>
              <a:rPr lang="en-US" altLang="zh-CN" sz="195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950">
              <a:latin typeface="Wingdings"/>
              <a:ea typeface="Wingdings"/>
              <a:cs typeface="Wingdings"/>
            </a:endParaRPr>
          </a:p>
        </p:txBody>
      </p:sp>
      <p:sp>
        <p:nvSpPr>
          <p:cNvPr id="191" name="Text Box191"/>
          <p:cNvSpPr txBox="1"/>
          <p:nvPr/>
        </p:nvSpPr>
        <p:spPr>
          <a:xfrm>
            <a:off x="853745" y="2860365"/>
            <a:ext cx="223663" cy="27424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159"/>
              </a:lnSpc>
            </a:pPr>
            <a:r>
              <a:rPr lang="en-US" altLang="zh-CN" sz="195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950">
              <a:latin typeface="Wingdings"/>
              <a:ea typeface="Wingdings"/>
              <a:cs typeface="Wingdings"/>
            </a:endParaRPr>
          </a:p>
        </p:txBody>
      </p:sp>
      <p:sp>
        <p:nvSpPr>
          <p:cNvPr id="192" name="Text Box192"/>
          <p:cNvSpPr txBox="1"/>
          <p:nvPr/>
        </p:nvSpPr>
        <p:spPr>
          <a:xfrm>
            <a:off x="1301750" y="1823545"/>
            <a:ext cx="6172313" cy="82264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3239"/>
              </a:lnSpc>
            </a:pPr>
            <a:r>
              <a:rPr lang="en-US" altLang="zh-CN" sz="28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spc="1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problem</a:t>
            </a:r>
            <a:r>
              <a:rPr lang="en-US" altLang="zh-CN" sz="28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8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due</a:t>
            </a:r>
            <a:r>
              <a:rPr lang="en-US" altLang="zh-CN" sz="28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shared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array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iTemperatures.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193" name="Text Box193"/>
          <p:cNvSpPr txBox="1"/>
          <p:nvPr/>
        </p:nvSpPr>
        <p:spPr>
          <a:xfrm>
            <a:off x="1301750" y="2762329"/>
            <a:ext cx="7200056" cy="167634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3300"/>
              </a:lnSpc>
            </a:pP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These</a:t>
            </a:r>
            <a:r>
              <a:rPr lang="en-US" altLang="zh-CN" sz="2800" spc="1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bugs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are</a:t>
            </a:r>
            <a:r>
              <a:rPr lang="en-US" altLang="zh-CN" sz="28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very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difficult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find</a:t>
            </a:r>
            <a:r>
              <a:rPr lang="en-US" altLang="zh-CN" sz="28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they</a:t>
            </a:r>
            <a:r>
              <a:rPr lang="en-US" altLang="zh-CN" sz="2800" spc="77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occur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only</a:t>
            </a:r>
            <a:r>
              <a:rPr lang="en-US" altLang="zh-CN" sz="28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when</a:t>
            </a:r>
            <a:r>
              <a:rPr lang="en-US" altLang="zh-CN" sz="2800" spc="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occurs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between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spc="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first</a:t>
            </a:r>
            <a:r>
              <a:rPr lang="en-US" altLang="zh-CN" sz="2800" spc="-2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2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MOVE</a:t>
            </a:r>
            <a:r>
              <a:rPr lang="en-US" altLang="zh-CN" sz="28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instructions,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otherwise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</a:t>
            </a:r>
            <a:r>
              <a:rPr lang="en-US" altLang="zh-CN" sz="28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works</a:t>
            </a:r>
            <a:r>
              <a:rPr lang="en-US" altLang="zh-CN" sz="28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fine.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194" name="Text Box194"/>
          <p:cNvSpPr txBox="1"/>
          <p:nvPr/>
        </p:nvSpPr>
        <p:spPr>
          <a:xfrm>
            <a:off x="8378952" y="6304033"/>
            <a:ext cx="178704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11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ath195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196" name="Path196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197" name="Group197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198" name="Path198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199" name="Image19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200" name="Path200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201" name="Path201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202" name="Text Box202"/>
          <p:cNvSpPr txBox="1"/>
          <p:nvPr/>
        </p:nvSpPr>
        <p:spPr>
          <a:xfrm>
            <a:off x="1006145" y="849608"/>
            <a:ext cx="6999891" cy="51011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017"/>
              </a:lnSpc>
            </a:pPr>
            <a:r>
              <a:rPr lang="en-US" altLang="zh-CN" sz="36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Solving</a:t>
            </a:r>
            <a:r>
              <a:rPr lang="en-US" altLang="zh-CN" sz="36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600" spc="-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36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600" spc="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Shared-Data</a:t>
            </a:r>
            <a:r>
              <a:rPr lang="en-US" altLang="zh-CN" sz="3600" spc="-3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6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Problem</a:t>
            </a:r>
            <a:endParaRPr lang="en-US" altLang="zh-CN" sz="3600">
              <a:latin typeface="Arial"/>
              <a:ea typeface="Arial"/>
              <a:cs typeface="Arial"/>
            </a:endParaRPr>
          </a:p>
        </p:txBody>
      </p:sp>
      <p:sp>
        <p:nvSpPr>
          <p:cNvPr id="203" name="Text Box203"/>
          <p:cNvSpPr txBox="1"/>
          <p:nvPr/>
        </p:nvSpPr>
        <p:spPr>
          <a:xfrm>
            <a:off x="1040892" y="1530731"/>
            <a:ext cx="7319525" cy="69418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marL="448056" indent="-448056" algn="l" rtl="0">
              <a:lnSpc>
                <a:spcPts val="1822"/>
              </a:lnSpc>
            </a:pPr>
            <a:r>
              <a:rPr lang="en-US" altLang="zh-CN" sz="18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1800" spc="-2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-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problem</a:t>
            </a:r>
            <a:r>
              <a:rPr lang="en-US" altLang="zh-CN" sz="18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can</a:t>
            </a:r>
            <a:r>
              <a:rPr lang="en-US" altLang="zh-CN" sz="18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</a:t>
            </a:r>
            <a:r>
              <a:rPr lang="en-US" altLang="zh-CN" sz="1800" spc="-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solved</a:t>
            </a:r>
            <a:r>
              <a:rPr lang="en-US" altLang="zh-CN" sz="18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by</a:t>
            </a:r>
            <a:r>
              <a:rPr lang="en-US" altLang="zh-CN" sz="1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-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disabling</a:t>
            </a:r>
            <a:r>
              <a:rPr lang="en-US" altLang="zh-CN" sz="18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1800" spc="-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18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-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during</a:t>
            </a:r>
            <a:r>
              <a:rPr lang="en-US" altLang="zh-CN" sz="1800" spc="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1800" spc="5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instructions</a:t>
            </a:r>
            <a:r>
              <a:rPr lang="en-US" altLang="zh-CN" sz="1800" spc="1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that</a:t>
            </a:r>
            <a:r>
              <a:rPr lang="en-US" altLang="zh-CN" sz="1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use</a:t>
            </a:r>
            <a:r>
              <a:rPr lang="en-US" altLang="zh-CN" sz="1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1800" spc="-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shared</a:t>
            </a:r>
            <a:r>
              <a:rPr lang="en-US" altLang="zh-CN" sz="18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variable</a:t>
            </a:r>
            <a:r>
              <a:rPr lang="en-US" altLang="zh-CN" sz="1800" spc="2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1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-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re-enabling</a:t>
            </a:r>
            <a:r>
              <a:rPr lang="en-US" altLang="zh-CN" sz="1800" spc="3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them</a:t>
            </a:r>
            <a:r>
              <a:rPr lang="en-US" altLang="zh-CN" sz="1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later,</a:t>
            </a:r>
            <a:r>
              <a:rPr lang="en-US" altLang="zh-CN" sz="1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e.g.:</a:t>
            </a:r>
            <a:endParaRPr lang="en-US" altLang="zh-CN" sz="1800">
              <a:latin typeface="Arial"/>
              <a:ea typeface="Arial"/>
              <a:cs typeface="Arial"/>
            </a:endParaRPr>
          </a:p>
        </p:txBody>
      </p:sp>
      <p:sp>
        <p:nvSpPr>
          <p:cNvPr id="204" name="Text Box204"/>
          <p:cNvSpPr txBox="1"/>
          <p:nvPr/>
        </p:nvSpPr>
        <p:spPr>
          <a:xfrm>
            <a:off x="3784727" y="2532075"/>
            <a:ext cx="1676019" cy="2334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38"/>
              </a:lnSpc>
            </a:pPr>
            <a:r>
              <a:rPr lang="en-US" altLang="zh-CN" sz="1800" spc="-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while</a:t>
            </a:r>
            <a:r>
              <a:rPr lang="en-US" altLang="zh-CN" sz="1800" spc="-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-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(TRUE)</a:t>
            </a:r>
            <a:endParaRPr lang="en-US" altLang="zh-CN" sz="1800">
              <a:latin typeface="Courier New"/>
              <a:ea typeface="Courier New"/>
              <a:cs typeface="Courier New"/>
            </a:endParaRPr>
          </a:p>
        </p:txBody>
      </p:sp>
      <p:sp>
        <p:nvSpPr>
          <p:cNvPr id="205" name="Text Box205"/>
          <p:cNvSpPr txBox="1"/>
          <p:nvPr/>
        </p:nvSpPr>
        <p:spPr>
          <a:xfrm>
            <a:off x="3784727" y="2801824"/>
            <a:ext cx="175260" cy="2334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38"/>
              </a:lnSpc>
            </a:pPr>
            <a:r>
              <a:rPr lang="en-US" altLang="zh-CN" sz="18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{</a:t>
            </a:r>
            <a:endParaRPr lang="en-US" altLang="zh-CN" sz="1800">
              <a:latin typeface="Courier New"/>
              <a:ea typeface="Courier New"/>
              <a:cs typeface="Courier New"/>
            </a:endParaRPr>
          </a:p>
        </p:txBody>
      </p:sp>
      <p:sp>
        <p:nvSpPr>
          <p:cNvPr id="206" name="Text Box206"/>
          <p:cNvSpPr txBox="1"/>
          <p:nvPr/>
        </p:nvSpPr>
        <p:spPr>
          <a:xfrm>
            <a:off x="3784727" y="3076143"/>
            <a:ext cx="4542688" cy="2334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38"/>
              </a:lnSpc>
            </a:pPr>
            <a:r>
              <a:rPr lang="en-US" altLang="zh-CN" sz="1800" spc="-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disable();</a:t>
            </a:r>
            <a:r>
              <a:rPr lang="en-US" altLang="zh-CN" sz="1800" spc="214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;</a:t>
            </a:r>
            <a:r>
              <a:rPr lang="en-US" altLang="zh-CN" sz="1800" spc="-1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-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Disable</a:t>
            </a:r>
            <a:r>
              <a:rPr lang="en-US" altLang="zh-CN" sz="1800" spc="-1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-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interrupts</a:t>
            </a:r>
            <a:endParaRPr lang="en-US" altLang="zh-CN" sz="1800">
              <a:latin typeface="Courier New"/>
              <a:ea typeface="Courier New"/>
              <a:cs typeface="Courier New"/>
            </a:endParaRPr>
          </a:p>
        </p:txBody>
      </p:sp>
      <p:sp>
        <p:nvSpPr>
          <p:cNvPr id="207" name="Text Box207"/>
          <p:cNvSpPr txBox="1"/>
          <p:nvPr/>
        </p:nvSpPr>
        <p:spPr>
          <a:xfrm>
            <a:off x="3784727" y="3350210"/>
            <a:ext cx="3588327" cy="23371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40"/>
              </a:lnSpc>
            </a:pPr>
            <a:r>
              <a:rPr lang="en-US" altLang="zh-CN" sz="1800" spc="-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iTemp0</a:t>
            </a:r>
            <a:r>
              <a:rPr lang="en-US" altLang="zh-CN" sz="18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r>
              <a:rPr lang="en-US" altLang="zh-CN" sz="1800" spc="-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-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iTemperatures[0];</a:t>
            </a:r>
            <a:endParaRPr lang="en-US" altLang="zh-CN" sz="1800">
              <a:latin typeface="Courier New"/>
              <a:ea typeface="Courier New"/>
              <a:cs typeface="Courier New"/>
            </a:endParaRPr>
          </a:p>
        </p:txBody>
      </p:sp>
      <p:sp>
        <p:nvSpPr>
          <p:cNvPr id="208" name="Text Box208"/>
          <p:cNvSpPr txBox="1"/>
          <p:nvPr/>
        </p:nvSpPr>
        <p:spPr>
          <a:xfrm>
            <a:off x="3784727" y="3625037"/>
            <a:ext cx="3588055" cy="2334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38"/>
              </a:lnSpc>
            </a:pPr>
            <a:r>
              <a:rPr lang="en-US" altLang="zh-CN" sz="1800" spc="-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iTemp1</a:t>
            </a:r>
            <a:r>
              <a:rPr lang="en-US" altLang="zh-CN" sz="18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r>
              <a:rPr lang="en-US" altLang="zh-CN" sz="1800" spc="-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-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iTemperatures[1];</a:t>
            </a:r>
            <a:endParaRPr lang="en-US" altLang="zh-CN" sz="1800">
              <a:latin typeface="Courier New"/>
              <a:ea typeface="Courier New"/>
              <a:cs typeface="Courier New"/>
            </a:endParaRPr>
          </a:p>
        </p:txBody>
      </p:sp>
      <p:sp>
        <p:nvSpPr>
          <p:cNvPr id="209" name="Text Box209"/>
          <p:cNvSpPr txBox="1"/>
          <p:nvPr/>
        </p:nvSpPr>
        <p:spPr>
          <a:xfrm>
            <a:off x="3784727" y="3899357"/>
            <a:ext cx="4678325" cy="2334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38"/>
              </a:lnSpc>
            </a:pPr>
            <a:r>
              <a:rPr lang="en-US" altLang="zh-CN" sz="1800" spc="-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enable();</a:t>
            </a:r>
            <a:r>
              <a:rPr lang="en-US" altLang="zh-CN" sz="1800" spc="321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-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;Re-enable</a:t>
            </a:r>
            <a:r>
              <a:rPr lang="en-US" altLang="zh-CN" sz="18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-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interrupts</a:t>
            </a:r>
            <a:endParaRPr lang="en-US" altLang="zh-CN" sz="1800">
              <a:latin typeface="Courier New"/>
              <a:ea typeface="Courier New"/>
              <a:cs typeface="Courier New"/>
            </a:endParaRPr>
          </a:p>
        </p:txBody>
      </p:sp>
      <p:sp>
        <p:nvSpPr>
          <p:cNvPr id="210" name="Text Box210"/>
          <p:cNvSpPr txBox="1"/>
          <p:nvPr/>
        </p:nvSpPr>
        <p:spPr>
          <a:xfrm>
            <a:off x="3784727" y="4173677"/>
            <a:ext cx="449580" cy="2334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38"/>
              </a:lnSpc>
            </a:pPr>
            <a:r>
              <a:rPr lang="en-US" altLang="zh-CN" sz="18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endParaRPr lang="en-US" altLang="zh-CN" sz="1800">
              <a:latin typeface="Courier New"/>
              <a:ea typeface="Courier New"/>
              <a:cs typeface="Courier New"/>
            </a:endParaRPr>
          </a:p>
        </p:txBody>
      </p:sp>
      <p:sp>
        <p:nvSpPr>
          <p:cNvPr id="211" name="Text Box211"/>
          <p:cNvSpPr txBox="1"/>
          <p:nvPr/>
        </p:nvSpPr>
        <p:spPr>
          <a:xfrm>
            <a:off x="1955546" y="4447997"/>
            <a:ext cx="6452612" cy="2334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38"/>
              </a:lnSpc>
            </a:pPr>
            <a:r>
              <a:rPr lang="en-US" altLang="zh-CN" sz="1800" spc="-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;Remaining</a:t>
            </a:r>
            <a:r>
              <a:rPr lang="en-US" altLang="zh-CN" sz="1800" spc="-2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-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code</a:t>
            </a:r>
            <a:r>
              <a:rPr lang="en-US" altLang="zh-CN" sz="1800" spc="-1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-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same</a:t>
            </a:r>
            <a:r>
              <a:rPr lang="en-US" altLang="zh-CN" sz="1800" spc="-1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-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as</a:t>
            </a:r>
            <a:r>
              <a:rPr lang="en-US" altLang="zh-CN" sz="18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-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</a:t>
            </a:r>
            <a:r>
              <a:rPr lang="en-US" altLang="zh-CN" sz="1800" spc="-1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the</a:t>
            </a:r>
            <a:r>
              <a:rPr lang="en-US" altLang="zh-CN" sz="1800" spc="-1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-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previous</a:t>
            </a:r>
            <a:r>
              <a:rPr lang="en-US" altLang="zh-CN" sz="18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800" spc="-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example</a:t>
            </a:r>
            <a:endParaRPr lang="en-US" altLang="zh-CN" sz="1800">
              <a:latin typeface="Courier New"/>
              <a:ea typeface="Courier New"/>
              <a:cs typeface="Courier New"/>
            </a:endParaRPr>
          </a:p>
        </p:txBody>
      </p:sp>
      <p:sp>
        <p:nvSpPr>
          <p:cNvPr id="212" name="Text Box212"/>
          <p:cNvSpPr txBox="1"/>
          <p:nvPr/>
        </p:nvSpPr>
        <p:spPr>
          <a:xfrm>
            <a:off x="3784727" y="4722063"/>
            <a:ext cx="449763" cy="23371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40"/>
              </a:lnSpc>
            </a:pPr>
            <a:r>
              <a:rPr lang="en-US" altLang="zh-CN" sz="18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endParaRPr lang="en-US" altLang="zh-CN" sz="1800">
              <a:latin typeface="Courier New"/>
              <a:ea typeface="Courier New"/>
              <a:cs typeface="Courier New"/>
            </a:endParaRPr>
          </a:p>
        </p:txBody>
      </p:sp>
      <p:sp>
        <p:nvSpPr>
          <p:cNvPr id="213" name="Text Box213"/>
          <p:cNvSpPr txBox="1"/>
          <p:nvPr/>
        </p:nvSpPr>
        <p:spPr>
          <a:xfrm>
            <a:off x="3784727" y="4997018"/>
            <a:ext cx="175260" cy="2334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38"/>
              </a:lnSpc>
            </a:pPr>
            <a:r>
              <a:rPr lang="en-US" altLang="zh-CN" sz="18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}</a:t>
            </a:r>
            <a:endParaRPr lang="en-US" altLang="zh-CN" sz="1800">
              <a:latin typeface="Courier New"/>
              <a:ea typeface="Courier New"/>
              <a:cs typeface="Courier New"/>
            </a:endParaRPr>
          </a:p>
        </p:txBody>
      </p:sp>
      <p:sp>
        <p:nvSpPr>
          <p:cNvPr id="214" name="Text Box214"/>
          <p:cNvSpPr txBox="1"/>
          <p:nvPr/>
        </p:nvSpPr>
        <p:spPr>
          <a:xfrm>
            <a:off x="8378952" y="6304033"/>
            <a:ext cx="178704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12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ath215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216" name="Group216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217" name="Path217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218" name="Image2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219" name="Path219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220" name="Path220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221" name="Path221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222" name="Text Box222"/>
          <p:cNvSpPr txBox="1"/>
          <p:nvPr/>
        </p:nvSpPr>
        <p:spPr>
          <a:xfrm>
            <a:off x="1006145" y="849608"/>
            <a:ext cx="6897929" cy="51011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017"/>
              </a:lnSpc>
            </a:pPr>
            <a:r>
              <a:rPr lang="en-US" altLang="zh-CN" sz="3600" b="1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“Atomic</a:t>
            </a:r>
            <a:r>
              <a:rPr lang="en-US" altLang="zh-CN" sz="3600" b="1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”</a:t>
            </a:r>
            <a:r>
              <a:rPr lang="en-US" altLang="zh-CN" sz="3600" b="1" spc="-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600" b="1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3600" b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600" b="1" spc="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“Critical</a:t>
            </a:r>
            <a:r>
              <a:rPr lang="en-US" altLang="zh-CN" sz="3600" b="1" spc="-1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600" b="1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Section”</a:t>
            </a:r>
            <a:endParaRPr lang="en-US" altLang="zh-CN" sz="3600">
              <a:latin typeface="Arial"/>
              <a:ea typeface="Arial"/>
              <a:cs typeface="Arial"/>
            </a:endParaRPr>
          </a:p>
        </p:txBody>
      </p:sp>
      <p:sp>
        <p:nvSpPr>
          <p:cNvPr id="223" name="Text Box223"/>
          <p:cNvSpPr txBox="1"/>
          <p:nvPr/>
        </p:nvSpPr>
        <p:spPr>
          <a:xfrm>
            <a:off x="1040892" y="2110557"/>
            <a:ext cx="223664" cy="27424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159"/>
              </a:lnSpc>
            </a:pPr>
            <a:r>
              <a:rPr lang="en-US" altLang="zh-CN" sz="195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950">
              <a:latin typeface="Wingdings"/>
              <a:ea typeface="Wingdings"/>
              <a:cs typeface="Wingdings"/>
            </a:endParaRPr>
          </a:p>
        </p:txBody>
      </p:sp>
      <p:sp>
        <p:nvSpPr>
          <p:cNvPr id="224" name="Text Box224"/>
          <p:cNvSpPr txBox="1"/>
          <p:nvPr/>
        </p:nvSpPr>
        <p:spPr>
          <a:xfrm>
            <a:off x="1040892" y="3219755"/>
            <a:ext cx="223892" cy="27458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162"/>
              </a:lnSpc>
            </a:pPr>
            <a:r>
              <a:rPr lang="en-US" altLang="zh-CN" sz="1950" spc="6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950">
              <a:latin typeface="Wingdings"/>
              <a:ea typeface="Wingdings"/>
              <a:cs typeface="Wingdings"/>
            </a:endParaRPr>
          </a:p>
        </p:txBody>
      </p:sp>
      <p:sp>
        <p:nvSpPr>
          <p:cNvPr id="225" name="Text Box225"/>
          <p:cNvSpPr txBox="1"/>
          <p:nvPr/>
        </p:nvSpPr>
        <p:spPr>
          <a:xfrm>
            <a:off x="1488948" y="2012521"/>
            <a:ext cx="6666670" cy="355429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799"/>
              </a:lnSpc>
            </a:pP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part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of</a:t>
            </a:r>
            <a:r>
              <a:rPr lang="en-US" altLang="zh-CN" sz="28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8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program</a:t>
            </a:r>
            <a:r>
              <a:rPr lang="en-US" altLang="zh-CN" sz="2800" spc="1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“</a:t>
            </a:r>
            <a:r>
              <a:rPr lang="en-US" altLang="zh-CN" sz="2800" b="1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atomic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”</a:t>
            </a:r>
            <a:r>
              <a:rPr lang="en-US" altLang="zh-CN" sz="2800" spc="1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if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cannot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</a:t>
            </a:r>
            <a:r>
              <a:rPr lang="en-US" altLang="zh-CN" sz="28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interrupted.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Hence,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between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disable()</a:t>
            </a:r>
            <a:r>
              <a:rPr lang="en-US" altLang="zh-CN" sz="2800" spc="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800" spc="2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enable()</a:t>
            </a:r>
            <a:r>
              <a:rPr lang="en-US" altLang="zh-CN" sz="2800" spc="1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above</a:t>
            </a:r>
            <a:r>
              <a:rPr lang="en-US" altLang="zh-CN" sz="28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atomic.</a:t>
            </a:r>
            <a:r>
              <a:rPr lang="en-US" altLang="zh-CN" sz="2800" spc="77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Atomic</a:t>
            </a:r>
            <a:r>
              <a:rPr lang="en-US" altLang="zh-CN" sz="28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might</a:t>
            </a:r>
            <a:r>
              <a:rPr lang="en-US" altLang="zh-CN" sz="2800" spc="2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also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</a:t>
            </a:r>
            <a:r>
              <a:rPr lang="en-US" altLang="zh-CN" sz="2800" spc="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used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for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that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only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disable</a:t>
            </a:r>
            <a:r>
              <a:rPr lang="en-US" altLang="zh-CN" sz="28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working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with</a:t>
            </a:r>
            <a:r>
              <a:rPr lang="en-US" altLang="zh-CN" sz="28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spc="77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same</a:t>
            </a:r>
            <a:r>
              <a:rPr lang="en-US" altLang="zh-CN" sz="2800" spc="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data.</a:t>
            </a:r>
            <a:r>
              <a:rPr lang="en-US" altLang="zh-CN" sz="2800" spc="-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Hence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if</a:t>
            </a:r>
            <a:r>
              <a:rPr lang="en-US" altLang="zh-CN" sz="28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2800" spc="-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not</a:t>
            </a:r>
            <a:r>
              <a:rPr lang="en-US" altLang="zh-CN" sz="2800" spc="77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associated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with</a:t>
            </a:r>
            <a:r>
              <a:rPr lang="en-US" altLang="zh-CN" sz="2800" spc="2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temperature</a:t>
            </a:r>
            <a:r>
              <a:rPr lang="en-US" altLang="zh-CN" sz="28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variable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(like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pressure,</a:t>
            </a:r>
            <a:r>
              <a:rPr lang="en-US" altLang="zh-CN" sz="2800" spc="-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time</a:t>
            </a:r>
            <a:r>
              <a:rPr lang="en-US" altLang="zh-CN" sz="2800" spc="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etc.)</a:t>
            </a:r>
            <a:r>
              <a:rPr lang="en-US" altLang="zh-CN" sz="2800" spc="-2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left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enabled,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still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considered</a:t>
            </a:r>
            <a:r>
              <a:rPr lang="en-US" altLang="zh-CN" sz="28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atomic</a:t>
            </a:r>
            <a:r>
              <a:rPr lang="en-US" altLang="zh-CN" sz="2800" spc="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800" spc="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free</a:t>
            </a:r>
            <a:r>
              <a:rPr lang="en-US" altLang="zh-CN" sz="28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of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bugs.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226" name="Text Box226"/>
          <p:cNvSpPr txBox="1"/>
          <p:nvPr/>
        </p:nvSpPr>
        <p:spPr>
          <a:xfrm>
            <a:off x="8378952" y="6304033"/>
            <a:ext cx="178704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13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ath227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228" name="Path228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229" name="Group229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230" name="Path230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231" name="Image23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232" name="Path232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233" name="Path233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234" name="Text Box234"/>
          <p:cNvSpPr txBox="1"/>
          <p:nvPr/>
        </p:nvSpPr>
        <p:spPr>
          <a:xfrm>
            <a:off x="1006145" y="791902"/>
            <a:ext cx="5260283" cy="56619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458"/>
              </a:lnSpc>
            </a:pP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Shared</a:t>
            </a:r>
            <a:r>
              <a:rPr lang="en-US" altLang="zh-CN" sz="4000" spc="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Data</a:t>
            </a:r>
            <a:r>
              <a:rPr lang="en-US" altLang="zh-CN" sz="40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Examples</a:t>
            </a:r>
            <a:endParaRPr lang="en-US" altLang="zh-CN" sz="4000">
              <a:latin typeface="Arial"/>
              <a:ea typeface="Arial"/>
              <a:cs typeface="Arial"/>
            </a:endParaRPr>
          </a:p>
        </p:txBody>
      </p:sp>
      <p:sp>
        <p:nvSpPr>
          <p:cNvPr id="235" name="Text Box235"/>
          <p:cNvSpPr txBox="1"/>
          <p:nvPr/>
        </p:nvSpPr>
        <p:spPr>
          <a:xfrm>
            <a:off x="1040892" y="1759055"/>
            <a:ext cx="1611134" cy="25522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010"/>
              </a:lnSpc>
            </a:pPr>
            <a:r>
              <a:rPr lang="en-US" altLang="zh-CN" sz="1800" b="1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Few</a:t>
            </a:r>
            <a:r>
              <a:rPr lang="en-US" altLang="zh-CN" sz="1800" b="1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800" b="1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Examples</a:t>
            </a:r>
            <a:endParaRPr lang="en-US" altLang="zh-CN" sz="1800">
              <a:latin typeface="Arial"/>
              <a:ea typeface="Arial"/>
              <a:cs typeface="Arial"/>
            </a:endParaRPr>
          </a:p>
        </p:txBody>
      </p:sp>
      <p:sp>
        <p:nvSpPr>
          <p:cNvPr id="236" name="Text Box236"/>
          <p:cNvSpPr txBox="1"/>
          <p:nvPr/>
        </p:nvSpPr>
        <p:spPr>
          <a:xfrm>
            <a:off x="1040892" y="2089114"/>
            <a:ext cx="143974" cy="15647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32"/>
              </a:lnSpc>
            </a:pPr>
            <a:r>
              <a:rPr lang="en-US" altLang="zh-CN" sz="1100" spc="12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100">
              <a:latin typeface="Wingdings"/>
              <a:ea typeface="Wingdings"/>
              <a:cs typeface="Wingdings"/>
            </a:endParaRPr>
          </a:p>
        </p:txBody>
      </p:sp>
      <p:sp>
        <p:nvSpPr>
          <p:cNvPr id="237" name="Text Box237"/>
          <p:cNvSpPr txBox="1"/>
          <p:nvPr/>
        </p:nvSpPr>
        <p:spPr>
          <a:xfrm>
            <a:off x="1040892" y="4918293"/>
            <a:ext cx="143974" cy="15647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32"/>
              </a:lnSpc>
            </a:pPr>
            <a:r>
              <a:rPr lang="en-US" altLang="zh-CN" sz="1100" spc="12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100">
              <a:latin typeface="Wingdings"/>
              <a:ea typeface="Wingdings"/>
              <a:cs typeface="Wingdings"/>
            </a:endParaRPr>
          </a:p>
        </p:txBody>
      </p:sp>
      <p:sp>
        <p:nvSpPr>
          <p:cNvPr id="238" name="Text Box238"/>
          <p:cNvSpPr txBox="1"/>
          <p:nvPr/>
        </p:nvSpPr>
        <p:spPr>
          <a:xfrm>
            <a:off x="1488948" y="2033095"/>
            <a:ext cx="6882605" cy="61614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17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Consider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</a:t>
            </a:r>
            <a:r>
              <a:rPr lang="en-US" altLang="zh-CN" sz="1600" spc="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that</a:t>
            </a:r>
            <a:r>
              <a:rPr lang="en-US" altLang="zh-CN" sz="16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updates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iHours,</a:t>
            </a:r>
            <a:r>
              <a:rPr lang="en-US" altLang="zh-CN" sz="1600" spc="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iMinutes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16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iSeconds</a:t>
            </a:r>
            <a:r>
              <a:rPr lang="en-US" altLang="zh-CN" sz="1600" spc="-2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every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second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through</a:t>
            </a:r>
            <a:r>
              <a:rPr lang="en-US" altLang="zh-CN" sz="1600" spc="2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-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hardware</a:t>
            </a:r>
            <a:r>
              <a:rPr lang="en-US" altLang="zh-CN" sz="1600" spc="3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timer</a:t>
            </a:r>
            <a:r>
              <a:rPr lang="en-US" altLang="zh-CN" sz="16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interrupt.</a:t>
            </a:r>
            <a:r>
              <a:rPr lang="en-US" altLang="zh-CN" sz="1600" spc="3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function</a:t>
            </a:r>
            <a:r>
              <a:rPr lang="en-US" altLang="zh-CN" sz="1600" spc="1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16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calculate</a:t>
            </a:r>
            <a:r>
              <a:rPr lang="en-US" altLang="zh-CN" sz="1600" spc="-2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1600" spc="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time</a:t>
            </a:r>
            <a:r>
              <a:rPr lang="en-US" altLang="zh-CN" sz="16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can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written</a:t>
            </a:r>
            <a:r>
              <a:rPr lang="en-US" altLang="zh-CN" sz="1600" spc="2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as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follows:</a:t>
            </a:r>
            <a:endParaRPr lang="en-US" altLang="zh-CN" sz="1600">
              <a:latin typeface="Arial"/>
              <a:ea typeface="Arial"/>
              <a:cs typeface="Arial"/>
            </a:endParaRPr>
          </a:p>
        </p:txBody>
      </p:sp>
      <p:sp>
        <p:nvSpPr>
          <p:cNvPr id="239" name="Text Box239"/>
          <p:cNvSpPr txBox="1"/>
          <p:nvPr/>
        </p:nvSpPr>
        <p:spPr>
          <a:xfrm>
            <a:off x="2869946" y="2678625"/>
            <a:ext cx="4064780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long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iSecondsSinceMidnight</a:t>
            </a:r>
            <a:r>
              <a:rPr lang="en-US" altLang="zh-CN" sz="1600" spc="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(void)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240" name="Text Box240"/>
          <p:cNvSpPr txBox="1"/>
          <p:nvPr/>
        </p:nvSpPr>
        <p:spPr>
          <a:xfrm>
            <a:off x="2869946" y="2919417"/>
            <a:ext cx="159715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{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241" name="Text Box241"/>
          <p:cNvSpPr txBox="1"/>
          <p:nvPr/>
        </p:nvSpPr>
        <p:spPr>
          <a:xfrm>
            <a:off x="3784727" y="3163257"/>
            <a:ext cx="1989619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long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lReturnVal;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242" name="Text Box242"/>
          <p:cNvSpPr txBox="1"/>
          <p:nvPr/>
        </p:nvSpPr>
        <p:spPr>
          <a:xfrm>
            <a:off x="3784727" y="3406843"/>
            <a:ext cx="1258111" cy="20726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2"/>
              </a:lnSpc>
            </a:pPr>
            <a:r>
              <a:rPr lang="en-US" altLang="zh-CN" sz="1600" spc="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disable();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243" name="Text Box243"/>
          <p:cNvSpPr txBox="1"/>
          <p:nvPr/>
        </p:nvSpPr>
        <p:spPr>
          <a:xfrm>
            <a:off x="3784727" y="3651191"/>
            <a:ext cx="1501131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lReturnVal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244" name="Text Box244"/>
          <p:cNvSpPr txBox="1"/>
          <p:nvPr/>
        </p:nvSpPr>
        <p:spPr>
          <a:xfrm>
            <a:off x="2869946" y="3895031"/>
            <a:ext cx="5284579" cy="45078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marL="914781" indent="-914781" algn="l" rtl="0">
              <a:lnSpc>
                <a:spcPts val="1775"/>
              </a:lnSpc>
            </a:pPr>
            <a:r>
              <a:rPr lang="en-US" altLang="zh-CN" sz="1600" spc="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(((iHours*60)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-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+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iMinutes)</a:t>
            </a:r>
            <a:r>
              <a:rPr lang="en-US" altLang="zh-CN" sz="1600" spc="-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*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60)</a:t>
            </a:r>
            <a:r>
              <a:rPr lang="en-US" altLang="zh-CN" sz="1600" spc="1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+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iSeconds;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enable();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245" name="Text Box245"/>
          <p:cNvSpPr txBox="1"/>
          <p:nvPr/>
        </p:nvSpPr>
        <p:spPr>
          <a:xfrm>
            <a:off x="3784727" y="4382711"/>
            <a:ext cx="2478513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-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return</a:t>
            </a:r>
            <a:r>
              <a:rPr lang="en-US" altLang="zh-CN" sz="1600" spc="1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(lReturnVal);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246" name="Text Box246"/>
          <p:cNvSpPr txBox="1"/>
          <p:nvPr/>
        </p:nvSpPr>
        <p:spPr>
          <a:xfrm>
            <a:off x="2869946" y="4626551"/>
            <a:ext cx="159715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}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247" name="Text Box247"/>
          <p:cNvSpPr txBox="1"/>
          <p:nvPr/>
        </p:nvSpPr>
        <p:spPr>
          <a:xfrm>
            <a:off x="1488948" y="4862274"/>
            <a:ext cx="6934898" cy="61614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17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problem</a:t>
            </a:r>
            <a:r>
              <a:rPr lang="en-US" altLang="zh-CN" sz="1600" spc="1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</a:t>
            </a:r>
            <a:r>
              <a:rPr lang="en-US" altLang="zh-CN" sz="16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1600" spc="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above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arises</a:t>
            </a:r>
            <a:r>
              <a:rPr lang="en-US" altLang="zh-CN" sz="1600" spc="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-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when</a:t>
            </a:r>
            <a:r>
              <a:rPr lang="en-US" altLang="zh-CN" sz="1600" spc="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1600" spc="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function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called</a:t>
            </a:r>
            <a:r>
              <a:rPr lang="en-US" altLang="zh-CN" sz="1600" spc="-2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from</a:t>
            </a:r>
            <a:r>
              <a:rPr lang="en-US" altLang="zh-CN" sz="1600" spc="2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1600" spc="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critical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section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that</a:t>
            </a:r>
            <a:r>
              <a:rPr lang="en-US" altLang="zh-CN" sz="16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has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disabled</a:t>
            </a:r>
            <a:r>
              <a:rPr lang="en-US" altLang="zh-CN" sz="1600" spc="-2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interrupts.</a:t>
            </a:r>
            <a:r>
              <a:rPr lang="en-US" altLang="zh-CN" sz="1600" spc="1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16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function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will</a:t>
            </a:r>
            <a:r>
              <a:rPr lang="en-US" altLang="zh-CN" sz="1600" spc="-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incorrectly</a:t>
            </a:r>
            <a:r>
              <a:rPr lang="en-US" altLang="zh-CN" sz="16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enable</a:t>
            </a:r>
            <a:r>
              <a:rPr lang="en-US" altLang="zh-CN" sz="1600" spc="44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1600" spc="2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on</a:t>
            </a:r>
            <a:r>
              <a:rPr lang="en-US" altLang="zh-CN" sz="16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16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return.</a:t>
            </a:r>
            <a:endParaRPr lang="en-US" altLang="zh-CN" sz="1600">
              <a:latin typeface="Arial"/>
              <a:ea typeface="Arial"/>
              <a:cs typeface="Arial"/>
            </a:endParaRPr>
          </a:p>
        </p:txBody>
      </p:sp>
      <p:sp>
        <p:nvSpPr>
          <p:cNvPr id="248" name="Text Box248"/>
          <p:cNvSpPr txBox="1"/>
          <p:nvPr/>
        </p:nvSpPr>
        <p:spPr>
          <a:xfrm>
            <a:off x="8378952" y="6304033"/>
            <a:ext cx="178704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14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ath249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250" name="Group250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251" name="Path251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252" name="Image25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253" name="Path253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254" name="Path254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255" name="Path255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256" name="Text Box256"/>
          <p:cNvSpPr txBox="1"/>
          <p:nvPr/>
        </p:nvSpPr>
        <p:spPr>
          <a:xfrm>
            <a:off x="1006145" y="849608"/>
            <a:ext cx="4687264" cy="51011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017"/>
              </a:lnSpc>
            </a:pPr>
            <a:r>
              <a:rPr lang="en-US" altLang="zh-CN" sz="36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Data</a:t>
            </a:r>
            <a:r>
              <a:rPr lang="en-US" altLang="zh-CN" sz="36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6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Changing</a:t>
            </a:r>
            <a:r>
              <a:rPr lang="en-US" altLang="zh-CN" sz="3600" spc="-3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6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in</a:t>
            </a:r>
            <a:r>
              <a:rPr lang="en-US" altLang="zh-CN" sz="36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600" spc="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ISRs</a:t>
            </a:r>
            <a:endParaRPr lang="en-US" altLang="zh-CN" sz="3600">
              <a:latin typeface="Arial"/>
              <a:ea typeface="Arial"/>
              <a:cs typeface="Arial"/>
            </a:endParaRPr>
          </a:p>
        </p:txBody>
      </p:sp>
      <p:sp>
        <p:nvSpPr>
          <p:cNvPr id="257" name="Text Box257"/>
          <p:cNvSpPr txBox="1"/>
          <p:nvPr/>
        </p:nvSpPr>
        <p:spPr>
          <a:xfrm>
            <a:off x="320040" y="2720518"/>
            <a:ext cx="2797759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static</a:t>
            </a:r>
            <a:r>
              <a:rPr lang="en-US" altLang="zh-CN" sz="12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long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int</a:t>
            </a:r>
            <a:r>
              <a:rPr lang="en-US" altLang="zh-CN" sz="1200" spc="2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lSecondsToday;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58" name="Text Box258"/>
          <p:cNvSpPr txBox="1"/>
          <p:nvPr/>
        </p:nvSpPr>
        <p:spPr>
          <a:xfrm>
            <a:off x="320040" y="3269158"/>
            <a:ext cx="3074822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Void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interrupt</a:t>
            </a:r>
            <a:r>
              <a:rPr lang="en-US" altLang="zh-CN" sz="1200" spc="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vUpdateTime</a:t>
            </a:r>
            <a:r>
              <a:rPr lang="en-US" altLang="zh-CN" sz="1200" spc="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(void)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59" name="Text Box259"/>
          <p:cNvSpPr txBox="1"/>
          <p:nvPr/>
        </p:nvSpPr>
        <p:spPr>
          <a:xfrm>
            <a:off x="320040" y="3543732"/>
            <a:ext cx="129540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{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60" name="Text Box260"/>
          <p:cNvSpPr txBox="1"/>
          <p:nvPr/>
        </p:nvSpPr>
        <p:spPr>
          <a:xfrm>
            <a:off x="502920" y="3818052"/>
            <a:ext cx="222504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……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61" name="Text Box261"/>
          <p:cNvSpPr txBox="1"/>
          <p:nvPr/>
        </p:nvSpPr>
        <p:spPr>
          <a:xfrm>
            <a:off x="502920" y="4092372"/>
            <a:ext cx="1510741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++lSecondsToday;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62" name="Text Box262"/>
          <p:cNvSpPr txBox="1"/>
          <p:nvPr/>
        </p:nvSpPr>
        <p:spPr>
          <a:xfrm>
            <a:off x="502920" y="4366692"/>
            <a:ext cx="3350514" cy="42992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marL="184404" indent="-184404" algn="l" rtl="0">
              <a:lnSpc>
                <a:spcPts val="1693"/>
              </a:lnSpc>
            </a:pP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if(lSecondsToday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==</a:t>
            </a:r>
            <a:r>
              <a:rPr lang="en-US" altLang="zh-CN" sz="1200" spc="1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60L</a:t>
            </a:r>
            <a:r>
              <a:rPr lang="en-US" altLang="zh-CN" sz="1200" spc="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*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60L</a:t>
            </a:r>
            <a:r>
              <a:rPr lang="en-US" altLang="zh-CN" sz="1200" spc="1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*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24L)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lSecondsToday</a:t>
            </a:r>
            <a:r>
              <a:rPr lang="en-US" altLang="zh-CN" sz="1200" spc="-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r>
              <a:rPr lang="en-US" altLang="zh-CN" sz="1200" spc="1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0L;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63" name="Text Box263"/>
          <p:cNvSpPr txBox="1"/>
          <p:nvPr/>
        </p:nvSpPr>
        <p:spPr>
          <a:xfrm>
            <a:off x="502920" y="4915713"/>
            <a:ext cx="222504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…</a:t>
            </a:r>
            <a:r>
              <a:rPr lang="en-US" altLang="zh-CN" sz="1200" spc="1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…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64" name="Text Box264"/>
          <p:cNvSpPr txBox="1"/>
          <p:nvPr/>
        </p:nvSpPr>
        <p:spPr>
          <a:xfrm>
            <a:off x="320040" y="5190033"/>
            <a:ext cx="129540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}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65" name="Text Box265"/>
          <p:cNvSpPr txBox="1"/>
          <p:nvPr/>
        </p:nvSpPr>
        <p:spPr>
          <a:xfrm>
            <a:off x="4359529" y="2796718"/>
            <a:ext cx="3074823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Long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lSecondsSinceMidnight</a:t>
            </a:r>
            <a:r>
              <a:rPr lang="en-US" altLang="zh-CN" sz="1200" spc="1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(void)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66" name="Text Box266"/>
          <p:cNvSpPr txBox="1"/>
          <p:nvPr/>
        </p:nvSpPr>
        <p:spPr>
          <a:xfrm>
            <a:off x="4359529" y="2979598"/>
            <a:ext cx="129541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{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67" name="Text Box267"/>
          <p:cNvSpPr txBox="1"/>
          <p:nvPr/>
        </p:nvSpPr>
        <p:spPr>
          <a:xfrm>
            <a:off x="4542409" y="3345358"/>
            <a:ext cx="1233679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long</a:t>
            </a:r>
            <a:r>
              <a:rPr lang="en-US" altLang="zh-CN" sz="1200" spc="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lReturn;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68" name="Text Box268"/>
          <p:cNvSpPr txBox="1"/>
          <p:nvPr/>
        </p:nvSpPr>
        <p:spPr>
          <a:xfrm>
            <a:off x="4542409" y="3711372"/>
            <a:ext cx="3443326" cy="33848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333"/>
              </a:lnSpc>
            </a:pP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/*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When</a:t>
            </a:r>
            <a:r>
              <a:rPr lang="en-US" altLang="zh-CN" sz="12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we</a:t>
            </a:r>
            <a:r>
              <a:rPr lang="en-US" altLang="zh-CN" sz="1200" spc="1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read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the</a:t>
            </a:r>
            <a:r>
              <a:rPr lang="en-US" altLang="zh-CN" sz="1200" spc="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same</a:t>
            </a:r>
            <a:r>
              <a:rPr lang="en-US" altLang="zh-CN" sz="1200" spc="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value</a:t>
            </a:r>
            <a:r>
              <a:rPr lang="en-US" altLang="zh-CN" sz="12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twice,</a:t>
            </a:r>
            <a:r>
              <a:rPr lang="en-US" altLang="zh-CN" sz="1200" spc="-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must</a:t>
            </a:r>
            <a:r>
              <a:rPr lang="en-US" altLang="zh-CN" sz="12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be</a:t>
            </a:r>
            <a:r>
              <a:rPr lang="en-US" altLang="zh-CN" sz="1200" spc="1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good.*/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69" name="Text Box269"/>
          <p:cNvSpPr txBox="1"/>
          <p:nvPr/>
        </p:nvSpPr>
        <p:spPr>
          <a:xfrm>
            <a:off x="4542409" y="4260012"/>
            <a:ext cx="2246376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lReturn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lSecondsToday;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70" name="Text Box270"/>
          <p:cNvSpPr txBox="1"/>
          <p:nvPr/>
        </p:nvSpPr>
        <p:spPr>
          <a:xfrm>
            <a:off x="4542409" y="4625772"/>
            <a:ext cx="2891943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while(lReturn</a:t>
            </a:r>
            <a:r>
              <a:rPr lang="en-US" altLang="zh-CN" sz="1200" spc="2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!=</a:t>
            </a:r>
            <a:r>
              <a:rPr lang="en-US" altLang="zh-CN" sz="1200" spc="1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lSecondsToday)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71" name="Text Box271"/>
          <p:cNvSpPr txBox="1"/>
          <p:nvPr/>
        </p:nvSpPr>
        <p:spPr>
          <a:xfrm>
            <a:off x="4726813" y="4808652"/>
            <a:ext cx="2246376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lReturn</a:t>
            </a:r>
            <a:r>
              <a:rPr lang="en-US" altLang="zh-CN" sz="1200" spc="-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r>
              <a:rPr lang="en-US" altLang="zh-CN" sz="1200" spc="1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lSecondsToday;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72" name="Text Box272"/>
          <p:cNvSpPr txBox="1"/>
          <p:nvPr/>
        </p:nvSpPr>
        <p:spPr>
          <a:xfrm>
            <a:off x="4542409" y="5174793"/>
            <a:ext cx="1510742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return(lReturn);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73" name="Text Box273"/>
          <p:cNvSpPr txBox="1"/>
          <p:nvPr/>
        </p:nvSpPr>
        <p:spPr>
          <a:xfrm>
            <a:off x="4359529" y="5540502"/>
            <a:ext cx="129541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}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274" name="Text Box274"/>
          <p:cNvSpPr txBox="1"/>
          <p:nvPr/>
        </p:nvSpPr>
        <p:spPr>
          <a:xfrm>
            <a:off x="8378952" y="6304033"/>
            <a:ext cx="178704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15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ath275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276" name="Group276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277" name="Path277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278" name="Image27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279" name="Path279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280" name="Path280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281" name="Path281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282" name="Text Box282"/>
          <p:cNvSpPr txBox="1"/>
          <p:nvPr/>
        </p:nvSpPr>
        <p:spPr>
          <a:xfrm>
            <a:off x="1006145" y="849608"/>
            <a:ext cx="2630323" cy="51011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017"/>
              </a:lnSpc>
            </a:pPr>
            <a:r>
              <a:rPr lang="en-US" altLang="zh-CN" sz="36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Volatile</a:t>
            </a:r>
            <a:r>
              <a:rPr lang="en-US" altLang="zh-CN" sz="36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600" spc="-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Data</a:t>
            </a:r>
            <a:endParaRPr lang="en-US" altLang="zh-CN" sz="3600">
              <a:latin typeface="Arial"/>
              <a:ea typeface="Arial"/>
              <a:cs typeface="Arial"/>
            </a:endParaRPr>
          </a:p>
        </p:txBody>
      </p:sp>
      <p:sp>
        <p:nvSpPr>
          <p:cNvPr id="283" name="Text Box283"/>
          <p:cNvSpPr txBox="1"/>
          <p:nvPr/>
        </p:nvSpPr>
        <p:spPr>
          <a:xfrm>
            <a:off x="1040892" y="1678391"/>
            <a:ext cx="197480" cy="23555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5"/>
              </a:lnSpc>
            </a:pPr>
            <a:r>
              <a:rPr lang="en-US" altLang="zh-CN" sz="1700" spc="-15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284" name="Text Box284"/>
          <p:cNvSpPr txBox="1"/>
          <p:nvPr/>
        </p:nvSpPr>
        <p:spPr>
          <a:xfrm>
            <a:off x="1040892" y="3214690"/>
            <a:ext cx="197708" cy="23588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7"/>
              </a:lnSpc>
            </a:pPr>
            <a:r>
              <a:rPr lang="en-US" altLang="zh-CN" sz="1700" spc="-13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285" name="Text Box285"/>
          <p:cNvSpPr txBox="1"/>
          <p:nvPr/>
        </p:nvSpPr>
        <p:spPr>
          <a:xfrm>
            <a:off x="1040892" y="4161623"/>
            <a:ext cx="197480" cy="23554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5"/>
              </a:lnSpc>
            </a:pPr>
            <a:r>
              <a:rPr lang="en-US" altLang="zh-CN" sz="1700" spc="-15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286" name="Text Box286"/>
          <p:cNvSpPr txBox="1"/>
          <p:nvPr/>
        </p:nvSpPr>
        <p:spPr>
          <a:xfrm>
            <a:off x="1488948" y="1594082"/>
            <a:ext cx="7030820" cy="151094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379"/>
              </a:lnSpc>
            </a:pP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However</a:t>
            </a:r>
            <a:r>
              <a:rPr lang="en-US" altLang="zh-CN" sz="2400" spc="2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certain</a:t>
            </a:r>
            <a:r>
              <a:rPr lang="en-US" altLang="zh-CN" sz="2400" spc="-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compilers</a:t>
            </a:r>
            <a:r>
              <a:rPr lang="en-US" altLang="zh-CN" sz="2400" spc="2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will</a:t>
            </a:r>
            <a:r>
              <a:rPr lang="en-US" altLang="zh-CN" sz="2400" spc="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optimize</a:t>
            </a:r>
            <a:r>
              <a:rPr lang="en-US" altLang="zh-CN" sz="24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code.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</a:t>
            </a:r>
            <a:r>
              <a:rPr lang="en-US" altLang="zh-CN" sz="24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will</a:t>
            </a:r>
            <a:r>
              <a:rPr lang="en-US" altLang="zh-CN" sz="2400" spc="1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read</a:t>
            </a:r>
            <a:r>
              <a:rPr lang="en-US" altLang="zh-CN" sz="2400" spc="1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lSecondsToday</a:t>
            </a:r>
            <a:r>
              <a:rPr lang="en-US" altLang="zh-CN" sz="2400" spc="-72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one</a:t>
            </a:r>
            <a:r>
              <a:rPr lang="en-US" altLang="zh-CN" sz="24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or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more</a:t>
            </a:r>
            <a:r>
              <a:rPr lang="en-US" altLang="zh-CN" sz="2400" spc="-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registers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instead</a:t>
            </a:r>
            <a:r>
              <a:rPr lang="en-US" altLang="zh-CN" sz="24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of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updating</a:t>
            </a:r>
            <a:r>
              <a:rPr lang="en-US" altLang="zh-CN" sz="24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value</a:t>
            </a:r>
            <a:r>
              <a:rPr lang="en-US" altLang="zh-CN" sz="24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before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saving</a:t>
            </a:r>
            <a:r>
              <a:rPr lang="en-US" altLang="zh-CN" sz="24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lReturn</a:t>
            </a:r>
            <a:r>
              <a:rPr lang="en-US" altLang="zh-CN" sz="2400" spc="-3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will</a:t>
            </a:r>
            <a:r>
              <a:rPr lang="en-US" altLang="zh-CN" sz="2400" spc="2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read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value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from</a:t>
            </a:r>
            <a:r>
              <a:rPr lang="en-US" altLang="zh-CN" sz="2400" spc="-2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register</a:t>
            </a:r>
            <a:r>
              <a:rPr lang="en-US" altLang="zh-CN" sz="2400" spc="66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every</a:t>
            </a:r>
            <a:r>
              <a:rPr lang="en-US" altLang="zh-CN" sz="24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time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instead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of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from</a:t>
            </a:r>
            <a:r>
              <a:rPr lang="en-US" altLang="zh-CN" sz="2400" spc="-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memory.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287" name="Text Box287"/>
          <p:cNvSpPr txBox="1"/>
          <p:nvPr/>
        </p:nvSpPr>
        <p:spPr>
          <a:xfrm>
            <a:off x="1488948" y="3130655"/>
            <a:ext cx="6765662" cy="92559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429"/>
              </a:lnSpc>
            </a:pP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Some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compilers</a:t>
            </a:r>
            <a:r>
              <a:rPr lang="en-US" altLang="zh-CN" sz="2400" spc="2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might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also</a:t>
            </a:r>
            <a:r>
              <a:rPr lang="en-US" altLang="zh-CN" sz="24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remove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while-loop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during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optimization</a:t>
            </a:r>
            <a:r>
              <a:rPr lang="en-US" altLang="zh-CN" sz="2400" spc="2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causing</a:t>
            </a:r>
            <a:r>
              <a:rPr lang="en-US" altLang="zh-CN" sz="2400" spc="2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same</a:t>
            </a:r>
            <a:r>
              <a:rPr lang="en-US" altLang="zh-CN" sz="2400" spc="-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bug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with</a:t>
            </a:r>
            <a:r>
              <a:rPr lang="en-US" altLang="zh-CN" sz="24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single</a:t>
            </a:r>
            <a:r>
              <a:rPr lang="en-US" altLang="zh-CN" sz="2400" spc="2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read.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288" name="Text Box288"/>
          <p:cNvSpPr txBox="1"/>
          <p:nvPr/>
        </p:nvSpPr>
        <p:spPr>
          <a:xfrm>
            <a:off x="1488948" y="4077589"/>
            <a:ext cx="6955588" cy="122262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407"/>
              </a:lnSpc>
            </a:pP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This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prevented</a:t>
            </a:r>
            <a:r>
              <a:rPr lang="en-US" altLang="zh-CN" sz="2400" spc="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by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declaring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lSecondsToday</a:t>
            </a:r>
            <a:r>
              <a:rPr lang="en-US" altLang="zh-CN" sz="2400" spc="-72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volatile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.</a:t>
            </a:r>
            <a:r>
              <a:rPr lang="en-US" altLang="zh-CN" sz="2400" spc="-2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This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warns</a:t>
            </a:r>
            <a:r>
              <a:rPr lang="en-US" altLang="zh-CN" sz="2400" spc="1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</a:t>
            </a:r>
            <a:r>
              <a:rPr lang="en-US" altLang="zh-CN" sz="2400" spc="-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compiler</a:t>
            </a:r>
            <a:r>
              <a:rPr lang="en-US" altLang="zh-CN" sz="2400" spc="3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that</a:t>
            </a:r>
            <a:r>
              <a:rPr lang="en-US" altLang="zh-CN" sz="24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spc="66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variable</a:t>
            </a:r>
            <a:r>
              <a:rPr lang="en-US" altLang="zh-CN" sz="2400" spc="2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might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change</a:t>
            </a:r>
            <a:r>
              <a:rPr lang="en-US" altLang="zh-CN" sz="2400" spc="2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due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or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other</a:t>
            </a:r>
            <a:r>
              <a:rPr lang="en-US" altLang="zh-CN" sz="2400" spc="66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routines</a:t>
            </a:r>
            <a:r>
              <a:rPr lang="en-US" altLang="zh-CN" sz="24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not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spc="-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optimize</a:t>
            </a:r>
            <a:r>
              <a:rPr lang="en-US" altLang="zh-CN" sz="24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pertaining</a:t>
            </a:r>
            <a:r>
              <a:rPr lang="en-US" altLang="zh-CN" sz="2400" spc="3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289" name="Text Box289"/>
          <p:cNvSpPr txBox="1"/>
          <p:nvPr/>
        </p:nvSpPr>
        <p:spPr>
          <a:xfrm>
            <a:off x="1955546" y="5337353"/>
            <a:ext cx="4419600" cy="3112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450"/>
              </a:lnSpc>
            </a:pPr>
            <a:r>
              <a:rPr lang="en-US" altLang="zh-CN" sz="24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static</a:t>
            </a:r>
            <a:r>
              <a:rPr lang="en-US" altLang="zh-CN" sz="2400" spc="-1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volatile</a:t>
            </a:r>
            <a:r>
              <a:rPr lang="en-US" altLang="zh-CN" sz="2400" spc="-2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long</a:t>
            </a:r>
            <a:r>
              <a:rPr lang="en-US" altLang="zh-CN" sz="24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2400" spc="-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int</a:t>
            </a:r>
            <a:endParaRPr lang="en-US" altLang="zh-CN" sz="2400">
              <a:latin typeface="Courier New"/>
              <a:ea typeface="Courier New"/>
              <a:cs typeface="Courier New"/>
            </a:endParaRPr>
          </a:p>
        </p:txBody>
      </p:sp>
      <p:sp>
        <p:nvSpPr>
          <p:cNvPr id="290" name="Text Box290"/>
          <p:cNvSpPr txBox="1"/>
          <p:nvPr/>
        </p:nvSpPr>
        <p:spPr>
          <a:xfrm>
            <a:off x="1488948" y="5629961"/>
            <a:ext cx="2598420" cy="3112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450"/>
              </a:lnSpc>
            </a:pPr>
            <a:r>
              <a:rPr lang="en-US" altLang="zh-CN" sz="24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lSecondsToday;</a:t>
            </a:r>
            <a:endParaRPr lang="en-US" altLang="zh-CN" sz="2400">
              <a:latin typeface="Courier New"/>
              <a:ea typeface="Courier New"/>
              <a:cs typeface="Courier New"/>
            </a:endParaRPr>
          </a:p>
        </p:txBody>
      </p:sp>
      <p:sp>
        <p:nvSpPr>
          <p:cNvPr id="291" name="Text Box291"/>
          <p:cNvSpPr txBox="1"/>
          <p:nvPr/>
        </p:nvSpPr>
        <p:spPr>
          <a:xfrm>
            <a:off x="8378952" y="6304033"/>
            <a:ext cx="178704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16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ath292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293" name="Path293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294" name="Group294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295" name="Path295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296" name="Image29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297" name="Path297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298" name="Path298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299" name="Text Box299"/>
          <p:cNvSpPr txBox="1"/>
          <p:nvPr/>
        </p:nvSpPr>
        <p:spPr>
          <a:xfrm>
            <a:off x="1006145" y="791902"/>
            <a:ext cx="3850639" cy="56619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458"/>
              </a:lnSpc>
            </a:pP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4000" spc="1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Latency</a:t>
            </a:r>
            <a:endParaRPr lang="en-US" altLang="zh-CN" sz="4000">
              <a:latin typeface="Arial"/>
              <a:ea typeface="Arial"/>
              <a:cs typeface="Arial"/>
            </a:endParaRPr>
          </a:p>
        </p:txBody>
      </p:sp>
      <p:sp>
        <p:nvSpPr>
          <p:cNvPr id="300" name="Text Box300"/>
          <p:cNvSpPr txBox="1"/>
          <p:nvPr/>
        </p:nvSpPr>
        <p:spPr>
          <a:xfrm>
            <a:off x="1040892" y="1830517"/>
            <a:ext cx="197708" cy="23588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7"/>
              </a:lnSpc>
            </a:pPr>
            <a:r>
              <a:rPr lang="en-US" altLang="zh-CN" sz="1700" spc="-13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301" name="Text Box301"/>
          <p:cNvSpPr txBox="1"/>
          <p:nvPr/>
        </p:nvSpPr>
        <p:spPr>
          <a:xfrm>
            <a:off x="1040892" y="2489540"/>
            <a:ext cx="197480" cy="23555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5"/>
              </a:lnSpc>
            </a:pPr>
            <a:r>
              <a:rPr lang="en-US" altLang="zh-CN" sz="1700" spc="-15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302" name="Text Box302"/>
          <p:cNvSpPr txBox="1"/>
          <p:nvPr/>
        </p:nvSpPr>
        <p:spPr>
          <a:xfrm>
            <a:off x="1498092" y="1746482"/>
            <a:ext cx="6508451" cy="63311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493"/>
              </a:lnSpc>
            </a:pPr>
            <a:r>
              <a:rPr lang="en-US" altLang="zh-CN" sz="2400" b="1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2400" b="1" spc="-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latency</a:t>
            </a:r>
            <a:r>
              <a:rPr lang="en-US" altLang="zh-CN" sz="2400" b="1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spc="-1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amount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of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time</a:t>
            </a:r>
            <a:r>
              <a:rPr lang="en-US" altLang="zh-CN" sz="2400" spc="-1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taken</a:t>
            </a:r>
            <a:r>
              <a:rPr lang="en-US" altLang="zh-CN" sz="24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respond</a:t>
            </a:r>
            <a:r>
              <a:rPr lang="en-US" altLang="zh-CN" sz="2400" spc="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303" name="Text Box303"/>
          <p:cNvSpPr txBox="1"/>
          <p:nvPr/>
        </p:nvSpPr>
        <p:spPr>
          <a:xfrm>
            <a:off x="1498092" y="2405507"/>
            <a:ext cx="4451299" cy="33985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676"/>
              </a:lnSpc>
            </a:pP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This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depends</a:t>
            </a:r>
            <a:r>
              <a:rPr lang="en-US" altLang="zh-CN" sz="2400" spc="3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several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factors: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304" name="Text Box304"/>
          <p:cNvSpPr txBox="1"/>
          <p:nvPr/>
        </p:nvSpPr>
        <p:spPr>
          <a:xfrm>
            <a:off x="1490472" y="2847864"/>
            <a:ext cx="175297" cy="18351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445"/>
              </a:lnSpc>
            </a:pPr>
            <a:r>
              <a:rPr lang="en-US" altLang="zh-CN" sz="1300" spc="0" dirty="0">
                <a:solidFill>
                  <a:srgbClr val="334699"/>
                </a:solidFill>
                <a:latin typeface="Arial"/>
                <a:ea typeface="Arial"/>
                <a:cs typeface="Arial"/>
              </a:rPr>
              <a:t>1.</a:t>
            </a:r>
            <a:endParaRPr lang="en-US" altLang="zh-CN" sz="1300">
              <a:latin typeface="Arial"/>
              <a:ea typeface="Arial"/>
              <a:cs typeface="Arial"/>
            </a:endParaRPr>
          </a:p>
        </p:txBody>
      </p:sp>
      <p:sp>
        <p:nvSpPr>
          <p:cNvPr id="305" name="Text Box305"/>
          <p:cNvSpPr txBox="1"/>
          <p:nvPr/>
        </p:nvSpPr>
        <p:spPr>
          <a:xfrm>
            <a:off x="1490472" y="3152664"/>
            <a:ext cx="175297" cy="18351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445"/>
              </a:lnSpc>
            </a:pPr>
            <a:r>
              <a:rPr lang="en-US" altLang="zh-CN" sz="1300" spc="0" dirty="0">
                <a:solidFill>
                  <a:srgbClr val="334699"/>
                </a:solidFill>
                <a:latin typeface="Arial"/>
                <a:ea typeface="Arial"/>
                <a:cs typeface="Arial"/>
              </a:rPr>
              <a:t>2.</a:t>
            </a:r>
            <a:endParaRPr lang="en-US" altLang="zh-CN" sz="1300">
              <a:latin typeface="Arial"/>
              <a:ea typeface="Arial"/>
              <a:cs typeface="Arial"/>
            </a:endParaRPr>
          </a:p>
        </p:txBody>
      </p:sp>
      <p:sp>
        <p:nvSpPr>
          <p:cNvPr id="306" name="Text Box306"/>
          <p:cNvSpPr txBox="1"/>
          <p:nvPr/>
        </p:nvSpPr>
        <p:spPr>
          <a:xfrm>
            <a:off x="1490472" y="3457717"/>
            <a:ext cx="175297" cy="18352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445"/>
              </a:lnSpc>
            </a:pPr>
            <a:r>
              <a:rPr lang="en-US" altLang="zh-CN" sz="1300" spc="0" dirty="0">
                <a:solidFill>
                  <a:srgbClr val="334699"/>
                </a:solidFill>
                <a:latin typeface="Arial"/>
                <a:ea typeface="Arial"/>
                <a:cs typeface="Arial"/>
              </a:rPr>
              <a:t>3.</a:t>
            </a:r>
            <a:endParaRPr lang="en-US" altLang="zh-CN" sz="1300">
              <a:latin typeface="Arial"/>
              <a:ea typeface="Arial"/>
              <a:cs typeface="Arial"/>
            </a:endParaRPr>
          </a:p>
        </p:txBody>
      </p:sp>
      <p:sp>
        <p:nvSpPr>
          <p:cNvPr id="307" name="Text Box307"/>
          <p:cNvSpPr txBox="1"/>
          <p:nvPr/>
        </p:nvSpPr>
        <p:spPr>
          <a:xfrm>
            <a:off x="1490472" y="4250197"/>
            <a:ext cx="175297" cy="18352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445"/>
              </a:lnSpc>
            </a:pPr>
            <a:r>
              <a:rPr lang="en-US" altLang="zh-CN" sz="1300" spc="0" dirty="0">
                <a:solidFill>
                  <a:srgbClr val="334699"/>
                </a:solidFill>
                <a:latin typeface="Arial"/>
                <a:ea typeface="Arial"/>
                <a:cs typeface="Arial"/>
              </a:rPr>
              <a:t>4.</a:t>
            </a:r>
            <a:endParaRPr lang="en-US" altLang="zh-CN" sz="1300">
              <a:latin typeface="Arial"/>
              <a:ea typeface="Arial"/>
              <a:cs typeface="Arial"/>
            </a:endParaRPr>
          </a:p>
        </p:txBody>
      </p:sp>
      <p:sp>
        <p:nvSpPr>
          <p:cNvPr id="308" name="Text Box308"/>
          <p:cNvSpPr txBox="1"/>
          <p:nvPr/>
        </p:nvSpPr>
        <p:spPr>
          <a:xfrm>
            <a:off x="1929638" y="2766489"/>
            <a:ext cx="6173014" cy="138131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175"/>
              </a:lnSpc>
            </a:pP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Longest</a:t>
            </a:r>
            <a:r>
              <a:rPr lang="en-US" altLang="zh-CN" sz="2000" spc="-3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period</a:t>
            </a:r>
            <a:r>
              <a:rPr lang="en-US" altLang="zh-CN" sz="2000" spc="-2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during</a:t>
            </a:r>
            <a:r>
              <a:rPr lang="en-US" altLang="zh-CN" sz="2000" spc="-2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which</a:t>
            </a:r>
            <a:r>
              <a:rPr lang="en-US" altLang="zh-CN" sz="2000" spc="-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2000" spc="-3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000" spc="-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disabled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Time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taken</a:t>
            </a:r>
            <a:r>
              <a:rPr lang="en-US" altLang="zh-CN" sz="2000" spc="-2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000" spc="-1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execute</a:t>
            </a:r>
            <a:r>
              <a:rPr lang="en-US" altLang="zh-CN" sz="2000" spc="-2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ISRs</a:t>
            </a:r>
            <a:r>
              <a:rPr lang="en-US" altLang="zh-CN" sz="20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of</a:t>
            </a:r>
            <a:r>
              <a:rPr lang="en-US" altLang="zh-CN" sz="2000" spc="-2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higher</a:t>
            </a:r>
            <a:r>
              <a:rPr lang="en-US" altLang="zh-CN" sz="2000" spc="-2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priority</a:t>
            </a:r>
            <a:r>
              <a:rPr lang="en-US" altLang="zh-CN" sz="2000" spc="-2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Time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taken</a:t>
            </a:r>
            <a:r>
              <a:rPr lang="en-US" altLang="zh-CN" sz="2000" spc="-2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for</a:t>
            </a:r>
            <a:r>
              <a:rPr lang="en-US" altLang="zh-CN" sz="2000" spc="-2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microprocessor</a:t>
            </a:r>
            <a:r>
              <a:rPr lang="en-US" altLang="zh-CN" sz="2000" spc="-5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000" spc="-1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stop</a:t>
            </a:r>
            <a:r>
              <a:rPr lang="en-US" altLang="zh-CN" sz="2000" spc="-1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current</a:t>
            </a:r>
            <a:r>
              <a:rPr lang="en-US" altLang="zh-CN" sz="2000" spc="-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execution,</a:t>
            </a:r>
            <a:r>
              <a:rPr lang="en-US" altLang="zh-CN" sz="2000" spc="-3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do</a:t>
            </a:r>
            <a:r>
              <a:rPr lang="en-US" altLang="zh-CN" sz="2000" spc="-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necessary</a:t>
            </a:r>
            <a:r>
              <a:rPr lang="en-US" altLang="zh-CN" sz="2000" spc="-5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‘bookkeeping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’</a:t>
            </a:r>
            <a:r>
              <a:rPr lang="en-US" altLang="zh-CN" sz="2000" spc="-3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000" spc="-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start</a:t>
            </a:r>
            <a:r>
              <a:rPr lang="en-US" altLang="zh-CN" sz="2000" spc="55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executing</a:t>
            </a:r>
            <a:r>
              <a:rPr lang="en-US" altLang="zh-CN" sz="2000" spc="-2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</a:t>
            </a:r>
            <a:endParaRPr lang="en-US" altLang="zh-CN" sz="2000">
              <a:latin typeface="Arial"/>
              <a:ea typeface="Arial"/>
              <a:cs typeface="Arial"/>
            </a:endParaRPr>
          </a:p>
        </p:txBody>
      </p:sp>
      <p:sp>
        <p:nvSpPr>
          <p:cNvPr id="309" name="Text Box309"/>
          <p:cNvSpPr txBox="1"/>
          <p:nvPr/>
        </p:nvSpPr>
        <p:spPr>
          <a:xfrm>
            <a:off x="1929638" y="4168823"/>
            <a:ext cx="6563938" cy="52761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077"/>
              </a:lnSpc>
            </a:pP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Time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taken</a:t>
            </a:r>
            <a:r>
              <a:rPr lang="en-US" altLang="zh-CN" sz="2000" spc="-2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for</a:t>
            </a:r>
            <a:r>
              <a:rPr lang="en-US" altLang="zh-CN" sz="2000" spc="-2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000" spc="-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save</a:t>
            </a:r>
            <a:r>
              <a:rPr lang="en-US" altLang="zh-CN" sz="2000" spc="-2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context</a:t>
            </a:r>
            <a:r>
              <a:rPr lang="en-US" altLang="zh-CN" sz="2000" spc="-3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000" spc="-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start</a:t>
            </a:r>
            <a:r>
              <a:rPr lang="en-US" altLang="zh-CN" sz="2000" spc="-3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executing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instructions</a:t>
            </a:r>
            <a:r>
              <a:rPr lang="en-US" altLang="zh-CN" sz="2000" spc="-4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that</a:t>
            </a:r>
            <a:r>
              <a:rPr lang="en-US" altLang="zh-CN" sz="2000" spc="-3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count</a:t>
            </a:r>
            <a:r>
              <a:rPr lang="en-US" altLang="zh-CN" sz="2000" spc="-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as</a:t>
            </a:r>
            <a:r>
              <a:rPr lang="en-US" altLang="zh-CN" sz="2000" spc="-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‘response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’</a:t>
            </a:r>
            <a:endParaRPr lang="en-US" altLang="zh-CN" sz="2000">
              <a:latin typeface="Arial"/>
              <a:ea typeface="Arial"/>
              <a:cs typeface="Arial"/>
            </a:endParaRPr>
          </a:p>
        </p:txBody>
      </p:sp>
      <p:sp>
        <p:nvSpPr>
          <p:cNvPr id="310" name="Text Box310"/>
          <p:cNvSpPr txBox="1"/>
          <p:nvPr/>
        </p:nvSpPr>
        <p:spPr>
          <a:xfrm>
            <a:off x="1040892" y="4806001"/>
            <a:ext cx="197708" cy="23588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7"/>
              </a:lnSpc>
            </a:pPr>
            <a:r>
              <a:rPr lang="en-US" altLang="zh-CN" sz="1700" spc="-13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311" name="Text Box311"/>
          <p:cNvSpPr txBox="1"/>
          <p:nvPr/>
        </p:nvSpPr>
        <p:spPr>
          <a:xfrm>
            <a:off x="1498092" y="4721966"/>
            <a:ext cx="6261201" cy="92572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430"/>
              </a:lnSpc>
            </a:pP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third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factor</a:t>
            </a:r>
            <a:r>
              <a:rPr lang="en-US" altLang="zh-CN" sz="2400" spc="-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measured</a:t>
            </a:r>
            <a:r>
              <a:rPr lang="en-US" altLang="zh-CN" sz="2400" spc="1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by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knowing</a:t>
            </a:r>
            <a:r>
              <a:rPr lang="en-US" altLang="zh-CN" sz="2400" spc="2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instruction</a:t>
            </a:r>
            <a:r>
              <a:rPr lang="en-US" altLang="zh-CN" sz="2400" spc="2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execution</a:t>
            </a:r>
            <a:r>
              <a:rPr lang="en-US" altLang="zh-CN" sz="2400" spc="2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times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from</a:t>
            </a:r>
            <a:r>
              <a:rPr lang="en-US" altLang="zh-CN" sz="2400" spc="-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processor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manual,</a:t>
            </a:r>
            <a:r>
              <a:rPr lang="en-US" altLang="zh-CN" sz="2400" spc="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when</a:t>
            </a:r>
            <a:r>
              <a:rPr lang="en-US" altLang="zh-CN" sz="24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instructions</a:t>
            </a:r>
            <a:r>
              <a:rPr lang="en-US" altLang="zh-CN" sz="2400" spc="2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are</a:t>
            </a:r>
            <a:r>
              <a:rPr lang="en-US" altLang="zh-CN" sz="2400" spc="-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i="1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not</a:t>
            </a:r>
            <a:r>
              <a:rPr lang="en-US" altLang="zh-CN" sz="2400" b="1" i="1" spc="-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i="1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cached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312" name="Text Box312"/>
          <p:cNvSpPr txBox="1"/>
          <p:nvPr/>
        </p:nvSpPr>
        <p:spPr>
          <a:xfrm>
            <a:off x="8378952" y="6304033"/>
            <a:ext cx="178704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17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ath313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314" name="Group314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315" name="Path315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316" name="Image3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317" name="Path317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318" name="Path318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319" name="Path319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320" name="Text Box320"/>
          <p:cNvSpPr txBox="1"/>
          <p:nvPr/>
        </p:nvSpPr>
        <p:spPr>
          <a:xfrm>
            <a:off x="1006145" y="791902"/>
            <a:ext cx="4357928" cy="56619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458"/>
              </a:lnSpc>
            </a:pPr>
            <a:r>
              <a:rPr lang="en-US" altLang="zh-CN" sz="4000" spc="-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Minimizing</a:t>
            </a:r>
            <a:r>
              <a:rPr lang="en-US" altLang="zh-CN" sz="4000" spc="3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Latency</a:t>
            </a:r>
            <a:endParaRPr lang="en-US" altLang="zh-CN" sz="4000">
              <a:latin typeface="Arial"/>
              <a:ea typeface="Arial"/>
              <a:cs typeface="Arial"/>
            </a:endParaRPr>
          </a:p>
        </p:txBody>
      </p:sp>
      <p:sp>
        <p:nvSpPr>
          <p:cNvPr id="321" name="Text Box321"/>
          <p:cNvSpPr txBox="1"/>
          <p:nvPr/>
        </p:nvSpPr>
        <p:spPr>
          <a:xfrm>
            <a:off x="1040892" y="2250265"/>
            <a:ext cx="7460074" cy="86532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3407"/>
              </a:lnSpc>
            </a:pPr>
            <a:r>
              <a:rPr lang="en-US" altLang="zh-CN" sz="195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r>
              <a:rPr lang="en-US" altLang="zh-CN" sz="1950" spc="193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Factor</a:t>
            </a:r>
            <a:r>
              <a:rPr lang="en-US" altLang="zh-CN" sz="2800" spc="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1</a:t>
            </a:r>
            <a:r>
              <a:rPr lang="en-US" altLang="zh-CN" sz="28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affected</a:t>
            </a:r>
            <a:r>
              <a:rPr lang="en-US" altLang="zh-CN" sz="28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by</a:t>
            </a:r>
            <a:r>
              <a:rPr lang="en-US" altLang="zh-CN" sz="28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your</a:t>
            </a:r>
            <a:r>
              <a:rPr lang="en-US" altLang="zh-CN" sz="28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SW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Architecture</a:t>
            </a:r>
            <a:r>
              <a:rPr lang="en-US" altLang="zh-CN" sz="28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b="1" spc="-6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Don</a:t>
            </a:r>
            <a:r>
              <a:rPr lang="en-US" altLang="zh-CN" sz="2800" b="1" spc="0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’t</a:t>
            </a:r>
            <a:r>
              <a:rPr lang="en-US" altLang="zh-CN" sz="2800" b="1" spc="15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b="1" spc="-1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disable</a:t>
            </a:r>
            <a:r>
              <a:rPr lang="en-US" altLang="zh-CN" sz="2800" b="1" spc="14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b="1" spc="-2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2800" b="1" spc="23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b="1" spc="-2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too</a:t>
            </a:r>
            <a:r>
              <a:rPr lang="en-US" altLang="zh-CN" sz="2800" b="1" spc="18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b="1" spc="-2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long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322" name="Text Box322"/>
          <p:cNvSpPr txBox="1"/>
          <p:nvPr/>
        </p:nvSpPr>
        <p:spPr>
          <a:xfrm>
            <a:off x="1040892" y="3188773"/>
            <a:ext cx="6831313" cy="78050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marL="457200" indent="-457200" algn="l" rtl="0">
              <a:lnSpc>
                <a:spcPts val="3073"/>
              </a:lnSpc>
            </a:pPr>
            <a:r>
              <a:rPr lang="en-US" altLang="zh-CN" sz="1950" spc="6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r>
              <a:rPr lang="en-US" altLang="zh-CN" sz="1950" spc="181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Factors</a:t>
            </a:r>
            <a:r>
              <a:rPr lang="en-US" altLang="zh-CN" sz="2800" spc="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2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8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4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are</a:t>
            </a:r>
            <a:r>
              <a:rPr lang="en-US" altLang="zh-CN" sz="28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controlled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by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writing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short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efficient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code.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323" name="Text Box323"/>
          <p:cNvSpPr txBox="1"/>
          <p:nvPr/>
        </p:nvSpPr>
        <p:spPr>
          <a:xfrm>
            <a:off x="1040892" y="4042743"/>
            <a:ext cx="2803201" cy="39592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3118"/>
              </a:lnSpc>
            </a:pPr>
            <a:r>
              <a:rPr lang="en-US" altLang="zh-CN" sz="2800" b="1" spc="0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Make</a:t>
            </a:r>
            <a:r>
              <a:rPr lang="en-US" altLang="zh-CN" sz="2800" b="1" spc="11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b="1" spc="-2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ISRs</a:t>
            </a:r>
            <a:r>
              <a:rPr lang="en-US" altLang="zh-CN" sz="2800" b="1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b="1" spc="-3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short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324" name="Text Box324"/>
          <p:cNvSpPr txBox="1"/>
          <p:nvPr/>
        </p:nvSpPr>
        <p:spPr>
          <a:xfrm>
            <a:off x="1040892" y="4511859"/>
            <a:ext cx="6995863" cy="78063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marL="457200" indent="-457200" algn="l" rtl="0">
              <a:lnSpc>
                <a:spcPts val="3073"/>
              </a:lnSpc>
            </a:pPr>
            <a:r>
              <a:rPr lang="en-US" altLang="zh-CN" sz="195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r>
              <a:rPr lang="en-US" altLang="zh-CN" sz="1950" spc="193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Factor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3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depends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on</a:t>
            </a:r>
            <a:r>
              <a:rPr lang="en-US" altLang="zh-CN" sz="28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hardware</a:t>
            </a:r>
            <a:r>
              <a:rPr lang="en-US" altLang="zh-CN" sz="2800" spc="3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8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not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under</a:t>
            </a:r>
            <a:r>
              <a:rPr lang="en-US" altLang="zh-CN" sz="28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software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control.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325" name="Text Box325"/>
          <p:cNvSpPr txBox="1"/>
          <p:nvPr/>
        </p:nvSpPr>
        <p:spPr>
          <a:xfrm>
            <a:off x="1040892" y="5365905"/>
            <a:ext cx="3850722" cy="39592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3118"/>
              </a:lnSpc>
            </a:pPr>
            <a:r>
              <a:rPr lang="en-US" altLang="zh-CN" sz="2800" b="1" spc="-2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Pick</a:t>
            </a:r>
            <a:r>
              <a:rPr lang="en-US" altLang="zh-CN" sz="2800" b="1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b="1" spc="0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800" b="1" spc="9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b="1" spc="-5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good</a:t>
            </a:r>
            <a:r>
              <a:rPr lang="en-US" altLang="zh-CN" sz="2800" b="1" spc="17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b="1" spc="-1" dirty="0">
                <a:solidFill>
                  <a:srgbClr val="FF0000"/>
                </a:solidFill>
                <a:latin typeface="Arial"/>
                <a:ea typeface="Arial"/>
                <a:cs typeface="Arial"/>
              </a:rPr>
              <a:t>processor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326" name="Text Box326"/>
          <p:cNvSpPr txBox="1"/>
          <p:nvPr/>
        </p:nvSpPr>
        <p:spPr>
          <a:xfrm>
            <a:off x="8378952" y="6304033"/>
            <a:ext cx="178704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18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ath327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328" name="Group328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329" name="Path329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330" name="Image33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331" name="Path331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332" name="Path332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333" name="Path333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334" name="Text Box334"/>
          <p:cNvSpPr txBox="1"/>
          <p:nvPr/>
        </p:nvSpPr>
        <p:spPr>
          <a:xfrm>
            <a:off x="1006145" y="791902"/>
            <a:ext cx="5996081" cy="56619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458"/>
              </a:lnSpc>
            </a:pP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Latency</a:t>
            </a:r>
            <a:r>
              <a:rPr lang="en-US" altLang="zh-CN" sz="40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40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Disabling</a:t>
            </a:r>
            <a:r>
              <a:rPr lang="en-US" altLang="zh-CN" sz="4000" spc="1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Ints</a:t>
            </a:r>
            <a:endParaRPr lang="en-US" altLang="zh-CN" sz="4000">
              <a:latin typeface="Arial"/>
              <a:ea typeface="Arial"/>
              <a:cs typeface="Arial"/>
            </a:endParaRPr>
          </a:p>
        </p:txBody>
      </p:sp>
      <p:sp>
        <p:nvSpPr>
          <p:cNvPr id="335" name="Text Box335"/>
          <p:cNvSpPr txBox="1"/>
          <p:nvPr/>
        </p:nvSpPr>
        <p:spPr>
          <a:xfrm>
            <a:off x="1040892" y="2324949"/>
            <a:ext cx="197480" cy="23554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5"/>
              </a:lnSpc>
            </a:pPr>
            <a:r>
              <a:rPr lang="en-US" altLang="zh-CN" sz="1700" spc="-15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336" name="Text Box336"/>
          <p:cNvSpPr txBox="1"/>
          <p:nvPr/>
        </p:nvSpPr>
        <p:spPr>
          <a:xfrm>
            <a:off x="1040892" y="3056468"/>
            <a:ext cx="197480" cy="23555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5"/>
              </a:lnSpc>
            </a:pPr>
            <a:r>
              <a:rPr lang="en-US" altLang="zh-CN" sz="1700" spc="-15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337" name="Text Box337"/>
          <p:cNvSpPr txBox="1"/>
          <p:nvPr/>
        </p:nvSpPr>
        <p:spPr>
          <a:xfrm>
            <a:off x="1040892" y="4117426"/>
            <a:ext cx="197480" cy="23555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5"/>
              </a:lnSpc>
            </a:pPr>
            <a:r>
              <a:rPr lang="en-US" altLang="zh-CN" sz="1700" spc="-15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338" name="Text Box338"/>
          <p:cNvSpPr txBox="1"/>
          <p:nvPr/>
        </p:nvSpPr>
        <p:spPr>
          <a:xfrm>
            <a:off x="1488948" y="2240915"/>
            <a:ext cx="6707428" cy="172999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724"/>
              </a:lnSpc>
            </a:pP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Disabling</a:t>
            </a:r>
            <a:r>
              <a:rPr lang="en-US" altLang="zh-CN" sz="2400" spc="5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24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increases</a:t>
            </a:r>
            <a:r>
              <a:rPr lang="en-US" altLang="zh-CN" sz="2400" spc="2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latency</a:t>
            </a:r>
            <a:r>
              <a:rPr lang="en-US" altLang="zh-CN" sz="24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so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this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period</a:t>
            </a:r>
            <a:r>
              <a:rPr lang="en-US" altLang="zh-CN" sz="2400" spc="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should</a:t>
            </a:r>
            <a:r>
              <a:rPr lang="en-US" altLang="zh-CN" sz="2400" spc="2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kept</a:t>
            </a:r>
            <a:r>
              <a:rPr lang="en-US" altLang="zh-CN" sz="24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as</a:t>
            </a:r>
            <a:r>
              <a:rPr lang="en-US" altLang="zh-CN" sz="24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short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possible.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Consider</a:t>
            </a:r>
            <a:r>
              <a:rPr lang="en-US" altLang="zh-CN" sz="2400" spc="2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scenario</a:t>
            </a:r>
            <a:r>
              <a:rPr lang="en-US" altLang="zh-CN" sz="24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</a:t>
            </a:r>
            <a:r>
              <a:rPr lang="en-US" altLang="zh-CN" sz="24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which</a:t>
            </a:r>
            <a:r>
              <a:rPr lang="en-US" altLang="zh-CN" sz="2400" spc="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two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different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task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codes</a:t>
            </a:r>
            <a:r>
              <a:rPr lang="en-US" altLang="zh-CN" sz="2400" spc="1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disable</a:t>
            </a:r>
            <a:r>
              <a:rPr lang="en-US" altLang="zh-CN" sz="2400" spc="2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2400" spc="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for</a:t>
            </a:r>
            <a:r>
              <a:rPr lang="en-US" altLang="zh-CN" sz="2400" spc="-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125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250</a:t>
            </a:r>
            <a:r>
              <a:rPr lang="en-US" altLang="zh-CN" sz="2400" spc="-3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µs</a:t>
            </a:r>
            <a:r>
              <a:rPr lang="en-US" altLang="zh-CN" sz="2400" spc="66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respectively.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339" name="Text Box339"/>
          <p:cNvSpPr txBox="1"/>
          <p:nvPr/>
        </p:nvSpPr>
        <p:spPr>
          <a:xfrm>
            <a:off x="1488948" y="4033393"/>
            <a:ext cx="6947306" cy="132778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614"/>
              </a:lnSpc>
            </a:pP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this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case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max.</a:t>
            </a:r>
            <a:r>
              <a:rPr lang="en-US" altLang="zh-CN" sz="24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time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taken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start</a:t>
            </a:r>
            <a:r>
              <a:rPr lang="en-US" altLang="zh-CN" sz="2400" spc="-2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executing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will</a:t>
            </a:r>
            <a:r>
              <a:rPr lang="en-US" altLang="zh-CN" sz="24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250</a:t>
            </a:r>
            <a:r>
              <a:rPr lang="en-US" altLang="zh-CN" sz="2400" spc="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µs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not</a:t>
            </a:r>
            <a:r>
              <a:rPr lang="en-US" altLang="zh-CN" sz="24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125+250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µs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because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started</a:t>
            </a:r>
            <a:r>
              <a:rPr lang="en-US" altLang="zh-CN" sz="2400" spc="-1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soon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as</a:t>
            </a:r>
            <a:r>
              <a:rPr lang="en-US" altLang="zh-CN" sz="2400" spc="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re-</a:t>
            </a:r>
            <a:r>
              <a:rPr lang="en-US" altLang="zh-CN" sz="2400" spc="66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enabled</a:t>
            </a:r>
            <a:r>
              <a:rPr lang="en-US" altLang="zh-CN" sz="2400" spc="3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either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one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of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atomic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sections.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340" name="Text Box340"/>
          <p:cNvSpPr txBox="1"/>
          <p:nvPr/>
        </p:nvSpPr>
        <p:spPr>
          <a:xfrm>
            <a:off x="8378952" y="6304033"/>
            <a:ext cx="178704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19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th12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13" name="Group13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14" name="Path14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15" name="Image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16" name="Path16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7" name="Path17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18" name="Path18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19" name="Text Box19"/>
          <p:cNvSpPr txBox="1"/>
          <p:nvPr/>
        </p:nvSpPr>
        <p:spPr>
          <a:xfrm>
            <a:off x="1006145" y="791902"/>
            <a:ext cx="2183034" cy="56619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458"/>
              </a:lnSpc>
            </a:pP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Interrupts</a:t>
            </a:r>
            <a:endParaRPr lang="en-US" altLang="zh-CN" sz="4000">
              <a:latin typeface="Arial"/>
              <a:ea typeface="Arial"/>
              <a:cs typeface="Arial"/>
            </a:endParaRPr>
          </a:p>
        </p:txBody>
      </p:sp>
      <p:sp>
        <p:nvSpPr>
          <p:cNvPr id="20" name="Text Box20"/>
          <p:cNvSpPr txBox="1"/>
          <p:nvPr/>
        </p:nvSpPr>
        <p:spPr>
          <a:xfrm>
            <a:off x="1040892" y="2433645"/>
            <a:ext cx="223664" cy="27424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159"/>
              </a:lnSpc>
            </a:pPr>
            <a:r>
              <a:rPr lang="en-US" altLang="zh-CN" sz="195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950">
              <a:latin typeface="Wingdings"/>
              <a:ea typeface="Wingdings"/>
              <a:cs typeface="Wingdings"/>
            </a:endParaRPr>
          </a:p>
        </p:txBody>
      </p:sp>
      <p:sp>
        <p:nvSpPr>
          <p:cNvPr id="21" name="Text Box21"/>
          <p:cNvSpPr txBox="1"/>
          <p:nvPr/>
        </p:nvSpPr>
        <p:spPr>
          <a:xfrm>
            <a:off x="1040892" y="2945709"/>
            <a:ext cx="223664" cy="27424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159"/>
              </a:lnSpc>
            </a:pPr>
            <a:r>
              <a:rPr lang="en-US" altLang="zh-CN" sz="195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950">
              <a:latin typeface="Wingdings"/>
              <a:ea typeface="Wingdings"/>
              <a:cs typeface="Wingdings"/>
            </a:endParaRPr>
          </a:p>
        </p:txBody>
      </p:sp>
      <p:sp>
        <p:nvSpPr>
          <p:cNvPr id="22" name="Text Box22"/>
          <p:cNvSpPr txBox="1"/>
          <p:nvPr/>
        </p:nvSpPr>
        <p:spPr>
          <a:xfrm>
            <a:off x="1040892" y="3458027"/>
            <a:ext cx="223664" cy="27424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159"/>
              </a:lnSpc>
            </a:pPr>
            <a:r>
              <a:rPr lang="en-US" altLang="zh-CN" sz="195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950">
              <a:latin typeface="Wingdings"/>
              <a:ea typeface="Wingdings"/>
              <a:cs typeface="Wingdings"/>
            </a:endParaRPr>
          </a:p>
        </p:txBody>
      </p:sp>
      <p:sp>
        <p:nvSpPr>
          <p:cNvPr id="23" name="Text Box23"/>
          <p:cNvSpPr txBox="1"/>
          <p:nvPr/>
        </p:nvSpPr>
        <p:spPr>
          <a:xfrm>
            <a:off x="1650746" y="2335609"/>
            <a:ext cx="2508830" cy="39592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3118"/>
              </a:lnSpc>
            </a:pP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Basics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24" name="Text Box24"/>
          <p:cNvSpPr txBox="1"/>
          <p:nvPr/>
        </p:nvSpPr>
        <p:spPr>
          <a:xfrm>
            <a:off x="1650746" y="2847673"/>
            <a:ext cx="4193096" cy="39592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3118"/>
              </a:lnSpc>
            </a:pPr>
            <a:r>
              <a:rPr lang="en-US" altLang="zh-CN" sz="28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spc="1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Shared-Data</a:t>
            </a:r>
            <a:r>
              <a:rPr lang="en-US" altLang="zh-CN" sz="2800" spc="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Problem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25" name="Text Box25"/>
          <p:cNvSpPr txBox="1"/>
          <p:nvPr/>
        </p:nvSpPr>
        <p:spPr>
          <a:xfrm>
            <a:off x="1650746" y="3359991"/>
            <a:ext cx="2708037" cy="39592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3118"/>
              </a:lnSpc>
            </a:pP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Latency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26" name="Text Box26"/>
          <p:cNvSpPr txBox="1"/>
          <p:nvPr/>
        </p:nvSpPr>
        <p:spPr>
          <a:xfrm>
            <a:off x="8449056" y="6304033"/>
            <a:ext cx="108600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2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Path341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342" name="Group342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343" name="Path343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344" name="Image34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345" name="Path345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346" name="Path346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347" name="Path347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348" name="Text Box348"/>
          <p:cNvSpPr txBox="1"/>
          <p:nvPr/>
        </p:nvSpPr>
        <p:spPr>
          <a:xfrm>
            <a:off x="1006145" y="905790"/>
            <a:ext cx="6805976" cy="45404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3575"/>
              </a:lnSpc>
            </a:pPr>
            <a:r>
              <a:rPr lang="en-US" altLang="zh-CN" sz="3200" b="1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Alternatives</a:t>
            </a:r>
            <a:r>
              <a:rPr lang="en-US" altLang="zh-CN" sz="3200" b="1" spc="-3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b="1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3200" b="1" spc="-2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b="1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Disabling</a:t>
            </a:r>
            <a:r>
              <a:rPr lang="en-US" altLang="zh-CN" sz="3200" b="1" spc="-2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200" b="1" spc="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Interrupts</a:t>
            </a:r>
            <a:endParaRPr lang="en-US" altLang="zh-CN" sz="3200">
              <a:latin typeface="Arial"/>
              <a:ea typeface="Arial"/>
              <a:cs typeface="Arial"/>
            </a:endParaRPr>
          </a:p>
        </p:txBody>
      </p:sp>
      <p:sp>
        <p:nvSpPr>
          <p:cNvPr id="349" name="Text Box349"/>
          <p:cNvSpPr txBox="1"/>
          <p:nvPr/>
        </p:nvSpPr>
        <p:spPr>
          <a:xfrm>
            <a:off x="1040892" y="2433645"/>
            <a:ext cx="223664" cy="27424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159"/>
              </a:lnSpc>
            </a:pPr>
            <a:r>
              <a:rPr lang="en-US" altLang="zh-CN" sz="195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950">
              <a:latin typeface="Wingdings"/>
              <a:ea typeface="Wingdings"/>
              <a:cs typeface="Wingdings"/>
            </a:endParaRPr>
          </a:p>
        </p:txBody>
      </p:sp>
      <p:sp>
        <p:nvSpPr>
          <p:cNvPr id="350" name="Text Box350"/>
          <p:cNvSpPr txBox="1"/>
          <p:nvPr/>
        </p:nvSpPr>
        <p:spPr>
          <a:xfrm>
            <a:off x="1040892" y="3372683"/>
            <a:ext cx="223664" cy="27424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159"/>
              </a:lnSpc>
            </a:pPr>
            <a:r>
              <a:rPr lang="en-US" altLang="zh-CN" sz="195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950">
              <a:latin typeface="Wingdings"/>
              <a:ea typeface="Wingdings"/>
              <a:cs typeface="Wingdings"/>
            </a:endParaRPr>
          </a:p>
        </p:txBody>
      </p:sp>
      <p:sp>
        <p:nvSpPr>
          <p:cNvPr id="351" name="Text Box351"/>
          <p:cNvSpPr txBox="1"/>
          <p:nvPr/>
        </p:nvSpPr>
        <p:spPr>
          <a:xfrm>
            <a:off x="1488948" y="2335609"/>
            <a:ext cx="6712409" cy="17373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just" rtl="0">
              <a:lnSpc>
                <a:spcPts val="3420"/>
              </a:lnSpc>
            </a:pP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As</a:t>
            </a:r>
            <a:r>
              <a:rPr lang="en-US" altLang="zh-CN" sz="2800" spc="-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disabling</a:t>
            </a:r>
            <a:r>
              <a:rPr lang="en-US" altLang="zh-CN" sz="28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increases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latency,</a:t>
            </a:r>
            <a:r>
              <a:rPr lang="en-US" altLang="zh-CN" sz="2800" spc="-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consider</a:t>
            </a:r>
            <a:r>
              <a:rPr lang="en-US" altLang="zh-CN" sz="2800" spc="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alternatives</a:t>
            </a:r>
            <a:r>
              <a:rPr lang="en-US" altLang="zh-CN" sz="28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certain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situations.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</a:t>
            </a:r>
            <a:r>
              <a:rPr lang="en-US" altLang="zh-CN" sz="2800" spc="2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on</a:t>
            </a:r>
            <a:r>
              <a:rPr lang="en-US" altLang="zh-CN" sz="28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following</a:t>
            </a:r>
            <a:r>
              <a:rPr lang="en-US" altLang="zh-CN" sz="2800" spc="1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slide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uses</a:t>
            </a:r>
            <a:r>
              <a:rPr lang="en-US" altLang="zh-CN" sz="2800" spc="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two</a:t>
            </a:r>
            <a:r>
              <a:rPr lang="en-US" altLang="zh-CN" sz="28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array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sets</a:t>
            </a:r>
            <a:r>
              <a:rPr lang="en-US" altLang="zh-CN" sz="2800" spc="-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iTemperaturesA</a:t>
            </a:r>
            <a:r>
              <a:rPr lang="en-US" altLang="zh-CN" sz="2800" spc="-839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352" name="Text Box352"/>
          <p:cNvSpPr txBox="1"/>
          <p:nvPr/>
        </p:nvSpPr>
        <p:spPr>
          <a:xfrm>
            <a:off x="1488948" y="4103703"/>
            <a:ext cx="5466006" cy="39592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3118"/>
              </a:lnSpc>
            </a:pPr>
            <a:r>
              <a:rPr lang="en-US" altLang="zh-CN" sz="28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iTemperaturesB</a:t>
            </a:r>
            <a:r>
              <a:rPr lang="en-US" altLang="zh-CN" sz="2800" spc="-6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8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variable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353" name="Text Box353"/>
          <p:cNvSpPr txBox="1"/>
          <p:nvPr/>
        </p:nvSpPr>
        <p:spPr>
          <a:xfrm>
            <a:off x="1488948" y="4530147"/>
            <a:ext cx="6594836" cy="127435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3345"/>
              </a:lnSpc>
            </a:pP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(</a:t>
            </a:r>
            <a:r>
              <a:rPr lang="en-US" altLang="zh-CN" sz="2800" spc="-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fTaskCodeUsingTempB</a:t>
            </a:r>
            <a:r>
              <a:rPr lang="en-US" altLang="zh-CN" sz="28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)</a:t>
            </a:r>
            <a:r>
              <a:rPr lang="en-US" altLang="zh-CN" sz="2800" spc="-3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ensure</a:t>
            </a:r>
            <a:r>
              <a:rPr lang="en-US" altLang="zh-CN" sz="2800" spc="1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that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always</a:t>
            </a:r>
            <a:r>
              <a:rPr lang="en-US" altLang="zh-CN" sz="28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works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with</a:t>
            </a:r>
            <a:r>
              <a:rPr lang="en-US" altLang="zh-CN" sz="28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array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not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being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used</a:t>
            </a:r>
            <a:r>
              <a:rPr lang="en-US" altLang="zh-CN" sz="28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by</a:t>
            </a:r>
            <a:r>
              <a:rPr lang="en-US" altLang="zh-CN" sz="2800" spc="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task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code.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354" name="Text Box354"/>
          <p:cNvSpPr txBox="1"/>
          <p:nvPr/>
        </p:nvSpPr>
        <p:spPr>
          <a:xfrm>
            <a:off x="8378952" y="6304033"/>
            <a:ext cx="178704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20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Path355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356" name="Group356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357" name="Path357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358" name="Image3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359" name="Path359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360" name="Path360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361" name="Path361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362" name="Text Box362"/>
          <p:cNvSpPr txBox="1"/>
          <p:nvPr/>
        </p:nvSpPr>
        <p:spPr>
          <a:xfrm>
            <a:off x="1006145" y="791902"/>
            <a:ext cx="5120131" cy="56619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458"/>
              </a:lnSpc>
            </a:pPr>
            <a:r>
              <a:rPr lang="en-US" altLang="zh-CN" sz="40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Data</a:t>
            </a:r>
            <a:r>
              <a:rPr lang="en-US" altLang="zh-CN" sz="40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Sharing</a:t>
            </a:r>
            <a:r>
              <a:rPr lang="en-US" altLang="zh-CN" sz="4000" spc="1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Example</a:t>
            </a:r>
            <a:endParaRPr lang="en-US" altLang="zh-CN" sz="4000">
              <a:latin typeface="Arial"/>
              <a:ea typeface="Arial"/>
              <a:cs typeface="Arial"/>
            </a:endParaRPr>
          </a:p>
        </p:txBody>
      </p:sp>
      <p:sp>
        <p:nvSpPr>
          <p:cNvPr id="363" name="Text Box363"/>
          <p:cNvSpPr txBox="1"/>
          <p:nvPr/>
        </p:nvSpPr>
        <p:spPr>
          <a:xfrm>
            <a:off x="243840" y="1724965"/>
            <a:ext cx="2704947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Static</a:t>
            </a:r>
            <a:r>
              <a:rPr lang="en-US" altLang="zh-CN" sz="12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int</a:t>
            </a:r>
            <a:r>
              <a:rPr lang="en-US" altLang="zh-CN" sz="1200" spc="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iTemperaturesA[2];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64" name="Text Box364"/>
          <p:cNvSpPr txBox="1"/>
          <p:nvPr/>
        </p:nvSpPr>
        <p:spPr>
          <a:xfrm>
            <a:off x="243840" y="1999285"/>
            <a:ext cx="2704947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Static</a:t>
            </a:r>
            <a:r>
              <a:rPr lang="en-US" altLang="zh-CN" sz="12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int</a:t>
            </a:r>
            <a:r>
              <a:rPr lang="en-US" altLang="zh-CN" sz="1200" spc="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iTEmperaturesB[2];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65" name="Text Box365"/>
          <p:cNvSpPr txBox="1"/>
          <p:nvPr/>
        </p:nvSpPr>
        <p:spPr>
          <a:xfrm>
            <a:off x="243840" y="2273605"/>
            <a:ext cx="3810458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Static</a:t>
            </a:r>
            <a:r>
              <a:rPr lang="en-US" altLang="zh-CN" sz="12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BOOL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fTaskCodeUsingTempsB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r>
              <a:rPr lang="en-US" altLang="zh-CN" sz="1200" spc="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False;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66" name="Text Box366"/>
          <p:cNvSpPr txBox="1"/>
          <p:nvPr/>
        </p:nvSpPr>
        <p:spPr>
          <a:xfrm>
            <a:off x="243840" y="2822245"/>
            <a:ext cx="3717646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Void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interrupt</a:t>
            </a:r>
            <a:r>
              <a:rPr lang="en-US" altLang="zh-CN" sz="1200" spc="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vRead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Temperatures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(void)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67" name="Text Box367"/>
          <p:cNvSpPr txBox="1"/>
          <p:nvPr/>
        </p:nvSpPr>
        <p:spPr>
          <a:xfrm>
            <a:off x="243840" y="3096946"/>
            <a:ext cx="129540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{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68" name="Text Box368"/>
          <p:cNvSpPr txBox="1"/>
          <p:nvPr/>
        </p:nvSpPr>
        <p:spPr>
          <a:xfrm>
            <a:off x="426720" y="3371266"/>
            <a:ext cx="2246376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if(fTaskCodeUsingTempsB)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69" name="Text Box369"/>
          <p:cNvSpPr txBox="1"/>
          <p:nvPr/>
        </p:nvSpPr>
        <p:spPr>
          <a:xfrm>
            <a:off x="426720" y="3645586"/>
            <a:ext cx="129540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{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70" name="Text Box370"/>
          <p:cNvSpPr txBox="1"/>
          <p:nvPr/>
        </p:nvSpPr>
        <p:spPr>
          <a:xfrm>
            <a:off x="519684" y="3919906"/>
            <a:ext cx="3994710" cy="42992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93"/>
              </a:lnSpc>
            </a:pP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iTemperaturesA[0]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r>
              <a:rPr lang="en-US" altLang="zh-CN" sz="1200" spc="1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!!read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value</a:t>
            </a:r>
            <a:r>
              <a:rPr lang="en-US" altLang="zh-CN" sz="1200" spc="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from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HW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iTemperaturesA[1]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r>
              <a:rPr lang="en-US" altLang="zh-CN" sz="1200" spc="1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!!read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value</a:t>
            </a:r>
            <a:r>
              <a:rPr lang="en-US" altLang="zh-CN" sz="1200" spc="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from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HW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71" name="Text Box371"/>
          <p:cNvSpPr txBox="1"/>
          <p:nvPr/>
        </p:nvSpPr>
        <p:spPr>
          <a:xfrm>
            <a:off x="426720" y="4468800"/>
            <a:ext cx="129540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}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72" name="Text Box372"/>
          <p:cNvSpPr txBox="1"/>
          <p:nvPr/>
        </p:nvSpPr>
        <p:spPr>
          <a:xfrm>
            <a:off x="426720" y="4743120"/>
            <a:ext cx="405232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Else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73" name="Text Box373"/>
          <p:cNvSpPr txBox="1"/>
          <p:nvPr/>
        </p:nvSpPr>
        <p:spPr>
          <a:xfrm>
            <a:off x="426720" y="5017440"/>
            <a:ext cx="129540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{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74" name="Text Box374"/>
          <p:cNvSpPr txBox="1"/>
          <p:nvPr/>
        </p:nvSpPr>
        <p:spPr>
          <a:xfrm>
            <a:off x="519684" y="5291760"/>
            <a:ext cx="3994710" cy="42994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93"/>
              </a:lnSpc>
            </a:pP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iTemperaturesB[0]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r>
              <a:rPr lang="en-US" altLang="zh-CN" sz="1200" spc="1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!!read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value</a:t>
            </a:r>
            <a:r>
              <a:rPr lang="en-US" altLang="zh-CN" sz="1200" spc="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from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HW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iTemperaturesB[1]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r>
              <a:rPr lang="en-US" altLang="zh-CN" sz="1200" spc="1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!!read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value</a:t>
            </a:r>
            <a:r>
              <a:rPr lang="en-US" altLang="zh-CN" sz="1200" spc="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from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HW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75" name="Text Box375"/>
          <p:cNvSpPr txBox="1"/>
          <p:nvPr/>
        </p:nvSpPr>
        <p:spPr>
          <a:xfrm>
            <a:off x="426720" y="5840730"/>
            <a:ext cx="129540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}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76" name="Text Box376"/>
          <p:cNvSpPr txBox="1"/>
          <p:nvPr/>
        </p:nvSpPr>
        <p:spPr>
          <a:xfrm>
            <a:off x="243840" y="6115050"/>
            <a:ext cx="129540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}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77" name="Text Box377"/>
          <p:cNvSpPr txBox="1"/>
          <p:nvPr/>
        </p:nvSpPr>
        <p:spPr>
          <a:xfrm>
            <a:off x="4511929" y="2034718"/>
            <a:ext cx="1416559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Void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main(void)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78" name="Text Box378"/>
          <p:cNvSpPr txBox="1"/>
          <p:nvPr/>
        </p:nvSpPr>
        <p:spPr>
          <a:xfrm>
            <a:off x="4511929" y="2309038"/>
            <a:ext cx="129541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{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79" name="Text Box379"/>
          <p:cNvSpPr txBox="1"/>
          <p:nvPr/>
        </p:nvSpPr>
        <p:spPr>
          <a:xfrm>
            <a:off x="4694809" y="2583358"/>
            <a:ext cx="1049427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while(TRUE)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80" name="Text Box380"/>
          <p:cNvSpPr txBox="1"/>
          <p:nvPr/>
        </p:nvSpPr>
        <p:spPr>
          <a:xfrm>
            <a:off x="4694809" y="2857678"/>
            <a:ext cx="129541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{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81" name="Text Box381"/>
          <p:cNvSpPr txBox="1"/>
          <p:nvPr/>
        </p:nvSpPr>
        <p:spPr>
          <a:xfrm>
            <a:off x="4879213" y="3131998"/>
            <a:ext cx="2246376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if(fTaskCodeUsingTempsB)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82" name="Text Box382"/>
          <p:cNvSpPr txBox="1"/>
          <p:nvPr/>
        </p:nvSpPr>
        <p:spPr>
          <a:xfrm>
            <a:off x="5063618" y="3406064"/>
            <a:ext cx="3903668" cy="15591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8"/>
              </a:lnSpc>
            </a:pP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if(iTemperaturesB[0]</a:t>
            </a:r>
            <a:r>
              <a:rPr lang="en-US" altLang="zh-CN" sz="1200" spc="-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!=</a:t>
            </a:r>
            <a:r>
              <a:rPr lang="en-US" altLang="zh-CN" sz="1200" spc="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iTemperaturesB[1])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83" name="Text Box383"/>
          <p:cNvSpPr txBox="1"/>
          <p:nvPr/>
        </p:nvSpPr>
        <p:spPr>
          <a:xfrm>
            <a:off x="5426329" y="3680892"/>
            <a:ext cx="2245005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!!Set</a:t>
            </a:r>
            <a:r>
              <a:rPr lang="en-US" altLang="zh-CN" sz="1200" spc="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off</a:t>
            </a:r>
            <a:r>
              <a:rPr lang="en-US" altLang="zh-CN" sz="1200" spc="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howling</a:t>
            </a:r>
            <a:r>
              <a:rPr lang="en-US" altLang="zh-CN" sz="1200" spc="-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alarm;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84" name="Text Box384"/>
          <p:cNvSpPr txBox="1"/>
          <p:nvPr/>
        </p:nvSpPr>
        <p:spPr>
          <a:xfrm>
            <a:off x="4879213" y="3955212"/>
            <a:ext cx="405232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else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85" name="Text Box385"/>
          <p:cNvSpPr txBox="1"/>
          <p:nvPr/>
        </p:nvSpPr>
        <p:spPr>
          <a:xfrm>
            <a:off x="5063618" y="4229532"/>
            <a:ext cx="3903268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if(iTemperaturesA[0]</a:t>
            </a:r>
            <a:r>
              <a:rPr lang="en-US" altLang="zh-CN" sz="1200" spc="1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!=</a:t>
            </a:r>
            <a:r>
              <a:rPr lang="en-US" altLang="zh-CN" sz="1200" spc="1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iTemperaturesA[1])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86" name="Text Box386"/>
          <p:cNvSpPr txBox="1"/>
          <p:nvPr/>
        </p:nvSpPr>
        <p:spPr>
          <a:xfrm>
            <a:off x="5426329" y="4503852"/>
            <a:ext cx="2245005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!!Set</a:t>
            </a:r>
            <a:r>
              <a:rPr lang="en-US" altLang="zh-CN" sz="1200" spc="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off</a:t>
            </a:r>
            <a:r>
              <a:rPr lang="en-US" altLang="zh-CN" sz="1200" spc="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howling</a:t>
            </a:r>
            <a:r>
              <a:rPr lang="en-US" altLang="zh-CN" sz="1200" spc="-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alarm;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87" name="Text Box387"/>
          <p:cNvSpPr txBox="1"/>
          <p:nvPr/>
        </p:nvSpPr>
        <p:spPr>
          <a:xfrm>
            <a:off x="4879213" y="5052873"/>
            <a:ext cx="4180333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fTaskCodeUsingTempsB</a:t>
            </a:r>
            <a:r>
              <a:rPr lang="en-US" altLang="zh-CN" sz="1200" spc="1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r>
              <a:rPr lang="en-US" altLang="zh-CN" sz="1200" spc="1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!fTaskCodeUsingTempsB;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88" name="Text Box388"/>
          <p:cNvSpPr txBox="1"/>
          <p:nvPr/>
        </p:nvSpPr>
        <p:spPr>
          <a:xfrm>
            <a:off x="4694809" y="5327193"/>
            <a:ext cx="129541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}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89" name="Text Box389"/>
          <p:cNvSpPr txBox="1"/>
          <p:nvPr/>
        </p:nvSpPr>
        <p:spPr>
          <a:xfrm>
            <a:off x="4511929" y="5601462"/>
            <a:ext cx="129541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}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390" name="Text Box390"/>
          <p:cNvSpPr txBox="1"/>
          <p:nvPr/>
        </p:nvSpPr>
        <p:spPr>
          <a:xfrm>
            <a:off x="8378952" y="6304033"/>
            <a:ext cx="178704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21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ath27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28" name="Group28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29" name="Path29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30" name="Image3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31" name="Path31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32" name="Path32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33" name="Path33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34" name="Text Box34"/>
          <p:cNvSpPr txBox="1"/>
          <p:nvPr/>
        </p:nvSpPr>
        <p:spPr>
          <a:xfrm>
            <a:off x="1006145" y="791902"/>
            <a:ext cx="3567796" cy="56619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458"/>
              </a:lnSpc>
            </a:pP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4000" spc="1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Basics</a:t>
            </a:r>
            <a:endParaRPr lang="en-US" altLang="zh-CN" sz="4000">
              <a:latin typeface="Arial"/>
              <a:ea typeface="Arial"/>
              <a:cs typeface="Arial"/>
            </a:endParaRPr>
          </a:p>
        </p:txBody>
      </p:sp>
      <p:sp>
        <p:nvSpPr>
          <p:cNvPr id="35" name="Text Box35"/>
          <p:cNvSpPr txBox="1"/>
          <p:nvPr/>
        </p:nvSpPr>
        <p:spPr>
          <a:xfrm>
            <a:off x="1040892" y="1867093"/>
            <a:ext cx="197708" cy="23588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7"/>
              </a:lnSpc>
            </a:pPr>
            <a:r>
              <a:rPr lang="en-US" altLang="zh-CN" sz="1700" spc="-13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36" name="Text Box36"/>
          <p:cNvSpPr txBox="1"/>
          <p:nvPr/>
        </p:nvSpPr>
        <p:spPr>
          <a:xfrm>
            <a:off x="1040892" y="4720656"/>
            <a:ext cx="197708" cy="23588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7"/>
              </a:lnSpc>
            </a:pPr>
            <a:r>
              <a:rPr lang="en-US" altLang="zh-CN" sz="1700" spc="-13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37" name="Text Box37"/>
          <p:cNvSpPr txBox="1"/>
          <p:nvPr/>
        </p:nvSpPr>
        <p:spPr>
          <a:xfrm>
            <a:off x="1488948" y="1783058"/>
            <a:ext cx="6901398" cy="66969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637"/>
              </a:lnSpc>
            </a:pPr>
            <a:r>
              <a:rPr lang="en-US" altLang="zh-CN" sz="2400" b="1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2400" b="1" spc="-2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are</a:t>
            </a:r>
            <a:r>
              <a:rPr lang="en-US" altLang="zh-CN" sz="2400" spc="-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triggered</a:t>
            </a:r>
            <a:r>
              <a:rPr lang="en-US" altLang="zh-CN" sz="24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when</a:t>
            </a:r>
            <a:r>
              <a:rPr lang="en-US" altLang="zh-CN" sz="2400" spc="1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certain</a:t>
            </a:r>
            <a:r>
              <a:rPr lang="en-US" altLang="zh-CN" sz="2400" spc="-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events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occur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hardware.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38" name="Text Box38"/>
          <p:cNvSpPr txBox="1"/>
          <p:nvPr/>
        </p:nvSpPr>
        <p:spPr>
          <a:xfrm>
            <a:off x="1490472" y="2515235"/>
            <a:ext cx="6625386" cy="165684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marL="439166" indent="-439166" algn="l" rtl="0">
              <a:lnSpc>
                <a:spcPts val="2609"/>
              </a:lnSpc>
            </a:pPr>
            <a:r>
              <a:rPr lang="en-US" altLang="zh-CN" sz="1550" spc="9" dirty="0">
                <a:solidFill>
                  <a:srgbClr val="334699"/>
                </a:solidFill>
                <a:latin typeface="Wingdings"/>
                <a:ea typeface="Wingdings"/>
                <a:cs typeface="Wingdings"/>
              </a:rPr>
              <a:t></a:t>
            </a:r>
            <a:r>
              <a:rPr lang="en-US" altLang="zh-CN" sz="1550" spc="509" dirty="0">
                <a:solidFill>
                  <a:srgbClr val="334699"/>
                </a:solidFill>
                <a:latin typeface="Wingdings"/>
                <a:ea typeface="Wingdings"/>
                <a:cs typeface="Wingdings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e.g.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when</a:t>
            </a:r>
            <a:r>
              <a:rPr lang="en-US" altLang="zh-CN" sz="24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serial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chip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has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sent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data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400" spc="66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microprocessor</a:t>
            </a:r>
            <a:r>
              <a:rPr lang="en-US" altLang="zh-CN" sz="24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wants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read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</a:t>
            </a:r>
            <a:r>
              <a:rPr lang="en-US" altLang="zh-CN" sz="24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from</a:t>
            </a:r>
            <a:r>
              <a:rPr lang="en-US" altLang="zh-CN" sz="2400" spc="-2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pin,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sends</a:t>
            </a:r>
            <a:r>
              <a:rPr lang="en-US" altLang="zh-CN" sz="2400" spc="1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24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spc="-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processor,</a:t>
            </a:r>
            <a:r>
              <a:rPr lang="en-US" altLang="zh-CN" sz="2400" spc="66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usually</a:t>
            </a:r>
            <a:r>
              <a:rPr lang="en-US" altLang="zh-CN" sz="2400" spc="2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by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sending</a:t>
            </a:r>
            <a:r>
              <a:rPr lang="en-US" altLang="zh-CN" sz="2400" spc="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signal</a:t>
            </a:r>
            <a:r>
              <a:rPr lang="en-US" altLang="zh-CN" sz="2400" spc="2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one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of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spc="66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processor’s</a:t>
            </a:r>
            <a:r>
              <a:rPr lang="en-US" altLang="zh-CN" sz="24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IRQ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(interrupt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request)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pins.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39" name="Text Box39"/>
          <p:cNvSpPr txBox="1"/>
          <p:nvPr/>
        </p:nvSpPr>
        <p:spPr>
          <a:xfrm>
            <a:off x="1488948" y="4636621"/>
            <a:ext cx="6960622" cy="132801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614"/>
              </a:lnSpc>
            </a:pP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receiving</a:t>
            </a:r>
            <a:r>
              <a:rPr lang="en-US" altLang="zh-CN" sz="2400" spc="2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interrupt,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microprocessor</a:t>
            </a:r>
            <a:r>
              <a:rPr lang="en-US" altLang="zh-CN" sz="2400" spc="1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stops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current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execution,</a:t>
            </a:r>
            <a:r>
              <a:rPr lang="en-US" altLang="zh-CN" sz="2400" spc="3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saves</a:t>
            </a:r>
            <a:r>
              <a:rPr lang="en-US" altLang="zh-CN" sz="24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address</a:t>
            </a:r>
            <a:r>
              <a:rPr lang="en-US" altLang="zh-CN" sz="24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of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next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instruction</a:t>
            </a:r>
            <a:r>
              <a:rPr lang="en-US" altLang="zh-CN" sz="2400" spc="2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spc="-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stack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jumps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spc="-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</a:t>
            </a:r>
            <a:r>
              <a:rPr lang="en-US" altLang="zh-CN" sz="2400" spc="-2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2400" b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service</a:t>
            </a:r>
            <a:r>
              <a:rPr lang="en-US" altLang="zh-CN" sz="2400" b="1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routine</a:t>
            </a:r>
            <a:r>
              <a:rPr lang="en-US" altLang="zh-CN" sz="2400" b="1" spc="-2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(</a:t>
            </a:r>
            <a:r>
              <a:rPr lang="en-US" altLang="zh-CN" sz="2400" b="1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)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or</a:t>
            </a:r>
            <a:r>
              <a:rPr lang="en-US" altLang="zh-CN" sz="24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handler.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40" name="Text Box40"/>
          <p:cNvSpPr txBox="1"/>
          <p:nvPr/>
        </p:nvSpPr>
        <p:spPr>
          <a:xfrm>
            <a:off x="8449056" y="6304033"/>
            <a:ext cx="108600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3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ath41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42" name="Group42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43" name="Path43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44" name="Image4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45" name="Path45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46" name="Path46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47" name="Path47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48" name="Text Box48"/>
          <p:cNvSpPr txBox="1"/>
          <p:nvPr/>
        </p:nvSpPr>
        <p:spPr>
          <a:xfrm>
            <a:off x="1006145" y="791902"/>
            <a:ext cx="5148059" cy="56619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458"/>
              </a:lnSpc>
            </a:pP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4000" spc="1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Basics</a:t>
            </a:r>
            <a:r>
              <a:rPr lang="en-US" altLang="zh-CN" sz="4000" spc="-5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(cont.)</a:t>
            </a:r>
            <a:endParaRPr lang="en-US" altLang="zh-CN" sz="4000">
              <a:latin typeface="Arial"/>
              <a:ea typeface="Arial"/>
              <a:cs typeface="Arial"/>
            </a:endParaRPr>
          </a:p>
        </p:txBody>
      </p:sp>
      <p:sp>
        <p:nvSpPr>
          <p:cNvPr id="49" name="Text Box49"/>
          <p:cNvSpPr txBox="1"/>
          <p:nvPr/>
        </p:nvSpPr>
        <p:spPr>
          <a:xfrm>
            <a:off x="1040892" y="1878254"/>
            <a:ext cx="223892" cy="27458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162"/>
              </a:lnSpc>
            </a:pPr>
            <a:r>
              <a:rPr lang="en-US" altLang="zh-CN" sz="1950" spc="6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950">
              <a:latin typeface="Wingdings"/>
              <a:ea typeface="Wingdings"/>
              <a:cs typeface="Wingdings"/>
            </a:endParaRPr>
          </a:p>
        </p:txBody>
      </p:sp>
      <p:sp>
        <p:nvSpPr>
          <p:cNvPr id="50" name="Text Box50"/>
          <p:cNvSpPr txBox="1"/>
          <p:nvPr/>
        </p:nvSpPr>
        <p:spPr>
          <a:xfrm>
            <a:off x="1040892" y="4268795"/>
            <a:ext cx="223664" cy="27424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159"/>
              </a:lnSpc>
            </a:pPr>
            <a:r>
              <a:rPr lang="en-US" altLang="zh-CN" sz="195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950">
              <a:latin typeface="Wingdings"/>
              <a:ea typeface="Wingdings"/>
              <a:cs typeface="Wingdings"/>
            </a:endParaRPr>
          </a:p>
        </p:txBody>
      </p:sp>
      <p:sp>
        <p:nvSpPr>
          <p:cNvPr id="51" name="Text Box51"/>
          <p:cNvSpPr txBox="1"/>
          <p:nvPr/>
        </p:nvSpPr>
        <p:spPr>
          <a:xfrm>
            <a:off x="1488948" y="1780216"/>
            <a:ext cx="7026666" cy="23170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3041"/>
              </a:lnSpc>
            </a:pP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basically</a:t>
            </a:r>
            <a:r>
              <a:rPr lang="en-US" altLang="zh-CN" sz="28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8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subroutine</a:t>
            </a:r>
            <a:r>
              <a:rPr lang="en-US" altLang="zh-CN" sz="2800" spc="1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written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by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user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8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perform</a:t>
            </a:r>
            <a:r>
              <a:rPr lang="en-US" altLang="zh-CN" sz="28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certain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operations</a:t>
            </a:r>
            <a:r>
              <a:rPr lang="en-US" altLang="zh-CN" sz="2800" spc="2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800" spc="77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handle</a:t>
            </a:r>
            <a:r>
              <a:rPr lang="en-US" altLang="zh-CN" sz="2800" spc="1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with</a:t>
            </a:r>
            <a:r>
              <a:rPr lang="en-US" altLang="zh-CN" sz="2800" spc="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8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RETURN</a:t>
            </a:r>
            <a:r>
              <a:rPr lang="en-US" altLang="zh-CN" sz="2800" spc="77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instruction</a:t>
            </a:r>
            <a:r>
              <a:rPr lang="en-US" altLang="zh-CN" sz="2800" spc="-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end.</a:t>
            </a:r>
            <a:r>
              <a:rPr lang="en-US" altLang="zh-CN" sz="28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good</a:t>
            </a:r>
            <a:r>
              <a:rPr lang="en-US" altLang="zh-CN" sz="28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practice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save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register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state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800" spc="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reset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ISRs.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52" name="Text Box52"/>
          <p:cNvSpPr txBox="1"/>
          <p:nvPr/>
        </p:nvSpPr>
        <p:spPr>
          <a:xfrm>
            <a:off x="1488948" y="4170759"/>
            <a:ext cx="6666958" cy="78003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3071"/>
              </a:lnSpc>
            </a:pPr>
            <a:r>
              <a:rPr lang="en-US" altLang="zh-CN" sz="28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ISRs</a:t>
            </a:r>
            <a:r>
              <a:rPr lang="en-US" altLang="zh-CN" sz="28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similar</a:t>
            </a:r>
            <a:r>
              <a:rPr lang="en-US" altLang="zh-CN" sz="2800" spc="2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8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CALL</a:t>
            </a:r>
            <a:r>
              <a:rPr lang="en-US" altLang="zh-CN" sz="2800" spc="2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except</a:t>
            </a:r>
            <a:r>
              <a:rPr lang="en-US" altLang="zh-CN" sz="28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that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call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800" spc="-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automatically</a:t>
            </a:r>
            <a:r>
              <a:rPr lang="en-US" altLang="zh-CN" sz="28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made.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53" name="Text Box53"/>
          <p:cNvSpPr txBox="1"/>
          <p:nvPr/>
        </p:nvSpPr>
        <p:spPr>
          <a:xfrm>
            <a:off x="8449056" y="6304033"/>
            <a:ext cx="108600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4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ath54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55" name="Group55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56" name="Path56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57" name="Image5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58" name="Path58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59" name="Path59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60" name="Path60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61" name="Path61"/>
          <p:cNvSpPr/>
          <p:nvPr/>
        </p:nvSpPr>
        <p:spPr>
          <a:xfrm>
            <a:off x="2336165" y="2436876"/>
            <a:ext cx="1100328" cy="19812"/>
          </a:xfrm>
          <a:custGeom>
            <a:avLst/>
            <a:gdLst/>
            <a:ahLst/>
            <a:cxnLst/>
            <a:rect l="l" t="t" r="r" b="b"/>
            <a:pathLst>
              <a:path w="1100328" h="19812">
                <a:moveTo>
                  <a:pt x="0" y="19812"/>
                </a:moveTo>
                <a:lnTo>
                  <a:pt x="1100328" y="19812"/>
                </a:lnTo>
                <a:lnTo>
                  <a:pt x="110032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292929">
              <a:alpha val="100000"/>
            </a:srgbClr>
          </a:solidFill>
          <a:ln w="0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62" name="Path62"/>
          <p:cNvSpPr/>
          <p:nvPr/>
        </p:nvSpPr>
        <p:spPr>
          <a:xfrm>
            <a:off x="6527165" y="2436876"/>
            <a:ext cx="367284" cy="19812"/>
          </a:xfrm>
          <a:custGeom>
            <a:avLst/>
            <a:gdLst/>
            <a:ahLst/>
            <a:cxnLst/>
            <a:rect l="l" t="t" r="r" b="b"/>
            <a:pathLst>
              <a:path w="367284" h="19812">
                <a:moveTo>
                  <a:pt x="0" y="19812"/>
                </a:moveTo>
                <a:lnTo>
                  <a:pt x="367284" y="19812"/>
                </a:lnTo>
                <a:lnTo>
                  <a:pt x="367284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292929">
              <a:alpha val="100000"/>
            </a:srgbClr>
          </a:solidFill>
          <a:ln w="0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63" name="Group63"/>
          <p:cNvGrpSpPr/>
          <p:nvPr/>
        </p:nvGrpSpPr>
        <p:grpSpPr>
          <a:xfrm>
            <a:off x="3886200" y="2889250"/>
            <a:ext cx="2594610" cy="2145030"/>
            <a:chOff x="3886200" y="2889250"/>
            <a:chExt cx="2594610" cy="2145030"/>
          </a:xfrm>
        </p:grpSpPr>
        <p:pic>
          <p:nvPicPr>
            <p:cNvPr id="64" name="Image6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14165" y="2889250"/>
              <a:ext cx="2362835" cy="265557"/>
            </a:xfrm>
            <a:prstGeom prst="rect">
              <a:avLst/>
            </a:prstGeom>
            <a:noFill/>
          </p:spPr>
        </p:pic>
        <p:pic>
          <p:nvPicPr>
            <p:cNvPr id="65" name="Image6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86200" y="3124200"/>
              <a:ext cx="2594610" cy="1910080"/>
            </a:xfrm>
            <a:prstGeom prst="rect">
              <a:avLst/>
            </a:prstGeom>
            <a:noFill/>
          </p:spPr>
        </p:pic>
      </p:grpSp>
      <p:sp>
        <p:nvSpPr>
          <p:cNvPr id="66" name="Text Box66"/>
          <p:cNvSpPr txBox="1"/>
          <p:nvPr/>
        </p:nvSpPr>
        <p:spPr>
          <a:xfrm>
            <a:off x="1006145" y="791902"/>
            <a:ext cx="4047664" cy="56619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458"/>
              </a:lnSpc>
            </a:pP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4000" spc="1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Example</a:t>
            </a:r>
            <a:endParaRPr lang="en-US" altLang="zh-CN" sz="4000">
              <a:latin typeface="Arial"/>
              <a:ea typeface="Arial"/>
              <a:cs typeface="Arial"/>
            </a:endParaRPr>
          </a:p>
        </p:txBody>
      </p:sp>
      <p:sp>
        <p:nvSpPr>
          <p:cNvPr id="67" name="Text Box67"/>
          <p:cNvSpPr txBox="1"/>
          <p:nvPr/>
        </p:nvSpPr>
        <p:spPr>
          <a:xfrm>
            <a:off x="2336546" y="2224473"/>
            <a:ext cx="4595191" cy="21120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63"/>
              </a:lnSpc>
            </a:pPr>
            <a:r>
              <a:rPr lang="en-US" altLang="zh-CN" sz="1600" b="1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Task</a:t>
            </a:r>
            <a:r>
              <a:rPr lang="en-US" altLang="zh-CN" sz="1600" b="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b="1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Code</a:t>
            </a:r>
            <a:r>
              <a:rPr lang="en-US" altLang="zh-CN" sz="1600" b="1" spc="2340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b="1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ISR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68" name="Text Box68"/>
          <p:cNvSpPr txBox="1"/>
          <p:nvPr/>
        </p:nvSpPr>
        <p:spPr>
          <a:xfrm>
            <a:off x="2723642" y="2492697"/>
            <a:ext cx="403555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69" name="Text Box69"/>
          <p:cNvSpPr txBox="1"/>
          <p:nvPr/>
        </p:nvSpPr>
        <p:spPr>
          <a:xfrm>
            <a:off x="2723642" y="2760921"/>
            <a:ext cx="1379110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MOVE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R1,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-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R7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70" name="Text Box70"/>
          <p:cNvSpPr txBox="1"/>
          <p:nvPr/>
        </p:nvSpPr>
        <p:spPr>
          <a:xfrm>
            <a:off x="2723642" y="3029145"/>
            <a:ext cx="1135475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MUL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R1,</a:t>
            </a:r>
            <a:r>
              <a:rPr lang="en-US" altLang="zh-CN" sz="1600" spc="9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5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71" name="Text Box71"/>
          <p:cNvSpPr txBox="1"/>
          <p:nvPr/>
        </p:nvSpPr>
        <p:spPr>
          <a:xfrm>
            <a:off x="2723642" y="3297115"/>
            <a:ext cx="4208278" cy="20726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2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ADD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R1,</a:t>
            </a:r>
            <a:r>
              <a:rPr lang="en-US" altLang="zh-CN" sz="16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R2</a:t>
            </a:r>
            <a:r>
              <a:rPr lang="en-US" altLang="zh-CN" sz="1600" spc="19389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72" name="Text Box72"/>
          <p:cNvSpPr txBox="1"/>
          <p:nvPr/>
        </p:nvSpPr>
        <p:spPr>
          <a:xfrm>
            <a:off x="2723642" y="3565847"/>
            <a:ext cx="4208095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DIV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R1,</a:t>
            </a:r>
            <a:r>
              <a:rPr lang="en-US" altLang="zh-CN" sz="1600" spc="9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2</a:t>
            </a:r>
            <a:r>
              <a:rPr lang="en-US" altLang="zh-CN" sz="1600" spc="2035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73" name="Text Box73"/>
          <p:cNvSpPr txBox="1"/>
          <p:nvPr/>
        </p:nvSpPr>
        <p:spPr>
          <a:xfrm>
            <a:off x="2723642" y="3834071"/>
            <a:ext cx="5490572" cy="47517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71"/>
              </a:lnSpc>
            </a:pPr>
            <a:r>
              <a:rPr lang="en-US" altLang="zh-CN" sz="1600" spc="-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JCOND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ZERO,</a:t>
            </a:r>
            <a:r>
              <a:rPr lang="en-US" altLang="zh-CN" sz="1600" spc="1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END</a:t>
            </a:r>
            <a:r>
              <a:rPr lang="en-US" altLang="zh-CN" sz="1600" spc="834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;ISR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code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comes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here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SUBTRACT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R1,</a:t>
            </a:r>
            <a:r>
              <a:rPr lang="en-US" altLang="zh-CN" sz="1600" spc="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R3</a:t>
            </a:r>
            <a:r>
              <a:rPr lang="en-US" altLang="zh-CN" sz="1600" spc="1458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74" name="Text Box74"/>
          <p:cNvSpPr txBox="1"/>
          <p:nvPr/>
        </p:nvSpPr>
        <p:spPr>
          <a:xfrm>
            <a:off x="2723642" y="4370519"/>
            <a:ext cx="4208095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r>
              <a:rPr lang="en-US" altLang="zh-CN" sz="1600" spc="2611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75" name="Text Box75"/>
          <p:cNvSpPr txBox="1"/>
          <p:nvPr/>
        </p:nvSpPr>
        <p:spPr>
          <a:xfrm>
            <a:off x="2723642" y="4638743"/>
            <a:ext cx="403555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76" name="Text Box76"/>
          <p:cNvSpPr txBox="1"/>
          <p:nvPr/>
        </p:nvSpPr>
        <p:spPr>
          <a:xfrm>
            <a:off x="1932686" y="4907348"/>
            <a:ext cx="5730970" cy="47517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marL="790956" indent="-790956" algn="l" rtl="0">
              <a:lnSpc>
                <a:spcPts val="1871"/>
              </a:lnSpc>
            </a:pPr>
            <a:r>
              <a:rPr lang="en-US" altLang="zh-CN" sz="1600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END: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MOVE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R7,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-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R1</a:t>
            </a:r>
            <a:r>
              <a:rPr lang="en-US" altLang="zh-CN" sz="1600" spc="19859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RETURN(I)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77" name="Text Box77"/>
          <p:cNvSpPr txBox="1"/>
          <p:nvPr/>
        </p:nvSpPr>
        <p:spPr>
          <a:xfrm>
            <a:off x="2723642" y="5443745"/>
            <a:ext cx="403555" cy="20694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78" name="Text Box78"/>
          <p:cNvSpPr txBox="1"/>
          <p:nvPr/>
        </p:nvSpPr>
        <p:spPr>
          <a:xfrm>
            <a:off x="8449056" y="6304033"/>
            <a:ext cx="108600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5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ath79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80" name="Group80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81" name="Path81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82" name="Image8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83" name="Path83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84" name="Path84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85" name="Path85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86" name="Text Box86"/>
          <p:cNvSpPr txBox="1"/>
          <p:nvPr/>
        </p:nvSpPr>
        <p:spPr>
          <a:xfrm>
            <a:off x="1006145" y="791902"/>
            <a:ext cx="4500619" cy="56619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458"/>
              </a:lnSpc>
            </a:pP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4000" spc="2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40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State</a:t>
            </a:r>
            <a:endParaRPr lang="en-US" altLang="zh-CN" sz="4000">
              <a:latin typeface="Arial"/>
              <a:ea typeface="Arial"/>
              <a:cs typeface="Arial"/>
            </a:endParaRPr>
          </a:p>
        </p:txBody>
      </p:sp>
      <p:sp>
        <p:nvSpPr>
          <p:cNvPr id="87" name="Text Box87"/>
          <p:cNvSpPr txBox="1"/>
          <p:nvPr/>
        </p:nvSpPr>
        <p:spPr>
          <a:xfrm>
            <a:off x="1040892" y="1746482"/>
            <a:ext cx="4928319" cy="34019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679"/>
              </a:lnSpc>
            </a:pPr>
            <a:r>
              <a:rPr lang="en-US" altLang="zh-CN" sz="2400" b="1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Saving</a:t>
            </a:r>
            <a:r>
              <a:rPr lang="en-US" altLang="zh-CN" sz="2400" b="1" spc="-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b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Restoring</a:t>
            </a:r>
            <a:r>
              <a:rPr lang="en-US" altLang="zh-CN" sz="2400" b="1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b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b="1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Context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88" name="Text Box88"/>
          <p:cNvSpPr txBox="1"/>
          <p:nvPr/>
        </p:nvSpPr>
        <p:spPr>
          <a:xfrm>
            <a:off x="1040892" y="2543912"/>
            <a:ext cx="171296" cy="19685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550"/>
              </a:lnSpc>
            </a:pPr>
            <a:r>
              <a:rPr lang="en-US" altLang="zh-CN" sz="140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400">
              <a:latin typeface="Wingdings"/>
              <a:ea typeface="Wingdings"/>
              <a:cs typeface="Wingdings"/>
            </a:endParaRPr>
          </a:p>
        </p:txBody>
      </p:sp>
      <p:sp>
        <p:nvSpPr>
          <p:cNvPr id="89" name="Text Box89"/>
          <p:cNvSpPr txBox="1"/>
          <p:nvPr/>
        </p:nvSpPr>
        <p:spPr>
          <a:xfrm>
            <a:off x="1040892" y="3336392"/>
            <a:ext cx="171296" cy="19685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550"/>
              </a:lnSpc>
            </a:pPr>
            <a:r>
              <a:rPr lang="en-US" altLang="zh-CN" sz="140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400">
              <a:latin typeface="Wingdings"/>
              <a:ea typeface="Wingdings"/>
              <a:cs typeface="Wingdings"/>
            </a:endParaRPr>
          </a:p>
        </p:txBody>
      </p:sp>
      <p:sp>
        <p:nvSpPr>
          <p:cNvPr id="90" name="Text Box90"/>
          <p:cNvSpPr txBox="1"/>
          <p:nvPr/>
        </p:nvSpPr>
        <p:spPr>
          <a:xfrm>
            <a:off x="1040892" y="3885286"/>
            <a:ext cx="171296" cy="19685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550"/>
              </a:lnSpc>
            </a:pPr>
            <a:r>
              <a:rPr lang="en-US" altLang="zh-CN" sz="140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400">
              <a:latin typeface="Wingdings"/>
              <a:ea typeface="Wingdings"/>
              <a:cs typeface="Wingdings"/>
            </a:endParaRPr>
          </a:p>
        </p:txBody>
      </p:sp>
      <p:sp>
        <p:nvSpPr>
          <p:cNvPr id="91" name="Text Box91"/>
          <p:cNvSpPr txBox="1"/>
          <p:nvPr/>
        </p:nvSpPr>
        <p:spPr>
          <a:xfrm>
            <a:off x="1040892" y="4433927"/>
            <a:ext cx="171296" cy="19685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550"/>
              </a:lnSpc>
            </a:pPr>
            <a:r>
              <a:rPr lang="en-US" altLang="zh-CN" sz="140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400">
              <a:latin typeface="Wingdings"/>
              <a:ea typeface="Wingdings"/>
              <a:cs typeface="Wingdings"/>
            </a:endParaRPr>
          </a:p>
        </p:txBody>
      </p:sp>
      <p:sp>
        <p:nvSpPr>
          <p:cNvPr id="92" name="Text Box92"/>
          <p:cNvSpPr txBox="1"/>
          <p:nvPr/>
        </p:nvSpPr>
        <p:spPr>
          <a:xfrm>
            <a:off x="1040892" y="5226787"/>
            <a:ext cx="171296" cy="19685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550"/>
              </a:lnSpc>
            </a:pPr>
            <a:r>
              <a:rPr lang="en-US" altLang="zh-CN" sz="1400" spc="0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400">
              <a:latin typeface="Wingdings"/>
              <a:ea typeface="Wingdings"/>
              <a:cs typeface="Wingdings"/>
            </a:endParaRPr>
          </a:p>
        </p:txBody>
      </p:sp>
      <p:sp>
        <p:nvSpPr>
          <p:cNvPr id="93" name="Text Box93"/>
          <p:cNvSpPr txBox="1"/>
          <p:nvPr/>
        </p:nvSpPr>
        <p:spPr>
          <a:xfrm>
            <a:off x="1488948" y="2473881"/>
            <a:ext cx="6799358" cy="77145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just" rtl="0">
              <a:lnSpc>
                <a:spcPts val="2025"/>
              </a:lnSpc>
            </a:pP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As</a:t>
            </a:r>
            <a:r>
              <a:rPr lang="en-US" altLang="zh-CN" sz="20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above</a:t>
            </a:r>
            <a:r>
              <a:rPr lang="en-US" altLang="zh-CN" sz="2000" spc="-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</a:t>
            </a:r>
            <a:r>
              <a:rPr lang="en-US" altLang="zh-CN" sz="2000" spc="-2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demonstrated,</a:t>
            </a:r>
            <a:r>
              <a:rPr lang="en-US" altLang="zh-CN" sz="2000" spc="-5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task</a:t>
            </a:r>
            <a:r>
              <a:rPr lang="en-US" altLang="zh-CN" sz="2000" spc="-1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</a:t>
            </a:r>
            <a:r>
              <a:rPr lang="en-US" altLang="zh-CN" sz="2000" spc="-2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has</a:t>
            </a:r>
            <a:r>
              <a:rPr lang="en-US" altLang="zh-CN" sz="2000" spc="-2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no</a:t>
            </a:r>
            <a:r>
              <a:rPr lang="en-US" altLang="zh-CN" sz="20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idea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of</a:t>
            </a:r>
            <a:r>
              <a:rPr lang="en-US" altLang="zh-CN" sz="20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changes</a:t>
            </a:r>
            <a:r>
              <a:rPr lang="en-US" altLang="zh-CN" sz="2000" spc="-2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taking</a:t>
            </a:r>
            <a:r>
              <a:rPr lang="en-US" altLang="zh-CN" sz="2000" spc="-2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place</a:t>
            </a:r>
            <a:r>
              <a:rPr lang="en-US" altLang="zh-CN" sz="2000" spc="-1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registers</a:t>
            </a:r>
            <a:r>
              <a:rPr lang="en-US" altLang="zh-CN" sz="2000" spc="-4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like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R1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or</a:t>
            </a:r>
            <a:r>
              <a:rPr lang="en-US" altLang="zh-CN" sz="2000" spc="-2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R2</a:t>
            </a:r>
            <a:r>
              <a:rPr lang="en-US" altLang="zh-CN" sz="2000" spc="-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ISR.</a:t>
            </a:r>
            <a:endParaRPr lang="en-US" altLang="zh-CN" sz="2000">
              <a:latin typeface="Arial"/>
              <a:ea typeface="Arial"/>
              <a:cs typeface="Arial"/>
            </a:endParaRPr>
          </a:p>
        </p:txBody>
      </p:sp>
      <p:sp>
        <p:nvSpPr>
          <p:cNvPr id="94" name="Text Box94"/>
          <p:cNvSpPr txBox="1"/>
          <p:nvPr/>
        </p:nvSpPr>
        <p:spPr>
          <a:xfrm>
            <a:off x="1488948" y="3266085"/>
            <a:ext cx="6891288" cy="52814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079"/>
              </a:lnSpc>
            </a:pPr>
            <a:r>
              <a:rPr lang="en-US" altLang="zh-CN" sz="20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Hence</a:t>
            </a:r>
            <a:r>
              <a:rPr lang="en-US" altLang="zh-CN" sz="2000" spc="-3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if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R1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000" spc="-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modified</a:t>
            </a:r>
            <a:r>
              <a:rPr lang="en-US" altLang="zh-CN" sz="2000" spc="-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by</a:t>
            </a:r>
            <a:r>
              <a:rPr lang="en-US" altLang="zh-CN" sz="2000" spc="-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ISR,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we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might</a:t>
            </a:r>
            <a:r>
              <a:rPr lang="en-US" altLang="zh-CN" sz="2000" spc="-2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get</a:t>
            </a:r>
            <a:r>
              <a:rPr lang="en-US" altLang="zh-CN" sz="2000" spc="-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</a:t>
            </a:r>
            <a:r>
              <a:rPr lang="en-US" altLang="zh-CN" sz="2000" spc="-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incorrect</a:t>
            </a:r>
            <a:r>
              <a:rPr lang="en-US" altLang="zh-CN" sz="2000" spc="-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final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result.</a:t>
            </a:r>
            <a:endParaRPr lang="en-US" altLang="zh-CN" sz="2000">
              <a:latin typeface="Arial"/>
              <a:ea typeface="Arial"/>
              <a:cs typeface="Arial"/>
            </a:endParaRPr>
          </a:p>
        </p:txBody>
      </p:sp>
      <p:sp>
        <p:nvSpPr>
          <p:cNvPr id="95" name="Text Box95"/>
          <p:cNvSpPr txBox="1"/>
          <p:nvPr/>
        </p:nvSpPr>
        <p:spPr>
          <a:xfrm>
            <a:off x="1488948" y="3815256"/>
            <a:ext cx="6741838" cy="52761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077"/>
              </a:lnSpc>
            </a:pP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Due</a:t>
            </a:r>
            <a:r>
              <a:rPr lang="en-US" altLang="zh-CN" sz="20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0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limited</a:t>
            </a:r>
            <a:r>
              <a:rPr lang="en-US" altLang="zh-CN" sz="2000" spc="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number</a:t>
            </a:r>
            <a:r>
              <a:rPr lang="en-US" altLang="zh-CN" sz="2000" spc="-4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of</a:t>
            </a:r>
            <a:r>
              <a:rPr lang="en-US" altLang="zh-CN" sz="20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registers,</a:t>
            </a:r>
            <a:r>
              <a:rPr lang="en-US" altLang="zh-CN" sz="2000" spc="-4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ISRs</a:t>
            </a:r>
            <a:r>
              <a:rPr lang="en-US" altLang="zh-CN" sz="20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0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task</a:t>
            </a:r>
            <a:r>
              <a:rPr lang="en-US" altLang="zh-CN" sz="2000" spc="-2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codes</a:t>
            </a:r>
            <a:r>
              <a:rPr lang="en-US" altLang="zh-CN" sz="20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usually</a:t>
            </a:r>
            <a:r>
              <a:rPr lang="en-US" altLang="zh-CN" sz="2000" spc="-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have</a:t>
            </a:r>
            <a:r>
              <a:rPr lang="en-US" altLang="zh-CN" sz="2000" spc="-2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0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work</a:t>
            </a:r>
            <a:r>
              <a:rPr lang="en-US" altLang="zh-CN" sz="2000" spc="-2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with</a:t>
            </a:r>
            <a:r>
              <a:rPr lang="en-US" altLang="zh-CN" sz="20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same</a:t>
            </a:r>
            <a:r>
              <a:rPr lang="en-US" altLang="zh-CN" sz="2000" spc="-2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registers.</a:t>
            </a:r>
            <a:endParaRPr lang="en-US" altLang="zh-CN" sz="2000">
              <a:latin typeface="Arial"/>
              <a:ea typeface="Arial"/>
              <a:cs typeface="Arial"/>
            </a:endParaRPr>
          </a:p>
        </p:txBody>
      </p:sp>
      <p:sp>
        <p:nvSpPr>
          <p:cNvPr id="96" name="Text Box96"/>
          <p:cNvSpPr txBox="1"/>
          <p:nvPr/>
        </p:nvSpPr>
        <p:spPr>
          <a:xfrm>
            <a:off x="1488948" y="4363896"/>
            <a:ext cx="6897089" cy="132042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079"/>
              </a:lnSpc>
            </a:pP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0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solve</a:t>
            </a:r>
            <a:r>
              <a:rPr lang="en-US" altLang="zh-CN" sz="2000" spc="-2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this</a:t>
            </a:r>
            <a:r>
              <a:rPr lang="en-US" altLang="zh-CN" sz="2000" spc="-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problem</a:t>
            </a:r>
            <a:r>
              <a:rPr lang="en-US" altLang="zh-CN" sz="2000" spc="-2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</a:t>
            </a:r>
            <a:r>
              <a:rPr lang="en-US" altLang="zh-CN" sz="2000" spc="-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0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common</a:t>
            </a:r>
            <a:r>
              <a:rPr lang="en-US" altLang="zh-CN" sz="2000" spc="-3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practice</a:t>
            </a:r>
            <a:r>
              <a:rPr lang="en-US" altLang="zh-CN" sz="2000" spc="-3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0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save</a:t>
            </a:r>
            <a:r>
              <a:rPr lang="en-US" altLang="zh-CN" sz="2000" spc="-1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55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register</a:t>
            </a:r>
            <a:r>
              <a:rPr lang="en-US" altLang="zh-CN" sz="2000" spc="-4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contents</a:t>
            </a:r>
            <a:r>
              <a:rPr lang="en-US" altLang="zh-CN" sz="2000" spc="-3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onto</a:t>
            </a:r>
            <a:r>
              <a:rPr lang="en-US" altLang="zh-CN" sz="2000" spc="-1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stack</a:t>
            </a:r>
            <a:r>
              <a:rPr lang="en-US" altLang="zh-CN" sz="2000" spc="-3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(saving</a:t>
            </a:r>
            <a:r>
              <a:rPr lang="en-US" altLang="zh-CN" sz="2000" spc="-1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context)</a:t>
            </a:r>
            <a:r>
              <a:rPr lang="en-US" altLang="zh-CN" sz="2000" spc="-3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000" spc="55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restoring</a:t>
            </a:r>
            <a:r>
              <a:rPr lang="en-US" altLang="zh-CN" sz="2000" spc="-4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them</a:t>
            </a:r>
            <a:r>
              <a:rPr lang="en-US" altLang="zh-CN" sz="2000" spc="-2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at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end</a:t>
            </a:r>
            <a:r>
              <a:rPr lang="en-US" altLang="zh-CN" sz="20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of</a:t>
            </a:r>
            <a:r>
              <a:rPr lang="en-US" altLang="zh-CN" sz="20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</a:t>
            </a:r>
            <a:r>
              <a:rPr lang="en-US" altLang="zh-CN" sz="20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(restoring</a:t>
            </a:r>
            <a:r>
              <a:rPr lang="en-US" altLang="zh-CN" sz="2000" spc="-3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000" spc="-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context).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This</a:t>
            </a:r>
            <a:r>
              <a:rPr lang="en-US" altLang="zh-CN" sz="20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</a:t>
            </a:r>
            <a:r>
              <a:rPr lang="en-US" altLang="zh-CN" sz="20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mandatory</a:t>
            </a:r>
            <a:r>
              <a:rPr lang="en-US" altLang="zh-CN" sz="2000" spc="-4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prevent</a:t>
            </a:r>
            <a:r>
              <a:rPr lang="en-US" altLang="zh-CN" sz="2000" spc="-3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any</a:t>
            </a:r>
            <a:r>
              <a:rPr lang="en-US" altLang="zh-CN" sz="2000" spc="-2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bugs</a:t>
            </a:r>
            <a:r>
              <a:rPr lang="en-US" altLang="zh-CN" sz="2000" spc="-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from</a:t>
            </a:r>
            <a:r>
              <a:rPr lang="en-US" altLang="zh-CN" sz="2000" spc="-2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appearing</a:t>
            </a:r>
            <a:r>
              <a:rPr lang="en-US" altLang="zh-CN" sz="2000" spc="-3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due</a:t>
            </a:r>
            <a:r>
              <a:rPr lang="en-US" altLang="zh-CN" sz="20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0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0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</a:t>
            </a:r>
            <a:endParaRPr lang="en-US" altLang="zh-CN" sz="2000">
              <a:latin typeface="Arial"/>
              <a:ea typeface="Arial"/>
              <a:cs typeface="Arial"/>
            </a:endParaRPr>
          </a:p>
        </p:txBody>
      </p:sp>
      <p:sp>
        <p:nvSpPr>
          <p:cNvPr id="97" name="Text Box97"/>
          <p:cNvSpPr txBox="1"/>
          <p:nvPr/>
        </p:nvSpPr>
        <p:spPr>
          <a:xfrm>
            <a:off x="8449056" y="6304033"/>
            <a:ext cx="108600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6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ath98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99" name="Group99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100" name="Path100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101" name="Image10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102" name="Path102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03" name="Path103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104" name="Path104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105" name="Path105"/>
          <p:cNvSpPr/>
          <p:nvPr/>
        </p:nvSpPr>
        <p:spPr>
          <a:xfrm>
            <a:off x="2336165" y="2436876"/>
            <a:ext cx="1100328" cy="19812"/>
          </a:xfrm>
          <a:custGeom>
            <a:avLst/>
            <a:gdLst/>
            <a:ahLst/>
            <a:cxnLst/>
            <a:rect l="l" t="t" r="r" b="b"/>
            <a:pathLst>
              <a:path w="1100328" h="19812">
                <a:moveTo>
                  <a:pt x="0" y="19812"/>
                </a:moveTo>
                <a:lnTo>
                  <a:pt x="1100328" y="19812"/>
                </a:lnTo>
                <a:lnTo>
                  <a:pt x="110032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292929">
              <a:alpha val="100000"/>
            </a:srgbClr>
          </a:solidFill>
          <a:ln w="0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106" name="Path106"/>
          <p:cNvSpPr/>
          <p:nvPr/>
        </p:nvSpPr>
        <p:spPr>
          <a:xfrm>
            <a:off x="6527165" y="2436876"/>
            <a:ext cx="367284" cy="19812"/>
          </a:xfrm>
          <a:custGeom>
            <a:avLst/>
            <a:gdLst/>
            <a:ahLst/>
            <a:cxnLst/>
            <a:rect l="l" t="t" r="r" b="b"/>
            <a:pathLst>
              <a:path w="367284" h="19812">
                <a:moveTo>
                  <a:pt x="0" y="19812"/>
                </a:moveTo>
                <a:lnTo>
                  <a:pt x="367284" y="19812"/>
                </a:lnTo>
                <a:lnTo>
                  <a:pt x="367284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292929">
              <a:alpha val="100000"/>
            </a:srgbClr>
          </a:solidFill>
          <a:ln w="0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107" name="Group107"/>
          <p:cNvGrpSpPr/>
          <p:nvPr/>
        </p:nvGrpSpPr>
        <p:grpSpPr>
          <a:xfrm>
            <a:off x="3886200" y="2889250"/>
            <a:ext cx="2594610" cy="2145030"/>
            <a:chOff x="3886200" y="2889250"/>
            <a:chExt cx="2594610" cy="2145030"/>
          </a:xfrm>
        </p:grpSpPr>
        <p:pic>
          <p:nvPicPr>
            <p:cNvPr id="108" name="Image10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14165" y="2889250"/>
              <a:ext cx="2362835" cy="265557"/>
            </a:xfrm>
            <a:prstGeom prst="rect">
              <a:avLst/>
            </a:prstGeom>
            <a:noFill/>
          </p:spPr>
        </p:pic>
        <p:pic>
          <p:nvPicPr>
            <p:cNvPr id="109" name="Image10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86200" y="3124200"/>
              <a:ext cx="2594610" cy="1910080"/>
            </a:xfrm>
            <a:prstGeom prst="rect">
              <a:avLst/>
            </a:prstGeom>
            <a:noFill/>
          </p:spPr>
        </p:pic>
      </p:grpSp>
      <p:sp>
        <p:nvSpPr>
          <p:cNvPr id="110" name="Text Box110"/>
          <p:cNvSpPr txBox="1"/>
          <p:nvPr/>
        </p:nvSpPr>
        <p:spPr>
          <a:xfrm>
            <a:off x="1006145" y="791902"/>
            <a:ext cx="6730355" cy="56619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458"/>
              </a:lnSpc>
            </a:pP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Interrupt</a:t>
            </a:r>
            <a:r>
              <a:rPr lang="en-US" altLang="zh-CN" sz="4000" spc="1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Example</a:t>
            </a:r>
            <a:r>
              <a:rPr lang="en-US" altLang="zh-CN" sz="4000" spc="1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(Push/Pop)</a:t>
            </a:r>
            <a:endParaRPr lang="en-US" altLang="zh-CN" sz="4000">
              <a:latin typeface="Arial"/>
              <a:ea typeface="Arial"/>
              <a:cs typeface="Arial"/>
            </a:endParaRPr>
          </a:p>
        </p:txBody>
      </p:sp>
      <p:sp>
        <p:nvSpPr>
          <p:cNvPr id="111" name="Text Box111"/>
          <p:cNvSpPr txBox="1"/>
          <p:nvPr/>
        </p:nvSpPr>
        <p:spPr>
          <a:xfrm>
            <a:off x="2336546" y="2224473"/>
            <a:ext cx="4595191" cy="21120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63"/>
              </a:lnSpc>
            </a:pPr>
            <a:r>
              <a:rPr lang="en-US" altLang="zh-CN" sz="1600" b="1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Task</a:t>
            </a:r>
            <a:r>
              <a:rPr lang="en-US" altLang="zh-CN" sz="1600" b="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b="1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Code</a:t>
            </a:r>
            <a:r>
              <a:rPr lang="en-US" altLang="zh-CN" sz="1600" b="1" spc="2340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b="1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ISR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112" name="Text Box112"/>
          <p:cNvSpPr txBox="1"/>
          <p:nvPr/>
        </p:nvSpPr>
        <p:spPr>
          <a:xfrm>
            <a:off x="2723642" y="2492697"/>
            <a:ext cx="403555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113" name="Text Box113"/>
          <p:cNvSpPr txBox="1"/>
          <p:nvPr/>
        </p:nvSpPr>
        <p:spPr>
          <a:xfrm>
            <a:off x="2723642" y="2760921"/>
            <a:ext cx="1379110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MOVE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R1,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-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R7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114" name="Text Box114"/>
          <p:cNvSpPr txBox="1"/>
          <p:nvPr/>
        </p:nvSpPr>
        <p:spPr>
          <a:xfrm>
            <a:off x="2723642" y="3029145"/>
            <a:ext cx="4695774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MUL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R1,</a:t>
            </a:r>
            <a:r>
              <a:rPr lang="en-US" altLang="zh-CN" sz="1600" spc="9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5</a:t>
            </a:r>
            <a:r>
              <a:rPr lang="en-US" altLang="zh-CN" sz="1600" spc="2035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PUSH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R1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115" name="Text Box115"/>
          <p:cNvSpPr txBox="1"/>
          <p:nvPr/>
        </p:nvSpPr>
        <p:spPr>
          <a:xfrm>
            <a:off x="2723642" y="3297115"/>
            <a:ext cx="4695957" cy="20726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2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ADD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R1,</a:t>
            </a:r>
            <a:r>
              <a:rPr lang="en-US" altLang="zh-CN" sz="16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R2</a:t>
            </a:r>
            <a:r>
              <a:rPr lang="en-US" altLang="zh-CN" sz="1600" spc="19389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PUSH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R2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116" name="Text Box116"/>
          <p:cNvSpPr txBox="1"/>
          <p:nvPr/>
        </p:nvSpPr>
        <p:spPr>
          <a:xfrm>
            <a:off x="2723642" y="3565847"/>
            <a:ext cx="4208095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DIV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R1,</a:t>
            </a:r>
            <a:r>
              <a:rPr lang="en-US" altLang="zh-CN" sz="1600" spc="9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2</a:t>
            </a:r>
            <a:r>
              <a:rPr lang="en-US" altLang="zh-CN" sz="1600" spc="2035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117" name="Text Box117"/>
          <p:cNvSpPr txBox="1"/>
          <p:nvPr/>
        </p:nvSpPr>
        <p:spPr>
          <a:xfrm>
            <a:off x="2723642" y="3834071"/>
            <a:ext cx="5490572" cy="47517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71"/>
              </a:lnSpc>
            </a:pPr>
            <a:r>
              <a:rPr lang="en-US" altLang="zh-CN" sz="1600" spc="-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JCOND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ZERO,</a:t>
            </a:r>
            <a:r>
              <a:rPr lang="en-US" altLang="zh-CN" sz="1600" spc="1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END</a:t>
            </a:r>
            <a:r>
              <a:rPr lang="en-US" altLang="zh-CN" sz="1600" spc="834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;ISR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code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comes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here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SUBTRACT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R1,</a:t>
            </a:r>
            <a:r>
              <a:rPr lang="en-US" altLang="zh-CN" sz="1600" spc="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R3</a:t>
            </a:r>
            <a:r>
              <a:rPr lang="en-US" altLang="zh-CN" sz="1600" spc="1458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118" name="Text Box118"/>
          <p:cNvSpPr txBox="1"/>
          <p:nvPr/>
        </p:nvSpPr>
        <p:spPr>
          <a:xfrm>
            <a:off x="2723642" y="4370519"/>
            <a:ext cx="4573855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r>
              <a:rPr lang="en-US" altLang="zh-CN" sz="1600" spc="2611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POP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R2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119" name="Text Box119"/>
          <p:cNvSpPr txBox="1"/>
          <p:nvPr/>
        </p:nvSpPr>
        <p:spPr>
          <a:xfrm>
            <a:off x="2723642" y="4638743"/>
            <a:ext cx="4573855" cy="20694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r>
              <a:rPr lang="en-US" altLang="zh-CN" sz="1600" spc="2611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POP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R1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120" name="Text Box120"/>
          <p:cNvSpPr txBox="1"/>
          <p:nvPr/>
        </p:nvSpPr>
        <p:spPr>
          <a:xfrm>
            <a:off x="1932686" y="4907348"/>
            <a:ext cx="5730970" cy="47517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marL="790956" indent="-790956" algn="l" rtl="0">
              <a:lnSpc>
                <a:spcPts val="1871"/>
              </a:lnSpc>
            </a:pPr>
            <a:r>
              <a:rPr lang="en-US" altLang="zh-CN" sz="1600" spc="-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END: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MOVE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R7,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-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R1</a:t>
            </a:r>
            <a:r>
              <a:rPr lang="en-US" altLang="zh-CN" sz="1600" spc="19859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RETURN(I)</a:t>
            </a:r>
            <a:r>
              <a:rPr lang="en-US" altLang="zh-CN" sz="16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121" name="Text Box121"/>
          <p:cNvSpPr txBox="1"/>
          <p:nvPr/>
        </p:nvSpPr>
        <p:spPr>
          <a:xfrm>
            <a:off x="2723642" y="5443745"/>
            <a:ext cx="403555" cy="20694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30"/>
              </a:lnSpc>
            </a:pPr>
            <a:r>
              <a:rPr lang="en-US" altLang="zh-CN" sz="16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...</a:t>
            </a:r>
            <a:endParaRPr lang="en-US" altLang="zh-CN" sz="1600">
              <a:latin typeface="Courier New"/>
              <a:ea typeface="Courier New"/>
              <a:cs typeface="Courier New"/>
            </a:endParaRPr>
          </a:p>
        </p:txBody>
      </p:sp>
      <p:sp>
        <p:nvSpPr>
          <p:cNvPr id="122" name="Text Box122"/>
          <p:cNvSpPr txBox="1"/>
          <p:nvPr/>
        </p:nvSpPr>
        <p:spPr>
          <a:xfrm>
            <a:off x="8449056" y="6304033"/>
            <a:ext cx="108600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7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ath123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124" name="Path124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125" name="Group125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126" name="Path126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127" name="Image12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128" name="Path128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29" name="Path129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130" name="Text Box130"/>
          <p:cNvSpPr txBox="1"/>
          <p:nvPr/>
        </p:nvSpPr>
        <p:spPr>
          <a:xfrm>
            <a:off x="1006145" y="791902"/>
            <a:ext cx="4413786" cy="56619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458"/>
              </a:lnSpc>
            </a:pP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Disabling</a:t>
            </a:r>
            <a:r>
              <a:rPr lang="en-US" altLang="zh-CN" sz="4000" spc="1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Interrupts</a:t>
            </a:r>
            <a:endParaRPr lang="en-US" altLang="zh-CN" sz="4000">
              <a:latin typeface="Arial"/>
              <a:ea typeface="Arial"/>
              <a:cs typeface="Arial"/>
            </a:endParaRPr>
          </a:p>
        </p:txBody>
      </p:sp>
      <p:sp>
        <p:nvSpPr>
          <p:cNvPr id="131" name="Text Box131"/>
          <p:cNvSpPr txBox="1"/>
          <p:nvPr/>
        </p:nvSpPr>
        <p:spPr>
          <a:xfrm>
            <a:off x="1040892" y="1830517"/>
            <a:ext cx="197708" cy="23588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7"/>
              </a:lnSpc>
            </a:pPr>
            <a:r>
              <a:rPr lang="en-US" altLang="zh-CN" sz="1700" spc="-13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132" name="Text Box132"/>
          <p:cNvSpPr txBox="1"/>
          <p:nvPr/>
        </p:nvSpPr>
        <p:spPr>
          <a:xfrm>
            <a:off x="1040892" y="2489540"/>
            <a:ext cx="197480" cy="23555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5"/>
              </a:lnSpc>
            </a:pPr>
            <a:r>
              <a:rPr lang="en-US" altLang="zh-CN" sz="1700" spc="-15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133" name="Text Box133"/>
          <p:cNvSpPr txBox="1"/>
          <p:nvPr/>
        </p:nvSpPr>
        <p:spPr>
          <a:xfrm>
            <a:off x="1040892" y="3733378"/>
            <a:ext cx="197480" cy="23555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5"/>
              </a:lnSpc>
            </a:pPr>
            <a:r>
              <a:rPr lang="en-US" altLang="zh-CN" sz="1700" spc="-15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134" name="Text Box134"/>
          <p:cNvSpPr txBox="1"/>
          <p:nvPr/>
        </p:nvSpPr>
        <p:spPr>
          <a:xfrm>
            <a:off x="1040892" y="4684081"/>
            <a:ext cx="197708" cy="23588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857"/>
              </a:lnSpc>
            </a:pPr>
            <a:r>
              <a:rPr lang="en-US" altLang="zh-CN" sz="1700" spc="-13" dirty="0">
                <a:solidFill>
                  <a:srgbClr val="000066"/>
                </a:solidFill>
                <a:latin typeface="Wingdings"/>
                <a:ea typeface="Wingdings"/>
                <a:cs typeface="Wingdings"/>
              </a:rPr>
              <a:t>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135" name="Text Box135"/>
          <p:cNvSpPr txBox="1"/>
          <p:nvPr/>
        </p:nvSpPr>
        <p:spPr>
          <a:xfrm>
            <a:off x="1488948" y="1746482"/>
            <a:ext cx="6568562" cy="63311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493"/>
              </a:lnSpc>
            </a:pP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Most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microprocessors</a:t>
            </a:r>
            <a:r>
              <a:rPr lang="en-US" altLang="zh-CN" sz="2400" spc="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allow</a:t>
            </a:r>
            <a:r>
              <a:rPr lang="en-US" altLang="zh-CN" sz="2400" spc="1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programs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spc="-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disable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136" name="Text Box136"/>
          <p:cNvSpPr txBox="1"/>
          <p:nvPr/>
        </p:nvSpPr>
        <p:spPr>
          <a:xfrm>
            <a:off x="1488948" y="2405507"/>
            <a:ext cx="6690664" cy="216890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440"/>
              </a:lnSpc>
            </a:pP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most</a:t>
            </a:r>
            <a:r>
              <a:rPr lang="en-US" altLang="zh-CN" sz="2400" spc="-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cases</a:t>
            </a:r>
            <a:r>
              <a:rPr lang="en-US" altLang="zh-CN" sz="2400" spc="2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program</a:t>
            </a:r>
            <a:r>
              <a:rPr lang="en-US" altLang="zh-CN" sz="2400" spc="1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can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select</a:t>
            </a:r>
            <a:r>
              <a:rPr lang="en-US" altLang="zh-CN" sz="24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which</a:t>
            </a:r>
            <a:r>
              <a:rPr lang="en-US" altLang="zh-CN" sz="2400" spc="66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24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disable</a:t>
            </a:r>
            <a:r>
              <a:rPr lang="en-US" altLang="zh-CN" sz="2400" spc="3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during</a:t>
            </a:r>
            <a:r>
              <a:rPr lang="en-US" altLang="zh-CN" sz="2400" spc="2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critical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operations</a:t>
            </a:r>
            <a:r>
              <a:rPr lang="en-US" altLang="zh-CN" sz="24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which</a:t>
            </a:r>
            <a:r>
              <a:rPr lang="en-US" altLang="zh-CN" sz="2400" spc="2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keep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enabled</a:t>
            </a:r>
            <a:r>
              <a:rPr lang="en-US" altLang="zh-CN" sz="2400" spc="3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by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writing</a:t>
            </a:r>
            <a:r>
              <a:rPr lang="en-US" altLang="zh-CN" sz="2400" spc="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corresponding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values</a:t>
            </a:r>
            <a:r>
              <a:rPr lang="en-US" altLang="zh-CN" sz="2400" spc="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into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400" spc="-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special</a:t>
            </a:r>
            <a:r>
              <a:rPr lang="en-US" altLang="zh-CN" sz="24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register.</a:t>
            </a:r>
            <a:r>
              <a:rPr lang="en-US" altLang="zh-CN" sz="2400" spc="66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Nonmaskable</a:t>
            </a:r>
            <a:r>
              <a:rPr lang="en-US" altLang="zh-CN" sz="2400" spc="2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24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however</a:t>
            </a:r>
            <a:r>
              <a:rPr lang="en-US" altLang="zh-CN" sz="2400" spc="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cannot</a:t>
            </a:r>
            <a:r>
              <a:rPr lang="en-US" altLang="zh-CN" sz="2400" spc="1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</a:t>
            </a:r>
            <a:r>
              <a:rPr lang="en-US" altLang="zh-CN" sz="2400" spc="66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disabled</a:t>
            </a:r>
            <a:r>
              <a:rPr lang="en-US" altLang="zh-CN" sz="2400" spc="3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normally</a:t>
            </a:r>
            <a:r>
              <a:rPr lang="en-US" altLang="zh-CN" sz="2400" spc="2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used</a:t>
            </a:r>
            <a:r>
              <a:rPr lang="en-US" altLang="zh-CN" sz="24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spc="-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indicate</a:t>
            </a:r>
            <a:r>
              <a:rPr lang="en-US" altLang="zh-CN" sz="2400" spc="3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power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failures</a:t>
            </a:r>
            <a:r>
              <a:rPr lang="en-US" altLang="zh-CN" sz="24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or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other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serious</a:t>
            </a:r>
            <a:r>
              <a:rPr lang="en-US" altLang="zh-CN" sz="2400" spc="1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event.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137" name="Text Box137"/>
          <p:cNvSpPr txBox="1"/>
          <p:nvPr/>
        </p:nvSpPr>
        <p:spPr>
          <a:xfrm>
            <a:off x="1488948" y="4600045"/>
            <a:ext cx="6893965" cy="151089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2379"/>
              </a:lnSpc>
            </a:pP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Certain</a:t>
            </a:r>
            <a:r>
              <a:rPr lang="en-US" altLang="zh-CN" sz="24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processors</a:t>
            </a:r>
            <a:r>
              <a:rPr lang="en-US" altLang="zh-CN" sz="2400" spc="6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assign</a:t>
            </a:r>
            <a:r>
              <a:rPr lang="en-US" altLang="zh-CN" sz="2400" spc="2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priorities</a:t>
            </a:r>
            <a:r>
              <a:rPr lang="en-US" altLang="zh-CN" sz="24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interrupts,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allowing</a:t>
            </a:r>
            <a:r>
              <a:rPr lang="en-US" altLang="zh-CN" sz="2400" spc="5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programs</a:t>
            </a:r>
            <a:r>
              <a:rPr lang="en-US" altLang="zh-CN" sz="2400" spc="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specify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threshold</a:t>
            </a:r>
            <a:r>
              <a:rPr lang="en-US" altLang="zh-CN" sz="24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priority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so</a:t>
            </a:r>
            <a:r>
              <a:rPr lang="en-US" altLang="zh-CN" sz="2400" spc="-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that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only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interrupts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having</a:t>
            </a:r>
            <a:r>
              <a:rPr lang="en-US" altLang="zh-CN" sz="2400" spc="2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higher</a:t>
            </a:r>
            <a:r>
              <a:rPr lang="en-US" altLang="zh-CN" sz="2400" spc="1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priorities</a:t>
            </a:r>
            <a:r>
              <a:rPr lang="en-US" altLang="zh-CN" sz="2400" spc="2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than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threshold</a:t>
            </a:r>
            <a:r>
              <a:rPr lang="en-US" altLang="zh-CN" sz="2400" spc="9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are</a:t>
            </a:r>
            <a:r>
              <a:rPr lang="en-US" altLang="zh-CN" sz="2400" spc="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enabled</a:t>
            </a:r>
            <a:r>
              <a:rPr lang="en-US" altLang="zh-CN" sz="2400" spc="3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ones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below</a:t>
            </a:r>
            <a:r>
              <a:rPr lang="en-US" altLang="zh-CN" sz="2400" spc="2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it</a:t>
            </a:r>
            <a:r>
              <a:rPr lang="en-US" altLang="zh-CN" sz="24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are</a:t>
            </a:r>
            <a:r>
              <a:rPr lang="en-US" altLang="zh-CN" sz="2400" spc="66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disabled.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138" name="Text Box138"/>
          <p:cNvSpPr txBox="1"/>
          <p:nvPr/>
        </p:nvSpPr>
        <p:spPr>
          <a:xfrm>
            <a:off x="8449056" y="6304033"/>
            <a:ext cx="108600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8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ath139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140" name="Group140"/>
          <p:cNvGrpSpPr/>
          <p:nvPr/>
        </p:nvGrpSpPr>
        <p:grpSpPr>
          <a:xfrm>
            <a:off x="0" y="193548"/>
            <a:ext cx="8686800" cy="1511808"/>
            <a:chOff x="0" y="193548"/>
            <a:chExt cx="8686800" cy="1511808"/>
          </a:xfrm>
        </p:grpSpPr>
        <p:sp>
          <p:nvSpPr>
            <p:cNvPr id="141" name="Path141"/>
            <p:cNvSpPr/>
            <p:nvPr/>
          </p:nvSpPr>
          <p:spPr>
            <a:xfrm>
              <a:off x="0" y="1377696"/>
              <a:ext cx="2133600" cy="102108"/>
            </a:xfrm>
            <a:custGeom>
              <a:avLst/>
              <a:gdLst/>
              <a:ahLst/>
              <a:cxnLst/>
              <a:rect l="l" t="t" r="r" b="b"/>
              <a:pathLst>
                <a:path w="2133600" h="102108">
                  <a:moveTo>
                    <a:pt x="0" y="102108"/>
                  </a:moveTo>
                  <a:lnTo>
                    <a:pt x="2133600" y="102108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102108"/>
                  </a:lnTo>
                  <a:close/>
                </a:path>
              </a:pathLst>
            </a:custGeom>
            <a:solidFill>
              <a:srgbClr val="9CAACA">
                <a:alpha val="100000"/>
              </a:srgbClr>
            </a:solidFill>
            <a:ln w="0" cap="sq">
              <a:solidFill>
                <a:srgbClr val="9CAACA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142" name="Image14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800" y="1377696"/>
              <a:ext cx="7239000" cy="102108"/>
            </a:xfrm>
            <a:prstGeom prst="rect">
              <a:avLst/>
            </a:prstGeom>
            <a:noFill/>
          </p:spPr>
        </p:pic>
        <p:sp>
          <p:nvSpPr>
            <p:cNvPr id="143" name="Path143"/>
            <p:cNvSpPr/>
            <p:nvPr/>
          </p:nvSpPr>
          <p:spPr>
            <a:xfrm>
              <a:off x="762000" y="486156"/>
              <a:ext cx="304800" cy="1219200"/>
            </a:xfrm>
            <a:custGeom>
              <a:avLst/>
              <a:gdLst/>
              <a:ahLst/>
              <a:cxnLst/>
              <a:rect l="l" t="t" r="r" b="b"/>
              <a:pathLst>
                <a:path w="304800" h="1219200">
                  <a:moveTo>
                    <a:pt x="228600" y="1143000"/>
                  </a:moveTo>
                  <a:lnTo>
                    <a:pt x="76200" y="1143000"/>
                  </a:lnTo>
                  <a:lnTo>
                    <a:pt x="76200" y="76200"/>
                  </a:lnTo>
                  <a:lnTo>
                    <a:pt x="228600" y="76200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00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44" name="Path144"/>
            <p:cNvSpPr/>
            <p:nvPr/>
          </p:nvSpPr>
          <p:spPr>
            <a:xfrm>
              <a:off x="8186928" y="193548"/>
              <a:ext cx="304800" cy="1225296"/>
            </a:xfrm>
            <a:custGeom>
              <a:avLst/>
              <a:gdLst/>
              <a:ahLst/>
              <a:cxnLst/>
              <a:rect l="l" t="t" r="r" b="b"/>
              <a:pathLst>
                <a:path w="304800" h="1225296">
                  <a:moveTo>
                    <a:pt x="76200" y="76200"/>
                  </a:moveTo>
                  <a:lnTo>
                    <a:pt x="228600" y="76200"/>
                  </a:lnTo>
                  <a:lnTo>
                    <a:pt x="228600" y="1149096"/>
                  </a:lnTo>
                  <a:lnTo>
                    <a:pt x="76200" y="1149096"/>
                  </a:lnTo>
                </a:path>
              </a:pathLst>
            </a:custGeom>
            <a:solidFill>
              <a:srgbClr val="9CAACA">
                <a:alpha val="0"/>
              </a:srgbClr>
            </a:solidFill>
            <a:ln w="30480" cap="sq">
              <a:solidFill>
                <a:srgbClr val="00006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145" name="Path145"/>
          <p:cNvSpPr/>
          <p:nvPr/>
        </p:nvSpPr>
        <p:spPr>
          <a:xfrm>
            <a:off x="374650" y="6156706"/>
            <a:ext cx="8394700" cy="30988"/>
          </a:xfrm>
          <a:custGeom>
            <a:avLst/>
            <a:gdLst/>
            <a:ahLst/>
            <a:cxnLst/>
            <a:rect l="l" t="t" r="r" b="b"/>
            <a:pathLst>
              <a:path w="8394700" h="30988">
                <a:moveTo>
                  <a:pt x="6350" y="15494"/>
                </a:moveTo>
                <a:lnTo>
                  <a:pt x="8388350" y="15494"/>
                </a:lnTo>
              </a:path>
            </a:pathLst>
          </a:custGeom>
          <a:solidFill>
            <a:srgbClr val="9CAACA">
              <a:alpha val="0"/>
            </a:srgbClr>
          </a:solidFill>
          <a:ln w="9144" cap="sq">
            <a:solidFill>
              <a:srgbClr val="292929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146" name="Text Box146"/>
          <p:cNvSpPr txBox="1"/>
          <p:nvPr/>
        </p:nvSpPr>
        <p:spPr>
          <a:xfrm>
            <a:off x="1006145" y="791902"/>
            <a:ext cx="5967071" cy="56619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4458"/>
              </a:lnSpc>
            </a:pPr>
            <a:r>
              <a:rPr lang="en-US" altLang="zh-CN" sz="40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40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-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Shared-Data</a:t>
            </a:r>
            <a:r>
              <a:rPr lang="en-US" altLang="zh-CN" sz="4000" spc="2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0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Problem</a:t>
            </a:r>
            <a:endParaRPr lang="en-US" altLang="zh-CN" sz="4000">
              <a:latin typeface="Arial"/>
              <a:ea typeface="Arial"/>
              <a:cs typeface="Arial"/>
            </a:endParaRPr>
          </a:p>
        </p:txBody>
      </p:sp>
      <p:sp>
        <p:nvSpPr>
          <p:cNvPr id="147" name="Text Box147"/>
          <p:cNvSpPr txBox="1"/>
          <p:nvPr/>
        </p:nvSpPr>
        <p:spPr>
          <a:xfrm>
            <a:off x="1040892" y="1823545"/>
            <a:ext cx="5731220" cy="124936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marL="448056" indent="-448056" algn="l" rtl="0">
              <a:lnSpc>
                <a:spcPts val="3279"/>
              </a:lnSpc>
            </a:pP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In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many</a:t>
            </a:r>
            <a:r>
              <a:rPr lang="en-US" altLang="zh-CN" sz="2800" spc="15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cases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ISRs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need</a:t>
            </a:r>
            <a:r>
              <a:rPr lang="en-US" altLang="zh-CN" sz="2800" spc="1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800" spc="778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communicate</a:t>
            </a:r>
            <a:r>
              <a:rPr lang="en-US" altLang="zh-CN" sz="2800" spc="2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-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with</a:t>
            </a:r>
            <a:r>
              <a:rPr lang="en-US" altLang="zh-CN" sz="2800" spc="11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task</a:t>
            </a:r>
            <a:r>
              <a:rPr lang="en-US" altLang="zh-CN" sz="2800" spc="-7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codes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through</a:t>
            </a:r>
            <a:r>
              <a:rPr lang="en-US" altLang="zh-CN" sz="280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4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shared</a:t>
            </a:r>
            <a:r>
              <a:rPr lang="en-US" altLang="zh-CN" sz="2800" spc="12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800" spc="3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variables:</a:t>
            </a:r>
            <a:endParaRPr lang="en-US" altLang="zh-CN" sz="2800">
              <a:latin typeface="Arial"/>
              <a:ea typeface="Arial"/>
              <a:cs typeface="Arial"/>
            </a:endParaRPr>
          </a:p>
        </p:txBody>
      </p:sp>
      <p:sp>
        <p:nvSpPr>
          <p:cNvPr id="148" name="Text Box148"/>
          <p:cNvSpPr txBox="1"/>
          <p:nvPr/>
        </p:nvSpPr>
        <p:spPr>
          <a:xfrm>
            <a:off x="5502529" y="3177718"/>
            <a:ext cx="1509370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Void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main</a:t>
            </a:r>
            <a:r>
              <a:rPr lang="en-US" altLang="zh-CN" sz="12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(void)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49" name="Text Box149"/>
          <p:cNvSpPr txBox="1"/>
          <p:nvPr/>
        </p:nvSpPr>
        <p:spPr>
          <a:xfrm>
            <a:off x="5502529" y="3360598"/>
            <a:ext cx="129541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{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50" name="Text Box150"/>
          <p:cNvSpPr txBox="1"/>
          <p:nvPr/>
        </p:nvSpPr>
        <p:spPr>
          <a:xfrm>
            <a:off x="396240" y="3571545"/>
            <a:ext cx="2613507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Static</a:t>
            </a:r>
            <a:r>
              <a:rPr lang="en-US" altLang="zh-CN" sz="12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int</a:t>
            </a:r>
            <a:r>
              <a:rPr lang="en-US" altLang="zh-CN" sz="1200" spc="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iTemperatures[2]: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51" name="Text Box151"/>
          <p:cNvSpPr txBox="1"/>
          <p:nvPr/>
        </p:nvSpPr>
        <p:spPr>
          <a:xfrm>
            <a:off x="396240" y="3845865"/>
            <a:ext cx="3626206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Void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interrupt</a:t>
            </a:r>
            <a:r>
              <a:rPr lang="en-US" altLang="zh-CN" sz="1200" spc="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vReadTemperatures</a:t>
            </a:r>
            <a:r>
              <a:rPr lang="en-US" altLang="zh-CN" sz="1200" spc="1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(void)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52" name="Text Box152"/>
          <p:cNvSpPr txBox="1"/>
          <p:nvPr/>
        </p:nvSpPr>
        <p:spPr>
          <a:xfrm>
            <a:off x="5778373" y="3726612"/>
            <a:ext cx="1785061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int</a:t>
            </a:r>
            <a:r>
              <a:rPr lang="en-US" altLang="zh-CN" sz="1200" spc="1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iTEmp0,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iTemp1: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53" name="Text Box153"/>
          <p:cNvSpPr txBox="1"/>
          <p:nvPr/>
        </p:nvSpPr>
        <p:spPr>
          <a:xfrm>
            <a:off x="396240" y="4120439"/>
            <a:ext cx="129540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{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54" name="Text Box154"/>
          <p:cNvSpPr txBox="1"/>
          <p:nvPr/>
        </p:nvSpPr>
        <p:spPr>
          <a:xfrm>
            <a:off x="396240" y="4943399"/>
            <a:ext cx="129540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}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55" name="Text Box155"/>
          <p:cNvSpPr txBox="1"/>
          <p:nvPr/>
        </p:nvSpPr>
        <p:spPr>
          <a:xfrm>
            <a:off x="579120" y="4394759"/>
            <a:ext cx="4547465" cy="42992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693"/>
              </a:lnSpc>
            </a:pP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iTemperatures[0]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!!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Read</a:t>
            </a:r>
            <a:r>
              <a:rPr lang="en-US" altLang="zh-CN" sz="1200" spc="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</a:t>
            </a:r>
            <a:r>
              <a:rPr lang="en-US" altLang="zh-CN" sz="1200" spc="2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value</a:t>
            </a:r>
            <a:r>
              <a:rPr lang="en-US" altLang="zh-CN" sz="1200" spc="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from</a:t>
            </a:r>
            <a:r>
              <a:rPr lang="en-US" altLang="zh-CN" sz="1200" spc="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hardware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iTemperatures[1]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!!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Read</a:t>
            </a:r>
            <a:r>
              <a:rPr lang="en-US" altLang="zh-CN" sz="1200" spc="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in</a:t>
            </a:r>
            <a:r>
              <a:rPr lang="en-US" altLang="zh-CN" sz="1200" spc="2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value</a:t>
            </a:r>
            <a:r>
              <a:rPr lang="en-US" altLang="zh-CN" sz="1200" spc="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from</a:t>
            </a:r>
            <a:r>
              <a:rPr lang="en-US" altLang="zh-CN" sz="1200" spc="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hardware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56" name="Text Box156"/>
          <p:cNvSpPr txBox="1"/>
          <p:nvPr/>
        </p:nvSpPr>
        <p:spPr>
          <a:xfrm>
            <a:off x="5778373" y="4092372"/>
            <a:ext cx="1049427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while(TRUE)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57" name="Text Box157"/>
          <p:cNvSpPr txBox="1"/>
          <p:nvPr/>
        </p:nvSpPr>
        <p:spPr>
          <a:xfrm>
            <a:off x="5778373" y="4275252"/>
            <a:ext cx="129540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{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58" name="Text Box158"/>
          <p:cNvSpPr txBox="1"/>
          <p:nvPr/>
        </p:nvSpPr>
        <p:spPr>
          <a:xfrm>
            <a:off x="5961253" y="4458132"/>
            <a:ext cx="2430627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iTemp0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r>
              <a:rPr lang="en-US" altLang="zh-CN" sz="12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iTemperatures[0];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59" name="Text Box159"/>
          <p:cNvSpPr txBox="1"/>
          <p:nvPr/>
        </p:nvSpPr>
        <p:spPr>
          <a:xfrm>
            <a:off x="5961253" y="4641012"/>
            <a:ext cx="2430627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iTemp1</a:t>
            </a:r>
            <a:r>
              <a:rPr lang="en-US" altLang="zh-CN" sz="120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=</a:t>
            </a:r>
            <a:r>
              <a:rPr lang="en-US" altLang="zh-CN" sz="1200" spc="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iTemperatures[1];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60" name="Text Box160"/>
          <p:cNvSpPr txBox="1"/>
          <p:nvPr/>
        </p:nvSpPr>
        <p:spPr>
          <a:xfrm>
            <a:off x="5961253" y="4823892"/>
            <a:ext cx="1970684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if</a:t>
            </a:r>
            <a:r>
              <a:rPr lang="en-US" altLang="zh-CN" sz="1200" spc="7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(iTemp0</a:t>
            </a:r>
            <a:r>
              <a:rPr lang="en-US" altLang="zh-CN" sz="1200" spc="19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!=</a:t>
            </a:r>
            <a:r>
              <a:rPr lang="en-US" altLang="zh-CN" sz="1200" spc="11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3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iTemp1)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61" name="Text Box161"/>
          <p:cNvSpPr txBox="1"/>
          <p:nvPr/>
        </p:nvSpPr>
        <p:spPr>
          <a:xfrm>
            <a:off x="6417310" y="5007153"/>
            <a:ext cx="2245004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2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!!Set</a:t>
            </a:r>
            <a:r>
              <a:rPr lang="en-US" altLang="zh-CN" sz="1200" spc="1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off</a:t>
            </a:r>
            <a:r>
              <a:rPr lang="en-US" altLang="zh-CN" sz="1200" spc="6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5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howling</a:t>
            </a:r>
            <a:r>
              <a:rPr lang="en-US" altLang="zh-CN" sz="1200" spc="-8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 </a:t>
            </a:r>
            <a:r>
              <a:rPr lang="en-US" altLang="zh-CN" sz="1200" spc="4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alarm;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62" name="Text Box162"/>
          <p:cNvSpPr txBox="1"/>
          <p:nvPr/>
        </p:nvSpPr>
        <p:spPr>
          <a:xfrm>
            <a:off x="5778373" y="5190033"/>
            <a:ext cx="129540" cy="15560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}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63" name="Text Box163"/>
          <p:cNvSpPr txBox="1"/>
          <p:nvPr/>
        </p:nvSpPr>
        <p:spPr>
          <a:xfrm>
            <a:off x="5502529" y="5555742"/>
            <a:ext cx="129541" cy="15560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225"/>
              </a:lnSpc>
            </a:pPr>
            <a:r>
              <a:rPr lang="en-US" altLang="zh-CN" sz="1200" spc="0" dirty="0">
                <a:solidFill>
                  <a:srgbClr val="292929"/>
                </a:solidFill>
                <a:latin typeface="Courier New"/>
                <a:ea typeface="Courier New"/>
                <a:cs typeface="Courier New"/>
              </a:rPr>
              <a:t>}</a:t>
            </a:r>
            <a:endParaRPr lang="en-US" altLang="zh-CN" sz="1200">
              <a:latin typeface="Courier New"/>
              <a:ea typeface="Courier New"/>
              <a:cs typeface="Courier New"/>
            </a:endParaRPr>
          </a:p>
        </p:txBody>
      </p:sp>
      <p:sp>
        <p:nvSpPr>
          <p:cNvPr id="164" name="Text Box164"/>
          <p:cNvSpPr txBox="1"/>
          <p:nvPr/>
        </p:nvSpPr>
        <p:spPr>
          <a:xfrm>
            <a:off x="8449056" y="6304033"/>
            <a:ext cx="108600" cy="14137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0"/>
              </a:lnSpc>
            </a:pPr>
            <a:endParaRPr/>
          </a:p>
          <a:p>
            <a:pPr algn="l" rtl="0">
              <a:lnSpc>
                <a:spcPts val="1113"/>
              </a:lnSpc>
            </a:pPr>
            <a:r>
              <a:rPr lang="en-US" altLang="zh-CN" sz="1000" spc="0" dirty="0">
                <a:solidFill>
                  <a:srgbClr val="292929"/>
                </a:solidFill>
                <a:latin typeface="Arial"/>
                <a:ea typeface="Arial"/>
                <a:cs typeface="Arial"/>
              </a:rPr>
              <a:t>9</a:t>
            </a:r>
            <a:endParaRPr lang="en-US" altLang="zh-CN" sz="10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1589</Words>
  <Application>Microsoft Office PowerPoint</Application>
  <PresentationFormat>On-screen Show (4:3)</PresentationFormat>
  <Paragraphs>460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ws</dc:creator>
  <cp:lastModifiedBy>HP</cp:lastModifiedBy>
  <cp:revision>2</cp:revision>
  <dcterms:created xsi:type="dcterms:W3CDTF">2017-10-23T09:06:44Z</dcterms:created>
  <dcterms:modified xsi:type="dcterms:W3CDTF">2020-01-29T05:14:07Z</dcterms:modified>
</cp:coreProperties>
</file>