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304" r:id="rId2"/>
    <p:sldId id="316" r:id="rId3"/>
    <p:sldId id="313" r:id="rId4"/>
    <p:sldId id="306" r:id="rId5"/>
    <p:sldId id="315" r:id="rId6"/>
    <p:sldId id="307" r:id="rId7"/>
    <p:sldId id="308" r:id="rId8"/>
    <p:sldId id="319" r:id="rId9"/>
    <p:sldId id="309" r:id="rId10"/>
    <p:sldId id="317" r:id="rId11"/>
    <p:sldId id="318" r:id="rId12"/>
    <p:sldId id="310" r:id="rId13"/>
    <p:sldId id="311" r:id="rId14"/>
    <p:sldId id="312" r:id="rId15"/>
    <p:sldId id="320" r:id="rId16"/>
  </p:sldIdLst>
  <p:sldSz cx="9144000" cy="6858000" type="screen4x3"/>
  <p:notesSz cx="6858000" cy="9144000"/>
  <p:defaultTextStyle>
    <a:defPPr>
      <a:defRPr lang="en-US"/>
    </a:defPPr>
    <a:lvl1pPr algn="l" rtl="0" eaLnBrk="0" fontAlgn="base" hangingPunct="0">
      <a:spcBef>
        <a:spcPct val="0"/>
      </a:spcBef>
      <a:spcAft>
        <a:spcPct val="0"/>
      </a:spcAft>
      <a:defRPr sz="2000" b="1" kern="1200">
        <a:solidFill>
          <a:schemeClr val="tx1"/>
        </a:solidFill>
        <a:latin typeface="Arial" charset="0"/>
        <a:ea typeface="+mn-ea"/>
        <a:cs typeface="+mn-cs"/>
      </a:defRPr>
    </a:lvl1pPr>
    <a:lvl2pPr marL="457200" algn="l" rtl="0" eaLnBrk="0" fontAlgn="base" hangingPunct="0">
      <a:spcBef>
        <a:spcPct val="0"/>
      </a:spcBef>
      <a:spcAft>
        <a:spcPct val="0"/>
      </a:spcAft>
      <a:defRPr sz="2000" b="1" kern="1200">
        <a:solidFill>
          <a:schemeClr val="tx1"/>
        </a:solidFill>
        <a:latin typeface="Arial" charset="0"/>
        <a:ea typeface="+mn-ea"/>
        <a:cs typeface="+mn-cs"/>
      </a:defRPr>
    </a:lvl2pPr>
    <a:lvl3pPr marL="914400" algn="l" rtl="0" eaLnBrk="0" fontAlgn="base" hangingPunct="0">
      <a:spcBef>
        <a:spcPct val="0"/>
      </a:spcBef>
      <a:spcAft>
        <a:spcPct val="0"/>
      </a:spcAft>
      <a:defRPr sz="2000" b="1" kern="1200">
        <a:solidFill>
          <a:schemeClr val="tx1"/>
        </a:solidFill>
        <a:latin typeface="Arial" charset="0"/>
        <a:ea typeface="+mn-ea"/>
        <a:cs typeface="+mn-cs"/>
      </a:defRPr>
    </a:lvl3pPr>
    <a:lvl4pPr marL="1371600" algn="l" rtl="0" eaLnBrk="0" fontAlgn="base" hangingPunct="0">
      <a:spcBef>
        <a:spcPct val="0"/>
      </a:spcBef>
      <a:spcAft>
        <a:spcPct val="0"/>
      </a:spcAft>
      <a:defRPr sz="2000" b="1" kern="1200">
        <a:solidFill>
          <a:schemeClr val="tx1"/>
        </a:solidFill>
        <a:latin typeface="Arial" charset="0"/>
        <a:ea typeface="+mn-ea"/>
        <a:cs typeface="+mn-cs"/>
      </a:defRPr>
    </a:lvl4pPr>
    <a:lvl5pPr marL="1828800" algn="l"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660033"/>
    <a:srgbClr val="000099"/>
    <a:srgbClr val="A50021"/>
    <a:srgbClr val="333399"/>
    <a:srgbClr val="00CC00"/>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30" autoAdjust="0"/>
    <p:restoredTop sz="94616" autoAdjust="0"/>
  </p:normalViewPr>
  <p:slideViewPr>
    <p:cSldViewPr>
      <p:cViewPr varScale="1">
        <p:scale>
          <a:sx n="74" d="100"/>
          <a:sy n="74" d="100"/>
        </p:scale>
        <p:origin x="-19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endParaRPr lang="en-US"/>
          </a:p>
        </p:txBody>
      </p:sp>
      <p:sp>
        <p:nvSpPr>
          <p:cNvPr id="1996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endParaRPr lang="en-US"/>
          </a:p>
        </p:txBody>
      </p:sp>
      <p:sp>
        <p:nvSpPr>
          <p:cNvPr id="1996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96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96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defRPr>
            </a:lvl1pPr>
          </a:lstStyle>
          <a:p>
            <a:endParaRPr lang="en-US"/>
          </a:p>
        </p:txBody>
      </p:sp>
      <p:sp>
        <p:nvSpPr>
          <p:cNvPr id="1996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defRPr>
            </a:lvl1pPr>
          </a:lstStyle>
          <a:p>
            <a:fld id="{BDEA5924-C324-4C17-A76A-A5F91091B01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3D6CFC-DB83-4647-AE13-A3150AD30AB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910CAF-BA91-4B2A-A8B9-9C7FE983FFA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C1DAEE-F4E3-46DD-A425-54A033D8317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EDFEED-D13D-4880-9099-B6D101D25B8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A849E7-FE3B-48F5-9B03-27ECFCB7834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FA8B99-1F16-4EEE-A0B6-8F52F4C1439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CC76A3D-B911-4ED4-887A-62ADD4EAA3F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CDDB1DF-AEE3-44F4-8497-CC8B1B6B771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A249DF4-B01D-47A5-9457-90FC9AFF495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B30F3D-D1C1-4B5C-A3A6-1494D783A29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53C3C7-5C56-4227-A3E9-312953478D5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0457488E-0BEC-4C01-A38D-BACD3647B5F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pitchFamily="18" charset="0"/>
        </a:defRPr>
      </a:lvl2pPr>
      <a:lvl3pPr algn="ctr" rtl="0" fontAlgn="base">
        <a:spcBef>
          <a:spcPct val="0"/>
        </a:spcBef>
        <a:spcAft>
          <a:spcPct val="0"/>
        </a:spcAft>
        <a:defRPr sz="4400">
          <a:solidFill>
            <a:schemeClr val="tx2"/>
          </a:solidFill>
          <a:latin typeface="Times" pitchFamily="18" charset="0"/>
        </a:defRPr>
      </a:lvl3pPr>
      <a:lvl4pPr algn="ctr" rtl="0" fontAlgn="base">
        <a:spcBef>
          <a:spcPct val="0"/>
        </a:spcBef>
        <a:spcAft>
          <a:spcPct val="0"/>
        </a:spcAft>
        <a:defRPr sz="4400">
          <a:solidFill>
            <a:schemeClr val="tx2"/>
          </a:solidFill>
          <a:latin typeface="Times" pitchFamily="18" charset="0"/>
        </a:defRPr>
      </a:lvl4pPr>
      <a:lvl5pPr algn="ctr" rtl="0" fontAlgn="base">
        <a:spcBef>
          <a:spcPct val="0"/>
        </a:spcBef>
        <a:spcAft>
          <a:spcPct val="0"/>
        </a:spcAft>
        <a:defRPr sz="4400">
          <a:solidFill>
            <a:schemeClr val="tx2"/>
          </a:solidFill>
          <a:latin typeface="Times" pitchFamily="18"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vivo.colostate.edu/hbooks/genetics/biotech/pcr/index.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4740"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52450" y="1919288"/>
            <a:ext cx="8039100" cy="3019425"/>
          </a:xfrm>
          <a:prstGeom prst="rect">
            <a:avLst/>
          </a:prstGeom>
          <a:noFill/>
          <a:ln w="9525">
            <a:noFill/>
            <a:miter lim="800000"/>
            <a:headEnd/>
            <a:tailEnd/>
          </a:ln>
          <a:effectLst/>
        </p:spPr>
      </p:pic>
      <p:sp>
        <p:nvSpPr>
          <p:cNvPr id="244741" name="Line 5"/>
          <p:cNvSpPr>
            <a:spLocks noChangeShapeType="1"/>
          </p:cNvSpPr>
          <p:nvPr/>
        </p:nvSpPr>
        <p:spPr bwMode="auto">
          <a:xfrm>
            <a:off x="2627313" y="4365625"/>
            <a:ext cx="4656137" cy="0"/>
          </a:xfrm>
          <a:prstGeom prst="line">
            <a:avLst/>
          </a:prstGeom>
          <a:noFill/>
          <a:ln w="19050">
            <a:solidFill>
              <a:srgbClr val="FF00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9" name="Rectangle 7"/>
          <p:cNvSpPr>
            <a:spLocks noChangeArrowheads="1"/>
          </p:cNvSpPr>
          <p:nvPr/>
        </p:nvSpPr>
        <p:spPr bwMode="auto">
          <a:xfrm>
            <a:off x="2051050" y="404813"/>
            <a:ext cx="5041900" cy="457200"/>
          </a:xfrm>
          <a:prstGeom prst="rect">
            <a:avLst/>
          </a:prstGeom>
          <a:noFill/>
          <a:ln w="9525">
            <a:noFill/>
            <a:miter lim="800000"/>
            <a:headEnd/>
            <a:tailEnd/>
          </a:ln>
          <a:effectLst/>
        </p:spPr>
        <p:txBody>
          <a:bodyPr>
            <a:spAutoFit/>
          </a:bodyPr>
          <a:lstStyle/>
          <a:p>
            <a:pPr algn="ctr">
              <a:lnSpc>
                <a:spcPct val="120000"/>
              </a:lnSpc>
            </a:pPr>
            <a:r>
              <a:rPr lang="en-US" i="1">
                <a:solidFill>
                  <a:srgbClr val="333399"/>
                </a:solidFill>
                <a:effectLst>
                  <a:outerShdw blurRad="38100" dist="38100" dir="2700000" algn="tl">
                    <a:srgbClr val="000000"/>
                  </a:outerShdw>
                </a:effectLst>
              </a:rPr>
              <a:t>Taq</a:t>
            </a:r>
            <a:r>
              <a:rPr lang="en-US">
                <a:solidFill>
                  <a:srgbClr val="333399"/>
                </a:solidFill>
                <a:effectLst>
                  <a:outerShdw blurRad="38100" dist="38100" dir="2700000" algn="tl">
                    <a:srgbClr val="000000"/>
                  </a:outerShdw>
                </a:effectLst>
              </a:rPr>
              <a:t> polymerase (</a:t>
            </a:r>
            <a:r>
              <a:rPr lang="en-US" i="1">
                <a:solidFill>
                  <a:srgbClr val="333399"/>
                </a:solidFill>
                <a:effectLst>
                  <a:outerShdw blurRad="38100" dist="38100" dir="2700000" algn="tl">
                    <a:srgbClr val="000000"/>
                  </a:outerShdw>
                </a:effectLst>
              </a:rPr>
              <a:t>Thermus aquaticus</a:t>
            </a:r>
            <a:r>
              <a:rPr lang="en-US">
                <a:solidFill>
                  <a:srgbClr val="333399"/>
                </a:solidFill>
                <a:effectLst>
                  <a:outerShdw blurRad="38100" dist="38100" dir="2700000" algn="tl">
                    <a:srgbClr val="000000"/>
                  </a:outerShdw>
                </a:effectLst>
              </a:rPr>
              <a:t>)</a:t>
            </a:r>
            <a:endParaRPr lang="en-US" sz="1600">
              <a:solidFill>
                <a:srgbClr val="333399"/>
              </a:solidFill>
              <a:effectLst>
                <a:outerShdw blurRad="38100" dist="38100" dir="2700000" algn="tl">
                  <a:srgbClr val="000000"/>
                </a:outerShdw>
              </a:effectLst>
            </a:endParaRPr>
          </a:p>
        </p:txBody>
      </p:sp>
      <p:sp>
        <p:nvSpPr>
          <p:cNvPr id="284680" name="Text Box 8"/>
          <p:cNvSpPr txBox="1">
            <a:spLocks noChangeArrowheads="1"/>
          </p:cNvSpPr>
          <p:nvPr/>
        </p:nvSpPr>
        <p:spPr bwMode="auto">
          <a:xfrm>
            <a:off x="2628900" y="6092825"/>
            <a:ext cx="3887788" cy="336550"/>
          </a:xfrm>
          <a:prstGeom prst="rect">
            <a:avLst/>
          </a:prstGeom>
          <a:noFill/>
          <a:ln w="9525">
            <a:noFill/>
            <a:miter lim="800000"/>
            <a:headEnd/>
            <a:tailEnd/>
          </a:ln>
          <a:effectLst/>
        </p:spPr>
        <p:txBody>
          <a:bodyPr>
            <a:spAutoFit/>
          </a:bodyPr>
          <a:lstStyle/>
          <a:p>
            <a:pPr algn="ctr"/>
            <a:r>
              <a:rPr lang="en-US" sz="1600">
                <a:solidFill>
                  <a:srgbClr val="333399"/>
                </a:solidFill>
              </a:rPr>
              <a:t>Taq polymerase activity animation</a:t>
            </a:r>
          </a:p>
        </p:txBody>
      </p:sp>
      <p:pic>
        <p:nvPicPr>
          <p:cNvPr id="284681" name="Picture 9"/>
          <p:cNvPicPr>
            <a:picLocks noChangeAspect="1" noChangeArrowheads="1"/>
          </p:cNvPicPr>
          <p:nvPr/>
        </p:nvPicPr>
        <p:blipFill>
          <a:blip r:embed="rId2"/>
          <a:srcRect/>
          <a:stretch>
            <a:fillRect/>
          </a:stretch>
        </p:blipFill>
        <p:spPr bwMode="auto">
          <a:xfrm>
            <a:off x="2519363" y="1052513"/>
            <a:ext cx="4105275" cy="4752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714" name="Rectangle 18"/>
          <p:cNvSpPr>
            <a:spLocks noChangeArrowheads="1"/>
          </p:cNvSpPr>
          <p:nvPr/>
        </p:nvSpPr>
        <p:spPr bwMode="auto">
          <a:xfrm>
            <a:off x="250825" y="260350"/>
            <a:ext cx="8642350" cy="1004888"/>
          </a:xfrm>
          <a:prstGeom prst="rect">
            <a:avLst/>
          </a:prstGeom>
          <a:noFill/>
          <a:ln w="9525">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DNA Polymerases </a:t>
            </a:r>
          </a:p>
          <a:p>
            <a:pPr algn="ctr">
              <a:lnSpc>
                <a:spcPct val="120000"/>
              </a:lnSpc>
            </a:pPr>
            <a:endParaRPr lang="en-US" sz="1000">
              <a:solidFill>
                <a:srgbClr val="333399"/>
              </a:solidFill>
              <a:effectLst>
                <a:outerShdw blurRad="38100" dist="38100" dir="2700000" algn="tl">
                  <a:srgbClr val="000000"/>
                </a:outerShdw>
              </a:effectLst>
            </a:endParaRPr>
          </a:p>
          <a:p>
            <a:pPr algn="ctr">
              <a:lnSpc>
                <a:spcPct val="120000"/>
              </a:lnSpc>
            </a:pPr>
            <a:r>
              <a:rPr lang="en-US">
                <a:solidFill>
                  <a:srgbClr val="333399"/>
                </a:solidFill>
              </a:rPr>
              <a:t>2. Reverse Transcriptase</a:t>
            </a:r>
            <a:endParaRPr lang="en-US" sz="1600">
              <a:solidFill>
                <a:srgbClr val="333399"/>
              </a:solidFill>
            </a:endParaRPr>
          </a:p>
        </p:txBody>
      </p:sp>
      <p:pic>
        <p:nvPicPr>
          <p:cNvPr id="285715" name="Picture 19"/>
          <p:cNvPicPr>
            <a:picLocks noChangeAspect="1" noChangeArrowheads="1"/>
          </p:cNvPicPr>
          <p:nvPr/>
        </p:nvPicPr>
        <p:blipFill>
          <a:blip r:embed="rId2"/>
          <a:srcRect/>
          <a:stretch>
            <a:fillRect/>
          </a:stretch>
        </p:blipFill>
        <p:spPr bwMode="auto">
          <a:xfrm>
            <a:off x="719138" y="771525"/>
            <a:ext cx="7705725" cy="5314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10" name="Rectangle 6"/>
          <p:cNvSpPr>
            <a:spLocks noChangeArrowheads="1"/>
          </p:cNvSpPr>
          <p:nvPr/>
        </p:nvSpPr>
        <p:spPr bwMode="auto">
          <a:xfrm>
            <a:off x="2051050" y="404813"/>
            <a:ext cx="5041900" cy="457200"/>
          </a:xfrm>
          <a:prstGeom prst="rect">
            <a:avLst/>
          </a:prstGeom>
          <a:noFill/>
          <a:ln w="9525">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Reverse Transcriptase</a:t>
            </a:r>
            <a:endParaRPr lang="en-US" sz="1600">
              <a:solidFill>
                <a:srgbClr val="333399"/>
              </a:solidFill>
              <a:effectLst>
                <a:outerShdw blurRad="38100" dist="38100" dir="2700000" algn="tl">
                  <a:srgbClr val="000000"/>
                </a:outerShdw>
              </a:effectLst>
            </a:endParaRPr>
          </a:p>
        </p:txBody>
      </p:sp>
      <p:sp>
        <p:nvSpPr>
          <p:cNvPr id="277511" name="Text Box 7"/>
          <p:cNvSpPr txBox="1">
            <a:spLocks noChangeArrowheads="1"/>
          </p:cNvSpPr>
          <p:nvPr/>
        </p:nvSpPr>
        <p:spPr bwMode="auto">
          <a:xfrm>
            <a:off x="4932363" y="2133600"/>
            <a:ext cx="3455987" cy="2439988"/>
          </a:xfrm>
          <a:prstGeom prst="rect">
            <a:avLst/>
          </a:prstGeom>
          <a:noFill/>
          <a:ln w="9525">
            <a:noFill/>
            <a:miter lim="800000"/>
            <a:headEnd/>
            <a:tailEnd/>
          </a:ln>
          <a:effectLst/>
        </p:spPr>
        <p:txBody>
          <a:bodyPr>
            <a:spAutoFit/>
          </a:bodyPr>
          <a:lstStyle/>
          <a:p>
            <a:pPr algn="ctr">
              <a:lnSpc>
                <a:spcPct val="140000"/>
              </a:lnSpc>
            </a:pPr>
            <a:r>
              <a:rPr lang="es-MX"/>
              <a:t>STRUCTURE</a:t>
            </a:r>
          </a:p>
          <a:p>
            <a:pPr algn="ctr">
              <a:lnSpc>
                <a:spcPct val="140000"/>
              </a:lnSpc>
            </a:pPr>
            <a:endParaRPr lang="es-MX" sz="1000"/>
          </a:p>
          <a:p>
            <a:pPr algn="ctr">
              <a:lnSpc>
                <a:spcPct val="140000"/>
              </a:lnSpc>
            </a:pPr>
            <a:r>
              <a:rPr lang="es-MX"/>
              <a:t>The enzyme (</a:t>
            </a:r>
            <a:r>
              <a:rPr lang="es-MX">
                <a:solidFill>
                  <a:srgbClr val="FF0000"/>
                </a:solidFill>
              </a:rPr>
              <a:t>red alpha helix</a:t>
            </a:r>
            <a:r>
              <a:rPr lang="es-MX">
                <a:solidFill>
                  <a:srgbClr val="333399"/>
                </a:solidFill>
              </a:rPr>
              <a:t> and </a:t>
            </a:r>
            <a:r>
              <a:rPr lang="es-MX">
                <a:solidFill>
                  <a:srgbClr val="0000FF"/>
                </a:solidFill>
              </a:rPr>
              <a:t>blue beta sheets</a:t>
            </a:r>
            <a:r>
              <a:rPr lang="es-MX">
                <a:solidFill>
                  <a:srgbClr val="333399"/>
                </a:solidFill>
              </a:rPr>
              <a:t>) </a:t>
            </a:r>
            <a:r>
              <a:rPr lang="es-MX"/>
              <a:t>bound to DNA (</a:t>
            </a:r>
            <a:r>
              <a:rPr lang="es-MX">
                <a:solidFill>
                  <a:srgbClr val="00CC00"/>
                </a:solidFill>
              </a:rPr>
              <a:t>shown in green</a:t>
            </a:r>
            <a:r>
              <a:rPr lang="es-MX"/>
              <a:t>)</a:t>
            </a:r>
            <a:endParaRPr lang="es-ES"/>
          </a:p>
        </p:txBody>
      </p:sp>
      <p:pic>
        <p:nvPicPr>
          <p:cNvPr id="277512" name="Picture 8"/>
          <p:cNvPicPr>
            <a:picLocks noChangeAspect="1" noChangeArrowheads="1"/>
          </p:cNvPicPr>
          <p:nvPr/>
        </p:nvPicPr>
        <p:blipFill>
          <a:blip r:embed="rId2"/>
          <a:srcRect/>
          <a:stretch>
            <a:fillRect/>
          </a:stretch>
        </p:blipFill>
        <p:spPr bwMode="auto">
          <a:xfrm>
            <a:off x="655638" y="981075"/>
            <a:ext cx="3771900" cy="548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Rectangle 4"/>
          <p:cNvSpPr>
            <a:spLocks noChangeArrowheads="1"/>
          </p:cNvSpPr>
          <p:nvPr/>
        </p:nvSpPr>
        <p:spPr bwMode="auto">
          <a:xfrm>
            <a:off x="250825" y="1052513"/>
            <a:ext cx="8640763" cy="5348287"/>
          </a:xfrm>
          <a:prstGeom prst="rect">
            <a:avLst/>
          </a:prstGeom>
          <a:noFill/>
          <a:ln w="9525">
            <a:noFill/>
            <a:miter lim="800000"/>
            <a:headEnd/>
            <a:tailEnd/>
          </a:ln>
          <a:effectLst/>
        </p:spPr>
        <p:txBody>
          <a:bodyPr>
            <a:spAutoFit/>
          </a:bodyPr>
          <a:lstStyle/>
          <a:p>
            <a:pPr algn="just"/>
            <a:r>
              <a:rPr lang="en-US" sz="1600">
                <a:solidFill>
                  <a:srgbClr val="333399"/>
                </a:solidFill>
              </a:rPr>
              <a:t>Characteristics:</a:t>
            </a:r>
          </a:p>
          <a:p>
            <a:pPr algn="just"/>
            <a:endParaRPr lang="en-US" sz="1600">
              <a:solidFill>
                <a:srgbClr val="333399"/>
              </a:solidFill>
            </a:endParaRPr>
          </a:p>
          <a:p>
            <a:pPr algn="just"/>
            <a:r>
              <a:rPr lang="en-US" sz="1600">
                <a:solidFill>
                  <a:srgbClr val="333399"/>
                </a:solidFill>
              </a:rPr>
              <a:t>Reverse transcriptase is a common name for an enzyme that functions as a RNA-dependent </a:t>
            </a:r>
            <a:r>
              <a:rPr lang="en-US" sz="1600">
                <a:solidFill>
                  <a:srgbClr val="333399"/>
                </a:solidFill>
                <a:effectLst>
                  <a:outerShdw blurRad="38100" dist="38100" dir="2700000" algn="tl">
                    <a:srgbClr val="000000"/>
                  </a:outerShdw>
                </a:effectLst>
              </a:rPr>
              <a:t>DNA polymerase</a:t>
            </a:r>
            <a:r>
              <a:rPr lang="en-US" sz="1600">
                <a:solidFill>
                  <a:srgbClr val="333399"/>
                </a:solidFill>
              </a:rPr>
              <a:t>. They are encoded by retroviruses, where they copy the viral RNA genome into DNA prior to its integration into host cells. </a:t>
            </a:r>
            <a:endParaRPr lang="en-US" sz="1600" b="0">
              <a:solidFill>
                <a:srgbClr val="333399"/>
              </a:solidFill>
            </a:endParaRPr>
          </a:p>
          <a:p>
            <a:pPr algn="just"/>
            <a:r>
              <a:rPr lang="en-US" sz="1600">
                <a:solidFill>
                  <a:srgbClr val="333399"/>
                </a:solidFill>
              </a:rPr>
              <a:t>Reverse transcriptases have two activities: </a:t>
            </a:r>
          </a:p>
          <a:p>
            <a:pPr algn="just"/>
            <a:endParaRPr lang="en-US" sz="800" b="0">
              <a:solidFill>
                <a:srgbClr val="333399"/>
              </a:solidFill>
            </a:endParaRPr>
          </a:p>
          <a:p>
            <a:pPr marL="360363" lvl="1" indent="-180975" algn="just">
              <a:buFontTx/>
              <a:buChar char="•"/>
            </a:pPr>
            <a:r>
              <a:rPr lang="en-US" sz="1600">
                <a:solidFill>
                  <a:srgbClr val="333399"/>
                </a:solidFill>
                <a:effectLst>
                  <a:outerShdw blurRad="38100" dist="38100" dir="2700000" algn="tl">
                    <a:srgbClr val="000000"/>
                  </a:outerShdw>
                </a:effectLst>
              </a:rPr>
              <a:t>DNA polymerase activity</a:t>
            </a:r>
            <a:r>
              <a:rPr lang="en-US" sz="1600">
                <a:solidFill>
                  <a:srgbClr val="333399"/>
                </a:solidFill>
              </a:rPr>
              <a:t>: In the retroviral life cycle, reverse transcriptase copies only RNA, but, as used in the laboratory, it will transcribe both single-stranded RNA and single-stranded DNA templates with essentially equivalent efficiency. In both cases, an RNA or DNA primer is required to initiate synthesis.</a:t>
            </a:r>
          </a:p>
          <a:p>
            <a:pPr marL="360363" lvl="1" indent="-180975" algn="just">
              <a:buFontTx/>
              <a:buChar char="•"/>
            </a:pPr>
            <a:endParaRPr lang="en-US" sz="800">
              <a:solidFill>
                <a:srgbClr val="333399"/>
              </a:solidFill>
            </a:endParaRPr>
          </a:p>
          <a:p>
            <a:pPr marL="360363" lvl="1" indent="-180975" algn="just">
              <a:buFontTx/>
              <a:buChar char="•"/>
            </a:pPr>
            <a:r>
              <a:rPr lang="en-US" sz="1600">
                <a:solidFill>
                  <a:srgbClr val="333399"/>
                </a:solidFill>
                <a:effectLst>
                  <a:outerShdw blurRad="38100" dist="38100" dir="2700000" algn="tl">
                    <a:srgbClr val="000000"/>
                  </a:outerShdw>
                </a:effectLst>
              </a:rPr>
              <a:t>RNase H activity</a:t>
            </a:r>
            <a:r>
              <a:rPr lang="en-US" sz="1600">
                <a:solidFill>
                  <a:srgbClr val="333399"/>
                </a:solidFill>
              </a:rPr>
              <a:t>: RNase H is a ribonuclease that degrades the RNA from RNA-DNA hybrids, such as are formed during reverse transcription of an RNA template. This enzyme functions as both an endonuclease and exonuclease in hydrolyzing its target. </a:t>
            </a:r>
          </a:p>
          <a:p>
            <a:pPr algn="just">
              <a:buFontTx/>
              <a:buChar char="•"/>
            </a:pPr>
            <a:endParaRPr lang="en-US" sz="1600">
              <a:solidFill>
                <a:srgbClr val="333399"/>
              </a:solidFill>
            </a:endParaRPr>
          </a:p>
          <a:p>
            <a:pPr algn="just">
              <a:buFontTx/>
              <a:buChar char="•"/>
            </a:pPr>
            <a:r>
              <a:rPr lang="en-US" sz="1600">
                <a:solidFill>
                  <a:srgbClr val="333399"/>
                </a:solidFill>
              </a:rPr>
              <a:t>All retroviruses have a reverse transcriptase, but the enzymes that are available commercially are derived from one of two retroviruses, either by purification from the virus or expression in E. coli: </a:t>
            </a:r>
          </a:p>
          <a:p>
            <a:pPr algn="just">
              <a:buFontTx/>
              <a:buChar char="•"/>
            </a:pPr>
            <a:endParaRPr lang="en-US" sz="800" b="0">
              <a:solidFill>
                <a:srgbClr val="333399"/>
              </a:solidFill>
            </a:endParaRPr>
          </a:p>
          <a:p>
            <a:pPr marL="360363" lvl="1" indent="-180975" algn="just">
              <a:buFontTx/>
              <a:buChar char="•"/>
            </a:pPr>
            <a:r>
              <a:rPr lang="en-US" sz="1600">
                <a:solidFill>
                  <a:srgbClr val="333399"/>
                </a:solidFill>
              </a:rPr>
              <a:t>Moloney murine leukemia virus: </a:t>
            </a:r>
            <a:r>
              <a:rPr lang="en-US" sz="1600">
                <a:solidFill>
                  <a:srgbClr val="333399"/>
                </a:solidFill>
                <a:effectLst>
                  <a:outerShdw blurRad="38100" dist="38100" dir="2700000" algn="tl">
                    <a:srgbClr val="000000"/>
                  </a:outerShdw>
                </a:effectLst>
              </a:rPr>
              <a:t>MMLV</a:t>
            </a:r>
            <a:r>
              <a:rPr lang="en-US" sz="1600">
                <a:solidFill>
                  <a:srgbClr val="333399"/>
                </a:solidFill>
              </a:rPr>
              <a:t>, it is a single polypeptide.</a:t>
            </a:r>
            <a:endParaRPr lang="en-US" sz="1600" b="0">
              <a:solidFill>
                <a:srgbClr val="333399"/>
              </a:solidFill>
            </a:endParaRPr>
          </a:p>
          <a:p>
            <a:pPr marL="360363" lvl="1" indent="-180975" algn="just">
              <a:buFontTx/>
              <a:buChar char="•"/>
            </a:pPr>
            <a:r>
              <a:rPr lang="en-US" sz="1600">
                <a:solidFill>
                  <a:srgbClr val="333399"/>
                </a:solidFill>
              </a:rPr>
              <a:t>Avian myeloblastosis virus: </a:t>
            </a:r>
            <a:r>
              <a:rPr lang="en-US" sz="1600">
                <a:solidFill>
                  <a:srgbClr val="333399"/>
                </a:solidFill>
                <a:effectLst>
                  <a:outerShdw blurRad="38100" dist="38100" dir="2700000" algn="tl">
                    <a:srgbClr val="000000"/>
                  </a:outerShdw>
                </a:effectLst>
              </a:rPr>
              <a:t>AMV</a:t>
            </a:r>
            <a:r>
              <a:rPr lang="en-US" sz="1600">
                <a:solidFill>
                  <a:srgbClr val="333399"/>
                </a:solidFill>
              </a:rPr>
              <a:t>, composed of two peptide chains.</a:t>
            </a:r>
            <a:endParaRPr lang="en-US" sz="1600" b="0">
              <a:solidFill>
                <a:srgbClr val="333399"/>
              </a:solidFill>
            </a:endParaRPr>
          </a:p>
        </p:txBody>
      </p:sp>
      <p:sp>
        <p:nvSpPr>
          <p:cNvPr id="278535" name="Rectangle 7"/>
          <p:cNvSpPr>
            <a:spLocks noChangeArrowheads="1"/>
          </p:cNvSpPr>
          <p:nvPr/>
        </p:nvSpPr>
        <p:spPr bwMode="auto">
          <a:xfrm>
            <a:off x="2051050" y="404813"/>
            <a:ext cx="5041900" cy="457200"/>
          </a:xfrm>
          <a:prstGeom prst="rect">
            <a:avLst/>
          </a:prstGeom>
          <a:noFill/>
          <a:ln w="9525">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Reverse Transcriptase</a:t>
            </a:r>
            <a:endParaRPr lang="en-US" sz="1600">
              <a:solidFill>
                <a:srgbClr val="333399"/>
              </a:solidFill>
              <a:effectLst>
                <a:outerShdw blurRad="38100" dist="38100" dir="2700000" algn="tl">
                  <a:srgbClr val="000000"/>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9557" name="Picture 5" descr="rt"/>
          <p:cNvPicPr>
            <a:picLocks noChangeAspect="1" noChangeArrowheads="1"/>
          </p:cNvPicPr>
          <p:nvPr/>
        </p:nvPicPr>
        <p:blipFill>
          <a:blip r:embed="rId2"/>
          <a:srcRect/>
          <a:stretch>
            <a:fillRect/>
          </a:stretch>
        </p:blipFill>
        <p:spPr bwMode="auto">
          <a:xfrm>
            <a:off x="1352550" y="3252788"/>
            <a:ext cx="6172200" cy="3200400"/>
          </a:xfrm>
          <a:prstGeom prst="rect">
            <a:avLst/>
          </a:prstGeom>
          <a:noFill/>
        </p:spPr>
      </p:pic>
      <p:sp>
        <p:nvSpPr>
          <p:cNvPr id="279556" name="Rectangle 4"/>
          <p:cNvSpPr>
            <a:spLocks noChangeArrowheads="1"/>
          </p:cNvSpPr>
          <p:nvPr/>
        </p:nvSpPr>
        <p:spPr bwMode="auto">
          <a:xfrm>
            <a:off x="250825" y="476250"/>
            <a:ext cx="8713788" cy="2293938"/>
          </a:xfrm>
          <a:prstGeom prst="rect">
            <a:avLst/>
          </a:prstGeom>
          <a:noFill/>
          <a:ln w="9525">
            <a:noFill/>
            <a:miter lim="800000"/>
            <a:headEnd/>
            <a:tailEnd/>
          </a:ln>
          <a:effectLst/>
        </p:spPr>
        <p:txBody>
          <a:bodyPr>
            <a:spAutoFit/>
          </a:bodyPr>
          <a:lstStyle/>
          <a:p>
            <a:pPr algn="just">
              <a:lnSpc>
                <a:spcPct val="120000"/>
              </a:lnSpc>
            </a:pPr>
            <a:r>
              <a:rPr lang="en-US" sz="1600">
                <a:solidFill>
                  <a:srgbClr val="333399"/>
                </a:solidFill>
              </a:rPr>
              <a:t>Reverse transcriptase is used to copy RNA into DNA. This task is an integral part in  cloning complementary DNAs (</a:t>
            </a:r>
            <a:r>
              <a:rPr lang="en-US" sz="1600">
                <a:solidFill>
                  <a:srgbClr val="333399"/>
                </a:solidFill>
                <a:effectLst>
                  <a:outerShdw blurRad="38100" dist="38100" dir="2700000" algn="tl">
                    <a:srgbClr val="000000"/>
                  </a:outerShdw>
                </a:effectLst>
              </a:rPr>
              <a:t>cDNAs</a:t>
            </a:r>
            <a:r>
              <a:rPr lang="en-US" sz="1600">
                <a:solidFill>
                  <a:srgbClr val="333399"/>
                </a:solidFill>
              </a:rPr>
              <a:t>), which are double strand DNA copies of mature messenger RNAs. </a:t>
            </a:r>
          </a:p>
          <a:p>
            <a:pPr algn="just">
              <a:lnSpc>
                <a:spcPct val="120000"/>
              </a:lnSpc>
            </a:pPr>
            <a:endParaRPr lang="en-US" sz="800">
              <a:solidFill>
                <a:srgbClr val="333399"/>
              </a:solidFill>
            </a:endParaRPr>
          </a:p>
          <a:p>
            <a:pPr algn="just">
              <a:lnSpc>
                <a:spcPct val="120000"/>
              </a:lnSpc>
            </a:pPr>
            <a:r>
              <a:rPr lang="en-US" sz="1600">
                <a:solidFill>
                  <a:srgbClr val="333399"/>
                </a:solidFill>
              </a:rPr>
              <a:t>The technique is usually initiated by mixing short (12-18 base) polymers of thymidine (oligo dT) with messenger RNA such that they anneal to the RNA's polyadenylate tail. Reverse transcriptase is then added and uses the oligo dT as a primer to synthesize so-called first-strand cDNA.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8" name="Rectangle 4"/>
          <p:cNvSpPr>
            <a:spLocks noChangeArrowheads="1"/>
          </p:cNvSpPr>
          <p:nvPr/>
        </p:nvSpPr>
        <p:spPr bwMode="auto">
          <a:xfrm>
            <a:off x="396875" y="476250"/>
            <a:ext cx="8351838" cy="2530475"/>
          </a:xfrm>
          <a:prstGeom prst="rect">
            <a:avLst/>
          </a:prstGeom>
          <a:noFill/>
          <a:ln w="9525">
            <a:noFill/>
            <a:miter lim="800000"/>
            <a:headEnd/>
            <a:tailEnd/>
          </a:ln>
          <a:effectLst/>
        </p:spPr>
        <p:txBody>
          <a:bodyPr>
            <a:spAutoFit/>
          </a:bodyPr>
          <a:lstStyle/>
          <a:p>
            <a:r>
              <a:rPr lang="en-US"/>
              <a:t>Another common use for reverse transcriptase is to generate DNA copies of RNAs prior to amplifying that DNA by polymerase chain reaction (PCR). </a:t>
            </a:r>
            <a:r>
              <a:rPr lang="en-US" b="0">
                <a:hlinkClick r:id="rId2"/>
              </a:rPr>
              <a:t>Reverse transcription PCR</a:t>
            </a:r>
            <a:r>
              <a:rPr lang="en-US" b="0"/>
              <a:t>, usually called simply RTPCR, is a stupefying useful tool for such things as cloning cDNAs, diagnosing microbial diseases rapidly and a myriad of other applications. In most cases, standard preparations of reverse transcriptase are used for RTPCR, but mutated forms with relatively high thermal stability have been developed to facilitate the process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2" name="Text Box 4"/>
          <p:cNvSpPr txBox="1">
            <a:spLocks noChangeArrowheads="1"/>
          </p:cNvSpPr>
          <p:nvPr/>
        </p:nvSpPr>
        <p:spPr bwMode="auto">
          <a:xfrm>
            <a:off x="395288" y="255588"/>
            <a:ext cx="7800975" cy="3081337"/>
          </a:xfrm>
          <a:prstGeom prst="rect">
            <a:avLst/>
          </a:prstGeom>
          <a:noFill/>
          <a:ln w="9525">
            <a:noFill/>
            <a:miter lim="800000"/>
            <a:headEnd/>
            <a:tailEnd/>
          </a:ln>
          <a:effectLst/>
        </p:spPr>
        <p:txBody>
          <a:bodyPr wrap="none">
            <a:spAutoFit/>
          </a:bodyPr>
          <a:lstStyle/>
          <a:p>
            <a:pPr>
              <a:lnSpc>
                <a:spcPct val="140000"/>
              </a:lnSpc>
            </a:pPr>
            <a:r>
              <a:rPr lang="es-MX">
                <a:solidFill>
                  <a:srgbClr val="333399"/>
                </a:solidFill>
              </a:rPr>
              <a:t>1.1 Introducción a la Biotecnología Moderna</a:t>
            </a:r>
          </a:p>
          <a:p>
            <a:pPr lvl="1">
              <a:lnSpc>
                <a:spcPct val="140000"/>
              </a:lnSpc>
            </a:pPr>
            <a:r>
              <a:rPr lang="es-MX">
                <a:solidFill>
                  <a:srgbClr val="333399"/>
                </a:solidFill>
              </a:rPr>
              <a:t>1.1.1  Revisión de conceptos de biología Molecular.</a:t>
            </a:r>
          </a:p>
          <a:p>
            <a:pPr marL="1162050" lvl="2">
              <a:lnSpc>
                <a:spcPct val="140000"/>
              </a:lnSpc>
            </a:pPr>
            <a:r>
              <a:rPr lang="es-MX">
                <a:solidFill>
                  <a:srgbClr val="333399"/>
                </a:solidFill>
              </a:rPr>
              <a:t>1.1.1.1  Enzimas empleadas en la ingeniería Genética.</a:t>
            </a:r>
          </a:p>
          <a:p>
            <a:pPr marL="2063750" lvl="3">
              <a:lnSpc>
                <a:spcPct val="140000"/>
              </a:lnSpc>
            </a:pPr>
            <a:r>
              <a:rPr lang="es-MX">
                <a:solidFill>
                  <a:srgbClr val="333399"/>
                </a:solidFill>
              </a:rPr>
              <a:t>1.1.1.1.1   Enzimas de Restricción.</a:t>
            </a:r>
          </a:p>
          <a:p>
            <a:pPr marL="2063750" lvl="3">
              <a:lnSpc>
                <a:spcPct val="140000"/>
              </a:lnSpc>
            </a:pPr>
            <a:r>
              <a:rPr lang="es-MX">
                <a:solidFill>
                  <a:srgbClr val="333399"/>
                </a:solidFill>
              </a:rPr>
              <a:t>1.1.1.1.2   DNA Ligasas.</a:t>
            </a:r>
          </a:p>
          <a:p>
            <a:pPr marL="2063750" lvl="3">
              <a:lnSpc>
                <a:spcPct val="140000"/>
              </a:lnSpc>
            </a:pPr>
            <a:r>
              <a:rPr lang="es-MX">
                <a:solidFill>
                  <a:srgbClr val="333399"/>
                </a:solidFill>
              </a:rPr>
              <a:t>1.1.1.1.3   </a:t>
            </a:r>
            <a:r>
              <a:rPr lang="es-MX" i="1">
                <a:solidFill>
                  <a:srgbClr val="333399"/>
                </a:solidFill>
              </a:rPr>
              <a:t>Taq</a:t>
            </a:r>
            <a:r>
              <a:rPr lang="es-MX">
                <a:solidFill>
                  <a:srgbClr val="333399"/>
                </a:solidFill>
              </a:rPr>
              <a:t> Polimerasa.</a:t>
            </a:r>
          </a:p>
          <a:p>
            <a:pPr marL="2063750" lvl="3">
              <a:lnSpc>
                <a:spcPct val="140000"/>
              </a:lnSpc>
            </a:pPr>
            <a:r>
              <a:rPr lang="es-MX">
                <a:solidFill>
                  <a:srgbClr val="333399"/>
                </a:solidFill>
              </a:rPr>
              <a:t>1.1.1.1.4   Reverse Transcriptasa.</a:t>
            </a:r>
            <a:endParaRPr lang="es-ES">
              <a:solidFill>
                <a:srgbClr val="33339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83" name="Rectangle 7"/>
          <p:cNvSpPr>
            <a:spLocks noChangeArrowheads="1"/>
          </p:cNvSpPr>
          <p:nvPr/>
        </p:nvSpPr>
        <p:spPr bwMode="auto">
          <a:xfrm>
            <a:off x="250825" y="404813"/>
            <a:ext cx="8642350" cy="5519737"/>
          </a:xfrm>
          <a:prstGeom prst="rect">
            <a:avLst/>
          </a:prstGeom>
          <a:noFill/>
          <a:ln w="9525">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1.1.1.1.2   DNA Ligases</a:t>
            </a:r>
          </a:p>
          <a:p>
            <a:pPr algn="ctr">
              <a:lnSpc>
                <a:spcPct val="120000"/>
              </a:lnSpc>
            </a:pPr>
            <a:endParaRPr lang="en-US" sz="1000">
              <a:solidFill>
                <a:srgbClr val="333399"/>
              </a:solidFill>
            </a:endParaRPr>
          </a:p>
          <a:p>
            <a:pPr algn="ctr">
              <a:lnSpc>
                <a:spcPct val="120000"/>
              </a:lnSpc>
            </a:pPr>
            <a:endParaRPr lang="en-US" sz="1000">
              <a:solidFill>
                <a:srgbClr val="333399"/>
              </a:solidFill>
            </a:endParaRPr>
          </a:p>
          <a:p>
            <a:pPr algn="just">
              <a:lnSpc>
                <a:spcPct val="120000"/>
              </a:lnSpc>
            </a:pPr>
            <a:r>
              <a:rPr lang="en-US" sz="1600">
                <a:solidFill>
                  <a:srgbClr val="333399"/>
                </a:solidFill>
              </a:rPr>
              <a:t>DNA ligases close nicks in the phosphodiester backbone of DNA.  Two of the most important biologically roles of DNA ligases are:</a:t>
            </a:r>
          </a:p>
          <a:p>
            <a:pPr algn="just">
              <a:lnSpc>
                <a:spcPct val="120000"/>
              </a:lnSpc>
            </a:pPr>
            <a:endParaRPr lang="en-US" sz="800">
              <a:solidFill>
                <a:srgbClr val="333399"/>
              </a:solidFill>
            </a:endParaRPr>
          </a:p>
          <a:p>
            <a:pPr marL="1065213" lvl="1" indent="-441325" algn="just">
              <a:lnSpc>
                <a:spcPct val="120000"/>
              </a:lnSpc>
            </a:pPr>
            <a:r>
              <a:rPr lang="en-US" sz="1600">
                <a:solidFill>
                  <a:srgbClr val="333399"/>
                </a:solidFill>
              </a:rPr>
              <a:t>1.	Joining of Okazaki fragments during replication.</a:t>
            </a:r>
          </a:p>
          <a:p>
            <a:pPr marL="1065213" lvl="1" indent="-441325" algn="just">
              <a:lnSpc>
                <a:spcPct val="120000"/>
              </a:lnSpc>
            </a:pPr>
            <a:r>
              <a:rPr lang="en-US" sz="1600">
                <a:solidFill>
                  <a:srgbClr val="333399"/>
                </a:solidFill>
              </a:rPr>
              <a:t>2.	Completing short-patch DNA synthesis occurring in DNA repair process.  </a:t>
            </a:r>
          </a:p>
          <a:p>
            <a:pPr algn="just">
              <a:lnSpc>
                <a:spcPct val="120000"/>
              </a:lnSpc>
            </a:pPr>
            <a:endParaRPr lang="en-US" sz="1600">
              <a:solidFill>
                <a:srgbClr val="333399"/>
              </a:solidFill>
            </a:endParaRPr>
          </a:p>
          <a:p>
            <a:pPr algn="just">
              <a:lnSpc>
                <a:spcPct val="120000"/>
              </a:lnSpc>
            </a:pPr>
            <a:r>
              <a:rPr lang="en-US" sz="1600">
                <a:solidFill>
                  <a:srgbClr val="333399"/>
                </a:solidFill>
              </a:rPr>
              <a:t>There are two classes of DNA ligases:</a:t>
            </a:r>
          </a:p>
          <a:p>
            <a:pPr algn="just">
              <a:lnSpc>
                <a:spcPct val="120000"/>
              </a:lnSpc>
            </a:pPr>
            <a:endParaRPr lang="en-US" sz="800">
              <a:solidFill>
                <a:srgbClr val="333399"/>
              </a:solidFill>
            </a:endParaRPr>
          </a:p>
          <a:p>
            <a:pPr marL="1065213" lvl="1" indent="-441325" algn="just">
              <a:lnSpc>
                <a:spcPct val="120000"/>
              </a:lnSpc>
              <a:buFontTx/>
              <a:buAutoNum type="arabicPeriod"/>
            </a:pPr>
            <a:r>
              <a:rPr lang="en-US" sz="1600">
                <a:solidFill>
                  <a:srgbClr val="333399"/>
                </a:solidFill>
              </a:rPr>
              <a:t>The first uses NAD</a:t>
            </a:r>
            <a:r>
              <a:rPr lang="en-US" sz="1600" baseline="30000">
                <a:solidFill>
                  <a:srgbClr val="333399"/>
                </a:solidFill>
              </a:rPr>
              <a:t>+</a:t>
            </a:r>
            <a:r>
              <a:rPr lang="en-US" sz="1600">
                <a:solidFill>
                  <a:srgbClr val="333399"/>
                </a:solidFill>
              </a:rPr>
              <a:t> as a cofactor and only found in bacteria.  </a:t>
            </a:r>
          </a:p>
          <a:p>
            <a:pPr marL="1065213" lvl="1" indent="-441325" algn="just">
              <a:lnSpc>
                <a:spcPct val="120000"/>
              </a:lnSpc>
              <a:buFontTx/>
              <a:buAutoNum type="arabicPeriod"/>
            </a:pPr>
            <a:r>
              <a:rPr lang="en-US" sz="1600">
                <a:solidFill>
                  <a:srgbClr val="333399"/>
                </a:solidFill>
              </a:rPr>
              <a:t>The second uses ATP as a cofactor and found in eukaryotes, viruses and bacteriophages.  </a:t>
            </a:r>
          </a:p>
          <a:p>
            <a:pPr marL="1065213" lvl="1" indent="-441325" algn="just">
              <a:lnSpc>
                <a:spcPct val="120000"/>
              </a:lnSpc>
              <a:buFontTx/>
              <a:buAutoNum type="arabicPeriod"/>
            </a:pPr>
            <a:endParaRPr lang="en-US" sz="1600">
              <a:solidFill>
                <a:srgbClr val="333399"/>
              </a:solidFill>
            </a:endParaRPr>
          </a:p>
          <a:p>
            <a:pPr algn="just">
              <a:lnSpc>
                <a:spcPct val="120000"/>
              </a:lnSpc>
            </a:pPr>
            <a:r>
              <a:rPr lang="en-US" sz="1600">
                <a:solidFill>
                  <a:srgbClr val="333399"/>
                </a:solidFill>
              </a:rPr>
              <a:t>The smallest known ATP-dependent DNA ligase is the one from the bacteriophage T7 (molecular mass  41 kDa).  </a:t>
            </a:r>
          </a:p>
          <a:p>
            <a:pPr algn="just">
              <a:lnSpc>
                <a:spcPct val="120000"/>
              </a:lnSpc>
            </a:pPr>
            <a:endParaRPr lang="en-US" sz="1600">
              <a:solidFill>
                <a:srgbClr val="333399"/>
              </a:solidFill>
            </a:endParaRPr>
          </a:p>
          <a:p>
            <a:pPr algn="just">
              <a:lnSpc>
                <a:spcPct val="120000"/>
              </a:lnSpc>
            </a:pPr>
            <a:r>
              <a:rPr lang="en-US" sz="1600">
                <a:solidFill>
                  <a:srgbClr val="333399"/>
                </a:solidFill>
              </a:rPr>
              <a:t>Eukaryotic DNA ligases may be much larger (human DNA ligase I is &gt; 100 kDa) but they all appear to share some common sequences and probably structural motifs.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Text Box 5"/>
          <p:cNvSpPr txBox="1">
            <a:spLocks noChangeArrowheads="1"/>
          </p:cNvSpPr>
          <p:nvPr/>
        </p:nvSpPr>
        <p:spPr bwMode="auto">
          <a:xfrm>
            <a:off x="3062288" y="471488"/>
            <a:ext cx="2949575" cy="396875"/>
          </a:xfrm>
          <a:prstGeom prst="rect">
            <a:avLst/>
          </a:prstGeom>
          <a:noFill/>
          <a:ln w="9525">
            <a:noFill/>
            <a:miter lim="800000"/>
            <a:headEnd/>
            <a:tailEnd/>
          </a:ln>
          <a:effectLst/>
        </p:spPr>
        <p:txBody>
          <a:bodyPr wrap="none">
            <a:spAutoFit/>
          </a:bodyPr>
          <a:lstStyle/>
          <a:p>
            <a:r>
              <a:rPr lang="es-MX">
                <a:solidFill>
                  <a:srgbClr val="333399"/>
                </a:solidFill>
                <a:effectLst>
                  <a:outerShdw blurRad="38100" dist="38100" dir="2700000" algn="tl">
                    <a:srgbClr val="000000"/>
                  </a:outerShdw>
                </a:effectLst>
              </a:rPr>
              <a:t>DNA Ligase Structure </a:t>
            </a:r>
            <a:r>
              <a:rPr lang="es-MX"/>
              <a:t> </a:t>
            </a:r>
            <a:endParaRPr lang="es-ES"/>
          </a:p>
        </p:txBody>
      </p:sp>
      <p:pic>
        <p:nvPicPr>
          <p:cNvPr id="273414" name="Picture 6"/>
          <p:cNvPicPr>
            <a:picLocks noChangeAspect="1" noChangeArrowheads="1"/>
          </p:cNvPicPr>
          <p:nvPr/>
        </p:nvPicPr>
        <p:blipFill>
          <a:blip r:embed="rId2"/>
          <a:srcRect/>
          <a:stretch>
            <a:fillRect/>
          </a:stretch>
        </p:blipFill>
        <p:spPr bwMode="auto">
          <a:xfrm>
            <a:off x="1547813" y="981075"/>
            <a:ext cx="6048375" cy="4895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4" name="Rectangle 4"/>
          <p:cNvSpPr>
            <a:spLocks noChangeArrowheads="1"/>
          </p:cNvSpPr>
          <p:nvPr/>
        </p:nvSpPr>
        <p:spPr bwMode="auto">
          <a:xfrm>
            <a:off x="684213" y="404813"/>
            <a:ext cx="7920037" cy="3536950"/>
          </a:xfrm>
          <a:prstGeom prst="rect">
            <a:avLst/>
          </a:prstGeom>
          <a:noFill/>
          <a:ln w="9525" algn="ctr">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DNA Ligase Mechanism</a:t>
            </a:r>
          </a:p>
          <a:p>
            <a:pPr algn="ctr">
              <a:lnSpc>
                <a:spcPct val="120000"/>
              </a:lnSpc>
            </a:pPr>
            <a:endParaRPr lang="en-US">
              <a:solidFill>
                <a:srgbClr val="333399"/>
              </a:solidFill>
            </a:endParaRPr>
          </a:p>
          <a:p>
            <a:pPr algn="just">
              <a:lnSpc>
                <a:spcPct val="120000"/>
              </a:lnSpc>
            </a:pPr>
            <a:r>
              <a:rPr lang="en-US" sz="1600">
                <a:solidFill>
                  <a:srgbClr val="333399"/>
                </a:solidFill>
              </a:rPr>
              <a:t>The reaction occurs in three stages in all DNA ligases:</a:t>
            </a:r>
          </a:p>
          <a:p>
            <a:pPr algn="just">
              <a:lnSpc>
                <a:spcPct val="120000"/>
              </a:lnSpc>
            </a:pPr>
            <a:endParaRPr lang="en-US" sz="1600">
              <a:solidFill>
                <a:srgbClr val="333399"/>
              </a:solidFill>
            </a:endParaRPr>
          </a:p>
          <a:p>
            <a:pPr marL="541338" lvl="1" indent="-271463" algn="just">
              <a:lnSpc>
                <a:spcPct val="120000"/>
              </a:lnSpc>
              <a:buFontTx/>
              <a:buAutoNum type="arabicPeriod"/>
            </a:pPr>
            <a:r>
              <a:rPr lang="en-US" sz="1600">
                <a:solidFill>
                  <a:srgbClr val="333399"/>
                </a:solidFill>
              </a:rPr>
              <a:t>Formation of a covalent enzyme-AMP intermediate linked to a lysine side-chain in the enzyme.</a:t>
            </a:r>
          </a:p>
          <a:p>
            <a:pPr marL="541338" lvl="1" indent="-271463" algn="just">
              <a:lnSpc>
                <a:spcPct val="120000"/>
              </a:lnSpc>
              <a:buFontTx/>
              <a:buAutoNum type="arabicPeriod"/>
            </a:pPr>
            <a:endParaRPr lang="en-US" sz="1000">
              <a:solidFill>
                <a:srgbClr val="333399"/>
              </a:solidFill>
            </a:endParaRPr>
          </a:p>
          <a:p>
            <a:pPr marL="541338" lvl="1" indent="-271463" algn="just">
              <a:lnSpc>
                <a:spcPct val="120000"/>
              </a:lnSpc>
              <a:buFontTx/>
              <a:buAutoNum type="arabicPeriod"/>
            </a:pPr>
            <a:r>
              <a:rPr lang="en-US" sz="1600">
                <a:solidFill>
                  <a:srgbClr val="333399"/>
                </a:solidFill>
              </a:rPr>
              <a:t>Transfer of the AMP nucleotide to the 5’-phosphate of the nicked DNA strand.</a:t>
            </a:r>
          </a:p>
          <a:p>
            <a:pPr marL="541338" lvl="1" indent="-271463" algn="just">
              <a:lnSpc>
                <a:spcPct val="120000"/>
              </a:lnSpc>
              <a:buFontTx/>
              <a:buAutoNum type="arabicPeriod"/>
            </a:pPr>
            <a:endParaRPr lang="en-US" sz="1000">
              <a:solidFill>
                <a:srgbClr val="333399"/>
              </a:solidFill>
            </a:endParaRPr>
          </a:p>
          <a:p>
            <a:pPr marL="541338" lvl="1" indent="-271463" algn="just">
              <a:lnSpc>
                <a:spcPct val="120000"/>
              </a:lnSpc>
              <a:buFontTx/>
              <a:buAutoNum type="arabicPeriod"/>
            </a:pPr>
            <a:r>
              <a:rPr lang="en-US" sz="1600">
                <a:solidFill>
                  <a:srgbClr val="333399"/>
                </a:solidFill>
              </a:rPr>
              <a:t>Attack on the AMP-DNA bond by the 3’-OH of the nicked DNA sealing the phosphate backbone and resealing AMP.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5" name="Rectangle 3"/>
          <p:cNvSpPr>
            <a:spLocks noChangeArrowheads="1"/>
          </p:cNvSpPr>
          <p:nvPr/>
        </p:nvSpPr>
        <p:spPr bwMode="auto">
          <a:xfrm>
            <a:off x="684213" y="333375"/>
            <a:ext cx="7920037" cy="457200"/>
          </a:xfrm>
          <a:prstGeom prst="rect">
            <a:avLst/>
          </a:prstGeom>
          <a:noFill/>
          <a:ln w="9525" algn="ctr">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DNA Ligase Mechanism</a:t>
            </a:r>
            <a:endParaRPr lang="en-US">
              <a:solidFill>
                <a:srgbClr val="333399"/>
              </a:solidFill>
            </a:endParaRPr>
          </a:p>
        </p:txBody>
      </p:sp>
      <p:pic>
        <p:nvPicPr>
          <p:cNvPr id="274437" name="Picture 5"/>
          <p:cNvPicPr>
            <a:picLocks noChangeAspect="1" noChangeArrowheads="1"/>
          </p:cNvPicPr>
          <p:nvPr/>
        </p:nvPicPr>
        <p:blipFill>
          <a:blip r:embed="rId2"/>
          <a:srcRect/>
          <a:stretch>
            <a:fillRect/>
          </a:stretch>
        </p:blipFill>
        <p:spPr bwMode="auto">
          <a:xfrm>
            <a:off x="180975" y="509588"/>
            <a:ext cx="8782050" cy="5838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61" name="Rectangle 5"/>
          <p:cNvSpPr>
            <a:spLocks noChangeArrowheads="1"/>
          </p:cNvSpPr>
          <p:nvPr/>
        </p:nvSpPr>
        <p:spPr bwMode="auto">
          <a:xfrm>
            <a:off x="250825" y="379413"/>
            <a:ext cx="8645525" cy="6289675"/>
          </a:xfrm>
          <a:prstGeom prst="rect">
            <a:avLst/>
          </a:prstGeom>
          <a:noFill/>
          <a:ln w="9525">
            <a:noFill/>
            <a:miter lim="800000"/>
            <a:headEnd/>
            <a:tailEnd/>
          </a:ln>
          <a:effectLst/>
        </p:spPr>
        <p:txBody>
          <a:bodyPr>
            <a:spAutoFit/>
          </a:bodyPr>
          <a:lstStyle/>
          <a:p>
            <a:pPr algn="ctr">
              <a:lnSpc>
                <a:spcPct val="125000"/>
              </a:lnSpc>
            </a:pPr>
            <a:r>
              <a:rPr lang="en-US">
                <a:solidFill>
                  <a:srgbClr val="333399"/>
                </a:solidFill>
                <a:effectLst>
                  <a:outerShdw blurRad="38100" dist="38100" dir="2700000" algn="tl">
                    <a:srgbClr val="000000"/>
                  </a:outerShdw>
                </a:effectLst>
              </a:rPr>
              <a:t>  Bacteriophage T4 DNA ligase</a:t>
            </a:r>
            <a:r>
              <a:rPr lang="en-US" sz="1600" b="0">
                <a:solidFill>
                  <a:srgbClr val="333399"/>
                </a:solidFill>
              </a:rPr>
              <a:t> </a:t>
            </a:r>
          </a:p>
          <a:p>
            <a:pPr>
              <a:lnSpc>
                <a:spcPct val="125000"/>
              </a:lnSpc>
            </a:pPr>
            <a:endParaRPr lang="en-US" sz="800" b="0">
              <a:solidFill>
                <a:srgbClr val="333399"/>
              </a:solidFill>
            </a:endParaRPr>
          </a:p>
          <a:p>
            <a:pPr algn="just">
              <a:lnSpc>
                <a:spcPct val="125000"/>
              </a:lnSpc>
            </a:pPr>
            <a:r>
              <a:rPr lang="en-US" sz="1600">
                <a:solidFill>
                  <a:srgbClr val="333399"/>
                </a:solidFill>
                <a:effectLst>
                  <a:outerShdw blurRad="38100" dist="38100" dir="2700000" algn="tl">
                    <a:srgbClr val="000000"/>
                  </a:outerShdw>
                </a:effectLst>
              </a:rPr>
              <a:t>Characteristics</a:t>
            </a:r>
          </a:p>
          <a:p>
            <a:pPr algn="just">
              <a:lnSpc>
                <a:spcPct val="125000"/>
              </a:lnSpc>
            </a:pPr>
            <a:endParaRPr lang="en-US" sz="800">
              <a:solidFill>
                <a:srgbClr val="333399"/>
              </a:solidFill>
            </a:endParaRPr>
          </a:p>
          <a:p>
            <a:pPr marL="352425" lvl="1" indent="-173038" algn="just">
              <a:lnSpc>
                <a:spcPct val="125000"/>
              </a:lnSpc>
              <a:buFontTx/>
              <a:buChar char="•"/>
            </a:pPr>
            <a:r>
              <a:rPr lang="en-US" sz="1600">
                <a:solidFill>
                  <a:srgbClr val="333399"/>
                </a:solidFill>
                <a:effectLst>
                  <a:outerShdw blurRad="38100" dist="38100" dir="2700000" algn="tl">
                    <a:srgbClr val="000000"/>
                  </a:outerShdw>
                </a:effectLst>
              </a:rPr>
              <a:t>Molecular mass</a:t>
            </a:r>
            <a:r>
              <a:rPr lang="en-US" sz="1600">
                <a:solidFill>
                  <a:srgbClr val="333399"/>
                </a:solidFill>
              </a:rPr>
              <a:t>: Is a single polypeptide with a M.W of 68,000 Dalton.  </a:t>
            </a:r>
          </a:p>
          <a:p>
            <a:pPr marL="352425" lvl="1" indent="-173038" algn="just">
              <a:lnSpc>
                <a:spcPct val="125000"/>
              </a:lnSpc>
              <a:buFontTx/>
              <a:buChar char="•"/>
            </a:pPr>
            <a:endParaRPr lang="en-US" sz="800">
              <a:solidFill>
                <a:srgbClr val="333399"/>
              </a:solidFill>
            </a:endParaRPr>
          </a:p>
          <a:p>
            <a:pPr marL="352425" lvl="1" indent="-173038" algn="just">
              <a:lnSpc>
                <a:spcPct val="125000"/>
              </a:lnSpc>
              <a:buFontTx/>
              <a:buChar char="•"/>
            </a:pPr>
            <a:r>
              <a:rPr lang="en-US" sz="1600">
                <a:solidFill>
                  <a:srgbClr val="333399"/>
                </a:solidFill>
                <a:effectLst>
                  <a:outerShdw blurRad="38100" dist="38100" dir="2700000" algn="tl">
                    <a:srgbClr val="000000"/>
                  </a:outerShdw>
                </a:effectLst>
              </a:rPr>
              <a:t>pH</a:t>
            </a:r>
            <a:r>
              <a:rPr lang="en-US" sz="1600">
                <a:solidFill>
                  <a:srgbClr val="333399"/>
                </a:solidFill>
              </a:rPr>
              <a:t>: The maximal activity pH range is 7.5-8.0. The enzyme exhibits 40% of its activity at pH 6.9 and 65% at pH 8.3.  </a:t>
            </a:r>
          </a:p>
          <a:p>
            <a:pPr marL="352425" lvl="1" indent="-173038" algn="just">
              <a:lnSpc>
                <a:spcPct val="125000"/>
              </a:lnSpc>
              <a:buFontTx/>
              <a:buChar char="•"/>
            </a:pPr>
            <a:endParaRPr lang="en-US" sz="800">
              <a:solidFill>
                <a:srgbClr val="333399"/>
              </a:solidFill>
            </a:endParaRPr>
          </a:p>
          <a:p>
            <a:pPr marL="352425" lvl="1" indent="-173038" algn="just">
              <a:lnSpc>
                <a:spcPct val="125000"/>
              </a:lnSpc>
              <a:buFontTx/>
              <a:buChar char="•"/>
            </a:pPr>
            <a:r>
              <a:rPr lang="en-US" sz="1600">
                <a:solidFill>
                  <a:srgbClr val="333399"/>
                </a:solidFill>
                <a:effectLst>
                  <a:outerShdw blurRad="38100" dist="38100" dir="2700000" algn="tl">
                    <a:srgbClr val="000000"/>
                  </a:outerShdw>
                </a:effectLst>
              </a:rPr>
              <a:t>Ions</a:t>
            </a:r>
            <a:r>
              <a:rPr lang="en-US" sz="1600">
                <a:solidFill>
                  <a:srgbClr val="333399"/>
                </a:solidFill>
              </a:rPr>
              <a:t>: The presence of Mg</a:t>
            </a:r>
            <a:r>
              <a:rPr lang="en-US" sz="1600" baseline="30000">
                <a:solidFill>
                  <a:srgbClr val="333399"/>
                </a:solidFill>
              </a:rPr>
              <a:t>++</a:t>
            </a:r>
            <a:r>
              <a:rPr lang="en-US" sz="1600">
                <a:solidFill>
                  <a:srgbClr val="333399"/>
                </a:solidFill>
              </a:rPr>
              <a:t> ion is required and the optimal concentration is 10mM. Sulfhydryl reagents (DTT, 2-mercapteothanol) are required as well.  Concentrations of NaCl that exceeds 200mM are inhibited. </a:t>
            </a:r>
          </a:p>
          <a:p>
            <a:pPr marL="352425" lvl="1" indent="-173038" algn="just">
              <a:lnSpc>
                <a:spcPct val="125000"/>
              </a:lnSpc>
              <a:buFontTx/>
              <a:buChar char="•"/>
            </a:pPr>
            <a:endParaRPr lang="en-US" sz="800">
              <a:solidFill>
                <a:srgbClr val="333399"/>
              </a:solidFill>
            </a:endParaRPr>
          </a:p>
          <a:p>
            <a:pPr marL="352425" lvl="1" indent="-173038" algn="just">
              <a:lnSpc>
                <a:spcPct val="125000"/>
              </a:lnSpc>
              <a:buFontTx/>
              <a:buChar char="•"/>
            </a:pPr>
            <a:r>
              <a:rPr lang="en-US" sz="1600">
                <a:solidFill>
                  <a:srgbClr val="333399"/>
                </a:solidFill>
                <a:effectLst>
                  <a:outerShdw blurRad="38100" dist="38100" dir="2700000" algn="tl">
                    <a:srgbClr val="000000"/>
                  </a:outerShdw>
                </a:effectLst>
              </a:rPr>
              <a:t>Temperature</a:t>
            </a:r>
            <a:r>
              <a:rPr lang="en-US" sz="1600">
                <a:solidFill>
                  <a:srgbClr val="333399"/>
                </a:solidFill>
              </a:rPr>
              <a:t>: The optimal incubation temperature for T4 DNA ligase is 16 °C.  When very high efficiency ligation is desired (e.g. making libraries) this temperature is highly recommended.  However, ligase is active at a broad range of temperatures.  For routine purposes such as subcloning, convenience often dictates incubating time and temperature-ligations performed at 4C overnight or at room temperature for 30 minutes to a couple of hours usually work well.</a:t>
            </a:r>
          </a:p>
          <a:p>
            <a:pPr marL="352425" lvl="1" indent="-173038" algn="just">
              <a:lnSpc>
                <a:spcPct val="125000"/>
              </a:lnSpc>
              <a:buFontTx/>
              <a:buChar char="•"/>
            </a:pPr>
            <a:endParaRPr lang="en-US" sz="800">
              <a:solidFill>
                <a:srgbClr val="333399"/>
              </a:solidFill>
            </a:endParaRPr>
          </a:p>
          <a:p>
            <a:pPr marL="352425" lvl="1" indent="-173038" algn="just">
              <a:lnSpc>
                <a:spcPct val="125000"/>
              </a:lnSpc>
              <a:buFontTx/>
              <a:buChar char="•"/>
            </a:pPr>
            <a:r>
              <a:rPr lang="en-US" sz="1600">
                <a:solidFill>
                  <a:srgbClr val="333399"/>
                </a:solidFill>
                <a:effectLst>
                  <a:outerShdw blurRad="38100" dist="38100" dir="2700000" algn="tl">
                    <a:srgbClr val="000000"/>
                  </a:outerShdw>
                </a:effectLst>
              </a:rPr>
              <a:t>Others</a:t>
            </a:r>
            <a:r>
              <a:rPr lang="en-US" sz="1600">
                <a:solidFill>
                  <a:srgbClr val="333399"/>
                </a:solidFill>
              </a:rPr>
              <a:t>: “For intermolecular ligation, especially when the substrate DNAs consist of large DNA molecules PEG (concentrations of 1 % - 10%) appears to stimulate the enzymatic activity”.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4" name="Rectangle 4"/>
          <p:cNvSpPr>
            <a:spLocks noChangeArrowheads="1"/>
          </p:cNvSpPr>
          <p:nvPr/>
        </p:nvSpPr>
        <p:spPr bwMode="auto">
          <a:xfrm>
            <a:off x="250825" y="404813"/>
            <a:ext cx="8642350" cy="1187450"/>
          </a:xfrm>
          <a:prstGeom prst="rect">
            <a:avLst/>
          </a:prstGeom>
          <a:noFill/>
          <a:ln w="9525">
            <a:noFill/>
            <a:miter lim="800000"/>
            <a:headEnd/>
            <a:tailEnd/>
          </a:ln>
          <a:effectLst/>
        </p:spPr>
        <p:txBody>
          <a:bodyPr>
            <a:spAutoFit/>
          </a:bodyPr>
          <a:lstStyle/>
          <a:p>
            <a:pPr algn="ctr">
              <a:lnSpc>
                <a:spcPct val="120000"/>
              </a:lnSpc>
            </a:pPr>
            <a:r>
              <a:rPr lang="en-US">
                <a:solidFill>
                  <a:srgbClr val="333399"/>
                </a:solidFill>
                <a:effectLst>
                  <a:outerShdw blurRad="38100" dist="38100" dir="2700000" algn="tl">
                    <a:srgbClr val="000000"/>
                  </a:outerShdw>
                </a:effectLst>
              </a:rPr>
              <a:t>DNA Polymerases </a:t>
            </a:r>
          </a:p>
          <a:p>
            <a:pPr algn="ctr">
              <a:lnSpc>
                <a:spcPct val="120000"/>
              </a:lnSpc>
            </a:pPr>
            <a:endParaRPr lang="en-US">
              <a:solidFill>
                <a:srgbClr val="333399"/>
              </a:solidFill>
              <a:effectLst>
                <a:outerShdw blurRad="38100" dist="38100" dir="2700000" algn="tl">
                  <a:srgbClr val="000000"/>
                </a:outerShdw>
              </a:effectLst>
            </a:endParaRPr>
          </a:p>
          <a:p>
            <a:pPr algn="ctr">
              <a:lnSpc>
                <a:spcPct val="120000"/>
              </a:lnSpc>
            </a:pPr>
            <a:r>
              <a:rPr lang="en-US">
                <a:solidFill>
                  <a:srgbClr val="333399"/>
                </a:solidFill>
              </a:rPr>
              <a:t>1. Taq polymerase</a:t>
            </a:r>
            <a:endParaRPr lang="en-US" sz="1600">
              <a:solidFill>
                <a:srgbClr val="333399"/>
              </a:solidFill>
            </a:endParaRPr>
          </a:p>
        </p:txBody>
      </p:sp>
      <p:sp>
        <p:nvSpPr>
          <p:cNvPr id="286727" name="Rectangle 7"/>
          <p:cNvSpPr>
            <a:spLocks noChangeArrowheads="1"/>
          </p:cNvSpPr>
          <p:nvPr/>
        </p:nvSpPr>
        <p:spPr bwMode="auto">
          <a:xfrm>
            <a:off x="6300788" y="2182813"/>
            <a:ext cx="2663825" cy="3025775"/>
          </a:xfrm>
          <a:prstGeom prst="rect">
            <a:avLst/>
          </a:prstGeom>
          <a:noFill/>
          <a:ln w="9525">
            <a:noFill/>
            <a:miter lim="800000"/>
            <a:headEnd/>
            <a:tailEnd/>
          </a:ln>
          <a:effectLst/>
        </p:spPr>
        <p:txBody>
          <a:bodyPr>
            <a:spAutoFit/>
          </a:bodyPr>
          <a:lstStyle/>
          <a:p>
            <a:r>
              <a:rPr lang="en-US" sz="1600">
                <a:solidFill>
                  <a:srgbClr val="333399"/>
                </a:solidFill>
              </a:rPr>
              <a:t>Taq polymerase is a thermostable DNA pol  isolated from </a:t>
            </a:r>
            <a:r>
              <a:rPr lang="en-US" sz="1600" i="1">
                <a:solidFill>
                  <a:srgbClr val="333399"/>
                </a:solidFill>
              </a:rPr>
              <a:t>Thermus aquaticus</a:t>
            </a:r>
            <a:r>
              <a:rPr lang="en-US" sz="1600">
                <a:solidFill>
                  <a:srgbClr val="333399"/>
                </a:solidFill>
              </a:rPr>
              <a:t>), a hyperthermophile bacteria that grows in hot-spring waters.</a:t>
            </a:r>
          </a:p>
          <a:p>
            <a:endParaRPr lang="en-US" sz="1600">
              <a:solidFill>
                <a:srgbClr val="333399"/>
              </a:solidFill>
            </a:endParaRPr>
          </a:p>
          <a:p>
            <a:r>
              <a:rPr lang="en-US" sz="1600">
                <a:solidFill>
                  <a:srgbClr val="333399"/>
                </a:solidFill>
              </a:rPr>
              <a:t>Taq polymerase can catalyze DNA elongation at high temperatures (&gt;90 °C).</a:t>
            </a:r>
            <a:endParaRPr lang="es-ES" sz="1600">
              <a:solidFill>
                <a:srgbClr val="333399"/>
              </a:solidFill>
            </a:endParaRPr>
          </a:p>
        </p:txBody>
      </p:sp>
      <p:pic>
        <p:nvPicPr>
          <p:cNvPr id="286728" name="Picture 8"/>
          <p:cNvPicPr>
            <a:picLocks noChangeAspect="1" noChangeArrowheads="1"/>
          </p:cNvPicPr>
          <p:nvPr/>
        </p:nvPicPr>
        <p:blipFill>
          <a:blip r:embed="rId2"/>
          <a:srcRect/>
          <a:stretch>
            <a:fillRect/>
          </a:stretch>
        </p:blipFill>
        <p:spPr bwMode="auto">
          <a:xfrm>
            <a:off x="179388" y="1700213"/>
            <a:ext cx="5962650" cy="3829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9" name="Rectangle 9"/>
          <p:cNvSpPr>
            <a:spLocks noChangeArrowheads="1"/>
          </p:cNvSpPr>
          <p:nvPr/>
        </p:nvSpPr>
        <p:spPr bwMode="auto">
          <a:xfrm>
            <a:off x="2051050" y="404813"/>
            <a:ext cx="5041900" cy="457200"/>
          </a:xfrm>
          <a:prstGeom prst="rect">
            <a:avLst/>
          </a:prstGeom>
          <a:noFill/>
          <a:ln w="9525">
            <a:noFill/>
            <a:miter lim="800000"/>
            <a:headEnd/>
            <a:tailEnd/>
          </a:ln>
          <a:effectLst/>
        </p:spPr>
        <p:txBody>
          <a:bodyPr>
            <a:spAutoFit/>
          </a:bodyPr>
          <a:lstStyle/>
          <a:p>
            <a:pPr algn="ctr">
              <a:lnSpc>
                <a:spcPct val="120000"/>
              </a:lnSpc>
            </a:pPr>
            <a:r>
              <a:rPr lang="en-US" i="1">
                <a:solidFill>
                  <a:srgbClr val="333399"/>
                </a:solidFill>
                <a:effectLst>
                  <a:outerShdw blurRad="38100" dist="38100" dir="2700000" algn="tl">
                    <a:srgbClr val="000000"/>
                  </a:outerShdw>
                </a:effectLst>
              </a:rPr>
              <a:t>Taq</a:t>
            </a:r>
            <a:r>
              <a:rPr lang="en-US">
                <a:solidFill>
                  <a:srgbClr val="333399"/>
                </a:solidFill>
                <a:effectLst>
                  <a:outerShdw blurRad="38100" dist="38100" dir="2700000" algn="tl">
                    <a:srgbClr val="000000"/>
                  </a:outerShdw>
                </a:effectLst>
              </a:rPr>
              <a:t> polymerase (</a:t>
            </a:r>
            <a:r>
              <a:rPr lang="en-US" i="1">
                <a:solidFill>
                  <a:srgbClr val="333399"/>
                </a:solidFill>
                <a:effectLst>
                  <a:outerShdw blurRad="38100" dist="38100" dir="2700000" algn="tl">
                    <a:srgbClr val="000000"/>
                  </a:outerShdw>
                </a:effectLst>
              </a:rPr>
              <a:t>Thermus aquaticus</a:t>
            </a:r>
            <a:r>
              <a:rPr lang="en-US">
                <a:solidFill>
                  <a:srgbClr val="333399"/>
                </a:solidFill>
                <a:effectLst>
                  <a:outerShdw blurRad="38100" dist="38100" dir="2700000" algn="tl">
                    <a:srgbClr val="000000"/>
                  </a:outerShdw>
                </a:effectLst>
              </a:rPr>
              <a:t>)</a:t>
            </a:r>
            <a:endParaRPr lang="en-US" sz="1600">
              <a:solidFill>
                <a:srgbClr val="333399"/>
              </a:solidFill>
              <a:effectLst>
                <a:outerShdw blurRad="38100" dist="38100" dir="2700000" algn="tl">
                  <a:srgbClr val="000000"/>
                </a:outerShdw>
              </a:effectLst>
            </a:endParaRPr>
          </a:p>
        </p:txBody>
      </p:sp>
      <p:sp>
        <p:nvSpPr>
          <p:cNvPr id="276490" name="Text Box 10"/>
          <p:cNvSpPr txBox="1">
            <a:spLocks noChangeArrowheads="1"/>
          </p:cNvSpPr>
          <p:nvPr/>
        </p:nvSpPr>
        <p:spPr bwMode="auto">
          <a:xfrm>
            <a:off x="860425" y="6021388"/>
            <a:ext cx="3424238" cy="336550"/>
          </a:xfrm>
          <a:prstGeom prst="rect">
            <a:avLst/>
          </a:prstGeom>
          <a:noFill/>
          <a:ln w="9525">
            <a:noFill/>
            <a:miter lim="800000"/>
            <a:headEnd/>
            <a:tailEnd/>
          </a:ln>
          <a:effectLst/>
        </p:spPr>
        <p:txBody>
          <a:bodyPr wrap="none">
            <a:spAutoFit/>
          </a:bodyPr>
          <a:lstStyle/>
          <a:p>
            <a:r>
              <a:rPr lang="en-US" sz="1600" i="1"/>
              <a:t>Taq</a:t>
            </a:r>
            <a:r>
              <a:rPr lang="en-US" sz="1600"/>
              <a:t> polymerase Ribbon structure</a:t>
            </a:r>
          </a:p>
        </p:txBody>
      </p:sp>
      <p:sp>
        <p:nvSpPr>
          <p:cNvPr id="276491" name="Text Box 11"/>
          <p:cNvSpPr txBox="1">
            <a:spLocks noChangeArrowheads="1"/>
          </p:cNvSpPr>
          <p:nvPr/>
        </p:nvSpPr>
        <p:spPr bwMode="auto">
          <a:xfrm>
            <a:off x="5308600" y="6021388"/>
            <a:ext cx="3151188" cy="336550"/>
          </a:xfrm>
          <a:prstGeom prst="rect">
            <a:avLst/>
          </a:prstGeom>
          <a:noFill/>
          <a:ln w="9525">
            <a:noFill/>
            <a:miter lim="800000"/>
            <a:headEnd/>
            <a:tailEnd/>
          </a:ln>
          <a:effectLst/>
        </p:spPr>
        <p:txBody>
          <a:bodyPr wrap="none">
            <a:spAutoFit/>
          </a:bodyPr>
          <a:lstStyle/>
          <a:p>
            <a:r>
              <a:rPr lang="en-US" sz="1600" i="1"/>
              <a:t>Taq</a:t>
            </a:r>
            <a:r>
              <a:rPr lang="en-US" sz="1600"/>
              <a:t> polymerase bound to DNA</a:t>
            </a:r>
          </a:p>
        </p:txBody>
      </p:sp>
      <p:pic>
        <p:nvPicPr>
          <p:cNvPr id="276493" name="Picture 13"/>
          <p:cNvPicPr>
            <a:picLocks noChangeAspect="1" noChangeArrowheads="1"/>
          </p:cNvPicPr>
          <p:nvPr/>
        </p:nvPicPr>
        <p:blipFill>
          <a:blip r:embed="rId2"/>
          <a:srcRect/>
          <a:stretch>
            <a:fillRect/>
          </a:stretch>
        </p:blipFill>
        <p:spPr bwMode="auto">
          <a:xfrm>
            <a:off x="600075" y="995363"/>
            <a:ext cx="7943850" cy="4867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4136</TotalTime>
  <Words>618</Words>
  <Application>Microsoft PowerPoint</Application>
  <PresentationFormat>On-screen Show (4:3)</PresentationFormat>
  <Paragraphs>83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University of Alaska Fairbanks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McCracken</dc:creator>
  <cp:lastModifiedBy>da</cp:lastModifiedBy>
  <cp:revision>840</cp:revision>
  <cp:lastPrinted>2002-01-31T04:32:00Z</cp:lastPrinted>
  <dcterms:created xsi:type="dcterms:W3CDTF">2002-01-15T00:02:00Z</dcterms:created>
  <dcterms:modified xsi:type="dcterms:W3CDTF">2014-07-23T06:58:15Z</dcterms:modified>
</cp:coreProperties>
</file>