
<file path=[Content_Types].xml><?xml version="1.0" encoding="utf-8"?>
<Types xmlns="http://schemas.openxmlformats.org/package/2006/content-types">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25"/>
  </p:notesMasterIdLst>
  <p:sldIdLst>
    <p:sldId id="256" r:id="rId2"/>
    <p:sldId id="273" r:id="rId3"/>
    <p:sldId id="257" r:id="rId4"/>
    <p:sldId id="258" r:id="rId5"/>
    <p:sldId id="259" r:id="rId6"/>
    <p:sldId id="260" r:id="rId7"/>
    <p:sldId id="261" r:id="rId8"/>
    <p:sldId id="262" r:id="rId9"/>
    <p:sldId id="263" r:id="rId10"/>
    <p:sldId id="264" r:id="rId11"/>
    <p:sldId id="274" r:id="rId12"/>
    <p:sldId id="275" r:id="rId13"/>
    <p:sldId id="265" r:id="rId14"/>
    <p:sldId id="266" r:id="rId15"/>
    <p:sldId id="267" r:id="rId16"/>
    <p:sldId id="268" r:id="rId17"/>
    <p:sldId id="269" r:id="rId18"/>
    <p:sldId id="270" r:id="rId19"/>
    <p:sldId id="271" r:id="rId20"/>
    <p:sldId id="272" r:id="rId21"/>
    <p:sldId id="276" r:id="rId22"/>
    <p:sldId id="277" r:id="rId23"/>
    <p:sldId id="278" r:id="rId24"/>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zn6"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37" autoAdjust="0"/>
    <p:restoredTop sz="91508" autoAdjust="0"/>
  </p:normalViewPr>
  <p:slideViewPr>
    <p:cSldViewPr>
      <p:cViewPr varScale="1">
        <p:scale>
          <a:sx n="106" d="100"/>
          <a:sy n="106" d="100"/>
        </p:scale>
        <p:origin x="1170"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9810"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defTabSz="931863" eaLnBrk="1" hangingPunct="1">
              <a:defRPr sz="1200">
                <a:latin typeface="Arial" panose="020B0604020202020204" pitchFamily="34" charset="0"/>
              </a:defRPr>
            </a:lvl1pPr>
          </a:lstStyle>
          <a:p>
            <a:endParaRPr lang="en-US" altLang="en-US"/>
          </a:p>
        </p:txBody>
      </p:sp>
      <p:sp>
        <p:nvSpPr>
          <p:cNvPr id="119811"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defTabSz="931863" eaLnBrk="1" hangingPunct="1">
              <a:defRPr sz="1200">
                <a:latin typeface="Arial" panose="020B0604020202020204" pitchFamily="34" charset="0"/>
              </a:defRPr>
            </a:lvl1pPr>
          </a:lstStyle>
          <a:p>
            <a:endParaRPr lang="en-US" altLang="en-US"/>
          </a:p>
        </p:txBody>
      </p:sp>
      <p:sp>
        <p:nvSpPr>
          <p:cNvPr id="119812" name="Rectangle 4"/>
          <p:cNvSpPr>
            <a:spLocks noRo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9813"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19814"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defTabSz="931863" eaLnBrk="1" hangingPunct="1">
              <a:defRPr sz="1200">
                <a:latin typeface="Arial" panose="020B0604020202020204" pitchFamily="34" charset="0"/>
              </a:defRPr>
            </a:lvl1pPr>
          </a:lstStyle>
          <a:p>
            <a:endParaRPr lang="en-US" altLang="en-US"/>
          </a:p>
        </p:txBody>
      </p:sp>
      <p:sp>
        <p:nvSpPr>
          <p:cNvPr id="119815"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defTabSz="931863" eaLnBrk="1" hangingPunct="1">
              <a:defRPr sz="1200">
                <a:latin typeface="Arial" panose="020B0604020202020204" pitchFamily="34" charset="0"/>
              </a:defRPr>
            </a:lvl1pPr>
          </a:lstStyle>
          <a:p>
            <a:fld id="{0FEA8B81-4C38-4357-B46A-047D0645DC40}" type="slidenum">
              <a:rPr lang="en-US" altLang="en-US"/>
              <a:pPr/>
              <a:t>‹#›</a:t>
            </a:fld>
            <a:endParaRPr lang="en-US" altLang="en-US"/>
          </a:p>
        </p:txBody>
      </p:sp>
    </p:spTree>
    <p:extLst>
      <p:ext uri="{BB962C8B-B14F-4D97-AF65-F5344CB8AC3E}">
        <p14:creationId xmlns:p14="http://schemas.microsoft.com/office/powerpoint/2010/main" val="38472564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AFC1032-C661-4F6D-9BB4-E454049344DD}" type="slidenum">
              <a:rPr lang="en-US" altLang="en-US"/>
              <a:pPr/>
              <a:t>1</a:t>
            </a:fld>
            <a:endParaRPr lang="en-US" altLang="en-US"/>
          </a:p>
        </p:txBody>
      </p:sp>
      <p:sp>
        <p:nvSpPr>
          <p:cNvPr id="128002" name="Rectangle 2"/>
          <p:cNvSpPr>
            <a:spLocks noRot="1" noChangeArrowheads="1" noTextEdit="1"/>
          </p:cNvSpPr>
          <p:nvPr>
            <p:ph type="sldImg"/>
          </p:nvPr>
        </p:nvSpPr>
        <p:spPr>
          <a:ln/>
        </p:spPr>
      </p:sp>
      <p:sp>
        <p:nvSpPr>
          <p:cNvPr id="128003" name="Rectangle 3"/>
          <p:cNvSpPr>
            <a:spLocks noGrp="1" noChangeArrowheads="1"/>
          </p:cNvSpPr>
          <p:nvPr>
            <p:ph type="body" idx="1"/>
          </p:nvPr>
        </p:nvSpPr>
        <p:spPr/>
        <p:txBody>
          <a:bodyPr/>
          <a:lstStyle/>
          <a:p>
            <a:r>
              <a:rPr lang="en-US" altLang="en-US"/>
              <a:t>Now that we know what a karyotype is, how it can be obtained, and what its results will look like, it is important to investigate what these results mean. In a typical human karyotypes we would expect to see two sets of 23 chromosomes each. However, sometimes we might see variations in this number. These variations can cause different conditions or syndromes depending on the type of variation. In this presentation, we will explore different types of chromosomal variations and the syndromes that can occur from these variations.</a:t>
            </a:r>
          </a:p>
        </p:txBody>
      </p:sp>
    </p:spTree>
    <p:extLst>
      <p:ext uri="{BB962C8B-B14F-4D97-AF65-F5344CB8AC3E}">
        <p14:creationId xmlns:p14="http://schemas.microsoft.com/office/powerpoint/2010/main" val="29658258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BA42A9E-BAC8-4C8E-826A-9B8D3CD63829}" type="slidenum">
              <a:rPr lang="en-US" altLang="en-US"/>
              <a:pPr/>
              <a:t>10</a:t>
            </a:fld>
            <a:endParaRPr lang="en-US" altLang="en-US"/>
          </a:p>
        </p:txBody>
      </p:sp>
      <p:sp>
        <p:nvSpPr>
          <p:cNvPr id="122882" name="Rectangle 2"/>
          <p:cNvSpPr>
            <a:spLocks noRot="1" noChangeArrowheads="1" noTextEdit="1"/>
          </p:cNvSpPr>
          <p:nvPr>
            <p:ph type="sldImg"/>
          </p:nvPr>
        </p:nvSpPr>
        <p:spPr>
          <a:ln/>
        </p:spPr>
      </p:sp>
      <p:sp>
        <p:nvSpPr>
          <p:cNvPr id="122883" name="Rectangle 3"/>
          <p:cNvSpPr>
            <a:spLocks noGrp="1" noChangeArrowheads="1"/>
          </p:cNvSpPr>
          <p:nvPr>
            <p:ph type="body" idx="1"/>
          </p:nvPr>
        </p:nvSpPr>
        <p:spPr/>
        <p:txBody>
          <a:bodyPr/>
          <a:lstStyle/>
          <a:p>
            <a:r>
              <a:rPr lang="en-US" altLang="en-US"/>
              <a:t>Common symptoms of Trisomy 18 include developmental delays and head and facial malformations including a prominent back portion of the head, malformed low-set ears, a small jaw, a narrow roof of the mouth, an upturned nose, widely spaced eyes, narrow eyelid folds, and drooping eye lids.  Overlapped, flexed fingers, webbing of the toes, and other foot malformations may also occur. Skeletal malformations include a small pelvis and short breastbone. Kidney and heart problems can also result and, as with Trisomy 13, early death is associated with Trisomy 18. (5)</a:t>
            </a:r>
          </a:p>
          <a:p>
            <a:endParaRPr lang="en-US" altLang="en-US"/>
          </a:p>
        </p:txBody>
      </p:sp>
    </p:spTree>
    <p:extLst>
      <p:ext uri="{BB962C8B-B14F-4D97-AF65-F5344CB8AC3E}">
        <p14:creationId xmlns:p14="http://schemas.microsoft.com/office/powerpoint/2010/main" val="25159348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D007A1-A202-4B52-8AEE-ED317367EEA9}" type="slidenum">
              <a:rPr lang="en-US" altLang="en-US"/>
              <a:pPr/>
              <a:t>11</a:t>
            </a:fld>
            <a:endParaRPr lang="en-US" altLang="en-US"/>
          </a:p>
        </p:txBody>
      </p:sp>
      <p:sp>
        <p:nvSpPr>
          <p:cNvPr id="143362" name="Rectangle 2"/>
          <p:cNvSpPr>
            <a:spLocks noRot="1" noChangeArrowheads="1" noTextEdit="1"/>
          </p:cNvSpPr>
          <p:nvPr>
            <p:ph type="sldImg"/>
          </p:nvPr>
        </p:nvSpPr>
        <p:spPr>
          <a:ln/>
        </p:spPr>
      </p:sp>
      <p:sp>
        <p:nvSpPr>
          <p:cNvPr id="143363" name="Rectangle 3"/>
          <p:cNvSpPr>
            <a:spLocks noGrp="1" noChangeArrowheads="1"/>
          </p:cNvSpPr>
          <p:nvPr>
            <p:ph type="body" idx="1"/>
          </p:nvPr>
        </p:nvSpPr>
        <p:spPr/>
        <p:txBody>
          <a:bodyPr/>
          <a:lstStyle/>
          <a:p>
            <a:r>
              <a:rPr lang="en-US" altLang="en-US"/>
              <a:t>Down syndrome is the presence of three copies of chromosome 21 instead of just 2. Down syndrome occurs in one out of 800 to 1000 babies. This is a significantly higher rate than Trisomy 13 and Trisomy 18. (6)</a:t>
            </a:r>
          </a:p>
          <a:p>
            <a:endParaRPr lang="en-US" altLang="en-US"/>
          </a:p>
        </p:txBody>
      </p:sp>
    </p:spTree>
    <p:extLst>
      <p:ext uri="{BB962C8B-B14F-4D97-AF65-F5344CB8AC3E}">
        <p14:creationId xmlns:p14="http://schemas.microsoft.com/office/powerpoint/2010/main" val="14581948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C357ED4-99D6-4E97-864B-3CDF6D8B2420}" type="slidenum">
              <a:rPr lang="en-US" altLang="en-US"/>
              <a:pPr/>
              <a:t>12</a:t>
            </a:fld>
            <a:endParaRPr lang="en-US" altLang="en-US"/>
          </a:p>
        </p:txBody>
      </p:sp>
      <p:sp>
        <p:nvSpPr>
          <p:cNvPr id="142338" name="Rectangle 2"/>
          <p:cNvSpPr>
            <a:spLocks noRot="1" noChangeArrowheads="1" noTextEdit="1"/>
          </p:cNvSpPr>
          <p:nvPr>
            <p:ph type="sldImg"/>
          </p:nvPr>
        </p:nvSpPr>
        <p:spPr>
          <a:ln/>
        </p:spPr>
      </p:sp>
      <p:sp>
        <p:nvSpPr>
          <p:cNvPr id="142339" name="Rectangle 3"/>
          <p:cNvSpPr>
            <a:spLocks noGrp="1" noChangeArrowheads="1"/>
          </p:cNvSpPr>
          <p:nvPr>
            <p:ph type="body" idx="1"/>
          </p:nvPr>
        </p:nvSpPr>
        <p:spPr/>
        <p:txBody>
          <a:bodyPr/>
          <a:lstStyle/>
          <a:p>
            <a:r>
              <a:rPr lang="en-US" altLang="en-US"/>
              <a:t>Features include low muscle tone, a tendency to keep mouth open with a protrusion of the tongue, head and facial malformations such as a short small head with upwardly slanting eyelid folds, a depressed nasal bridge, a small nose, misshapen ears, narrow roof of the mouth, dental abnormalities, excessive skin on the back of the neck, and a relatively flat facial profile. People with Down syndrome also have abnormalities of the extremities including unusually short arms, legs, and fingers, as well as unusual skin patterns. Affected individuals might also be short in stature, have poor coordination, developmental delays, as well as hearing impairment. (7)</a:t>
            </a:r>
          </a:p>
          <a:p>
            <a:endParaRPr lang="en-US" altLang="en-US"/>
          </a:p>
          <a:p>
            <a:r>
              <a:rPr lang="en-US" altLang="en-US"/>
              <a:t>Sometimes Down syndrome can be associated with structural malformations of the heart at birth and an increased chance of infectious disease including leukemia. These problems can potentially be life-threatening. Early death is also associated with Down syndrome. (7)</a:t>
            </a:r>
          </a:p>
          <a:p>
            <a:endParaRPr lang="en-US" altLang="en-US"/>
          </a:p>
          <a:p>
            <a:endParaRPr lang="en-US" altLang="en-US"/>
          </a:p>
        </p:txBody>
      </p:sp>
    </p:spTree>
    <p:extLst>
      <p:ext uri="{BB962C8B-B14F-4D97-AF65-F5344CB8AC3E}">
        <p14:creationId xmlns:p14="http://schemas.microsoft.com/office/powerpoint/2010/main" val="16833474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B6C7A0-60BB-4C1D-BAED-32FB2EF24080}" type="slidenum">
              <a:rPr lang="en-US" altLang="en-US"/>
              <a:pPr/>
              <a:t>13</a:t>
            </a:fld>
            <a:endParaRPr lang="en-US" altLang="en-US"/>
          </a:p>
        </p:txBody>
      </p:sp>
      <p:sp>
        <p:nvSpPr>
          <p:cNvPr id="123906" name="Rectangle 2"/>
          <p:cNvSpPr>
            <a:spLocks noRot="1" noChangeArrowheads="1" noTextEdit="1"/>
          </p:cNvSpPr>
          <p:nvPr>
            <p:ph type="sldImg"/>
          </p:nvPr>
        </p:nvSpPr>
        <p:spPr>
          <a:ln/>
        </p:spPr>
      </p:sp>
      <p:sp>
        <p:nvSpPr>
          <p:cNvPr id="123907" name="Rectangle 3"/>
          <p:cNvSpPr>
            <a:spLocks noGrp="1" noChangeArrowheads="1"/>
          </p:cNvSpPr>
          <p:nvPr>
            <p:ph type="body" idx="1"/>
          </p:nvPr>
        </p:nvSpPr>
        <p:spPr/>
        <p:txBody>
          <a:bodyPr/>
          <a:lstStyle/>
          <a:p>
            <a:r>
              <a:rPr lang="en-US" altLang="en-US"/>
              <a:t>Turner syndrome is normally found in woman and is caused by the absence or partial absence of an X chromosome. There is about one case of Turner syndrome in 2500 live female births. Approximately 60,000 girls and women are affected in the United States with around 800 new cases diagnosed every year. (8,9)</a:t>
            </a:r>
          </a:p>
        </p:txBody>
      </p:sp>
    </p:spTree>
    <p:extLst>
      <p:ext uri="{BB962C8B-B14F-4D97-AF65-F5344CB8AC3E}">
        <p14:creationId xmlns:p14="http://schemas.microsoft.com/office/powerpoint/2010/main" val="11763418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F2489B-B90E-4FAF-BD3D-FC2440867899}" type="slidenum">
              <a:rPr lang="en-US" altLang="en-US"/>
              <a:pPr/>
              <a:t>14</a:t>
            </a:fld>
            <a:endParaRPr lang="en-US" altLang="en-US"/>
          </a:p>
        </p:txBody>
      </p:sp>
      <p:sp>
        <p:nvSpPr>
          <p:cNvPr id="124930" name="Rectangle 2"/>
          <p:cNvSpPr>
            <a:spLocks noRot="1" noChangeArrowheads="1" noTextEdit="1"/>
          </p:cNvSpPr>
          <p:nvPr>
            <p:ph type="sldImg"/>
          </p:nvPr>
        </p:nvSpPr>
        <p:spPr>
          <a:ln/>
        </p:spPr>
      </p:sp>
      <p:sp>
        <p:nvSpPr>
          <p:cNvPr id="124931" name="Rectangle 3"/>
          <p:cNvSpPr>
            <a:spLocks noGrp="1" noChangeArrowheads="1"/>
          </p:cNvSpPr>
          <p:nvPr>
            <p:ph type="body" idx="1"/>
          </p:nvPr>
        </p:nvSpPr>
        <p:spPr/>
        <p:txBody>
          <a:bodyPr/>
          <a:lstStyle/>
          <a:p>
            <a:r>
              <a:rPr lang="en-US" altLang="en-US"/>
              <a:t>Short stature and lack of ovarian development are among the most common characteristics of Turner syndrome. Additionally, neck abnormalities including a webbed neck and low hairline can also occur. Skeletal disorders including scoliosis (curvature of the spine), dislocated hips, and elbows that turn out can also be characteristics. People with Turner syndrome are more likely to have certain health problems such as  osteoporosis, cardiovascular problems including constriction of the aorta and high blood pressure, and diabetes. Kidney and thyroid problems result in about 1/3 of the cases. It is also important to note that unlike Trisomy 13, Trisomy 18, and Down syndrome, developmental delays are not associated with Turner Syndrome. In fact, there is no association between developmental delays and any sex chromosomal abnormality. This indicates that genes affecting mental development and ability lie only on autosomal chromosomes. Early death is also not associated with any of the sex linked chromosomal abnormalities. (8,9)</a:t>
            </a:r>
          </a:p>
          <a:p>
            <a:endParaRPr lang="en-US" altLang="en-US"/>
          </a:p>
          <a:p>
            <a:r>
              <a:rPr lang="en-US" altLang="en-US"/>
              <a:t>Turner syndrome is commonly treated with growth hormones, and estrogen replacement therapy. Additionally, reproductive technology can help women with Turner syndrome become pregnant. (4)</a:t>
            </a:r>
          </a:p>
          <a:p>
            <a:endParaRPr lang="en-US" altLang="en-US"/>
          </a:p>
          <a:p>
            <a:endParaRPr lang="en-US" altLang="en-US"/>
          </a:p>
        </p:txBody>
      </p:sp>
    </p:spTree>
    <p:extLst>
      <p:ext uri="{BB962C8B-B14F-4D97-AF65-F5344CB8AC3E}">
        <p14:creationId xmlns:p14="http://schemas.microsoft.com/office/powerpoint/2010/main" val="10251077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A88B32-11CD-4D16-ADA1-580E7EFE4AE8}" type="slidenum">
              <a:rPr lang="en-US" altLang="en-US"/>
              <a:pPr/>
              <a:t>15</a:t>
            </a:fld>
            <a:endParaRPr lang="en-US" altLang="en-US"/>
          </a:p>
        </p:txBody>
      </p:sp>
      <p:sp>
        <p:nvSpPr>
          <p:cNvPr id="135170" name="Rectangle 2"/>
          <p:cNvSpPr>
            <a:spLocks noRot="1" noChangeArrowheads="1" noTextEdit="1"/>
          </p:cNvSpPr>
          <p:nvPr>
            <p:ph type="sldImg"/>
          </p:nvPr>
        </p:nvSpPr>
        <p:spPr>
          <a:ln/>
        </p:spPr>
      </p:sp>
      <p:sp>
        <p:nvSpPr>
          <p:cNvPr id="135171" name="Rectangle 3"/>
          <p:cNvSpPr>
            <a:spLocks noGrp="1" noChangeArrowheads="1"/>
          </p:cNvSpPr>
          <p:nvPr>
            <p:ph type="body" idx="1"/>
          </p:nvPr>
        </p:nvSpPr>
        <p:spPr/>
        <p:txBody>
          <a:bodyPr/>
          <a:lstStyle/>
          <a:p>
            <a:r>
              <a:rPr lang="en-US" altLang="en-US"/>
              <a:t>Kilinefelter syndrome can occur as the result of an individual having one Y and two X chromosomes instead of one of each. The occurrence of Klinefelter’s is estimated to be one in 500 to 1000 males, making it one of the most common sex chromosome disorders. (10,11) </a:t>
            </a:r>
          </a:p>
          <a:p>
            <a:endParaRPr lang="en-US" altLang="en-US"/>
          </a:p>
        </p:txBody>
      </p:sp>
    </p:spTree>
    <p:extLst>
      <p:ext uri="{BB962C8B-B14F-4D97-AF65-F5344CB8AC3E}">
        <p14:creationId xmlns:p14="http://schemas.microsoft.com/office/powerpoint/2010/main" val="10200260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3A14B6-5AF5-40C6-9CA0-3FBC6E914D11}" type="slidenum">
              <a:rPr lang="en-US" altLang="en-US"/>
              <a:pPr/>
              <a:t>16</a:t>
            </a:fld>
            <a:endParaRPr lang="en-US" altLang="en-US"/>
          </a:p>
        </p:txBody>
      </p:sp>
      <p:sp>
        <p:nvSpPr>
          <p:cNvPr id="136194" name="Rectangle 2"/>
          <p:cNvSpPr>
            <a:spLocks noRot="1" noChangeArrowheads="1" noTextEdit="1"/>
          </p:cNvSpPr>
          <p:nvPr>
            <p:ph type="sldImg"/>
          </p:nvPr>
        </p:nvSpPr>
        <p:spPr>
          <a:ln/>
        </p:spPr>
      </p:sp>
      <p:sp>
        <p:nvSpPr>
          <p:cNvPr id="136195" name="Rectangle 3"/>
          <p:cNvSpPr>
            <a:spLocks noGrp="1" noChangeArrowheads="1"/>
          </p:cNvSpPr>
          <p:nvPr>
            <p:ph type="body" idx="1"/>
          </p:nvPr>
        </p:nvSpPr>
        <p:spPr/>
        <p:txBody>
          <a:bodyPr/>
          <a:lstStyle/>
          <a:p>
            <a:r>
              <a:rPr lang="en-US" altLang="en-US"/>
              <a:t>Characteristics normally associated with Klinefelter syndrome include being tall, sexually underdeveloped, and infertile, though in some case testicular function is preserved. Sparse facial and body hair is also a common characteristic. Klinefelter’s can also cause delays in speech and motor skills as well as deficits in attention, auditory processing and social skills. Learning disabilities, anxiety, and depression can also result. Treatment for these problems includes testosterone therapy and assisted learning. Finally, people with Klinefelter’s have an increased chance of certain health problems including autoimmune disorders such as type II diabetes, breast cancer, osteoporosis, leg ulcers, depression, and dental problems. (10,11) </a:t>
            </a:r>
          </a:p>
          <a:p>
            <a:endParaRPr lang="en-US" altLang="en-US"/>
          </a:p>
          <a:p>
            <a:endParaRPr lang="en-US" altLang="en-US"/>
          </a:p>
        </p:txBody>
      </p:sp>
    </p:spTree>
    <p:extLst>
      <p:ext uri="{BB962C8B-B14F-4D97-AF65-F5344CB8AC3E}">
        <p14:creationId xmlns:p14="http://schemas.microsoft.com/office/powerpoint/2010/main" val="27063884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25C22C-B3E6-4170-9411-DEFCA64D3E44}" type="slidenum">
              <a:rPr lang="en-US" altLang="en-US"/>
              <a:pPr/>
              <a:t>17</a:t>
            </a:fld>
            <a:endParaRPr lang="en-US" altLang="en-US"/>
          </a:p>
        </p:txBody>
      </p:sp>
      <p:sp>
        <p:nvSpPr>
          <p:cNvPr id="125954" name="Rectangle 2"/>
          <p:cNvSpPr>
            <a:spLocks noRot="1" noChangeArrowheads="1" noTextEdit="1"/>
          </p:cNvSpPr>
          <p:nvPr>
            <p:ph type="sldImg"/>
          </p:nvPr>
        </p:nvSpPr>
        <p:spPr>
          <a:ln/>
        </p:spPr>
      </p:sp>
      <p:sp>
        <p:nvSpPr>
          <p:cNvPr id="125955" name="Rectangle 3"/>
          <p:cNvSpPr>
            <a:spLocks noGrp="1" noChangeArrowheads="1"/>
          </p:cNvSpPr>
          <p:nvPr>
            <p:ph type="body" idx="1"/>
          </p:nvPr>
        </p:nvSpPr>
        <p:spPr/>
        <p:txBody>
          <a:bodyPr/>
          <a:lstStyle/>
          <a:p>
            <a:r>
              <a:rPr lang="en-US" altLang="en-US"/>
              <a:t>XYY syndrome is the presence of an additional Y chromosome in males. Reports of occurrence range from 1 out of 1000 men to 1 out of 2000 men. (13,14) There is no increased likelihood of fetal death as a result of this syndrome. (13,14) </a:t>
            </a:r>
          </a:p>
        </p:txBody>
      </p:sp>
    </p:spTree>
    <p:extLst>
      <p:ext uri="{BB962C8B-B14F-4D97-AF65-F5344CB8AC3E}">
        <p14:creationId xmlns:p14="http://schemas.microsoft.com/office/powerpoint/2010/main" val="16450790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419BDB-0E24-4376-9ABC-447F410F305B}" type="slidenum">
              <a:rPr lang="en-US" altLang="en-US"/>
              <a:pPr/>
              <a:t>18</a:t>
            </a:fld>
            <a:endParaRPr lang="en-US" altLang="en-US"/>
          </a:p>
        </p:txBody>
      </p:sp>
      <p:sp>
        <p:nvSpPr>
          <p:cNvPr id="126978" name="Rectangle 2"/>
          <p:cNvSpPr>
            <a:spLocks noRot="1" noChangeArrowheads="1" noTextEdit="1"/>
          </p:cNvSpPr>
          <p:nvPr>
            <p:ph type="sldImg"/>
          </p:nvPr>
        </p:nvSpPr>
        <p:spPr>
          <a:ln/>
        </p:spPr>
      </p:sp>
      <p:sp>
        <p:nvSpPr>
          <p:cNvPr id="126979" name="Rectangle 3"/>
          <p:cNvSpPr>
            <a:spLocks noGrp="1" noChangeArrowheads="1"/>
          </p:cNvSpPr>
          <p:nvPr>
            <p:ph type="body" idx="1"/>
          </p:nvPr>
        </p:nvSpPr>
        <p:spPr/>
        <p:txBody>
          <a:bodyPr/>
          <a:lstStyle/>
          <a:p>
            <a:r>
              <a:rPr lang="en-US" altLang="en-US"/>
              <a:t>Through the first decade of life and as adults, people with XYY syndrome might not show outward signs of the disorder, although final height is approximately 7cm above average and there is also comparatively low weight relative to stature. Other common symptoms include larger craniofacial dimensions than those without the condition, severe acne in adolescence, increased physical activity, and behavior problems. Learning disabilities can also result, though developmental delays are not considered a symptom of XYY syndrome. While intelligence is usually within the typical range, IQ is 10 to 15 points lower than siblings’. (12, 13)</a:t>
            </a:r>
          </a:p>
          <a:p>
            <a:endParaRPr lang="en-US" altLang="en-US"/>
          </a:p>
          <a:p>
            <a:r>
              <a:rPr lang="en-US" altLang="en-US"/>
              <a:t>Physical sexual development is standard and despite a certain level of decreased sperm quality, males are fertile. Additionally, it is very rare that fathers with XYY pass the syndrome on to their sons. (12, 13)</a:t>
            </a:r>
          </a:p>
          <a:p>
            <a:endParaRPr lang="en-US" altLang="en-US"/>
          </a:p>
          <a:p>
            <a:r>
              <a:rPr lang="en-US" altLang="en-US"/>
              <a:t>Treatment includes appropriate channeling of physical activity as well as monitoring for learning problems. (13)</a:t>
            </a:r>
          </a:p>
          <a:p>
            <a:endParaRPr lang="en-US" altLang="en-US"/>
          </a:p>
        </p:txBody>
      </p:sp>
    </p:spTree>
    <p:extLst>
      <p:ext uri="{BB962C8B-B14F-4D97-AF65-F5344CB8AC3E}">
        <p14:creationId xmlns:p14="http://schemas.microsoft.com/office/powerpoint/2010/main" val="13230139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DFBA76-F3B5-4177-9B90-25BF78EDADE2}" type="slidenum">
              <a:rPr lang="en-US" altLang="en-US"/>
              <a:pPr/>
              <a:t>19</a:t>
            </a:fld>
            <a:endParaRPr lang="en-US" altLang="en-US"/>
          </a:p>
        </p:txBody>
      </p:sp>
      <p:sp>
        <p:nvSpPr>
          <p:cNvPr id="137218" name="Rectangle 2"/>
          <p:cNvSpPr>
            <a:spLocks noRot="1" noChangeArrowheads="1" noTextEdit="1"/>
          </p:cNvSpPr>
          <p:nvPr>
            <p:ph type="sldImg"/>
          </p:nvPr>
        </p:nvSpPr>
        <p:spPr>
          <a:ln/>
        </p:spPr>
      </p:sp>
      <p:sp>
        <p:nvSpPr>
          <p:cNvPr id="137219" name="Rectangle 3"/>
          <p:cNvSpPr>
            <a:spLocks noGrp="1" noChangeArrowheads="1"/>
          </p:cNvSpPr>
          <p:nvPr>
            <p:ph type="body" idx="1"/>
          </p:nvPr>
        </p:nvSpPr>
        <p:spPr/>
        <p:txBody>
          <a:bodyPr/>
          <a:lstStyle/>
          <a:p>
            <a:r>
              <a:rPr lang="en-US" altLang="en-US"/>
              <a:t>In conclusion, variations of chromosomal number can occur. These variations can either be polyploidy, in which extra chromosomal sets are present, or aneuploidy, in which there is an additional chromosomes or missing individual chromosome. While polyploidy usually results in fetal death, aneuploidy often results in characteristics that make up particular syndromes. Examples of these syndromes include Trisomy 13, Trisomy 18, Down syndrome, Turner syndrome, Klinefelter syndrome, and XYY syndrome. The characteristics of these syndromes can vary depending on severity of the chromosomal abnormality and the number of cells affected. </a:t>
            </a:r>
          </a:p>
        </p:txBody>
      </p:sp>
    </p:spTree>
    <p:extLst>
      <p:ext uri="{BB962C8B-B14F-4D97-AF65-F5344CB8AC3E}">
        <p14:creationId xmlns:p14="http://schemas.microsoft.com/office/powerpoint/2010/main" val="36616042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EF2C89A-E234-4E44-9EF6-650A9BD1A54D}" type="slidenum">
              <a:rPr lang="en-US" altLang="en-US"/>
              <a:pPr/>
              <a:t>2</a:t>
            </a:fld>
            <a:endParaRPr lang="en-US" altLang="en-US"/>
          </a:p>
        </p:txBody>
      </p:sp>
      <p:sp>
        <p:nvSpPr>
          <p:cNvPr id="139266" name="Rectangle 2"/>
          <p:cNvSpPr>
            <a:spLocks noRot="1" noChangeArrowheads="1" noTextEdit="1"/>
          </p:cNvSpPr>
          <p:nvPr>
            <p:ph type="sldImg"/>
          </p:nvPr>
        </p:nvSpPr>
        <p:spPr>
          <a:ln/>
        </p:spPr>
      </p:sp>
      <p:sp>
        <p:nvSpPr>
          <p:cNvPr id="139267" name="Rectangle 3"/>
          <p:cNvSpPr>
            <a:spLocks noGrp="1" noChangeArrowheads="1"/>
          </p:cNvSpPr>
          <p:nvPr>
            <p:ph type="body" idx="1"/>
          </p:nvPr>
        </p:nvSpPr>
        <p:spPr/>
        <p:txBody>
          <a:bodyPr/>
          <a:lstStyle/>
          <a:p>
            <a:r>
              <a:rPr lang="en-US" altLang="en-US"/>
              <a:t>In particular, we will be investigating polyploidy and aneuploidy, two types of chromosomal variation. We will then look at five syndromes that result from aneuploidy, including occurrence and characteristics of each syndrome.</a:t>
            </a:r>
          </a:p>
        </p:txBody>
      </p:sp>
    </p:spTree>
    <p:extLst>
      <p:ext uri="{BB962C8B-B14F-4D97-AF65-F5344CB8AC3E}">
        <p14:creationId xmlns:p14="http://schemas.microsoft.com/office/powerpoint/2010/main" val="36279822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346342-A866-4B92-94E4-B41B967BC8C5}" type="slidenum">
              <a:rPr lang="en-US" altLang="en-US"/>
              <a:pPr/>
              <a:t>3</a:t>
            </a:fld>
            <a:endParaRPr lang="en-US" altLang="en-US"/>
          </a:p>
        </p:txBody>
      </p:sp>
      <p:sp>
        <p:nvSpPr>
          <p:cNvPr id="129026" name="Rectangle 2"/>
          <p:cNvSpPr>
            <a:spLocks noRot="1" noChangeArrowheads="1" noTextEdit="1"/>
          </p:cNvSpPr>
          <p:nvPr>
            <p:ph type="sldImg"/>
          </p:nvPr>
        </p:nvSpPr>
        <p:spPr>
          <a:ln/>
        </p:spPr>
      </p:sp>
      <p:sp>
        <p:nvSpPr>
          <p:cNvPr id="129027" name="Rectangle 3"/>
          <p:cNvSpPr>
            <a:spLocks noGrp="1" noChangeArrowheads="1"/>
          </p:cNvSpPr>
          <p:nvPr>
            <p:ph type="body" idx="1"/>
          </p:nvPr>
        </p:nvSpPr>
        <p:spPr/>
        <p:txBody>
          <a:bodyPr/>
          <a:lstStyle/>
          <a:p>
            <a:r>
              <a:rPr lang="en-US" altLang="en-US"/>
              <a:t>Euploidy is the presence of the usual number of chromosomes in a cell. In the case of humans, there are generally two sets of 23 chromosomes or 46 total chromosomes in cells. However, in variations of chromosomal number, there can be differences. For example, polyploidy is the presence of three or more complete sets of chromosomes in a cell. Another example of a chromosomal alteration is aneuploidy, the presence of additional chromosomes or missing individual chromosome. (1)</a:t>
            </a:r>
          </a:p>
        </p:txBody>
      </p:sp>
    </p:spTree>
    <p:extLst>
      <p:ext uri="{BB962C8B-B14F-4D97-AF65-F5344CB8AC3E}">
        <p14:creationId xmlns:p14="http://schemas.microsoft.com/office/powerpoint/2010/main" val="29571241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31915F-FB87-402C-93AA-CADD0B35F7A7}" type="slidenum">
              <a:rPr lang="en-US" altLang="en-US"/>
              <a:pPr/>
              <a:t>4</a:t>
            </a:fld>
            <a:endParaRPr lang="en-US" altLang="en-US"/>
          </a:p>
        </p:txBody>
      </p:sp>
      <p:sp>
        <p:nvSpPr>
          <p:cNvPr id="130050" name="Rectangle 2"/>
          <p:cNvSpPr>
            <a:spLocks noRot="1" noChangeArrowheads="1" noTextEdit="1"/>
          </p:cNvSpPr>
          <p:nvPr>
            <p:ph type="sldImg"/>
          </p:nvPr>
        </p:nvSpPr>
        <p:spPr>
          <a:ln/>
        </p:spPr>
      </p:sp>
      <p:sp>
        <p:nvSpPr>
          <p:cNvPr id="130051" name="Rectangle 3"/>
          <p:cNvSpPr>
            <a:spLocks noGrp="1" noChangeArrowheads="1"/>
          </p:cNvSpPr>
          <p:nvPr>
            <p:ph type="body" idx="1"/>
          </p:nvPr>
        </p:nvSpPr>
        <p:spPr/>
        <p:txBody>
          <a:bodyPr/>
          <a:lstStyle/>
          <a:p>
            <a:r>
              <a:rPr lang="en-US" altLang="en-US"/>
              <a:t>There are two main types of polyploidy, triploidy and tetraploidy. Triploidy is the presence of three sets of chromosomes. This means that the total number of chromosomes in a triploidy cell would be 23 chromosomes per set multiplied by 3 sets or 69 total chromosomes. Tetraploidy is the presence of four sets of chromosomes or 92 chromosomes total. (1)</a:t>
            </a:r>
          </a:p>
          <a:p>
            <a:endParaRPr lang="en-US" altLang="en-US"/>
          </a:p>
          <a:p>
            <a:r>
              <a:rPr lang="en-US" altLang="en-US"/>
              <a:t>In a cell, each chromosome can have 100 to 1000 genes. Cells with triploidy can have from 6900 to 69000 genes which is significantly more than the 4600 to 46000 genes in the usual cell. Cells with tetraploidy can have from 9200 to 92000 genes, double the genes found in typical cells. (1)</a:t>
            </a:r>
          </a:p>
          <a:p>
            <a:endParaRPr lang="en-US" altLang="en-US"/>
          </a:p>
          <a:p>
            <a:r>
              <a:rPr lang="en-US" altLang="en-US"/>
              <a:t>Because of such an extreme difference in the amount of genetic material as compared to the usual amount, cases of triploidy and tetraploidy have severe effects. Babies with triploidy (referred to as triploidy syndrome) are usually lost through miscarriage. In rare cases, infants have survived up to five months with multiple birth defects present. Those that survive usually have some cells with a typical number of chromosomes (46 chromosomes) and some cells with the extra set (69 chromosomes). Babies with tetraploidy have an even rarer chance of surviving birth. (2)</a:t>
            </a:r>
          </a:p>
        </p:txBody>
      </p:sp>
    </p:spTree>
    <p:extLst>
      <p:ext uri="{BB962C8B-B14F-4D97-AF65-F5344CB8AC3E}">
        <p14:creationId xmlns:p14="http://schemas.microsoft.com/office/powerpoint/2010/main" val="28001218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178640D-D677-4CB1-A910-B1437C7A03C5}" type="slidenum">
              <a:rPr lang="en-US" altLang="en-US"/>
              <a:pPr/>
              <a:t>5</a:t>
            </a:fld>
            <a:endParaRPr lang="en-US" altLang="en-US"/>
          </a:p>
        </p:txBody>
      </p:sp>
      <p:sp>
        <p:nvSpPr>
          <p:cNvPr id="131074" name="Rectangle 2"/>
          <p:cNvSpPr>
            <a:spLocks noRot="1" noChangeArrowheads="1" noTextEdit="1"/>
          </p:cNvSpPr>
          <p:nvPr>
            <p:ph type="sldImg"/>
          </p:nvPr>
        </p:nvSpPr>
        <p:spPr>
          <a:ln/>
        </p:spPr>
      </p:sp>
      <p:sp>
        <p:nvSpPr>
          <p:cNvPr id="131075" name="Rectangle 3"/>
          <p:cNvSpPr>
            <a:spLocks noGrp="1" noChangeArrowheads="1"/>
          </p:cNvSpPr>
          <p:nvPr>
            <p:ph type="body" idx="1"/>
          </p:nvPr>
        </p:nvSpPr>
        <p:spPr/>
        <p:txBody>
          <a:bodyPr/>
          <a:lstStyle/>
          <a:p>
            <a:r>
              <a:rPr lang="en-US" altLang="en-US"/>
              <a:t>There are also two main types of aneuploidy, namely monosomy and trisomy. Monosomy is the absence of only one chromosome, leaving the affected individual with 45 chromosomes instead of 46. Trisomy is the presence of an additional chromosome, or 47 chromosomes instead of the typical 46. (1)</a:t>
            </a:r>
          </a:p>
          <a:p>
            <a:endParaRPr lang="en-US" altLang="en-US"/>
          </a:p>
        </p:txBody>
      </p:sp>
    </p:spTree>
    <p:extLst>
      <p:ext uri="{BB962C8B-B14F-4D97-AF65-F5344CB8AC3E}">
        <p14:creationId xmlns:p14="http://schemas.microsoft.com/office/powerpoint/2010/main" val="5812060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5DF6206-789B-4D07-93EA-9DFCC89CCD5B}" type="slidenum">
              <a:rPr lang="en-US" altLang="en-US"/>
              <a:pPr/>
              <a:t>6</a:t>
            </a:fld>
            <a:endParaRPr lang="en-US" altLang="en-US"/>
          </a:p>
        </p:txBody>
      </p:sp>
      <p:sp>
        <p:nvSpPr>
          <p:cNvPr id="132098" name="Rectangle 2"/>
          <p:cNvSpPr>
            <a:spLocks noRot="1" noChangeArrowheads="1" noTextEdit="1"/>
          </p:cNvSpPr>
          <p:nvPr>
            <p:ph type="sldImg"/>
          </p:nvPr>
        </p:nvSpPr>
        <p:spPr>
          <a:ln/>
        </p:spPr>
      </p:sp>
      <p:sp>
        <p:nvSpPr>
          <p:cNvPr id="132099" name="Rectangle 3"/>
          <p:cNvSpPr>
            <a:spLocks noGrp="1" noChangeArrowheads="1"/>
          </p:cNvSpPr>
          <p:nvPr>
            <p:ph type="body" idx="1"/>
          </p:nvPr>
        </p:nvSpPr>
        <p:spPr/>
        <p:txBody>
          <a:bodyPr/>
          <a:lstStyle/>
          <a:p>
            <a:r>
              <a:rPr lang="en-US" altLang="en-US"/>
              <a:t>It is possible for babies with monosomy or trisomy to survive. In many cases, there are certain characteristics associated with aneuploidy, depending on which chromosome(s) are affected and the severity of the affected chromosome(s). Characteristics also vary depending on the number of cells that have the chromosomal variation. If very few cells have the variation, severity will be minimal. If most have the variation, severity will be much greater. (3)</a:t>
            </a:r>
          </a:p>
          <a:p>
            <a:endParaRPr lang="en-US" altLang="en-US"/>
          </a:p>
          <a:p>
            <a:r>
              <a:rPr lang="en-US" altLang="en-US"/>
              <a:t>When an individual has a particular karyotype as well as specified characteristics, their condition is defined as a syndrome. Some examples of aneuploidy associated syndromes include Trisomy 13, Trisomy 18, Down Syndrome, Turner syndrome, Klinefelter Syndrome, and XYY syndrome.  The remainder of the presentation will discuss these syndromes and their features. (1)</a:t>
            </a:r>
          </a:p>
        </p:txBody>
      </p:sp>
    </p:spTree>
    <p:extLst>
      <p:ext uri="{BB962C8B-B14F-4D97-AF65-F5344CB8AC3E}">
        <p14:creationId xmlns:p14="http://schemas.microsoft.com/office/powerpoint/2010/main" val="1875837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F5F03F-7521-4109-8DEA-E506335FAC70}" type="slidenum">
              <a:rPr lang="en-US" altLang="en-US"/>
              <a:pPr/>
              <a:t>7</a:t>
            </a:fld>
            <a:endParaRPr lang="en-US" altLang="en-US"/>
          </a:p>
        </p:txBody>
      </p:sp>
      <p:sp>
        <p:nvSpPr>
          <p:cNvPr id="120834" name="Rectangle 2"/>
          <p:cNvSpPr>
            <a:spLocks noRot="1" noChangeArrowheads="1" noTextEdit="1"/>
          </p:cNvSpPr>
          <p:nvPr>
            <p:ph type="sldImg"/>
          </p:nvPr>
        </p:nvSpPr>
        <p:spPr>
          <a:ln/>
        </p:spPr>
      </p:sp>
      <p:sp>
        <p:nvSpPr>
          <p:cNvPr id="120835" name="Rectangle 3"/>
          <p:cNvSpPr>
            <a:spLocks noGrp="1" noChangeArrowheads="1"/>
          </p:cNvSpPr>
          <p:nvPr>
            <p:ph type="body" idx="1"/>
          </p:nvPr>
        </p:nvSpPr>
        <p:spPr/>
        <p:txBody>
          <a:bodyPr/>
          <a:lstStyle/>
          <a:p>
            <a:r>
              <a:rPr lang="en-US" altLang="en-US"/>
              <a:t>Trisomy 13 occurs when cells have three copies of chromosome 13 instead of two.  Trisomy 13 affects about 1 in 5000 babies. (4)</a:t>
            </a:r>
          </a:p>
        </p:txBody>
      </p:sp>
    </p:spTree>
    <p:extLst>
      <p:ext uri="{BB962C8B-B14F-4D97-AF65-F5344CB8AC3E}">
        <p14:creationId xmlns:p14="http://schemas.microsoft.com/office/powerpoint/2010/main" val="39070224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5A4C28-F24F-48E5-BCC1-75677F8A2300}" type="slidenum">
              <a:rPr lang="en-US" altLang="en-US"/>
              <a:pPr/>
              <a:t>8</a:t>
            </a:fld>
            <a:endParaRPr lang="en-US" altLang="en-US"/>
          </a:p>
        </p:txBody>
      </p:sp>
      <p:sp>
        <p:nvSpPr>
          <p:cNvPr id="121858" name="Rectangle 2"/>
          <p:cNvSpPr>
            <a:spLocks noRot="1" noChangeArrowheads="1" noTextEdit="1"/>
          </p:cNvSpPr>
          <p:nvPr>
            <p:ph type="sldImg"/>
          </p:nvPr>
        </p:nvSpPr>
        <p:spPr>
          <a:ln/>
        </p:spPr>
      </p:sp>
      <p:sp>
        <p:nvSpPr>
          <p:cNvPr id="121859" name="Rectangle 3"/>
          <p:cNvSpPr>
            <a:spLocks noGrp="1" noChangeArrowheads="1"/>
          </p:cNvSpPr>
          <p:nvPr>
            <p:ph type="body" idx="1"/>
          </p:nvPr>
        </p:nvSpPr>
        <p:spPr/>
        <p:txBody>
          <a:bodyPr/>
          <a:lstStyle/>
          <a:p>
            <a:r>
              <a:rPr lang="en-US" altLang="en-US"/>
              <a:t>Two commonly associated characteristics of Trisomy 13 are developmental delays sometimes stemming from incomplete brain development, and head and facial abnormalities including unusually small eyes, an abnormal groove in the upper lip (cleft lip), and incomplete closure of the roof of the mouth (cleft palate). Less common head and facial abnormalities include a relatively small head with sloping forehead, a broad flat nose, wide-set eyes, vertical skin folds covering the eyes, scalp defects, and malformed, low-set ears. (4)</a:t>
            </a:r>
          </a:p>
          <a:p>
            <a:endParaRPr lang="en-US" altLang="en-US"/>
          </a:p>
          <a:p>
            <a:r>
              <a:rPr lang="en-US" altLang="en-US"/>
              <a:t>Those with Trisomy 13 might also have extra fingers or toes, kidney malformations, and structural heart defects. Generally, many infants with Trisomy 13 do not grow and gain weight at the expected rate and life threatening complications can develop during infancy or early childhood. (4)</a:t>
            </a:r>
          </a:p>
          <a:p>
            <a:endParaRPr lang="en-US" altLang="en-US"/>
          </a:p>
        </p:txBody>
      </p:sp>
    </p:spTree>
    <p:extLst>
      <p:ext uri="{BB962C8B-B14F-4D97-AF65-F5344CB8AC3E}">
        <p14:creationId xmlns:p14="http://schemas.microsoft.com/office/powerpoint/2010/main" val="32476874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F5B5AA-F819-49A7-A63F-8CA34CAEBEFB}" type="slidenum">
              <a:rPr lang="en-US" altLang="en-US"/>
              <a:pPr/>
              <a:t>9</a:t>
            </a:fld>
            <a:endParaRPr lang="en-US" altLang="en-US"/>
          </a:p>
        </p:txBody>
      </p:sp>
      <p:sp>
        <p:nvSpPr>
          <p:cNvPr id="134146" name="Rectangle 2"/>
          <p:cNvSpPr>
            <a:spLocks noRot="1" noChangeArrowheads="1" noTextEdit="1"/>
          </p:cNvSpPr>
          <p:nvPr>
            <p:ph type="sldImg"/>
          </p:nvPr>
        </p:nvSpPr>
        <p:spPr>
          <a:ln/>
        </p:spPr>
      </p:sp>
      <p:sp>
        <p:nvSpPr>
          <p:cNvPr id="134147" name="Rectangle 3"/>
          <p:cNvSpPr>
            <a:spLocks noGrp="1" noChangeArrowheads="1"/>
          </p:cNvSpPr>
          <p:nvPr>
            <p:ph type="body" idx="1"/>
          </p:nvPr>
        </p:nvSpPr>
        <p:spPr/>
        <p:txBody>
          <a:bodyPr/>
          <a:lstStyle/>
          <a:p>
            <a:r>
              <a:rPr lang="en-US" altLang="en-US"/>
              <a:t>Trisomy 18 is the presence of three copies of chromosome 18 instead of just two. Like Trisomy 13, the occurrence of Trisomy 18 is 1 affected baby out of 5000. (5)</a:t>
            </a:r>
          </a:p>
          <a:p>
            <a:endParaRPr lang="en-US" altLang="en-US"/>
          </a:p>
        </p:txBody>
      </p:sp>
    </p:spTree>
    <p:extLst>
      <p:ext uri="{BB962C8B-B14F-4D97-AF65-F5344CB8AC3E}">
        <p14:creationId xmlns:p14="http://schemas.microsoft.com/office/powerpoint/2010/main" val="38620999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1922" name="Group 2"/>
          <p:cNvGrpSpPr>
            <a:grpSpLocks/>
          </p:cNvGrpSpPr>
          <p:nvPr/>
        </p:nvGrpSpPr>
        <p:grpSpPr bwMode="auto">
          <a:xfrm>
            <a:off x="0" y="2438400"/>
            <a:ext cx="9009063" cy="1052513"/>
            <a:chOff x="0" y="1536"/>
            <a:chExt cx="5675" cy="663"/>
          </a:xfrm>
        </p:grpSpPr>
        <p:grpSp>
          <p:nvGrpSpPr>
            <p:cNvPr id="81923" name="Group 3"/>
            <p:cNvGrpSpPr>
              <a:grpSpLocks/>
            </p:cNvGrpSpPr>
            <p:nvPr/>
          </p:nvGrpSpPr>
          <p:grpSpPr bwMode="auto">
            <a:xfrm>
              <a:off x="183" y="1604"/>
              <a:ext cx="448" cy="299"/>
              <a:chOff x="720" y="336"/>
              <a:chExt cx="624" cy="432"/>
            </a:xfrm>
          </p:grpSpPr>
          <p:sp>
            <p:nvSpPr>
              <p:cNvPr id="81924" name="Rectangle 4"/>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25"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81926" name="Group 6"/>
            <p:cNvGrpSpPr>
              <a:grpSpLocks/>
            </p:cNvGrpSpPr>
            <p:nvPr/>
          </p:nvGrpSpPr>
          <p:grpSpPr bwMode="auto">
            <a:xfrm>
              <a:off x="261" y="1870"/>
              <a:ext cx="465" cy="299"/>
              <a:chOff x="912" y="2640"/>
              <a:chExt cx="672" cy="432"/>
            </a:xfrm>
          </p:grpSpPr>
          <p:sp>
            <p:nvSpPr>
              <p:cNvPr id="81927" name="Rectangle 7"/>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28"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81929"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30" name="Rectangle 10"/>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31"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81932" name="Rectangle 12"/>
          <p:cNvSpPr>
            <a:spLocks noGrp="1" noChangeArrowheads="1"/>
          </p:cNvSpPr>
          <p:nvPr>
            <p:ph type="ctrTitle"/>
          </p:nvPr>
        </p:nvSpPr>
        <p:spPr>
          <a:xfrm>
            <a:off x="990600" y="1676400"/>
            <a:ext cx="7772400" cy="1462088"/>
          </a:xfrm>
        </p:spPr>
        <p:txBody>
          <a:bodyPr/>
          <a:lstStyle>
            <a:lvl1pPr>
              <a:defRPr/>
            </a:lvl1pPr>
          </a:lstStyle>
          <a:p>
            <a:pPr lvl="0"/>
            <a:r>
              <a:rPr lang="en-US" altLang="en-US" noProof="0" smtClean="0"/>
              <a:t>Click to edit Master title style</a:t>
            </a:r>
          </a:p>
        </p:txBody>
      </p:sp>
      <p:sp>
        <p:nvSpPr>
          <p:cNvPr id="81933" name="Rectangle 13"/>
          <p:cNvSpPr>
            <a:spLocks noGrp="1" noChangeArrowheads="1"/>
          </p:cNvSpPr>
          <p:nvPr>
            <p:ph type="subTitle"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en-US" altLang="en-US" noProof="0" smtClean="0"/>
              <a:t>Click to edit Master subtitle style</a:t>
            </a:r>
          </a:p>
        </p:txBody>
      </p:sp>
      <p:sp>
        <p:nvSpPr>
          <p:cNvPr id="81934" name="Rectangle 14"/>
          <p:cNvSpPr>
            <a:spLocks noGrp="1" noChangeArrowheads="1"/>
          </p:cNvSpPr>
          <p:nvPr>
            <p:ph type="dt" sz="half" idx="2"/>
          </p:nvPr>
        </p:nvSpPr>
        <p:spPr>
          <a:xfrm>
            <a:off x="990600" y="6248400"/>
            <a:ext cx="1905000" cy="457200"/>
          </a:xfrm>
        </p:spPr>
        <p:txBody>
          <a:bodyPr/>
          <a:lstStyle>
            <a:lvl1pPr>
              <a:defRPr>
                <a:solidFill>
                  <a:schemeClr val="bg2"/>
                </a:solidFill>
              </a:defRPr>
            </a:lvl1pPr>
          </a:lstStyle>
          <a:p>
            <a:endParaRPr lang="en-US" altLang="en-US"/>
          </a:p>
        </p:txBody>
      </p:sp>
      <p:sp>
        <p:nvSpPr>
          <p:cNvPr id="81935" name="Rectangle 15"/>
          <p:cNvSpPr>
            <a:spLocks noGrp="1" noChangeArrowheads="1"/>
          </p:cNvSpPr>
          <p:nvPr>
            <p:ph type="ftr" sz="quarter" idx="3"/>
          </p:nvPr>
        </p:nvSpPr>
        <p:spPr>
          <a:xfrm>
            <a:off x="3429000" y="6248400"/>
            <a:ext cx="2895600" cy="457200"/>
          </a:xfrm>
        </p:spPr>
        <p:txBody>
          <a:bodyPr/>
          <a:lstStyle>
            <a:lvl1pPr>
              <a:defRPr>
                <a:solidFill>
                  <a:schemeClr val="bg2"/>
                </a:solidFill>
              </a:defRPr>
            </a:lvl1pPr>
          </a:lstStyle>
          <a:p>
            <a:endParaRPr lang="en-US" altLang="en-US"/>
          </a:p>
        </p:txBody>
      </p:sp>
      <p:sp>
        <p:nvSpPr>
          <p:cNvPr id="81936" name="Rectangle 16"/>
          <p:cNvSpPr>
            <a:spLocks noGrp="1" noChangeArrowheads="1"/>
          </p:cNvSpPr>
          <p:nvPr>
            <p:ph type="sldNum" sz="quarter" idx="4"/>
          </p:nvPr>
        </p:nvSpPr>
        <p:spPr>
          <a:xfrm>
            <a:off x="6858000" y="6248400"/>
            <a:ext cx="1905000" cy="457200"/>
          </a:xfrm>
        </p:spPr>
        <p:txBody>
          <a:bodyPr/>
          <a:lstStyle>
            <a:lvl1pPr>
              <a:defRPr>
                <a:solidFill>
                  <a:schemeClr val="bg2"/>
                </a:solidFill>
              </a:defRPr>
            </a:lvl1pPr>
          </a:lstStyle>
          <a:p>
            <a:fld id="{2E4AA3AF-945E-49AD-843A-12523004A0B9}"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4A265C85-DA39-4A9A-A18B-7795F652FC5A}" type="slidenum">
              <a:rPr lang="en-US" altLang="en-US"/>
              <a:pPr/>
              <a:t>‹#›</a:t>
            </a:fld>
            <a:endParaRPr lang="en-US" altLang="en-US"/>
          </a:p>
        </p:txBody>
      </p:sp>
    </p:spTree>
    <p:extLst>
      <p:ext uri="{BB962C8B-B14F-4D97-AF65-F5344CB8AC3E}">
        <p14:creationId xmlns:p14="http://schemas.microsoft.com/office/powerpoint/2010/main" val="3235257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FD281FA8-E605-4D6F-B094-015F19AF0ED7}" type="slidenum">
              <a:rPr lang="en-US" altLang="en-US"/>
              <a:pPr/>
              <a:t>‹#›</a:t>
            </a:fld>
            <a:endParaRPr lang="en-US" altLang="en-US"/>
          </a:p>
        </p:txBody>
      </p:sp>
    </p:spTree>
    <p:extLst>
      <p:ext uri="{BB962C8B-B14F-4D97-AF65-F5344CB8AC3E}">
        <p14:creationId xmlns:p14="http://schemas.microsoft.com/office/powerpoint/2010/main" val="2988061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23F28DAF-632A-4F40-B043-D67AE91E3011}" type="slidenum">
              <a:rPr lang="en-US" altLang="en-US"/>
              <a:pPr/>
              <a:t>‹#›</a:t>
            </a:fld>
            <a:endParaRPr lang="en-US" altLang="en-US"/>
          </a:p>
        </p:txBody>
      </p:sp>
    </p:spTree>
    <p:extLst>
      <p:ext uri="{BB962C8B-B14F-4D97-AF65-F5344CB8AC3E}">
        <p14:creationId xmlns:p14="http://schemas.microsoft.com/office/powerpoint/2010/main" val="733902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CB12E237-1A06-48BB-9D75-B84CF05A37BB}" type="slidenum">
              <a:rPr lang="en-US" altLang="en-US"/>
              <a:pPr/>
              <a:t>‹#›</a:t>
            </a:fld>
            <a:endParaRPr lang="en-US" altLang="en-US"/>
          </a:p>
        </p:txBody>
      </p:sp>
    </p:spTree>
    <p:extLst>
      <p:ext uri="{BB962C8B-B14F-4D97-AF65-F5344CB8AC3E}">
        <p14:creationId xmlns:p14="http://schemas.microsoft.com/office/powerpoint/2010/main" val="1748717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FCC6154A-848F-4BBC-9427-AAC6D24DD098}" type="slidenum">
              <a:rPr lang="en-US" altLang="en-US"/>
              <a:pPr/>
              <a:t>‹#›</a:t>
            </a:fld>
            <a:endParaRPr lang="en-US" altLang="en-US"/>
          </a:p>
        </p:txBody>
      </p:sp>
    </p:spTree>
    <p:extLst>
      <p:ext uri="{BB962C8B-B14F-4D97-AF65-F5344CB8AC3E}">
        <p14:creationId xmlns:p14="http://schemas.microsoft.com/office/powerpoint/2010/main" val="2334428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25A4A8E4-B034-4500-9B27-38E5772315C1}" type="slidenum">
              <a:rPr lang="en-US" altLang="en-US"/>
              <a:pPr/>
              <a:t>‹#›</a:t>
            </a:fld>
            <a:endParaRPr lang="en-US" altLang="en-US"/>
          </a:p>
        </p:txBody>
      </p:sp>
    </p:spTree>
    <p:extLst>
      <p:ext uri="{BB962C8B-B14F-4D97-AF65-F5344CB8AC3E}">
        <p14:creationId xmlns:p14="http://schemas.microsoft.com/office/powerpoint/2010/main" val="407704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9A432E67-3DBE-4A6D-907F-D110675151F4}" type="slidenum">
              <a:rPr lang="en-US" altLang="en-US"/>
              <a:pPr/>
              <a:t>‹#›</a:t>
            </a:fld>
            <a:endParaRPr lang="en-US" altLang="en-US"/>
          </a:p>
        </p:txBody>
      </p:sp>
    </p:spTree>
    <p:extLst>
      <p:ext uri="{BB962C8B-B14F-4D97-AF65-F5344CB8AC3E}">
        <p14:creationId xmlns:p14="http://schemas.microsoft.com/office/powerpoint/2010/main" val="1736854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C67F32E1-F6E5-4622-878E-EC39EB8A6780}" type="slidenum">
              <a:rPr lang="en-US" altLang="en-US"/>
              <a:pPr/>
              <a:t>‹#›</a:t>
            </a:fld>
            <a:endParaRPr lang="en-US" altLang="en-US"/>
          </a:p>
        </p:txBody>
      </p:sp>
    </p:spTree>
    <p:extLst>
      <p:ext uri="{BB962C8B-B14F-4D97-AF65-F5344CB8AC3E}">
        <p14:creationId xmlns:p14="http://schemas.microsoft.com/office/powerpoint/2010/main" val="216821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FC7CC751-69FC-4404-87C3-10DE6E549DB0}" type="slidenum">
              <a:rPr lang="en-US" altLang="en-US"/>
              <a:pPr/>
              <a:t>‹#›</a:t>
            </a:fld>
            <a:endParaRPr lang="en-US" altLang="en-US"/>
          </a:p>
        </p:txBody>
      </p:sp>
    </p:spTree>
    <p:extLst>
      <p:ext uri="{BB962C8B-B14F-4D97-AF65-F5344CB8AC3E}">
        <p14:creationId xmlns:p14="http://schemas.microsoft.com/office/powerpoint/2010/main" val="355891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02BCF42A-521F-4898-9B5C-91087F86BB32}" type="slidenum">
              <a:rPr lang="en-US" altLang="en-US"/>
              <a:pPr/>
              <a:t>‹#›</a:t>
            </a:fld>
            <a:endParaRPr lang="en-US" altLang="en-US"/>
          </a:p>
        </p:txBody>
      </p:sp>
    </p:spTree>
    <p:extLst>
      <p:ext uri="{BB962C8B-B14F-4D97-AF65-F5344CB8AC3E}">
        <p14:creationId xmlns:p14="http://schemas.microsoft.com/office/powerpoint/2010/main" val="1539925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ChangeArrowheads="1"/>
          </p:cNvSpPr>
          <p:nvPr/>
        </p:nvSpPr>
        <p:spPr bwMode="ltGray">
          <a:xfrm>
            <a:off x="417513" y="1098550"/>
            <a:ext cx="438150" cy="474663"/>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altLang="en-US" sz="2400"/>
          </a:p>
        </p:txBody>
      </p:sp>
      <p:sp>
        <p:nvSpPr>
          <p:cNvPr id="80899"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altLang="en-US" sz="2400"/>
          </a:p>
        </p:txBody>
      </p:sp>
      <p:sp>
        <p:nvSpPr>
          <p:cNvPr id="80900" name="Rectangle 4"/>
          <p:cNvSpPr>
            <a:spLocks noChangeArrowheads="1"/>
          </p:cNvSpPr>
          <p:nvPr/>
        </p:nvSpPr>
        <p:spPr bwMode="ltGray">
          <a:xfrm>
            <a:off x="541338" y="1520825"/>
            <a:ext cx="422275" cy="474663"/>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altLang="en-US" sz="2400"/>
          </a:p>
        </p:txBody>
      </p:sp>
      <p:sp>
        <p:nvSpPr>
          <p:cNvPr id="80901"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altLang="en-US" sz="2400"/>
          </a:p>
        </p:txBody>
      </p:sp>
      <p:sp>
        <p:nvSpPr>
          <p:cNvPr id="80902"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altLang="en-US" sz="2400"/>
          </a:p>
        </p:txBody>
      </p:sp>
      <p:sp>
        <p:nvSpPr>
          <p:cNvPr id="80903" name="Rectangle 7"/>
          <p:cNvSpPr>
            <a:spLocks noChangeArrowheads="1"/>
          </p:cNvSpPr>
          <p:nvPr/>
        </p:nvSpPr>
        <p:spPr bwMode="gray">
          <a:xfrm>
            <a:off x="762000" y="990600"/>
            <a:ext cx="31750" cy="10525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altLang="en-US" sz="2400"/>
          </a:p>
        </p:txBody>
      </p:sp>
      <p:sp>
        <p:nvSpPr>
          <p:cNvPr id="80904"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endParaRPr kumimoji="1" lang="en-US" altLang="en-US" sz="2400"/>
          </a:p>
        </p:txBody>
      </p:sp>
      <p:sp>
        <p:nvSpPr>
          <p:cNvPr id="80905" name="Rectangle 9"/>
          <p:cNvSpPr>
            <a:spLocks noGrp="1" noChangeArrowheads="1"/>
          </p:cNvSpPr>
          <p:nvPr>
            <p:ph type="title"/>
          </p:nvPr>
        </p:nvSpPr>
        <p:spPr bwMode="auto">
          <a:xfrm>
            <a:off x="1150938" y="214313"/>
            <a:ext cx="7793037" cy="1462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80906" name="Rectangle 10"/>
          <p:cNvSpPr>
            <a:spLocks noGrp="1" noChangeArrowheads="1"/>
          </p:cNvSpPr>
          <p:nvPr>
            <p:ph type="body" idx="1"/>
          </p:nvPr>
        </p:nvSpPr>
        <p:spPr bwMode="auto">
          <a:xfrm>
            <a:off x="1182688" y="2017713"/>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80907" name="Rectangle 11"/>
          <p:cNvSpPr>
            <a:spLocks noGrp="1" noChangeArrowheads="1"/>
          </p:cNvSpPr>
          <p:nvPr>
            <p:ph type="dt" sz="half" idx="2"/>
          </p:nvPr>
        </p:nvSpPr>
        <p:spPr bwMode="auto">
          <a:xfrm>
            <a:off x="11620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lvl1pPr>
          </a:lstStyle>
          <a:p>
            <a:endParaRPr lang="en-US" altLang="en-US"/>
          </a:p>
        </p:txBody>
      </p:sp>
      <p:sp>
        <p:nvSpPr>
          <p:cNvPr id="80908" name="Rectangle 12"/>
          <p:cNvSpPr>
            <a:spLocks noGrp="1" noChangeArrowheads="1"/>
          </p:cNvSpPr>
          <p:nvPr>
            <p:ph type="ftr" sz="quarter" idx="3"/>
          </p:nvPr>
        </p:nvSpPr>
        <p:spPr bwMode="auto">
          <a:xfrm>
            <a:off x="3657600" y="624363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lvl1pPr>
          </a:lstStyle>
          <a:p>
            <a:endParaRPr lang="en-US" altLang="en-US"/>
          </a:p>
        </p:txBody>
      </p:sp>
      <p:sp>
        <p:nvSpPr>
          <p:cNvPr id="80909" name="Rectangle 13"/>
          <p:cNvSpPr>
            <a:spLocks noGrp="1" noChangeArrowheads="1"/>
          </p:cNvSpPr>
          <p:nvPr>
            <p:ph type="sldNum" sz="quarter" idx="4"/>
          </p:nvPr>
        </p:nvSpPr>
        <p:spPr bwMode="auto">
          <a:xfrm>
            <a:off x="7042150" y="624363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lvl1pPr>
          </a:lstStyle>
          <a:p>
            <a:fld id="{C8A2AD29-619E-4285-89E3-00F7CC507EE7}"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Lst>
  <p:txStyles>
    <p:titleStyle>
      <a:lvl1pPr algn="l" rtl="0" fontAlgn="base">
        <a:spcBef>
          <a:spcPct val="0"/>
        </a:spcBef>
        <a:spcAft>
          <a:spcPct val="0"/>
        </a:spcAft>
        <a:defRPr sz="4400" kern="1200">
          <a:solidFill>
            <a:schemeClr val="tx2"/>
          </a:solidFill>
          <a:latin typeface="+mj-lt"/>
          <a:ea typeface="+mj-ea"/>
          <a:cs typeface="+mj-cs"/>
        </a:defRPr>
      </a:lvl1pPr>
      <a:lvl2pPr algn="l" rtl="0" fontAlgn="base">
        <a:spcBef>
          <a:spcPct val="0"/>
        </a:spcBef>
        <a:spcAft>
          <a:spcPct val="0"/>
        </a:spcAft>
        <a:defRPr sz="4400">
          <a:solidFill>
            <a:schemeClr val="tx2"/>
          </a:solidFill>
          <a:latin typeface="Tahoma" panose="020B0604030504040204" pitchFamily="34" charset="0"/>
        </a:defRPr>
      </a:lvl2pPr>
      <a:lvl3pPr algn="l" rtl="0" fontAlgn="base">
        <a:spcBef>
          <a:spcPct val="0"/>
        </a:spcBef>
        <a:spcAft>
          <a:spcPct val="0"/>
        </a:spcAft>
        <a:defRPr sz="4400">
          <a:solidFill>
            <a:schemeClr val="tx2"/>
          </a:solidFill>
          <a:latin typeface="Tahoma" panose="020B0604030504040204" pitchFamily="34" charset="0"/>
        </a:defRPr>
      </a:lvl3pPr>
      <a:lvl4pPr algn="l" rtl="0" fontAlgn="base">
        <a:spcBef>
          <a:spcPct val="0"/>
        </a:spcBef>
        <a:spcAft>
          <a:spcPct val="0"/>
        </a:spcAft>
        <a:defRPr sz="4400">
          <a:solidFill>
            <a:schemeClr val="tx2"/>
          </a:solidFill>
          <a:latin typeface="Tahoma" panose="020B0604030504040204" pitchFamily="34" charset="0"/>
        </a:defRPr>
      </a:lvl4pPr>
      <a:lvl5pPr algn="l" rtl="0" fontAlgn="base">
        <a:spcBef>
          <a:spcPct val="0"/>
        </a:spcBef>
        <a:spcAft>
          <a:spcPct val="0"/>
        </a:spcAft>
        <a:defRPr sz="4400">
          <a:solidFill>
            <a:schemeClr val="tx2"/>
          </a:solidFill>
          <a:latin typeface="Tahoma" panose="020B0604030504040204" pitchFamily="34" charset="0"/>
        </a:defRPr>
      </a:lvl5pPr>
      <a:lvl6pPr marL="457200" algn="l" rtl="0" fontAlgn="base">
        <a:spcBef>
          <a:spcPct val="0"/>
        </a:spcBef>
        <a:spcAft>
          <a:spcPct val="0"/>
        </a:spcAft>
        <a:defRPr sz="4400">
          <a:solidFill>
            <a:schemeClr val="tx2"/>
          </a:solidFill>
          <a:latin typeface="Tahoma" panose="020B0604030504040204" pitchFamily="34" charset="0"/>
        </a:defRPr>
      </a:lvl6pPr>
      <a:lvl7pPr marL="914400" algn="l" rtl="0" fontAlgn="base">
        <a:spcBef>
          <a:spcPct val="0"/>
        </a:spcBef>
        <a:spcAft>
          <a:spcPct val="0"/>
        </a:spcAft>
        <a:defRPr sz="4400">
          <a:solidFill>
            <a:schemeClr val="tx2"/>
          </a:solidFill>
          <a:latin typeface="Tahoma" panose="020B0604030504040204" pitchFamily="34" charset="0"/>
        </a:defRPr>
      </a:lvl7pPr>
      <a:lvl8pPr marL="1371600" algn="l" rtl="0" fontAlgn="base">
        <a:spcBef>
          <a:spcPct val="0"/>
        </a:spcBef>
        <a:spcAft>
          <a:spcPct val="0"/>
        </a:spcAft>
        <a:defRPr sz="4400">
          <a:solidFill>
            <a:schemeClr val="tx2"/>
          </a:solidFill>
          <a:latin typeface="Tahoma" panose="020B0604030504040204" pitchFamily="34" charset="0"/>
        </a:defRPr>
      </a:lvl8pPr>
      <a:lvl9pPr marL="1828800" algn="l" rtl="0" fontAlgn="base">
        <a:spcBef>
          <a:spcPct val="0"/>
        </a:spcBef>
        <a:spcAft>
          <a:spcPct val="0"/>
        </a:spcAft>
        <a:defRPr sz="4400">
          <a:solidFill>
            <a:schemeClr val="tx2"/>
          </a:solidFill>
          <a:latin typeface="Tahoma" panose="020B0604030504040204" pitchFamily="34" charset="0"/>
        </a:defRPr>
      </a:lvl9pPr>
    </p:titleStyle>
    <p:bodyStyle>
      <a:lvl1pPr marL="342900" indent="-342900" algn="l" rtl="0" fontAlgn="base">
        <a:spcBef>
          <a:spcPct val="20000"/>
        </a:spcBef>
        <a:spcAft>
          <a:spcPct val="0"/>
        </a:spcAft>
        <a:buClr>
          <a:schemeClr val="folHlink"/>
        </a:buClr>
        <a:buSzPct val="60000"/>
        <a:buFont typeface="Wingdings" panose="05000000000000000000" pitchFamily="2" charset="2"/>
        <a:buChar char="n"/>
        <a:defRPr sz="3200" kern="1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anose="05000000000000000000" pitchFamily="2" charset="2"/>
        <a:buChar char="n"/>
        <a:defRPr sz="2800" kern="1200">
          <a:solidFill>
            <a:schemeClr val="tx1"/>
          </a:solidFill>
          <a:latin typeface="+mn-lt"/>
          <a:ea typeface="+mn-ea"/>
          <a:cs typeface="+mn-cs"/>
        </a:defRPr>
      </a:lvl2pPr>
      <a:lvl3pPr marL="1143000" indent="-228600" algn="l" rtl="0" fontAlgn="base">
        <a:spcBef>
          <a:spcPct val="20000"/>
        </a:spcBef>
        <a:spcAft>
          <a:spcPct val="0"/>
        </a:spcAft>
        <a:buClr>
          <a:schemeClr val="folHlink"/>
        </a:buClr>
        <a:buSzPct val="50000"/>
        <a:buFont typeface="Wingdings" panose="05000000000000000000" pitchFamily="2" charset="2"/>
        <a:buChar char="n"/>
        <a:defRPr sz="2400" kern="1200">
          <a:solidFill>
            <a:schemeClr val="tx1"/>
          </a:solidFill>
          <a:latin typeface="+mn-lt"/>
          <a:ea typeface="+mn-ea"/>
          <a:cs typeface="+mn-cs"/>
        </a:defRPr>
      </a:lvl3pPr>
      <a:lvl4pPr marL="1600200" indent="-228600" algn="l" rtl="0" fontAlgn="base">
        <a:spcBef>
          <a:spcPct val="20000"/>
        </a:spcBef>
        <a:spcAft>
          <a:spcPct val="0"/>
        </a:spcAft>
        <a:buClr>
          <a:schemeClr val="accent2"/>
        </a:buClr>
        <a:buSzPct val="55000"/>
        <a:buFont typeface="Wingdings" panose="05000000000000000000" pitchFamily="2" charset="2"/>
        <a:buChar char="n"/>
        <a:defRPr sz="2000" kern="1200">
          <a:solidFill>
            <a:schemeClr val="tx1"/>
          </a:solidFill>
          <a:latin typeface="+mn-lt"/>
          <a:ea typeface="+mn-ea"/>
          <a:cs typeface="+mn-cs"/>
        </a:defRPr>
      </a:lvl4pPr>
      <a:lvl5pPr marL="2057400" indent="-228600" algn="l" rtl="0" fontAlgn="base">
        <a:spcBef>
          <a:spcPct val="20000"/>
        </a:spcBef>
        <a:spcAft>
          <a:spcPct val="0"/>
        </a:spcAft>
        <a:buClr>
          <a:schemeClr val="accent1"/>
        </a:buClr>
        <a:buSzPct val="50000"/>
        <a:buFont typeface="Wingdings" panose="05000000000000000000" pitchFamily="2" charset="2"/>
        <a:buChar char="n"/>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modimes.org/professionals/681_1209.asp" TargetMode="External"/><Relationship Id="rId2" Type="http://schemas.openxmlformats.org/officeDocument/2006/relationships/hyperlink" Target="http://www.rarediseases.org/search/rdbdetail_abstract.html?disname=Triploid%20Syndrome" TargetMode="External"/><Relationship Id="rId1" Type="http://schemas.openxmlformats.org/officeDocument/2006/relationships/slideLayout" Target="../slideLayouts/slideLayout2.xml"/><Relationship Id="rId4" Type="http://schemas.openxmlformats.org/officeDocument/2006/relationships/hyperlink" Target="http://www.rarediseases.org/search/rdbdetail_abstract.html?disname=Trisomy%2013%20Syndrome"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www.marchofdimes.com/professionals/681_1214.asp" TargetMode="External"/><Relationship Id="rId2" Type="http://schemas.openxmlformats.org/officeDocument/2006/relationships/hyperlink" Target="http://www.rarediseases.org/search/rdbdetail_abstract.html?disname=Trisomy%2018%20Syndrome" TargetMode="External"/><Relationship Id="rId1" Type="http://schemas.openxmlformats.org/officeDocument/2006/relationships/slideLayout" Target="../slideLayouts/slideLayout2.xml"/><Relationship Id="rId5" Type="http://schemas.openxmlformats.org/officeDocument/2006/relationships/hyperlink" Target="http://www.turner-syndrome-us.org/resource/faq.html" TargetMode="External"/><Relationship Id="rId4" Type="http://schemas.openxmlformats.org/officeDocument/2006/relationships/hyperlink" Target="http://www.rarediseases.org/search/rdbdetail_abstract.html?disname=Down%20Syndrome3"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www.aaksis.org/bock.cfm" TargetMode="External"/><Relationship Id="rId2" Type="http://schemas.openxmlformats.org/officeDocument/2006/relationships/hyperlink" Target="http://turners.nichd.nih.gov/ClinFrintro.html" TargetMode="External"/><Relationship Id="rId1" Type="http://schemas.openxmlformats.org/officeDocument/2006/relationships/slideLayout" Target="../slideLayouts/slideLayout2.xml"/><Relationship Id="rId5" Type="http://schemas.openxmlformats.org/officeDocument/2006/relationships/hyperlink" Target="http://www.tdh.state.tx.us/tbdmd/risk/risk26-XYY.htm" TargetMode="External"/><Relationship Id="rId4" Type="http://schemas.openxmlformats.org/officeDocument/2006/relationships/hyperlink" Target="http://47xxy.org/XXY.htm"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www.ddhealthinfo.org/ggrc/doc2.asp?ParentID=5199"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ctrTitle"/>
          </p:nvPr>
        </p:nvSpPr>
        <p:spPr/>
        <p:txBody>
          <a:bodyPr/>
          <a:lstStyle/>
          <a:p>
            <a:r>
              <a:rPr lang="en-US" altLang="en-US" dirty="0"/>
              <a:t>Chromosomal Variations</a:t>
            </a:r>
          </a:p>
        </p:txBody>
      </p:sp>
      <p:sp>
        <p:nvSpPr>
          <p:cNvPr id="103427" name="Rectangle 3"/>
          <p:cNvSpPr>
            <a:spLocks noGrp="1" noChangeArrowheads="1"/>
          </p:cNvSpPr>
          <p:nvPr>
            <p:ph type="subTitle" idx="1"/>
          </p:nvPr>
        </p:nvSpPr>
        <p:spPr>
          <a:xfrm>
            <a:off x="381000" y="3581400"/>
            <a:ext cx="8382000" cy="1752600"/>
          </a:xfrm>
        </p:spPr>
        <p:txBody>
          <a:bodyPr/>
          <a:lstStyle/>
          <a:p>
            <a:r>
              <a:rPr lang="en-US" altLang="en-US" sz="2800"/>
              <a:t>Dawn Adams</a:t>
            </a:r>
          </a:p>
          <a:p>
            <a:r>
              <a:rPr lang="en-US" altLang="en-US" sz="2800" dirty="0"/>
              <a:t>Cytogenetics</a:t>
            </a:r>
          </a:p>
          <a:p>
            <a:r>
              <a:rPr lang="en-US" altLang="en-US" sz="2800" dirty="0"/>
              <a:t>CDC’s 2003 Science Ambassador Program</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r>
              <a:rPr lang="en-US" altLang="en-US" sz="4000"/>
              <a:t>Features of Trisomy 18</a:t>
            </a:r>
          </a:p>
        </p:txBody>
      </p:sp>
      <p:sp>
        <p:nvSpPr>
          <p:cNvPr id="111619" name="Rectangle 3"/>
          <p:cNvSpPr>
            <a:spLocks noGrp="1" noChangeArrowheads="1"/>
          </p:cNvSpPr>
          <p:nvPr>
            <p:ph type="body" idx="1"/>
          </p:nvPr>
        </p:nvSpPr>
        <p:spPr/>
        <p:txBody>
          <a:bodyPr/>
          <a:lstStyle/>
          <a:p>
            <a:r>
              <a:rPr lang="en-US" altLang="en-US"/>
              <a:t>Severe developmental delays</a:t>
            </a:r>
          </a:p>
          <a:p>
            <a:r>
              <a:rPr lang="en-US" altLang="en-US"/>
              <a:t>Head and facial malformations</a:t>
            </a:r>
          </a:p>
          <a:p>
            <a:r>
              <a:rPr lang="en-US" altLang="en-US"/>
              <a:t>Malformations of the hands and feet</a:t>
            </a:r>
          </a:p>
          <a:p>
            <a:r>
              <a:rPr lang="en-US" altLang="en-US"/>
              <a:t>Skeletal malformations</a:t>
            </a:r>
          </a:p>
          <a:p>
            <a:r>
              <a:rPr lang="en-US" altLang="en-US"/>
              <a:t>Kidney malformations</a:t>
            </a:r>
          </a:p>
          <a:p>
            <a:r>
              <a:rPr lang="en-US" altLang="en-US"/>
              <a:t>Structural heart defects</a:t>
            </a:r>
          </a:p>
          <a:p>
            <a:r>
              <a:rPr lang="en-US" altLang="en-US"/>
              <a:t>Early death</a:t>
            </a:r>
          </a:p>
          <a:p>
            <a:endParaRPr lang="en-US"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p:txBody>
          <a:bodyPr/>
          <a:lstStyle/>
          <a:p>
            <a:r>
              <a:rPr lang="en-US" altLang="en-US"/>
              <a:t>Down Syndrome</a:t>
            </a:r>
          </a:p>
        </p:txBody>
      </p:sp>
      <p:sp>
        <p:nvSpPr>
          <p:cNvPr id="140291" name="Rectangle 3"/>
          <p:cNvSpPr>
            <a:spLocks noGrp="1" noChangeArrowheads="1"/>
          </p:cNvSpPr>
          <p:nvPr>
            <p:ph type="body" idx="1"/>
          </p:nvPr>
        </p:nvSpPr>
        <p:spPr/>
        <p:txBody>
          <a:bodyPr/>
          <a:lstStyle/>
          <a:p>
            <a:r>
              <a:rPr lang="en-US" altLang="en-US"/>
              <a:t>Chromosomal Variation – Trisomy 21 (three copies of chromosome 21)</a:t>
            </a:r>
          </a:p>
          <a:p>
            <a:pPr>
              <a:buFont typeface="Wingdings" panose="05000000000000000000" pitchFamily="2" charset="2"/>
              <a:buNone/>
            </a:pPr>
            <a:endParaRPr lang="en-US" altLang="en-US"/>
          </a:p>
          <a:p>
            <a:r>
              <a:rPr lang="en-US" altLang="en-US"/>
              <a:t>Occurrence – 1 in 800-1000</a:t>
            </a:r>
          </a:p>
          <a:p>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p:txBody>
          <a:bodyPr/>
          <a:lstStyle/>
          <a:p>
            <a:r>
              <a:rPr lang="en-US" altLang="en-US"/>
              <a:t>Features of Down Syndrome</a:t>
            </a:r>
          </a:p>
        </p:txBody>
      </p:sp>
      <p:sp>
        <p:nvSpPr>
          <p:cNvPr id="141315" name="Rectangle 3"/>
          <p:cNvSpPr>
            <a:spLocks noGrp="1" noChangeArrowheads="1"/>
          </p:cNvSpPr>
          <p:nvPr>
            <p:ph type="body" idx="1"/>
          </p:nvPr>
        </p:nvSpPr>
        <p:spPr/>
        <p:txBody>
          <a:bodyPr/>
          <a:lstStyle/>
          <a:p>
            <a:r>
              <a:rPr lang="en-US" altLang="en-US"/>
              <a:t>Low muscle tone</a:t>
            </a:r>
          </a:p>
          <a:p>
            <a:r>
              <a:rPr lang="en-US" altLang="en-US"/>
              <a:t>Head and facial malformations</a:t>
            </a:r>
          </a:p>
          <a:p>
            <a:r>
              <a:rPr lang="en-US" altLang="en-US"/>
              <a:t>Abnormalities of the extremities</a:t>
            </a:r>
          </a:p>
          <a:p>
            <a:r>
              <a:rPr lang="en-US" altLang="en-US"/>
              <a:t>Developmental delays</a:t>
            </a:r>
          </a:p>
          <a:p>
            <a:r>
              <a:rPr lang="en-US" altLang="en-US"/>
              <a:t>Heart malformations</a:t>
            </a:r>
          </a:p>
          <a:p>
            <a:r>
              <a:rPr lang="en-US" altLang="en-US"/>
              <a:t>Increased risk of infectious disease</a:t>
            </a:r>
          </a:p>
          <a:p>
            <a:r>
              <a:rPr lang="en-US" altLang="en-US"/>
              <a:t>Early death</a:t>
            </a:r>
          </a:p>
          <a:p>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r>
              <a:rPr lang="en-US" altLang="en-US"/>
              <a:t>Turner Syndrome</a:t>
            </a:r>
          </a:p>
        </p:txBody>
      </p:sp>
      <p:sp>
        <p:nvSpPr>
          <p:cNvPr id="112643" name="Rectangle 3"/>
          <p:cNvSpPr>
            <a:spLocks noGrp="1" noChangeArrowheads="1"/>
          </p:cNvSpPr>
          <p:nvPr>
            <p:ph type="body" idx="1"/>
          </p:nvPr>
        </p:nvSpPr>
        <p:spPr/>
        <p:txBody>
          <a:bodyPr/>
          <a:lstStyle/>
          <a:p>
            <a:r>
              <a:rPr lang="en-US" altLang="en-US"/>
              <a:t>Monosomy of sex chromosome</a:t>
            </a:r>
          </a:p>
          <a:p>
            <a:pPr>
              <a:buFont typeface="Wingdings" panose="05000000000000000000" pitchFamily="2" charset="2"/>
              <a:buNone/>
            </a:pPr>
            <a:r>
              <a:rPr lang="en-US" altLang="en-US"/>
              <a:t>	(only one X chromosome present)</a:t>
            </a:r>
          </a:p>
          <a:p>
            <a:pPr>
              <a:buFont typeface="Wingdings" panose="05000000000000000000" pitchFamily="2" charset="2"/>
              <a:buNone/>
            </a:pPr>
            <a:endParaRPr lang="en-US" altLang="en-US"/>
          </a:p>
          <a:p>
            <a:r>
              <a:rPr lang="en-US" altLang="en-US"/>
              <a:t>Occurrence – 1 in 2500 live female births</a:t>
            </a:r>
          </a:p>
          <a:p>
            <a:pPr>
              <a:buFont typeface="Wingdings" panose="05000000000000000000" pitchFamily="2" charset="2"/>
              <a:buNone/>
            </a:pPr>
            <a:endParaRPr lang="en-US" altLang="en-US"/>
          </a:p>
          <a:p>
            <a:pPr>
              <a:buFont typeface="Wingdings" panose="05000000000000000000" pitchFamily="2" charset="2"/>
              <a:buNone/>
            </a:pPr>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r>
              <a:rPr lang="en-US" altLang="en-US" sz="4000"/>
              <a:t>Features of Turner Syndrome</a:t>
            </a:r>
          </a:p>
        </p:txBody>
      </p:sp>
      <p:sp>
        <p:nvSpPr>
          <p:cNvPr id="113667" name="Rectangle 3"/>
          <p:cNvSpPr>
            <a:spLocks noGrp="1" noChangeArrowheads="1"/>
          </p:cNvSpPr>
          <p:nvPr>
            <p:ph type="body" idx="1"/>
          </p:nvPr>
        </p:nvSpPr>
        <p:spPr/>
        <p:txBody>
          <a:bodyPr/>
          <a:lstStyle/>
          <a:p>
            <a:r>
              <a:rPr lang="en-US" altLang="en-US"/>
              <a:t>Short stature</a:t>
            </a:r>
          </a:p>
          <a:p>
            <a:r>
              <a:rPr lang="en-US" altLang="en-US"/>
              <a:t>Lack of ovarian development</a:t>
            </a:r>
          </a:p>
          <a:p>
            <a:r>
              <a:rPr lang="en-US" altLang="en-US"/>
              <a:t>Neck abnormalities</a:t>
            </a:r>
          </a:p>
          <a:p>
            <a:r>
              <a:rPr lang="en-US" altLang="en-US"/>
              <a:t>Skeletal disorders</a:t>
            </a:r>
          </a:p>
          <a:p>
            <a:r>
              <a:rPr lang="en-US" altLang="en-US"/>
              <a:t>Increased risk of osteoporosis, cardiovascular constriction, diabetes, and kidney and thyroid problems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r>
              <a:rPr lang="en-US" altLang="en-US"/>
              <a:t>Klinefelter Syndrome</a:t>
            </a:r>
          </a:p>
        </p:txBody>
      </p:sp>
      <p:sp>
        <p:nvSpPr>
          <p:cNvPr id="114691" name="Rectangle 3"/>
          <p:cNvSpPr>
            <a:spLocks noGrp="1" noChangeArrowheads="1"/>
          </p:cNvSpPr>
          <p:nvPr>
            <p:ph type="body" idx="1"/>
          </p:nvPr>
        </p:nvSpPr>
        <p:spPr/>
        <p:txBody>
          <a:bodyPr/>
          <a:lstStyle/>
          <a:p>
            <a:r>
              <a:rPr lang="en-US" altLang="en-US"/>
              <a:t>Trisomy of sex chromosome - XXY</a:t>
            </a:r>
          </a:p>
          <a:p>
            <a:pPr>
              <a:buFont typeface="Wingdings" panose="05000000000000000000" pitchFamily="2" charset="2"/>
              <a:buNone/>
            </a:pPr>
            <a:r>
              <a:rPr lang="en-US" altLang="en-US"/>
              <a:t>	(An additional X chromosome in males)</a:t>
            </a:r>
          </a:p>
          <a:p>
            <a:pPr>
              <a:buFont typeface="Wingdings" panose="05000000000000000000" pitchFamily="2" charset="2"/>
              <a:buNone/>
            </a:pPr>
            <a:endParaRPr lang="en-US" altLang="en-US"/>
          </a:p>
          <a:p>
            <a:r>
              <a:rPr lang="en-US" altLang="en-US"/>
              <a:t>Occurrence – 1 in 500-1000 males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r>
              <a:rPr lang="en-US" altLang="en-US" sz="3600"/>
              <a:t>Features of Klinefelter Syndrome</a:t>
            </a:r>
          </a:p>
        </p:txBody>
      </p:sp>
      <p:sp>
        <p:nvSpPr>
          <p:cNvPr id="115715" name="Rectangle 3"/>
          <p:cNvSpPr>
            <a:spLocks noGrp="1" noChangeArrowheads="1"/>
          </p:cNvSpPr>
          <p:nvPr>
            <p:ph type="body" idx="1"/>
          </p:nvPr>
        </p:nvSpPr>
        <p:spPr/>
        <p:txBody>
          <a:bodyPr/>
          <a:lstStyle/>
          <a:p>
            <a:pPr>
              <a:lnSpc>
                <a:spcPct val="90000"/>
              </a:lnSpc>
            </a:pPr>
            <a:r>
              <a:rPr lang="en-US" altLang="en-US"/>
              <a:t>Tall </a:t>
            </a:r>
          </a:p>
          <a:p>
            <a:pPr>
              <a:lnSpc>
                <a:spcPct val="90000"/>
              </a:lnSpc>
            </a:pPr>
            <a:r>
              <a:rPr lang="en-US" altLang="en-US"/>
              <a:t>Sexually underdeveloped </a:t>
            </a:r>
          </a:p>
          <a:p>
            <a:pPr>
              <a:lnSpc>
                <a:spcPct val="90000"/>
              </a:lnSpc>
            </a:pPr>
            <a:r>
              <a:rPr lang="en-US" altLang="en-US"/>
              <a:t>Infertility </a:t>
            </a:r>
          </a:p>
          <a:p>
            <a:pPr>
              <a:lnSpc>
                <a:spcPct val="90000"/>
              </a:lnSpc>
            </a:pPr>
            <a:r>
              <a:rPr lang="en-US" altLang="en-US"/>
              <a:t>Sparse facial and body hair</a:t>
            </a:r>
          </a:p>
          <a:p>
            <a:pPr>
              <a:lnSpc>
                <a:spcPct val="90000"/>
              </a:lnSpc>
            </a:pPr>
            <a:r>
              <a:rPr lang="en-US" altLang="en-US"/>
              <a:t>Developmental delays</a:t>
            </a:r>
          </a:p>
          <a:p>
            <a:pPr>
              <a:lnSpc>
                <a:spcPct val="90000"/>
              </a:lnSpc>
            </a:pPr>
            <a:r>
              <a:rPr lang="en-US" altLang="en-US"/>
              <a:t>Increased risk of autoimmune disorders, breast cancer, osteoporosis, leg ulcers, depression, and dental problems</a:t>
            </a:r>
          </a:p>
          <a:p>
            <a:pPr>
              <a:lnSpc>
                <a:spcPct val="90000"/>
              </a:lnSpc>
            </a:pPr>
            <a:endParaRPr lang="en-US"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r>
              <a:rPr lang="en-US" altLang="en-US"/>
              <a:t>XYY Syndrome</a:t>
            </a:r>
          </a:p>
        </p:txBody>
      </p:sp>
      <p:sp>
        <p:nvSpPr>
          <p:cNvPr id="116739" name="Rectangle 3"/>
          <p:cNvSpPr>
            <a:spLocks noGrp="1" noChangeArrowheads="1"/>
          </p:cNvSpPr>
          <p:nvPr>
            <p:ph type="body" idx="1"/>
          </p:nvPr>
        </p:nvSpPr>
        <p:spPr/>
        <p:txBody>
          <a:bodyPr/>
          <a:lstStyle/>
          <a:p>
            <a:r>
              <a:rPr lang="en-US" altLang="en-US"/>
              <a:t>Trisomy of sex chromosome – XYY</a:t>
            </a:r>
          </a:p>
          <a:p>
            <a:pPr>
              <a:buFont typeface="Wingdings" panose="05000000000000000000" pitchFamily="2" charset="2"/>
              <a:buNone/>
            </a:pPr>
            <a:r>
              <a:rPr lang="en-US" altLang="en-US"/>
              <a:t>	(An additional Y chromosome in males)</a:t>
            </a:r>
          </a:p>
          <a:p>
            <a:pPr>
              <a:buFont typeface="Wingdings" panose="05000000000000000000" pitchFamily="2" charset="2"/>
              <a:buNone/>
            </a:pPr>
            <a:endParaRPr lang="en-US" altLang="en-US"/>
          </a:p>
          <a:p>
            <a:r>
              <a:rPr lang="en-US" altLang="en-US"/>
              <a:t>Occurrence – 1 in 1000-2000 men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r>
              <a:rPr lang="en-US" altLang="en-US"/>
              <a:t>Features of XYY Syndrome</a:t>
            </a:r>
          </a:p>
        </p:txBody>
      </p:sp>
      <p:sp>
        <p:nvSpPr>
          <p:cNvPr id="117763" name="Rectangle 3"/>
          <p:cNvSpPr>
            <a:spLocks noGrp="1" noChangeArrowheads="1"/>
          </p:cNvSpPr>
          <p:nvPr>
            <p:ph type="body" idx="1"/>
          </p:nvPr>
        </p:nvSpPr>
        <p:spPr/>
        <p:txBody>
          <a:bodyPr/>
          <a:lstStyle/>
          <a:p>
            <a:r>
              <a:rPr lang="en-US" altLang="en-US"/>
              <a:t>Taller</a:t>
            </a:r>
          </a:p>
          <a:p>
            <a:r>
              <a:rPr lang="en-US" altLang="en-US"/>
              <a:t>Comparatively low weight relative to stature</a:t>
            </a:r>
          </a:p>
          <a:p>
            <a:r>
              <a:rPr lang="en-US" altLang="en-US"/>
              <a:t>Larger craniofacial dimensions</a:t>
            </a:r>
          </a:p>
          <a:p>
            <a:r>
              <a:rPr lang="en-US" altLang="en-US"/>
              <a:t>Severe acne in adolescence</a:t>
            </a:r>
          </a:p>
          <a:p>
            <a:r>
              <a:rPr lang="en-US" altLang="en-US"/>
              <a:t>Behavior problems</a:t>
            </a:r>
          </a:p>
          <a:p>
            <a:r>
              <a:rPr lang="en-US" altLang="en-US"/>
              <a:t>Learning disabilities</a:t>
            </a:r>
          </a:p>
          <a:p>
            <a:r>
              <a:rPr lang="en-US" altLang="en-US"/>
              <a:t>Slightly lower IQ than normal</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r>
              <a:rPr lang="en-US" altLang="en-US"/>
              <a:t>Conclusions</a:t>
            </a:r>
          </a:p>
        </p:txBody>
      </p:sp>
      <p:sp>
        <p:nvSpPr>
          <p:cNvPr id="118787" name="Rectangle 3"/>
          <p:cNvSpPr>
            <a:spLocks noGrp="1" noChangeArrowheads="1"/>
          </p:cNvSpPr>
          <p:nvPr>
            <p:ph type="body" idx="1"/>
          </p:nvPr>
        </p:nvSpPr>
        <p:spPr/>
        <p:txBody>
          <a:bodyPr/>
          <a:lstStyle/>
          <a:p>
            <a:r>
              <a:rPr lang="en-US" altLang="en-US"/>
              <a:t>Variations of chromosomal number involving a set of chromosomes (polyploidy) or an individual chromosome (aneuploidy) can occur</a:t>
            </a:r>
          </a:p>
          <a:p>
            <a:r>
              <a:rPr lang="en-US" altLang="en-US"/>
              <a:t>Aneuploidy results in syndromes with distinct characteristics</a:t>
            </a:r>
          </a:p>
          <a:p>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p:txBody>
          <a:bodyPr/>
          <a:lstStyle/>
          <a:p>
            <a:r>
              <a:rPr lang="en-US" altLang="en-US"/>
              <a:t>Overview</a:t>
            </a:r>
          </a:p>
        </p:txBody>
      </p:sp>
      <p:sp>
        <p:nvSpPr>
          <p:cNvPr id="138243" name="Rectangle 3"/>
          <p:cNvSpPr>
            <a:spLocks noGrp="1" noChangeArrowheads="1"/>
          </p:cNvSpPr>
          <p:nvPr>
            <p:ph type="body" idx="1"/>
          </p:nvPr>
        </p:nvSpPr>
        <p:spPr>
          <a:xfrm>
            <a:off x="1182688" y="2017713"/>
            <a:ext cx="7772400" cy="4535487"/>
          </a:xfrm>
        </p:spPr>
        <p:txBody>
          <a:bodyPr/>
          <a:lstStyle/>
          <a:p>
            <a:pPr marL="812800" indent="-812800">
              <a:lnSpc>
                <a:spcPct val="90000"/>
              </a:lnSpc>
              <a:buFont typeface="Wingdings" panose="05000000000000000000" pitchFamily="2" charset="2"/>
              <a:buNone/>
            </a:pPr>
            <a:r>
              <a:rPr lang="en-US" altLang="en-US" sz="2400"/>
              <a:t>I. Chromosomal Variations</a:t>
            </a:r>
          </a:p>
          <a:p>
            <a:pPr marL="812800" indent="-812800">
              <a:lnSpc>
                <a:spcPct val="90000"/>
              </a:lnSpc>
              <a:buFont typeface="Wingdings" panose="05000000000000000000" pitchFamily="2" charset="2"/>
              <a:buNone/>
            </a:pPr>
            <a:r>
              <a:rPr lang="en-US" altLang="en-US" sz="2400"/>
              <a:t>	A. Polyploidy</a:t>
            </a:r>
          </a:p>
          <a:p>
            <a:pPr marL="812800" indent="-812800">
              <a:lnSpc>
                <a:spcPct val="90000"/>
              </a:lnSpc>
              <a:buFont typeface="Wingdings" panose="05000000000000000000" pitchFamily="2" charset="2"/>
              <a:buNone/>
            </a:pPr>
            <a:r>
              <a:rPr lang="en-US" altLang="en-US" sz="2400"/>
              <a:t>	B. Aneuploidy</a:t>
            </a:r>
          </a:p>
          <a:p>
            <a:pPr marL="812800" indent="-812800">
              <a:lnSpc>
                <a:spcPct val="90000"/>
              </a:lnSpc>
              <a:buFont typeface="Wingdings" panose="05000000000000000000" pitchFamily="2" charset="2"/>
              <a:buNone/>
            </a:pPr>
            <a:endParaRPr lang="en-US" altLang="en-US" sz="2400"/>
          </a:p>
          <a:p>
            <a:pPr marL="812800" indent="-812800">
              <a:lnSpc>
                <a:spcPct val="90000"/>
              </a:lnSpc>
              <a:buFont typeface="Wingdings" panose="05000000000000000000" pitchFamily="2" charset="2"/>
              <a:buNone/>
            </a:pPr>
            <a:r>
              <a:rPr lang="en-US" altLang="en-US" sz="2400"/>
              <a:t>II. Syndromes resulting from Aneuploidy</a:t>
            </a:r>
          </a:p>
          <a:p>
            <a:pPr marL="812800" indent="-812800">
              <a:lnSpc>
                <a:spcPct val="90000"/>
              </a:lnSpc>
              <a:buFont typeface="Wingdings" panose="05000000000000000000" pitchFamily="2" charset="2"/>
              <a:buNone/>
            </a:pPr>
            <a:r>
              <a:rPr lang="en-US" altLang="en-US" sz="2400"/>
              <a:t>	A.  Trisomy 13</a:t>
            </a:r>
          </a:p>
          <a:p>
            <a:pPr marL="812800" indent="-812800">
              <a:lnSpc>
                <a:spcPct val="90000"/>
              </a:lnSpc>
              <a:buFont typeface="Wingdings" panose="05000000000000000000" pitchFamily="2" charset="2"/>
              <a:buNone/>
            </a:pPr>
            <a:r>
              <a:rPr lang="en-US" altLang="en-US" sz="2400"/>
              <a:t>	B.  Trisomy 18</a:t>
            </a:r>
          </a:p>
          <a:p>
            <a:pPr marL="812800" indent="-812800">
              <a:lnSpc>
                <a:spcPct val="90000"/>
              </a:lnSpc>
              <a:buFont typeface="Wingdings" panose="05000000000000000000" pitchFamily="2" charset="2"/>
              <a:buNone/>
            </a:pPr>
            <a:r>
              <a:rPr lang="en-US" altLang="en-US" sz="2400"/>
              <a:t>	C.  Down Syndrome</a:t>
            </a:r>
          </a:p>
          <a:p>
            <a:pPr marL="812800" indent="-812800">
              <a:lnSpc>
                <a:spcPct val="90000"/>
              </a:lnSpc>
              <a:buFont typeface="Wingdings" panose="05000000000000000000" pitchFamily="2" charset="2"/>
              <a:buNone/>
            </a:pPr>
            <a:r>
              <a:rPr lang="en-US" altLang="en-US" sz="2400"/>
              <a:t>	D. Turner Syndrome</a:t>
            </a:r>
          </a:p>
          <a:p>
            <a:pPr marL="812800" indent="-812800">
              <a:lnSpc>
                <a:spcPct val="90000"/>
              </a:lnSpc>
              <a:buFont typeface="Wingdings" panose="05000000000000000000" pitchFamily="2" charset="2"/>
              <a:buNone/>
            </a:pPr>
            <a:r>
              <a:rPr lang="en-US" altLang="en-US" sz="2400"/>
              <a:t>	E.  Klinefelter Syndrome</a:t>
            </a:r>
          </a:p>
          <a:p>
            <a:pPr marL="812800" indent="-812800">
              <a:lnSpc>
                <a:spcPct val="90000"/>
              </a:lnSpc>
              <a:buFont typeface="Wingdings" panose="05000000000000000000" pitchFamily="2" charset="2"/>
              <a:buNone/>
            </a:pPr>
            <a:r>
              <a:rPr lang="en-US" altLang="en-US" sz="2400"/>
              <a:t>	F.  XYY Syndrome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p:txBody>
          <a:bodyPr/>
          <a:lstStyle/>
          <a:p>
            <a:r>
              <a:rPr lang="en-US" altLang="en-US"/>
              <a:t>References</a:t>
            </a:r>
          </a:p>
        </p:txBody>
      </p:sp>
      <p:sp>
        <p:nvSpPr>
          <p:cNvPr id="133123" name="Rectangle 3"/>
          <p:cNvSpPr>
            <a:spLocks noGrp="1" noChangeArrowheads="1"/>
          </p:cNvSpPr>
          <p:nvPr>
            <p:ph type="body" idx="1"/>
          </p:nvPr>
        </p:nvSpPr>
        <p:spPr>
          <a:xfrm>
            <a:off x="228600" y="2362200"/>
            <a:ext cx="8915400" cy="4114800"/>
          </a:xfrm>
        </p:spPr>
        <p:txBody>
          <a:bodyPr/>
          <a:lstStyle/>
          <a:p>
            <a:pPr marL="457200" indent="-457200">
              <a:lnSpc>
                <a:spcPct val="80000"/>
              </a:lnSpc>
              <a:buClr>
                <a:schemeClr val="tx1"/>
              </a:buClr>
              <a:buSzTx/>
              <a:buFont typeface="Wingdings" panose="05000000000000000000" pitchFamily="2" charset="2"/>
              <a:buAutoNum type="arabicPeriod"/>
            </a:pPr>
            <a:r>
              <a:rPr lang="en-US" altLang="en-US" sz="2000"/>
              <a:t>Fairbanks, D. J. and W. R. Anderson. Genetics: The Continuity of Life. Pacific Grove (CA): Brooks/Cole Publishing Company; 1999.</a:t>
            </a:r>
          </a:p>
          <a:p>
            <a:pPr marL="457200" indent="-457200">
              <a:lnSpc>
                <a:spcPct val="80000"/>
              </a:lnSpc>
              <a:buFont typeface="Wingdings" panose="05000000000000000000" pitchFamily="2" charset="2"/>
              <a:buNone/>
            </a:pPr>
            <a:endParaRPr lang="en-US" altLang="en-US" sz="900"/>
          </a:p>
          <a:p>
            <a:pPr marL="457200" indent="-457200">
              <a:lnSpc>
                <a:spcPct val="80000"/>
              </a:lnSpc>
              <a:buClr>
                <a:schemeClr val="tx1"/>
              </a:buClr>
              <a:buSzTx/>
              <a:buFont typeface="Wingdings" panose="05000000000000000000" pitchFamily="2" charset="2"/>
              <a:buAutoNum type="arabicPeriod" startAt="2"/>
            </a:pPr>
            <a:r>
              <a:rPr lang="en-US" altLang="en-US" sz="2000"/>
              <a:t>National Organization for Rare Disorders. Triploid Syndrome [online]. 2004. [cited 2004 Feb 6]. Available at URL:  </a:t>
            </a:r>
            <a:r>
              <a:rPr lang="en-US" altLang="en-US" sz="2000">
                <a:hlinkClick r:id="rId2"/>
              </a:rPr>
              <a:t>http://www.rarediseases.org/search/rdbdetail_abstract.html? disname=Triploid%20Syndrome</a:t>
            </a:r>
            <a:r>
              <a:rPr lang="en-US" altLang="en-US" sz="2000"/>
              <a:t>. </a:t>
            </a:r>
          </a:p>
          <a:p>
            <a:pPr marL="457200" indent="-457200">
              <a:lnSpc>
                <a:spcPct val="80000"/>
              </a:lnSpc>
              <a:buFont typeface="Wingdings" panose="05000000000000000000" pitchFamily="2" charset="2"/>
              <a:buNone/>
            </a:pPr>
            <a:endParaRPr lang="en-US" altLang="en-US" sz="900"/>
          </a:p>
          <a:p>
            <a:pPr marL="457200" indent="-457200">
              <a:lnSpc>
                <a:spcPct val="80000"/>
              </a:lnSpc>
              <a:buClr>
                <a:schemeClr val="tx1"/>
              </a:buClr>
              <a:buSzTx/>
              <a:buFont typeface="Wingdings" panose="05000000000000000000" pitchFamily="2" charset="2"/>
              <a:buAutoNum type="arabicPeriod" startAt="3"/>
            </a:pPr>
            <a:r>
              <a:rPr lang="en-US" altLang="en-US" sz="2000"/>
              <a:t>March of Dimes. Chromosomal Abnormalities [online]. 2004. [cited 2004 Feb 6]. Available from URL: </a:t>
            </a:r>
            <a:r>
              <a:rPr lang="en-US" altLang="en-US" sz="2000">
                <a:hlinkClick r:id="rId3"/>
              </a:rPr>
              <a:t>http://www.modimes.org/professionals/681_1209.asp</a:t>
            </a:r>
            <a:r>
              <a:rPr lang="en-US" altLang="en-US" sz="2000"/>
              <a:t>.</a:t>
            </a:r>
          </a:p>
          <a:p>
            <a:pPr marL="457200" indent="-457200">
              <a:lnSpc>
                <a:spcPct val="80000"/>
              </a:lnSpc>
              <a:buFont typeface="Wingdings" panose="05000000000000000000" pitchFamily="2" charset="2"/>
              <a:buNone/>
            </a:pPr>
            <a:endParaRPr lang="en-US" altLang="en-US" sz="900"/>
          </a:p>
          <a:p>
            <a:pPr marL="457200" indent="-457200">
              <a:lnSpc>
                <a:spcPct val="80000"/>
              </a:lnSpc>
              <a:buFont typeface="Wingdings" panose="05000000000000000000" pitchFamily="2" charset="2"/>
              <a:buNone/>
            </a:pPr>
            <a:endParaRPr lang="en-US" altLang="en-US" sz="900"/>
          </a:p>
          <a:p>
            <a:pPr marL="457200" indent="-457200">
              <a:lnSpc>
                <a:spcPct val="80000"/>
              </a:lnSpc>
              <a:buClr>
                <a:schemeClr val="tx1"/>
              </a:buClr>
              <a:buSzTx/>
              <a:buFont typeface="Wingdings" panose="05000000000000000000" pitchFamily="2" charset="2"/>
              <a:buAutoNum type="arabicPeriod" startAt="4"/>
            </a:pPr>
            <a:r>
              <a:rPr lang="en-US" altLang="en-US" sz="2000"/>
              <a:t>National Organization for Rare Disorders. Trisomy 13 [online]. 2004. [cited 2004 Feb 6]. Available at URL: </a:t>
            </a:r>
            <a:r>
              <a:rPr lang="en-US" altLang="en-US" sz="2000">
                <a:hlinkClick r:id="rId4"/>
              </a:rPr>
              <a:t>http://www.rarediseases.org/ search/rdbdetail_abstract.html?disname=Trisomy%2013%20Syndrome</a:t>
            </a:r>
            <a:r>
              <a:rPr lang="en-US" altLang="en-US" sz="2000"/>
              <a:t>. </a:t>
            </a:r>
          </a:p>
          <a:p>
            <a:pPr marL="457200" indent="-457200">
              <a:lnSpc>
                <a:spcPct val="80000"/>
              </a:lnSpc>
              <a:buFont typeface="Wingdings" panose="05000000000000000000" pitchFamily="2" charset="2"/>
              <a:buNone/>
            </a:pPr>
            <a:r>
              <a:rPr lang="en-US" altLang="en-US" sz="2000"/>
              <a: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lstStyle/>
          <a:p>
            <a:r>
              <a:rPr lang="en-US" altLang="en-US"/>
              <a:t>References (continued)</a:t>
            </a:r>
          </a:p>
        </p:txBody>
      </p:sp>
      <p:sp>
        <p:nvSpPr>
          <p:cNvPr id="144387" name="Rectangle 3"/>
          <p:cNvSpPr>
            <a:spLocks noGrp="1" noChangeArrowheads="1"/>
          </p:cNvSpPr>
          <p:nvPr>
            <p:ph type="body" idx="1"/>
          </p:nvPr>
        </p:nvSpPr>
        <p:spPr>
          <a:xfrm>
            <a:off x="228600" y="2362200"/>
            <a:ext cx="8726488" cy="4114800"/>
          </a:xfrm>
        </p:spPr>
        <p:txBody>
          <a:bodyPr/>
          <a:lstStyle/>
          <a:p>
            <a:pPr marL="457200" indent="-457200">
              <a:lnSpc>
                <a:spcPct val="80000"/>
              </a:lnSpc>
              <a:buClr>
                <a:schemeClr val="tx1"/>
              </a:buClr>
              <a:buSzTx/>
              <a:buFont typeface="Wingdings" panose="05000000000000000000" pitchFamily="2" charset="2"/>
              <a:buAutoNum type="arabicPeriod" startAt="5"/>
            </a:pPr>
            <a:r>
              <a:rPr lang="en-US" altLang="en-US" sz="2000"/>
              <a:t>National Organization for Rare Disorders. Trisomy 18 [online]. 2004. [cited 2004 Feb 6]. Available at URL: </a:t>
            </a:r>
            <a:r>
              <a:rPr lang="en-US" altLang="en-US" sz="2000">
                <a:hlinkClick r:id="rId2"/>
              </a:rPr>
              <a:t>http://www.rarediseases.org/ search/rdbdetail_abstract.html?disname=Trisomy%2018%20Syndrome</a:t>
            </a:r>
            <a:r>
              <a:rPr lang="en-US" altLang="en-US" sz="2000"/>
              <a:t>.</a:t>
            </a:r>
          </a:p>
          <a:p>
            <a:pPr marL="457200" indent="-457200">
              <a:lnSpc>
                <a:spcPct val="80000"/>
              </a:lnSpc>
              <a:buClr>
                <a:schemeClr val="tx1"/>
              </a:buClr>
              <a:buSzTx/>
              <a:buFont typeface="Wingdings" panose="05000000000000000000" pitchFamily="2" charset="2"/>
              <a:buNone/>
            </a:pPr>
            <a:endParaRPr lang="en-US" altLang="en-US" sz="900"/>
          </a:p>
          <a:p>
            <a:pPr marL="457200" indent="-457200">
              <a:lnSpc>
                <a:spcPct val="80000"/>
              </a:lnSpc>
              <a:buClr>
                <a:schemeClr val="tx1"/>
              </a:buClr>
              <a:buSzTx/>
              <a:buFont typeface="Wingdings" panose="05000000000000000000" pitchFamily="2" charset="2"/>
              <a:buAutoNum type="arabicPeriod" startAt="6"/>
            </a:pPr>
            <a:r>
              <a:rPr lang="en-US" altLang="en-US" sz="2000"/>
              <a:t>March of Dimes. Down Sydrome [online]. 2004. [cited 2004 Feb 6]. Available from URL: </a:t>
            </a:r>
            <a:r>
              <a:rPr lang="en-US" altLang="en-US" sz="2000">
                <a:hlinkClick r:id="rId3"/>
              </a:rPr>
              <a:t>http://www.marchofdimes.com/professionals/ 681_1214.asp</a:t>
            </a:r>
            <a:r>
              <a:rPr lang="en-US" altLang="en-US" sz="2000"/>
              <a:t>. </a:t>
            </a:r>
          </a:p>
          <a:p>
            <a:pPr marL="457200" indent="-457200">
              <a:lnSpc>
                <a:spcPct val="80000"/>
              </a:lnSpc>
              <a:buClr>
                <a:schemeClr val="tx1"/>
              </a:buClr>
              <a:buSzTx/>
              <a:buFont typeface="Wingdings" panose="05000000000000000000" pitchFamily="2" charset="2"/>
              <a:buNone/>
            </a:pPr>
            <a:endParaRPr lang="en-US" altLang="en-US" sz="900"/>
          </a:p>
          <a:p>
            <a:pPr marL="457200" indent="-457200">
              <a:lnSpc>
                <a:spcPct val="80000"/>
              </a:lnSpc>
              <a:buClr>
                <a:schemeClr val="tx1"/>
              </a:buClr>
              <a:buSzTx/>
              <a:buFont typeface="Wingdings" panose="05000000000000000000" pitchFamily="2" charset="2"/>
              <a:buAutoNum type="arabicPeriod" startAt="7"/>
            </a:pPr>
            <a:r>
              <a:rPr lang="en-US" altLang="en-US" sz="2000"/>
              <a:t>National Organization for Rare Disorders. Down Syndrome [online]. 2004. [cited 2004 Feb 6]. Available at URL: </a:t>
            </a:r>
            <a:r>
              <a:rPr lang="en-US" altLang="en-US" sz="2000">
                <a:hlinkClick r:id="rId4"/>
              </a:rPr>
              <a:t>http://www.rarediseases.org/search/rdbdetail_abstract.html?disname=Down%20Syndrome3</a:t>
            </a:r>
            <a:r>
              <a:rPr lang="en-US" altLang="en-US" sz="2000"/>
              <a:t>.</a:t>
            </a:r>
          </a:p>
          <a:p>
            <a:pPr marL="457200" indent="-457200">
              <a:lnSpc>
                <a:spcPct val="80000"/>
              </a:lnSpc>
              <a:buClr>
                <a:schemeClr val="tx1"/>
              </a:buClr>
              <a:buSzTx/>
              <a:buFont typeface="Wingdings" panose="05000000000000000000" pitchFamily="2" charset="2"/>
              <a:buNone/>
            </a:pPr>
            <a:endParaRPr lang="en-US" altLang="en-US" sz="900"/>
          </a:p>
          <a:p>
            <a:pPr marL="457200" indent="-457200">
              <a:lnSpc>
                <a:spcPct val="80000"/>
              </a:lnSpc>
              <a:buClr>
                <a:schemeClr val="tx1"/>
              </a:buClr>
              <a:buSzTx/>
              <a:buFont typeface="Wingdings" panose="05000000000000000000" pitchFamily="2" charset="2"/>
              <a:buAutoNum type="arabicPeriod" startAt="8"/>
            </a:pPr>
            <a:r>
              <a:rPr lang="en-US" altLang="en-US" sz="2000"/>
              <a:t>Turner Syndrome Society of the United States. Resources &amp; Research: FAQs [online]. 2003. [cited 2004 Feb 6]. Available from URL: </a:t>
            </a:r>
            <a:r>
              <a:rPr lang="en-US" altLang="en-US" sz="2000">
                <a:hlinkClick r:id="rId5"/>
              </a:rPr>
              <a:t>http://www.turner-syndrome-us.org/resource/faq.html</a:t>
            </a:r>
            <a:r>
              <a:rPr lang="en-US" altLang="en-US" sz="2000"/>
              <a:t>. </a:t>
            </a:r>
          </a:p>
          <a:p>
            <a:pPr marL="457200" indent="-457200">
              <a:lnSpc>
                <a:spcPct val="80000"/>
              </a:lnSpc>
              <a:buFont typeface="Wingdings" panose="05000000000000000000" pitchFamily="2" charset="2"/>
              <a:buNone/>
            </a:pPr>
            <a:endParaRPr lang="en-US" altLang="en-US" sz="20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p:txBody>
          <a:bodyPr/>
          <a:lstStyle/>
          <a:p>
            <a:r>
              <a:rPr lang="en-US" altLang="en-US"/>
              <a:t>References (continued 2)</a:t>
            </a:r>
          </a:p>
        </p:txBody>
      </p:sp>
      <p:sp>
        <p:nvSpPr>
          <p:cNvPr id="145411" name="Rectangle 3"/>
          <p:cNvSpPr>
            <a:spLocks noGrp="1" noChangeArrowheads="1"/>
          </p:cNvSpPr>
          <p:nvPr>
            <p:ph type="body" idx="1"/>
          </p:nvPr>
        </p:nvSpPr>
        <p:spPr>
          <a:xfrm>
            <a:off x="152400" y="2362200"/>
            <a:ext cx="8802688" cy="4114800"/>
          </a:xfrm>
        </p:spPr>
        <p:txBody>
          <a:bodyPr/>
          <a:lstStyle/>
          <a:p>
            <a:pPr marL="457200" indent="-457200">
              <a:lnSpc>
                <a:spcPct val="80000"/>
              </a:lnSpc>
              <a:buClr>
                <a:schemeClr val="tx1"/>
              </a:buClr>
              <a:buSzTx/>
              <a:buFont typeface="Wingdings" panose="05000000000000000000" pitchFamily="2" charset="2"/>
              <a:buAutoNum type="arabicPeriod" startAt="9"/>
            </a:pPr>
            <a:r>
              <a:rPr lang="en-US" altLang="en-US" sz="2000"/>
              <a:t>National Institutes of Health. Turners Syndrome: Clinical Information [online]. 2004. [cited 2004 Feb 6]. Available from URL: </a:t>
            </a:r>
            <a:r>
              <a:rPr lang="en-US" altLang="en-US" sz="2000">
                <a:hlinkClick r:id="rId2"/>
              </a:rPr>
              <a:t>http://turners.nichd.nih.gov/ClinFrintro.html</a:t>
            </a:r>
            <a:r>
              <a:rPr lang="en-US" altLang="en-US" sz="2000"/>
              <a:t>.</a:t>
            </a:r>
          </a:p>
          <a:p>
            <a:pPr marL="457200" indent="-457200">
              <a:lnSpc>
                <a:spcPct val="80000"/>
              </a:lnSpc>
              <a:buClr>
                <a:schemeClr val="tx1"/>
              </a:buClr>
              <a:buSzTx/>
              <a:buFont typeface="Wingdings" panose="05000000000000000000" pitchFamily="2" charset="2"/>
              <a:buNone/>
            </a:pPr>
            <a:r>
              <a:rPr lang="en-US" altLang="en-US" sz="900"/>
              <a:t> </a:t>
            </a:r>
          </a:p>
          <a:p>
            <a:pPr marL="457200" indent="-457200">
              <a:lnSpc>
                <a:spcPct val="80000"/>
              </a:lnSpc>
              <a:buClr>
                <a:schemeClr val="tx1"/>
              </a:buClr>
              <a:buSzTx/>
              <a:buFont typeface="Wingdings" panose="05000000000000000000" pitchFamily="2" charset="2"/>
              <a:buAutoNum type="arabicPeriod" startAt="10"/>
            </a:pPr>
            <a:r>
              <a:rPr lang="en-US" altLang="en-US" sz="2000"/>
              <a:t>American Association for Kilnefelter Syndrome Information and Support. Understanding Klinefelter Syndrome [online]. 2004. [cited 2004 Feb 6]. Available from URL: </a:t>
            </a:r>
            <a:r>
              <a:rPr lang="en-US" altLang="en-US" sz="2000">
                <a:hlinkClick r:id="rId3"/>
              </a:rPr>
              <a:t>http://www.aaksis.org/bock.cfm</a:t>
            </a:r>
            <a:r>
              <a:rPr lang="en-US" altLang="en-US" sz="2000"/>
              <a:t>.  </a:t>
            </a:r>
          </a:p>
          <a:p>
            <a:pPr marL="457200" indent="-457200">
              <a:lnSpc>
                <a:spcPct val="80000"/>
              </a:lnSpc>
              <a:buClr>
                <a:schemeClr val="tx1"/>
              </a:buClr>
              <a:buSzTx/>
              <a:buFont typeface="Wingdings" panose="05000000000000000000" pitchFamily="2" charset="2"/>
              <a:buNone/>
            </a:pPr>
            <a:endParaRPr lang="en-US" altLang="en-US" sz="900"/>
          </a:p>
          <a:p>
            <a:pPr marL="457200" indent="-457200">
              <a:lnSpc>
                <a:spcPct val="80000"/>
              </a:lnSpc>
              <a:buClr>
                <a:schemeClr val="tx1"/>
              </a:buClr>
              <a:buSzTx/>
              <a:buFont typeface="Wingdings" panose="05000000000000000000" pitchFamily="2" charset="2"/>
              <a:buAutoNum type="arabicPeriod" startAt="11"/>
            </a:pPr>
            <a:r>
              <a:rPr lang="en-US" altLang="en-US" sz="2000"/>
              <a:t>Hambley, Vaughn. What is XXY? [online]. 2004. [cited 2002 Feb 6]. Available from URL: </a:t>
            </a:r>
            <a:r>
              <a:rPr lang="en-US" altLang="en-US" sz="2000">
                <a:hlinkClick r:id="rId4"/>
              </a:rPr>
              <a:t>http://47xxy.org/XXY.htm</a:t>
            </a:r>
            <a:r>
              <a:rPr lang="en-US" altLang="en-US" sz="2000"/>
              <a:t>. </a:t>
            </a:r>
          </a:p>
          <a:p>
            <a:pPr marL="457200" indent="-457200">
              <a:lnSpc>
                <a:spcPct val="80000"/>
              </a:lnSpc>
              <a:buClr>
                <a:schemeClr val="tx1"/>
              </a:buClr>
              <a:buSzTx/>
              <a:buFont typeface="Wingdings" panose="05000000000000000000" pitchFamily="2" charset="2"/>
              <a:buNone/>
            </a:pPr>
            <a:endParaRPr lang="en-US" altLang="en-US" sz="900"/>
          </a:p>
          <a:p>
            <a:pPr marL="457200" indent="-457200">
              <a:lnSpc>
                <a:spcPct val="80000"/>
              </a:lnSpc>
              <a:buClr>
                <a:schemeClr val="tx1"/>
              </a:buClr>
              <a:buSzTx/>
              <a:buFont typeface="Wingdings" panose="05000000000000000000" pitchFamily="2" charset="2"/>
              <a:buAutoNum type="arabicPeriod" startAt="12"/>
            </a:pPr>
            <a:r>
              <a:rPr lang="en-US" altLang="en-US" sz="2000"/>
              <a:t>Texas Department of Health. Birth Defect Risk Factor Series: 47, XYY [online]. 2002. [cited 2004 Feb 6]. Available from URL: </a:t>
            </a:r>
            <a:r>
              <a:rPr lang="en-US" altLang="en-US" sz="2000">
                <a:hlinkClick r:id="rId5"/>
              </a:rPr>
              <a:t>http://www.tdh.state.tx.us/tbdmd/risk/risk26-XYY.htm</a:t>
            </a:r>
            <a:r>
              <a:rPr lang="en-US" altLang="en-US" sz="2000"/>
              <a:t>. </a:t>
            </a:r>
          </a:p>
          <a:p>
            <a:pPr marL="457200" indent="-457200">
              <a:lnSpc>
                <a:spcPct val="80000"/>
              </a:lnSpc>
              <a:buClr>
                <a:schemeClr val="tx1"/>
              </a:buClr>
              <a:buSzTx/>
              <a:buFont typeface="Wingdings" panose="05000000000000000000" pitchFamily="2" charset="2"/>
              <a:buNone/>
            </a:pPr>
            <a:endParaRPr lang="en-US" altLang="en-US" sz="20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r>
              <a:rPr lang="en-US" altLang="en-US"/>
              <a:t>References (continued 3)</a:t>
            </a:r>
          </a:p>
        </p:txBody>
      </p:sp>
      <p:sp>
        <p:nvSpPr>
          <p:cNvPr id="146435" name="Rectangle 3"/>
          <p:cNvSpPr>
            <a:spLocks noGrp="1" noChangeArrowheads="1"/>
          </p:cNvSpPr>
          <p:nvPr>
            <p:ph type="body" idx="1"/>
          </p:nvPr>
        </p:nvSpPr>
        <p:spPr>
          <a:xfrm>
            <a:off x="152400" y="2362200"/>
            <a:ext cx="8802688" cy="4114800"/>
          </a:xfrm>
        </p:spPr>
        <p:txBody>
          <a:bodyPr/>
          <a:lstStyle/>
          <a:p>
            <a:pPr marL="457200" indent="-457200">
              <a:lnSpc>
                <a:spcPct val="80000"/>
              </a:lnSpc>
              <a:buClr>
                <a:schemeClr val="tx1"/>
              </a:buClr>
              <a:buSzTx/>
              <a:buFont typeface="Wingdings" panose="05000000000000000000" pitchFamily="2" charset="2"/>
              <a:buAutoNum type="arabicPeriod" startAt="13"/>
            </a:pPr>
            <a:r>
              <a:rPr lang="en-US" altLang="en-US" sz="2000"/>
              <a:t>California Center for Health Improvement. XYY Syndrome [online]. 2003. [cited 2004 Feb 6]. Available from URL: </a:t>
            </a:r>
            <a:r>
              <a:rPr lang="en-US" altLang="en-US" sz="2000">
                <a:hlinkClick r:id="rId2"/>
              </a:rPr>
              <a:t>http://www.ddhealthinfo.org/ggrc/doc2.asp?ParentID=5199</a:t>
            </a:r>
            <a:r>
              <a:rPr lang="en-US" altLang="en-US" sz="2000"/>
              <a:t>. </a:t>
            </a:r>
          </a:p>
          <a:p>
            <a:pPr marL="457200" indent="-457200">
              <a:lnSpc>
                <a:spcPct val="80000"/>
              </a:lnSpc>
              <a:buFont typeface="Wingdings" panose="05000000000000000000" pitchFamily="2" charset="2"/>
              <a:buNone/>
            </a:pPr>
            <a:endParaRPr lang="en-US" altLang="en-US" sz="2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en-US" altLang="en-US"/>
              <a:t>Variations in Chromosomal Number</a:t>
            </a:r>
          </a:p>
        </p:txBody>
      </p:sp>
      <p:sp>
        <p:nvSpPr>
          <p:cNvPr id="104451" name="Rectangle 3"/>
          <p:cNvSpPr>
            <a:spLocks noGrp="1" noChangeArrowheads="1"/>
          </p:cNvSpPr>
          <p:nvPr>
            <p:ph type="body" idx="1"/>
          </p:nvPr>
        </p:nvSpPr>
        <p:spPr/>
        <p:txBody>
          <a:bodyPr/>
          <a:lstStyle/>
          <a:p>
            <a:pPr>
              <a:lnSpc>
                <a:spcPct val="90000"/>
              </a:lnSpc>
            </a:pPr>
            <a:r>
              <a:rPr lang="en-US" altLang="en-US" sz="2800"/>
              <a:t>Euploidy – the usual number and sets of chromosomes</a:t>
            </a:r>
          </a:p>
          <a:p>
            <a:pPr>
              <a:lnSpc>
                <a:spcPct val="90000"/>
              </a:lnSpc>
              <a:buFont typeface="Wingdings" panose="05000000000000000000" pitchFamily="2" charset="2"/>
              <a:buNone/>
            </a:pPr>
            <a:endParaRPr lang="en-US" altLang="en-US" sz="2800"/>
          </a:p>
          <a:p>
            <a:pPr>
              <a:lnSpc>
                <a:spcPct val="90000"/>
              </a:lnSpc>
            </a:pPr>
            <a:r>
              <a:rPr lang="en-US" altLang="en-US" sz="2800"/>
              <a:t>Polyploidy – the presence of three or more complete sets of chromosomes</a:t>
            </a:r>
          </a:p>
          <a:p>
            <a:pPr>
              <a:lnSpc>
                <a:spcPct val="90000"/>
              </a:lnSpc>
              <a:buFont typeface="Wingdings" panose="05000000000000000000" pitchFamily="2" charset="2"/>
              <a:buNone/>
            </a:pPr>
            <a:endParaRPr lang="en-US" altLang="en-US" sz="2800"/>
          </a:p>
          <a:p>
            <a:pPr>
              <a:lnSpc>
                <a:spcPct val="90000"/>
              </a:lnSpc>
            </a:pPr>
            <a:r>
              <a:rPr lang="en-US" altLang="en-US" sz="2800"/>
              <a:t>Aneuploidy – the presence of additional chromosomes or missing individual chromosomes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en-US" altLang="en-US"/>
              <a:t>Types of Polyploidy</a:t>
            </a:r>
          </a:p>
        </p:txBody>
      </p:sp>
      <p:sp>
        <p:nvSpPr>
          <p:cNvPr id="105475" name="Rectangle 3"/>
          <p:cNvSpPr>
            <a:spLocks noGrp="1" noChangeArrowheads="1"/>
          </p:cNvSpPr>
          <p:nvPr>
            <p:ph type="body" idx="1"/>
          </p:nvPr>
        </p:nvSpPr>
        <p:spPr/>
        <p:txBody>
          <a:bodyPr/>
          <a:lstStyle/>
          <a:p>
            <a:r>
              <a:rPr lang="en-US" altLang="en-US"/>
              <a:t>Triploidy – three sets of chromosomes</a:t>
            </a:r>
          </a:p>
          <a:p>
            <a:pPr algn="ctr">
              <a:buFont typeface="Wingdings" panose="05000000000000000000" pitchFamily="2" charset="2"/>
              <a:buNone/>
            </a:pPr>
            <a:r>
              <a:rPr lang="en-US" altLang="en-US"/>
              <a:t>23 x 3 = 69</a:t>
            </a:r>
          </a:p>
          <a:p>
            <a:pPr algn="ctr">
              <a:buFont typeface="Wingdings" panose="05000000000000000000" pitchFamily="2" charset="2"/>
              <a:buNone/>
            </a:pPr>
            <a:endParaRPr lang="en-US" altLang="en-US"/>
          </a:p>
          <a:p>
            <a:r>
              <a:rPr lang="en-US" altLang="en-US"/>
              <a:t>Tetraploidy – four sets of chromosomes</a:t>
            </a:r>
          </a:p>
          <a:p>
            <a:pPr algn="ctr">
              <a:buFont typeface="Wingdings" panose="05000000000000000000" pitchFamily="2" charset="2"/>
              <a:buNone/>
            </a:pPr>
            <a:r>
              <a:rPr lang="en-US" altLang="en-US"/>
              <a:t>23 x 4 = 92</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en-US" altLang="en-US"/>
              <a:t>Types of Aneuploidy</a:t>
            </a:r>
          </a:p>
        </p:txBody>
      </p:sp>
      <p:sp>
        <p:nvSpPr>
          <p:cNvPr id="106499" name="Rectangle 3"/>
          <p:cNvSpPr>
            <a:spLocks noGrp="1" noChangeArrowheads="1"/>
          </p:cNvSpPr>
          <p:nvPr>
            <p:ph type="body" idx="1"/>
          </p:nvPr>
        </p:nvSpPr>
        <p:spPr/>
        <p:txBody>
          <a:bodyPr/>
          <a:lstStyle/>
          <a:p>
            <a:r>
              <a:rPr lang="en-US" altLang="en-US"/>
              <a:t>Monosomy – one less chromosome</a:t>
            </a:r>
          </a:p>
          <a:p>
            <a:pPr algn="ctr">
              <a:buFont typeface="Wingdings" panose="05000000000000000000" pitchFamily="2" charset="2"/>
              <a:buNone/>
            </a:pPr>
            <a:r>
              <a:rPr lang="en-US" altLang="en-US"/>
              <a:t>(23 x 2) – 1 = 45</a:t>
            </a:r>
          </a:p>
          <a:p>
            <a:pPr algn="ctr">
              <a:buFont typeface="Wingdings" panose="05000000000000000000" pitchFamily="2" charset="2"/>
              <a:buNone/>
            </a:pPr>
            <a:endParaRPr lang="en-US" altLang="en-US"/>
          </a:p>
          <a:p>
            <a:r>
              <a:rPr lang="en-US" altLang="en-US"/>
              <a:t>Trisomy – one additional chromosome</a:t>
            </a:r>
          </a:p>
          <a:p>
            <a:pPr algn="ctr">
              <a:buFont typeface="Wingdings" panose="05000000000000000000" pitchFamily="2" charset="2"/>
              <a:buNone/>
            </a:pPr>
            <a:r>
              <a:rPr lang="en-US" altLang="en-US"/>
              <a:t>(23 x 2) + 1 = 47</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r>
              <a:rPr lang="en-US" altLang="en-US"/>
              <a:t>Aneuploidy</a:t>
            </a:r>
          </a:p>
        </p:txBody>
      </p:sp>
      <p:sp>
        <p:nvSpPr>
          <p:cNvPr id="107523" name="Rectangle 3"/>
          <p:cNvSpPr>
            <a:spLocks noGrp="1" noChangeArrowheads="1"/>
          </p:cNvSpPr>
          <p:nvPr>
            <p:ph type="body" idx="1"/>
          </p:nvPr>
        </p:nvSpPr>
        <p:spPr/>
        <p:txBody>
          <a:bodyPr/>
          <a:lstStyle/>
          <a:p>
            <a:pPr>
              <a:lnSpc>
                <a:spcPct val="80000"/>
              </a:lnSpc>
            </a:pPr>
            <a:r>
              <a:rPr lang="en-US" altLang="en-US"/>
              <a:t>When aneuploidy occurs in humans, syndromes can result. Examples include the following:</a:t>
            </a:r>
          </a:p>
          <a:p>
            <a:pPr>
              <a:lnSpc>
                <a:spcPct val="80000"/>
              </a:lnSpc>
              <a:buFont typeface="Wingdings" panose="05000000000000000000" pitchFamily="2" charset="2"/>
              <a:buNone/>
            </a:pPr>
            <a:r>
              <a:rPr lang="en-US" altLang="en-US"/>
              <a:t>		</a:t>
            </a:r>
            <a:r>
              <a:rPr lang="en-US" altLang="en-US" sz="2800"/>
              <a:t>1. Trisomy 13</a:t>
            </a:r>
          </a:p>
          <a:p>
            <a:pPr>
              <a:lnSpc>
                <a:spcPct val="80000"/>
              </a:lnSpc>
              <a:buFont typeface="Wingdings" panose="05000000000000000000" pitchFamily="2" charset="2"/>
              <a:buNone/>
            </a:pPr>
            <a:r>
              <a:rPr lang="en-US" altLang="en-US" sz="2800"/>
              <a:t>		2. Trisomy 18</a:t>
            </a:r>
          </a:p>
          <a:p>
            <a:pPr>
              <a:lnSpc>
                <a:spcPct val="80000"/>
              </a:lnSpc>
              <a:buFont typeface="Wingdings" panose="05000000000000000000" pitchFamily="2" charset="2"/>
              <a:buNone/>
            </a:pPr>
            <a:r>
              <a:rPr lang="en-US" altLang="en-US" sz="2800"/>
              <a:t>		3. Down Syndrome</a:t>
            </a:r>
          </a:p>
          <a:p>
            <a:pPr>
              <a:lnSpc>
                <a:spcPct val="80000"/>
              </a:lnSpc>
              <a:buFont typeface="Wingdings" panose="05000000000000000000" pitchFamily="2" charset="2"/>
              <a:buNone/>
            </a:pPr>
            <a:r>
              <a:rPr lang="en-US" altLang="en-US" sz="2800"/>
              <a:t>		3. Turner Syndrome</a:t>
            </a:r>
          </a:p>
          <a:p>
            <a:pPr>
              <a:lnSpc>
                <a:spcPct val="80000"/>
              </a:lnSpc>
              <a:buFont typeface="Wingdings" panose="05000000000000000000" pitchFamily="2" charset="2"/>
              <a:buNone/>
            </a:pPr>
            <a:r>
              <a:rPr lang="en-US" altLang="en-US" sz="2800"/>
              <a:t>		4. Klinefelter Syndrome</a:t>
            </a:r>
          </a:p>
          <a:p>
            <a:pPr>
              <a:lnSpc>
                <a:spcPct val="80000"/>
              </a:lnSpc>
              <a:buFont typeface="Wingdings" panose="05000000000000000000" pitchFamily="2" charset="2"/>
              <a:buNone/>
            </a:pPr>
            <a:r>
              <a:rPr lang="en-US" altLang="en-US" sz="2800"/>
              <a:t>		5. XYY Syndrome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r>
              <a:rPr lang="en-US" altLang="en-US"/>
              <a:t>Trisomy 13</a:t>
            </a:r>
          </a:p>
        </p:txBody>
      </p:sp>
      <p:sp>
        <p:nvSpPr>
          <p:cNvPr id="108547" name="Rectangle 3"/>
          <p:cNvSpPr>
            <a:spLocks noGrp="1" noChangeArrowheads="1"/>
          </p:cNvSpPr>
          <p:nvPr>
            <p:ph type="body" idx="1"/>
          </p:nvPr>
        </p:nvSpPr>
        <p:spPr/>
        <p:txBody>
          <a:bodyPr/>
          <a:lstStyle/>
          <a:p>
            <a:r>
              <a:rPr lang="en-US" altLang="en-US"/>
              <a:t>Chromosomal Variation – Trisomy 13</a:t>
            </a:r>
          </a:p>
          <a:p>
            <a:pPr>
              <a:buFont typeface="Wingdings" panose="05000000000000000000" pitchFamily="2" charset="2"/>
              <a:buNone/>
            </a:pPr>
            <a:r>
              <a:rPr lang="en-US" altLang="en-US"/>
              <a:t>	(three copies of chromosome 13)</a:t>
            </a:r>
          </a:p>
          <a:p>
            <a:pPr>
              <a:buFont typeface="Wingdings" panose="05000000000000000000" pitchFamily="2" charset="2"/>
              <a:buNone/>
            </a:pPr>
            <a:endParaRPr lang="en-US" altLang="en-US"/>
          </a:p>
          <a:p>
            <a:r>
              <a:rPr lang="en-US" altLang="en-US"/>
              <a:t>Occurrence – 1 in 5000</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r>
              <a:rPr lang="en-US" altLang="en-US"/>
              <a:t>Features of Trisomy 13</a:t>
            </a:r>
          </a:p>
        </p:txBody>
      </p:sp>
      <p:sp>
        <p:nvSpPr>
          <p:cNvPr id="109571" name="Rectangle 3"/>
          <p:cNvSpPr>
            <a:spLocks noGrp="1" noChangeArrowheads="1"/>
          </p:cNvSpPr>
          <p:nvPr>
            <p:ph type="body" idx="1"/>
          </p:nvPr>
        </p:nvSpPr>
        <p:spPr/>
        <p:txBody>
          <a:bodyPr/>
          <a:lstStyle/>
          <a:p>
            <a:r>
              <a:rPr lang="en-US" altLang="en-US"/>
              <a:t>Severe developmental delays</a:t>
            </a:r>
          </a:p>
          <a:p>
            <a:r>
              <a:rPr lang="en-US" altLang="en-US"/>
              <a:t>Head and facial abnormalities</a:t>
            </a:r>
          </a:p>
          <a:p>
            <a:r>
              <a:rPr lang="en-US" altLang="en-US"/>
              <a:t>Extra fingers and toes</a:t>
            </a:r>
          </a:p>
          <a:p>
            <a:r>
              <a:rPr lang="en-US" altLang="en-US"/>
              <a:t>Kidney malformations</a:t>
            </a:r>
          </a:p>
          <a:p>
            <a:r>
              <a:rPr lang="en-US" altLang="en-US"/>
              <a:t>Heart defects</a:t>
            </a:r>
          </a:p>
          <a:p>
            <a:r>
              <a:rPr lang="en-US" altLang="en-US"/>
              <a:t>Early death</a:t>
            </a:r>
          </a:p>
          <a:p>
            <a:endParaRPr lang="en-US"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r>
              <a:rPr lang="en-US" altLang="en-US"/>
              <a:t>Trisomy 18</a:t>
            </a:r>
          </a:p>
        </p:txBody>
      </p:sp>
      <p:sp>
        <p:nvSpPr>
          <p:cNvPr id="110595" name="Rectangle 3"/>
          <p:cNvSpPr>
            <a:spLocks noGrp="1" noChangeArrowheads="1"/>
          </p:cNvSpPr>
          <p:nvPr>
            <p:ph type="body" idx="1"/>
          </p:nvPr>
        </p:nvSpPr>
        <p:spPr/>
        <p:txBody>
          <a:bodyPr/>
          <a:lstStyle/>
          <a:p>
            <a:r>
              <a:rPr lang="en-US" altLang="en-US"/>
              <a:t>Chromosomal Variation – Trisomy 18 (three copies of chromosome 18)</a:t>
            </a:r>
          </a:p>
          <a:p>
            <a:pPr>
              <a:buFont typeface="Wingdings" panose="05000000000000000000" pitchFamily="2" charset="2"/>
              <a:buNone/>
            </a:pPr>
            <a:endParaRPr lang="en-US" altLang="en-US"/>
          </a:p>
          <a:p>
            <a:r>
              <a:rPr lang="en-US" altLang="en-US"/>
              <a:t>Occurrence – 1 in 5000</a:t>
            </a:r>
          </a:p>
          <a:p>
            <a:endParaRPr lang="en-US"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Tahoma" panose="020B060403050404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Tahoma" panose="020B0604030504040204"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Blends</Template>
  <TotalTime>2162</TotalTime>
  <Words>2710</Words>
  <Application>Microsoft Office PowerPoint</Application>
  <PresentationFormat>On-screen Show (4:3)</PresentationFormat>
  <Paragraphs>199</Paragraphs>
  <Slides>23</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Tahoma</vt:lpstr>
      <vt:lpstr>Wingdings</vt:lpstr>
      <vt:lpstr>Blends</vt:lpstr>
      <vt:lpstr>Chromosomal Variations</vt:lpstr>
      <vt:lpstr>Overview</vt:lpstr>
      <vt:lpstr>Variations in Chromosomal Number</vt:lpstr>
      <vt:lpstr>Types of Polyploidy</vt:lpstr>
      <vt:lpstr>Types of Aneuploidy</vt:lpstr>
      <vt:lpstr>Aneuploidy</vt:lpstr>
      <vt:lpstr>Trisomy 13</vt:lpstr>
      <vt:lpstr>Features of Trisomy 13</vt:lpstr>
      <vt:lpstr>Trisomy 18</vt:lpstr>
      <vt:lpstr>Features of Trisomy 18</vt:lpstr>
      <vt:lpstr>Down Syndrome</vt:lpstr>
      <vt:lpstr>Features of Down Syndrome</vt:lpstr>
      <vt:lpstr>Turner Syndrome</vt:lpstr>
      <vt:lpstr>Features of Turner Syndrome</vt:lpstr>
      <vt:lpstr>Klinefelter Syndrome</vt:lpstr>
      <vt:lpstr>Features of Klinefelter Syndrome</vt:lpstr>
      <vt:lpstr>XYY Syndrome</vt:lpstr>
      <vt:lpstr>Features of XYY Syndrome</vt:lpstr>
      <vt:lpstr>Conclusions</vt:lpstr>
      <vt:lpstr>References</vt:lpstr>
      <vt:lpstr>References (continued)</vt:lpstr>
      <vt:lpstr>References (continued 2)</vt:lpstr>
      <vt:lpstr>References (continued 3)</vt:lpstr>
    </vt:vector>
  </TitlesOfParts>
  <Company>CDC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Chromosomal Variations</dc:title>
  <dc:creator>bzn6</dc:creator>
  <cp:lastModifiedBy>Triplett, Deyon (CDC/OID/NCEZID) (CTR)</cp:lastModifiedBy>
  <cp:revision>17</cp:revision>
  <cp:lastPrinted>1601-01-01T00:00:00Z</cp:lastPrinted>
  <dcterms:created xsi:type="dcterms:W3CDTF">2004-02-06T14:50:15Z</dcterms:created>
  <dcterms:modified xsi:type="dcterms:W3CDTF">2015-11-25T18:07:49Z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5</vt:i4>
  </property>
</Properties>
</file>