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88" r:id="rId3"/>
    <p:sldId id="260" r:id="rId4"/>
    <p:sldId id="261" r:id="rId5"/>
    <p:sldId id="28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321C23-B49B-4AD1-94AE-528610913FF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21C23-B49B-4AD1-94AE-528610913FF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21C23-B49B-4AD1-94AE-528610913FF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21C23-B49B-4AD1-94AE-528610913FF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21C23-B49B-4AD1-94AE-528610913FF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21C23-B49B-4AD1-94AE-528610913FF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21C23-B49B-4AD1-94AE-528610913FF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21C23-B49B-4AD1-94AE-528610913FF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21C23-B49B-4AD1-94AE-528610913FF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4321C23-B49B-4AD1-94AE-528610913FF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321C23-B49B-4AD1-94AE-528610913FF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4321C23-B49B-4AD1-94AE-528610913FF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Flow of energy in an ecosystem is one way</a:t>
            </a:r>
          </a:p>
          <a:p>
            <a:pPr>
              <a:buNone/>
            </a:pPr>
            <a:r>
              <a:rPr lang="en-US" b="1" dirty="0"/>
              <a:t>process. The sequence of organism</a:t>
            </a:r>
          </a:p>
          <a:p>
            <a:pPr>
              <a:buNone/>
            </a:pPr>
            <a:r>
              <a:rPr lang="en-US" b="1" dirty="0"/>
              <a:t>through which the energy flows, is known</a:t>
            </a:r>
          </a:p>
          <a:p>
            <a:pPr>
              <a:buNone/>
            </a:pPr>
            <a:r>
              <a:rPr lang="en-US" b="1" dirty="0"/>
              <a:t>as food chain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Food chain begin with plant life and end with </a:t>
            </a:r>
          </a:p>
          <a:p>
            <a:pPr>
              <a:buNone/>
            </a:pPr>
            <a:r>
              <a:rPr lang="en-US" b="1" dirty="0" smtClean="0"/>
              <a:t>Animal life.</a:t>
            </a:r>
          </a:p>
          <a:p>
            <a:pPr>
              <a:buNone/>
            </a:pPr>
            <a:r>
              <a:rPr lang="en-US" b="1" dirty="0" smtClean="0"/>
              <a:t>A </a:t>
            </a:r>
            <a:r>
              <a:rPr lang="en-US" b="1" dirty="0" err="1" smtClean="0"/>
              <a:t>foodchain</a:t>
            </a:r>
            <a:r>
              <a:rPr lang="en-US" b="1" dirty="0" smtClean="0"/>
              <a:t> is a linear network of links in a </a:t>
            </a:r>
            <a:r>
              <a:rPr lang="en-US" b="1" dirty="0" err="1" smtClean="0"/>
              <a:t>foodweb</a:t>
            </a:r>
            <a:r>
              <a:rPr lang="en-US" b="1" dirty="0" smtClean="0"/>
              <a:t> starting from producer organisms and ending at apex predator species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Chain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food web?</a:t>
            </a:r>
          </a:p>
          <a:p>
            <a:r>
              <a:rPr lang="en-US" dirty="0" smtClean="0"/>
              <a:t>Food web can be defined as, "a network of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foodchain</a:t>
            </a:r>
            <a:r>
              <a:rPr lang="en-US" dirty="0" smtClean="0"/>
              <a:t> which are interconnected at various tropic levels, so as to form a number of feeding connections among </a:t>
            </a:r>
            <a:r>
              <a:rPr lang="en-US" dirty="0" err="1" smtClean="0"/>
              <a:t>diff.organisms</a:t>
            </a:r>
            <a:r>
              <a:rPr lang="en-US" dirty="0" smtClean="0"/>
              <a:t> of</a:t>
            </a:r>
          </a:p>
          <a:p>
            <a:pPr>
              <a:buNone/>
            </a:pPr>
            <a:r>
              <a:rPr lang="en-US" dirty="0" smtClean="0"/>
              <a:t>     a biotic community".</a:t>
            </a:r>
          </a:p>
          <a:p>
            <a:r>
              <a:rPr lang="en-US" dirty="0" smtClean="0"/>
              <a:t>It is also known as consumer-resource system.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•A </a:t>
            </a:r>
            <a:r>
              <a:rPr lang="en-US" b="1" dirty="0" smtClean="0"/>
              <a:t>node represents an individual species, or a group of related species.</a:t>
            </a:r>
          </a:p>
          <a:p>
            <a:pPr>
              <a:buNone/>
            </a:pPr>
            <a:r>
              <a:rPr lang="en-US" dirty="0" smtClean="0"/>
              <a:t>                    </a:t>
            </a:r>
          </a:p>
          <a:p>
            <a:pPr>
              <a:buNone/>
            </a:pPr>
            <a:r>
              <a:rPr lang="en-US" dirty="0" smtClean="0"/>
              <a:t>• A </a:t>
            </a:r>
            <a:r>
              <a:rPr lang="en-US" b="1" dirty="0" smtClean="0"/>
              <a:t>link connects two nodes. Arrows represent links, and</a:t>
            </a:r>
          </a:p>
          <a:p>
            <a:pPr>
              <a:buNone/>
            </a:pPr>
            <a:r>
              <a:rPr lang="en-US" dirty="0" smtClean="0"/>
              <a:t>    always go from prey to predator.</a:t>
            </a:r>
          </a:p>
          <a:p>
            <a:pPr>
              <a:buNone/>
            </a:pPr>
            <a:r>
              <a:rPr lang="en-US" dirty="0" smtClean="0"/>
              <a:t>The lowest tropic level are called </a:t>
            </a:r>
            <a:r>
              <a:rPr lang="en-US" b="1" dirty="0" err="1" smtClean="0"/>
              <a:t>basall</a:t>
            </a:r>
            <a:r>
              <a:rPr lang="en-US" b="1" dirty="0" smtClean="0"/>
              <a:t> </a:t>
            </a:r>
            <a:r>
              <a:rPr lang="en-US" b="1" dirty="0" err="1" smtClean="0"/>
              <a:t>speciies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dirty="0" smtClean="0"/>
              <a:t> The highest tropic level are called </a:t>
            </a:r>
            <a:r>
              <a:rPr lang="en-US" b="1" dirty="0" smtClean="0"/>
              <a:t>top predators.</a:t>
            </a:r>
          </a:p>
          <a:p>
            <a:pPr>
              <a:buNone/>
            </a:pPr>
            <a:r>
              <a:rPr lang="en-US" dirty="0" smtClean="0"/>
              <a:t>  Movement of nutrients is cyclic but of energy is</a:t>
            </a:r>
          </a:p>
          <a:p>
            <a:pPr>
              <a:buNone/>
            </a:pPr>
            <a:r>
              <a:rPr lang="en-US" dirty="0" smtClean="0"/>
              <a:t>  unidirectional and non-cyclic.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facts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47243" y="1481138"/>
            <a:ext cx="76495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Food web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food web</a:t>
            </a:r>
          </a:p>
          <a:p>
            <a:pPr>
              <a:buNone/>
            </a:pPr>
            <a:r>
              <a:rPr lang="en-US" dirty="0" smtClean="0"/>
              <a:t>• Aquatic food web</a:t>
            </a:r>
          </a:p>
          <a:p>
            <a:pPr>
              <a:buNone/>
            </a:pPr>
            <a:r>
              <a:rPr lang="en-US" dirty="0" smtClean="0"/>
              <a:t>• Food web in forest</a:t>
            </a:r>
          </a:p>
          <a:p>
            <a:pPr>
              <a:buNone/>
            </a:pPr>
            <a:r>
              <a:rPr lang="en-US" dirty="0" smtClean="0"/>
              <a:t>• Food web of grassland</a:t>
            </a:r>
          </a:p>
          <a:p>
            <a:pPr>
              <a:buNone/>
            </a:pPr>
            <a:r>
              <a:rPr lang="en-US" dirty="0" smtClean="0"/>
              <a:t>• Food web in terrestrial and aquatic ecosystem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food web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62919"/>
            <a:ext cx="6962775" cy="48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food web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05769"/>
            <a:ext cx="5705475" cy="523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Aqatic</a:t>
            </a:r>
            <a:r>
              <a:rPr lang="en-US" dirty="0" smtClean="0"/>
              <a:t> food web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5695950" cy="407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 in forest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90800"/>
            <a:ext cx="4038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 food web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72027"/>
            <a:ext cx="5686425" cy="528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web in terrestrial and </a:t>
            </a:r>
            <a:r>
              <a:rPr lang="en-US" dirty="0" err="1" smtClean="0"/>
              <a:t>aqatic</a:t>
            </a:r>
            <a:r>
              <a:rPr lang="en-US" dirty="0" smtClean="0"/>
              <a:t> ecosystem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•Food webs distinguish levels of producers and consumers by</a:t>
            </a:r>
          </a:p>
          <a:p>
            <a:pPr algn="ctr">
              <a:buNone/>
            </a:pPr>
            <a:r>
              <a:rPr lang="en-US" dirty="0" smtClean="0"/>
              <a:t>  identifying and defining the imp of animal relationship</a:t>
            </a:r>
          </a:p>
          <a:p>
            <a:pPr>
              <a:buNone/>
            </a:pPr>
            <a:r>
              <a:rPr lang="en-US" dirty="0" smtClean="0"/>
              <a:t>and food sources, beginning with primary producers such as</a:t>
            </a:r>
          </a:p>
          <a:p>
            <a:pPr>
              <a:buNone/>
            </a:pPr>
            <a:r>
              <a:rPr lang="en-US" dirty="0" smtClean="0"/>
              <a:t> , insects and herbivores.</a:t>
            </a:r>
          </a:p>
          <a:p>
            <a:pPr>
              <a:buNone/>
            </a:pPr>
            <a:r>
              <a:rPr lang="en-US" dirty="0" smtClean="0"/>
              <a:t>•Food webs are imp tools in understanding that plants are</a:t>
            </a:r>
          </a:p>
          <a:p>
            <a:pPr>
              <a:buNone/>
            </a:pPr>
            <a:r>
              <a:rPr lang="en-US" dirty="0" smtClean="0"/>
              <a:t>   the foundation of all ecosystems and food chains, sustaining</a:t>
            </a:r>
          </a:p>
          <a:p>
            <a:pPr>
              <a:buNone/>
            </a:pPr>
            <a:r>
              <a:rPr lang="en-US" dirty="0" smtClean="0"/>
              <a:t>    life by providing nourishment and oxygen needed for</a:t>
            </a:r>
          </a:p>
          <a:p>
            <a:pPr>
              <a:buNone/>
            </a:pPr>
            <a:r>
              <a:rPr lang="en-US" dirty="0" smtClean="0"/>
              <a:t>      survival reproduction.</a:t>
            </a:r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•The food web provide stability to the ecosystem.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food web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foodchain</a:t>
            </a:r>
            <a:endParaRPr lang="en-US" dirty="0"/>
          </a:p>
        </p:txBody>
      </p:sp>
      <p:pic>
        <p:nvPicPr>
          <p:cNvPr id="1026" name="Picture 2" descr="C:\Users\acer\Desktop\f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7430" y="1600200"/>
            <a:ext cx="7691182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6275" y="1724819"/>
            <a:ext cx="77914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pyramids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71775" y="1853406"/>
            <a:ext cx="36004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ecological pyramid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Ecological pyramid are graphical </a:t>
            </a:r>
            <a:r>
              <a:rPr lang="en-US" dirty="0" err="1" smtClean="0"/>
              <a:t>reprentation</a:t>
            </a:r>
            <a:r>
              <a:rPr lang="en-US" dirty="0" smtClean="0"/>
              <a:t> of </a:t>
            </a:r>
            <a:r>
              <a:rPr lang="en-US" dirty="0" err="1" smtClean="0"/>
              <a:t>trophic</a:t>
            </a:r>
            <a:r>
              <a:rPr lang="en-US" dirty="0" smtClean="0"/>
              <a:t> structure ecosystem.</a:t>
            </a:r>
          </a:p>
          <a:p>
            <a:r>
              <a:rPr lang="en-US" dirty="0" err="1" smtClean="0"/>
              <a:t>Trophic</a:t>
            </a:r>
            <a:r>
              <a:rPr lang="en-US" dirty="0" smtClean="0"/>
              <a:t> level are the </a:t>
            </a:r>
            <a:r>
              <a:rPr lang="en-US" dirty="0" err="1" smtClean="0"/>
              <a:t>fedding</a:t>
            </a:r>
            <a:r>
              <a:rPr lang="en-US" dirty="0" smtClean="0"/>
              <a:t> position in </a:t>
            </a:r>
            <a:r>
              <a:rPr lang="en-US" dirty="0" err="1" smtClean="0"/>
              <a:t>foodchain</a:t>
            </a:r>
            <a:r>
              <a:rPr lang="en-US" dirty="0" smtClean="0"/>
              <a:t> primary producer, herbivores  ,</a:t>
            </a:r>
          </a:p>
          <a:p>
            <a:pPr>
              <a:buNone/>
            </a:pPr>
            <a:r>
              <a:rPr lang="en-US" dirty="0" smtClean="0"/>
              <a:t>     secondary carnivores etc.                              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pyramid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    Pyramid  of numbers</a:t>
            </a:r>
          </a:p>
          <a:p>
            <a:pPr>
              <a:buNone/>
            </a:pPr>
            <a:r>
              <a:rPr lang="en-US" dirty="0" smtClean="0"/>
              <a:t>2     Pyramid of biomass</a:t>
            </a:r>
          </a:p>
          <a:p>
            <a:pPr>
              <a:buNone/>
            </a:pPr>
            <a:r>
              <a:rPr lang="en-US" dirty="0" smtClean="0"/>
              <a:t>3      Pyramid of productivity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ecological pyramid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•It is the graphic representation of number of</a:t>
            </a:r>
          </a:p>
          <a:p>
            <a:pPr>
              <a:buNone/>
            </a:pPr>
            <a:r>
              <a:rPr lang="en-US" dirty="0" smtClean="0"/>
              <a:t>     individuals per unit area of various tropic levels.</a:t>
            </a:r>
          </a:p>
          <a:p>
            <a:pPr>
              <a:buNone/>
            </a:pPr>
            <a:r>
              <a:rPr lang="en-US" dirty="0" smtClean="0"/>
              <a:t>•Large number of producers tend to form the</a:t>
            </a:r>
          </a:p>
          <a:p>
            <a:pPr>
              <a:buNone/>
            </a:pPr>
            <a:r>
              <a:rPr lang="en-US" dirty="0" smtClean="0"/>
              <a:t>     base.</a:t>
            </a:r>
          </a:p>
          <a:p>
            <a:pPr>
              <a:buNone/>
            </a:pPr>
            <a:r>
              <a:rPr lang="en-US" dirty="0" smtClean="0"/>
              <a:t>•Lower numbers of top carnivores occupy the tip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numbers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362200"/>
            <a:ext cx="4438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numbers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33637" y="2434431"/>
            <a:ext cx="42767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numbers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the graphical representation of biomass present</a:t>
            </a:r>
          </a:p>
          <a:p>
            <a:pPr>
              <a:buNone/>
            </a:pPr>
            <a:r>
              <a:rPr lang="en-US" dirty="0" smtClean="0"/>
              <a:t>    per unit area at different tropic levels, with</a:t>
            </a:r>
          </a:p>
          <a:p>
            <a:pPr>
              <a:buNone/>
            </a:pPr>
            <a:r>
              <a:rPr lang="en-US" dirty="0" smtClean="0"/>
              <a:t>     producers at the base and carnivores at the top.</a:t>
            </a:r>
          </a:p>
          <a:p>
            <a:pPr>
              <a:buNone/>
            </a:pPr>
            <a:r>
              <a:rPr lang="en-US" dirty="0" smtClean="0"/>
              <a:t>•Biomass is calculated as</a:t>
            </a:r>
          </a:p>
          <a:p>
            <a:pPr>
              <a:buNone/>
            </a:pPr>
            <a:r>
              <a:rPr lang="en-US" dirty="0" smtClean="0"/>
              <a:t>mass of each individual X no. of individual at tropic levels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biomass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3009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Terrestial</a:t>
            </a:r>
            <a:r>
              <a:rPr lang="en-US" dirty="0" smtClean="0"/>
              <a:t> and aquatic  ecosystem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057400"/>
            <a:ext cx="27527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•Pyramid of productivity is a graphical</a:t>
            </a:r>
          </a:p>
          <a:p>
            <a:pPr>
              <a:buNone/>
            </a:pPr>
            <a:r>
              <a:rPr lang="en-US" dirty="0" smtClean="0"/>
              <a:t>representation of the flow of energy through</a:t>
            </a:r>
          </a:p>
          <a:p>
            <a:pPr>
              <a:buNone/>
            </a:pPr>
            <a:r>
              <a:rPr lang="en-US" dirty="0" smtClean="0"/>
              <a:t>each tropic level of a food chain over a fixed</a:t>
            </a:r>
          </a:p>
          <a:p>
            <a:pPr>
              <a:buNone/>
            </a:pPr>
            <a:r>
              <a:rPr lang="en-US" dirty="0" smtClean="0"/>
              <a:t>time period.</a:t>
            </a:r>
          </a:p>
          <a:p>
            <a:pPr>
              <a:buNone/>
            </a:pPr>
            <a:r>
              <a:rPr lang="en-US" dirty="0" smtClean="0"/>
              <a:t>•The input of solar energy may be indicated by</a:t>
            </a:r>
          </a:p>
          <a:p>
            <a:pPr>
              <a:buNone/>
            </a:pPr>
            <a:r>
              <a:rPr lang="en-US" dirty="0" smtClean="0"/>
              <a:t>adding an extra to the base.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productivity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•In a food chain each organism obtains energy</a:t>
            </a:r>
          </a:p>
          <a:p>
            <a:pPr>
              <a:buNone/>
            </a:pPr>
            <a:r>
              <a:rPr lang="en-US" dirty="0"/>
              <a:t>from the one at the level below.</a:t>
            </a:r>
          </a:p>
          <a:p>
            <a:pPr>
              <a:buNone/>
            </a:pPr>
            <a:r>
              <a:rPr lang="en-US" dirty="0"/>
              <a:t>•Plants are called </a:t>
            </a:r>
            <a:r>
              <a:rPr lang="en-US" b="1" dirty="0"/>
              <a:t>producers because they</a:t>
            </a:r>
          </a:p>
          <a:p>
            <a:pPr>
              <a:buNone/>
            </a:pPr>
            <a:r>
              <a:rPr lang="en-US" dirty="0"/>
              <a:t>create their own food through photosynthesis</a:t>
            </a:r>
          </a:p>
          <a:p>
            <a:pPr>
              <a:buNone/>
            </a:pPr>
            <a:r>
              <a:rPr lang="en-US" dirty="0"/>
              <a:t>•Animals are </a:t>
            </a:r>
            <a:r>
              <a:rPr lang="en-US" b="1" dirty="0"/>
              <a:t>consumers because they cannot</a:t>
            </a:r>
          </a:p>
          <a:p>
            <a:pPr>
              <a:buNone/>
            </a:pPr>
            <a:r>
              <a:rPr lang="en-US" dirty="0"/>
              <a:t>create their own food, they must eat plants or</a:t>
            </a:r>
          </a:p>
          <a:p>
            <a:pPr>
              <a:buNone/>
            </a:pPr>
            <a:r>
              <a:rPr lang="en-US" dirty="0"/>
              <a:t>other animals to get the energy that they need.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factor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662906"/>
            <a:ext cx="76200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productivity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b="1" dirty="0" smtClean="0"/>
              <a:t>Bioaccumulation - When plants / animals take up a chemical from the</a:t>
            </a:r>
          </a:p>
          <a:p>
            <a:pPr>
              <a:buNone/>
            </a:pPr>
            <a:r>
              <a:rPr lang="en-US" dirty="0" smtClean="0"/>
              <a:t>environment and do not excrete </a:t>
            </a:r>
            <a:r>
              <a:rPr lang="en-US" dirty="0" err="1" smtClean="0"/>
              <a:t>it,the</a:t>
            </a:r>
            <a:r>
              <a:rPr lang="en-US" dirty="0" smtClean="0"/>
              <a:t> chemical builds up in the organism over</a:t>
            </a:r>
          </a:p>
          <a:p>
            <a:pPr>
              <a:buNone/>
            </a:pPr>
            <a:r>
              <a:rPr lang="en-US" dirty="0" smtClean="0"/>
              <a:t>time to a potentially lethal level.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b="1" dirty="0" err="1" smtClean="0"/>
              <a:t>Biomagnification</a:t>
            </a:r>
            <a:r>
              <a:rPr lang="en-US" b="1" dirty="0" smtClean="0"/>
              <a:t> - Refers to the sequence of processes that results</a:t>
            </a:r>
          </a:p>
          <a:p>
            <a:pPr>
              <a:buNone/>
            </a:pPr>
            <a:r>
              <a:rPr lang="en-US" dirty="0" smtClean="0"/>
              <a:t> in higher concentrations of the chemical in organisms at higher levels in the</a:t>
            </a:r>
          </a:p>
          <a:p>
            <a:pPr>
              <a:buNone/>
            </a:pPr>
            <a:r>
              <a:rPr lang="en-US" dirty="0" smtClean="0"/>
              <a:t> food chain. The concentration of the chemical may not affect lower levels of</a:t>
            </a:r>
          </a:p>
          <a:p>
            <a:pPr>
              <a:buNone/>
            </a:pPr>
            <a:r>
              <a:rPr lang="en-US" dirty="0" smtClean="0"/>
              <a:t>the food chain but the top levels take in so much it can cause disease or death.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b="1" dirty="0" smtClean="0"/>
              <a:t>Extinction of species – Due to decrease in population of various species the</a:t>
            </a:r>
          </a:p>
          <a:p>
            <a:pPr>
              <a:buNone/>
            </a:pPr>
            <a:r>
              <a:rPr lang="en-US" dirty="0" smtClean="0"/>
              <a:t> balance of various tropic levels is disturbed as a result some levels have more</a:t>
            </a:r>
          </a:p>
          <a:p>
            <a:pPr>
              <a:buNone/>
            </a:pPr>
            <a:r>
              <a:rPr lang="en-US" dirty="0" smtClean="0"/>
              <a:t> accumulation of species while others have very less population.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Disturbances of ecosystem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1.Producers</a:t>
            </a:r>
            <a:endParaRPr lang="en-US" b="1" dirty="0"/>
          </a:p>
          <a:p>
            <a:pPr>
              <a:buNone/>
            </a:pPr>
            <a:r>
              <a:rPr lang="en-US" b="1" dirty="0" smtClean="0"/>
              <a:t>2.Consumers</a:t>
            </a:r>
            <a:endParaRPr lang="en-US" b="1" dirty="0"/>
          </a:p>
          <a:p>
            <a:pPr>
              <a:buNone/>
            </a:pPr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Primary consumers</a:t>
            </a:r>
          </a:p>
          <a:p>
            <a:pPr>
              <a:buNone/>
            </a:pPr>
            <a:r>
              <a:rPr lang="en-US" b="1" dirty="0"/>
              <a:t>(ii) Secondary consumers</a:t>
            </a:r>
          </a:p>
          <a:p>
            <a:pPr>
              <a:buNone/>
            </a:pPr>
            <a:r>
              <a:rPr lang="en-US" b="1" dirty="0"/>
              <a:t>(iii) Tertiary consumers</a:t>
            </a:r>
          </a:p>
          <a:p>
            <a:pPr>
              <a:buNone/>
            </a:pPr>
            <a:r>
              <a:rPr lang="en-US" b="1" dirty="0"/>
              <a:t>(iv) Quaternary consumers</a:t>
            </a:r>
          </a:p>
          <a:p>
            <a:pPr>
              <a:buNone/>
            </a:pPr>
            <a:r>
              <a:rPr lang="en-US" b="1" dirty="0" smtClean="0"/>
              <a:t>3.Decomposers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Tropical level in food chain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BIO\OIP.jpg"/>
          <p:cNvPicPr>
            <a:picLocks noChangeAspect="1" noChangeArrowheads="1"/>
          </p:cNvPicPr>
          <p:nvPr/>
        </p:nvPicPr>
        <p:blipFill>
          <a:blip r:embed="rId2"/>
          <a:srcRect t="9412" r="-7826" b="-8235"/>
          <a:stretch>
            <a:fillRect/>
          </a:stretch>
        </p:blipFill>
        <p:spPr bwMode="auto">
          <a:xfrm>
            <a:off x="990600" y="1371600"/>
            <a:ext cx="8456908" cy="402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BIO\OI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412" r="-7826" b="-8235"/>
          <a:stretch>
            <a:fillRect/>
          </a:stretch>
        </p:blipFill>
        <p:spPr bwMode="auto">
          <a:xfrm>
            <a:off x="5352143" y="2286000"/>
            <a:ext cx="3487057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food chains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3716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(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) Grazing Food Chain</a:t>
            </a:r>
          </a:p>
          <a:p>
            <a:r>
              <a:rPr lang="en-US" sz="2400" dirty="0" smtClean="0"/>
              <a:t>•The consumers utilizing plants as their food , constitute</a:t>
            </a:r>
          </a:p>
          <a:p>
            <a:r>
              <a:rPr lang="en-US" sz="2400" dirty="0" smtClean="0"/>
              <a:t>grazing food chain.</a:t>
            </a:r>
          </a:p>
          <a:p>
            <a:r>
              <a:rPr lang="en-US" sz="2400" dirty="0" smtClean="0"/>
              <a:t>• This food chain begins from green plants and the</a:t>
            </a:r>
          </a:p>
          <a:p>
            <a:r>
              <a:rPr lang="en-US" sz="2400" dirty="0" smtClean="0"/>
              <a:t>primary consumer is herbivore.</a:t>
            </a:r>
          </a:p>
          <a:p>
            <a:r>
              <a:rPr lang="en-US" sz="2400" dirty="0" smtClean="0"/>
              <a:t>• Most of the ecosystem in nature follows this type of</a:t>
            </a:r>
          </a:p>
          <a:p>
            <a:r>
              <a:rPr lang="en-US" sz="2400" dirty="0" smtClean="0"/>
              <a:t>food chain.</a:t>
            </a:r>
          </a:p>
          <a:p>
            <a:r>
              <a:rPr lang="en-US" sz="2400" dirty="0" smtClean="0"/>
              <a:t>Ex: grass =&gt; grasshopper =&gt; birds =&gt; falcon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Grazing food chains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This type of food chain starts from dead organic matter </a:t>
            </a:r>
            <a:r>
              <a:rPr lang="en-US" dirty="0" err="1" smtClean="0"/>
              <a:t>ofdecaying</a:t>
            </a:r>
            <a:r>
              <a:rPr lang="en-US" dirty="0" smtClean="0"/>
              <a:t> animals and plant bodies to the micro-</a:t>
            </a:r>
            <a:r>
              <a:rPr lang="en-US" dirty="0" err="1" smtClean="0"/>
              <a:t>organismsand</a:t>
            </a:r>
            <a:r>
              <a:rPr lang="en-US" dirty="0" smtClean="0"/>
              <a:t> then to detritus feeding organism and to other predators.</a:t>
            </a:r>
          </a:p>
          <a:p>
            <a:pPr>
              <a:buNone/>
            </a:pPr>
            <a:r>
              <a:rPr lang="en-US" dirty="0" smtClean="0"/>
              <a:t>The food chain depends mainly on the influx    organic matter produced in another system.</a:t>
            </a:r>
          </a:p>
          <a:p>
            <a:pPr>
              <a:buNone/>
            </a:pPr>
            <a:r>
              <a:rPr lang="en-US" dirty="0" smtClean="0"/>
              <a:t>The organism of the food chain includes algae,,</a:t>
            </a:r>
          </a:p>
          <a:p>
            <a:pPr>
              <a:buNone/>
            </a:pPr>
            <a:r>
              <a:rPr lang="pt-BR" dirty="0" smtClean="0"/>
              <a:t>   bacteria,fungi, protozoa, insects, nematodes etc.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Detritus food chains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00200"/>
            <a:ext cx="24288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Significane</a:t>
            </a:r>
            <a:r>
              <a:rPr lang="en-US" dirty="0" smtClean="0"/>
              <a:t> of </a:t>
            </a:r>
            <a:r>
              <a:rPr lang="en-US" dirty="0" err="1" smtClean="0"/>
              <a:t>foodchains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905000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•The knowledge of food chain helps in understanding the feeding relationship as well as the interaction between organism and ecosystem.</a:t>
            </a:r>
          </a:p>
          <a:p>
            <a:r>
              <a:rPr lang="en-US" sz="2000" dirty="0" smtClean="0"/>
              <a:t>•It also help in understanding the mechanism of energy flow and circulation of matter in ecosystem.</a:t>
            </a:r>
          </a:p>
          <a:p>
            <a:r>
              <a:rPr lang="en-US" sz="2000" dirty="0" smtClean="0"/>
              <a:t>•It also helps to understand the movement of toxic</a:t>
            </a:r>
          </a:p>
          <a:p>
            <a:r>
              <a:rPr lang="en-US" sz="2000" dirty="0" smtClean="0"/>
              <a:t>substance and the problem associated with biological</a:t>
            </a:r>
          </a:p>
          <a:p>
            <a:r>
              <a:rPr lang="en-US" sz="2000" dirty="0" smtClean="0"/>
              <a:t>magnification in the ecosystem.</a:t>
            </a:r>
            <a:endParaRPr lang="en-US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5787076</TotalTime>
  <Words>945</Words>
  <Application>Microsoft Office PowerPoint</Application>
  <PresentationFormat>On-screen Show (4:3)</PresentationFormat>
  <Paragraphs>131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Food Chain </vt:lpstr>
      <vt:lpstr>foodchain</vt:lpstr>
      <vt:lpstr>Important factor</vt:lpstr>
      <vt:lpstr>Tropical level in food chain </vt:lpstr>
      <vt:lpstr>Slide 5</vt:lpstr>
      <vt:lpstr>Types of food chains</vt:lpstr>
      <vt:lpstr>Grazing food chains </vt:lpstr>
      <vt:lpstr>Detritus food chains </vt:lpstr>
      <vt:lpstr>Significane of foodchains </vt:lpstr>
      <vt:lpstr>Food web</vt:lpstr>
      <vt:lpstr>Important facts</vt:lpstr>
      <vt:lpstr>Types OF Food web</vt:lpstr>
      <vt:lpstr>Different food web</vt:lpstr>
      <vt:lpstr>Soil food web</vt:lpstr>
      <vt:lpstr>Aqatic food web</vt:lpstr>
      <vt:lpstr>Food web in forest</vt:lpstr>
      <vt:lpstr>Grassland food web</vt:lpstr>
      <vt:lpstr>Food web in terrestrial and aqatic ecosystem</vt:lpstr>
      <vt:lpstr>Significance of food web</vt:lpstr>
      <vt:lpstr>Ecological pyramids</vt:lpstr>
      <vt:lpstr>What is ecological pyramid</vt:lpstr>
      <vt:lpstr>Ecological pyramid</vt:lpstr>
      <vt:lpstr>Types of ecological pyramid</vt:lpstr>
      <vt:lpstr>Pyramid of numbers</vt:lpstr>
      <vt:lpstr>Pyramid of numbers</vt:lpstr>
      <vt:lpstr>Pyramid of numbers</vt:lpstr>
      <vt:lpstr>Pyramid of biomass</vt:lpstr>
      <vt:lpstr>Terrestial and aquatic  ecosystem</vt:lpstr>
      <vt:lpstr>Pyramid of productivity</vt:lpstr>
      <vt:lpstr>Pyramid of productivity</vt:lpstr>
      <vt:lpstr>Disturbances of ecosystem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Admin</cp:lastModifiedBy>
  <cp:revision>50</cp:revision>
  <dcterms:created xsi:type="dcterms:W3CDTF">2019-12-12T17:03:13Z</dcterms:created>
  <dcterms:modified xsi:type="dcterms:W3CDTF">2020-01-02T07:24:20Z</dcterms:modified>
</cp:coreProperties>
</file>