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1" r:id="rId2"/>
    <p:sldId id="294" r:id="rId3"/>
    <p:sldId id="295" r:id="rId4"/>
    <p:sldId id="297" r:id="rId5"/>
    <p:sldId id="299" r:id="rId6"/>
    <p:sldId id="307" r:id="rId7"/>
    <p:sldId id="301" r:id="rId8"/>
    <p:sldId id="260" r:id="rId9"/>
    <p:sldId id="261" r:id="rId10"/>
    <p:sldId id="304" r:id="rId11"/>
    <p:sldId id="305" r:id="rId12"/>
    <p:sldId id="306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308" r:id="rId22"/>
    <p:sldId id="270" r:id="rId23"/>
    <p:sldId id="271" r:id="rId24"/>
    <p:sldId id="309" r:id="rId25"/>
    <p:sldId id="310" r:id="rId26"/>
    <p:sldId id="272" r:id="rId27"/>
    <p:sldId id="273" r:id="rId28"/>
    <p:sldId id="274" r:id="rId29"/>
    <p:sldId id="275" r:id="rId30"/>
    <p:sldId id="276" r:id="rId31"/>
    <p:sldId id="303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1C23-B49B-4AD1-94AE-528610913FF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7695-9B8A-470B-9B17-9DD75BE1B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1C23-B49B-4AD1-94AE-528610913FF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7695-9B8A-470B-9B17-9DD75BE1B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1C23-B49B-4AD1-94AE-528610913FF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7695-9B8A-470B-9B17-9DD75BE1B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1C23-B49B-4AD1-94AE-528610913FF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7695-9B8A-470B-9B17-9DD75BE1B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1C23-B49B-4AD1-94AE-528610913FF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7695-9B8A-470B-9B17-9DD75BE1B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1C23-B49B-4AD1-94AE-528610913FF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7695-9B8A-470B-9B17-9DD75BE1B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1C23-B49B-4AD1-94AE-528610913FF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7695-9B8A-470B-9B17-9DD75BE1B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1C23-B49B-4AD1-94AE-528610913FF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7695-9B8A-470B-9B17-9DD75BE1B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1C23-B49B-4AD1-94AE-528610913FF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7695-9B8A-470B-9B17-9DD75BE1B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1C23-B49B-4AD1-94AE-528610913FF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7695-9B8A-470B-9B17-9DD75BE1B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1C23-B49B-4AD1-94AE-528610913FF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C77695-9B8A-470B-9B17-9DD75BE1B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321C23-B49B-4AD1-94AE-528610913FF9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C77695-9B8A-470B-9B17-9DD75BE1BA2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239000" cy="609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mtClean="0"/>
              <a:t>Contents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8305800" cy="5715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zh-TW" sz="2400" smtClean="0"/>
              <a:t>What is an ecosystem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zh-TW" sz="2400" smtClean="0"/>
              <a:t>Three major principles of ecosystem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zh-TW" sz="2400" smtClean="0"/>
              <a:t>Components of an ecosystem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mtClean="0"/>
              <a:t>Abiotic components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mtClean="0"/>
              <a:t>Biotic components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zh-TW" sz="2400" smtClean="0"/>
              <a:t>Movement of energy and nutrients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mtClean="0"/>
              <a:t>Food chain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mtClean="0"/>
              <a:t>Food webs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mtClean="0"/>
              <a:t>Trophic levels, biomass and biome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zh-TW" sz="2400" smtClean="0"/>
              <a:t>Linkages and interactions in an ecosystem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mtClean="0"/>
              <a:t>Carbon cycle and oxygen cycle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mtClean="0"/>
              <a:t>Model of nutrient cycle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zh-TW" sz="2400" smtClean="0"/>
              <a:t>Environmental Limitation in ecosystem development.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TW" sz="24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</a:t>
            </a:r>
            <a:r>
              <a:rPr lang="en-US" dirty="0" err="1" smtClean="0"/>
              <a:t>genrally</a:t>
            </a:r>
            <a:r>
              <a:rPr lang="en-US" dirty="0" smtClean="0"/>
              <a:t> </a:t>
            </a:r>
            <a:r>
              <a:rPr lang="en-US" dirty="0" err="1" smtClean="0"/>
              <a:t>chrophyll</a:t>
            </a:r>
            <a:r>
              <a:rPr lang="en-US" dirty="0" smtClean="0"/>
              <a:t> bearing (autotrophic)</a:t>
            </a:r>
          </a:p>
          <a:p>
            <a:r>
              <a:rPr lang="en-US" dirty="0" smtClean="0"/>
              <a:t>Self feeding organism which prepare</a:t>
            </a:r>
          </a:p>
          <a:p>
            <a:r>
              <a:rPr lang="en-US" dirty="0" smtClean="0"/>
              <a:t>Ex green </a:t>
            </a:r>
            <a:r>
              <a:rPr lang="en-US" dirty="0" err="1" smtClean="0"/>
              <a:t>plants,some</a:t>
            </a:r>
            <a:r>
              <a:rPr lang="en-US" dirty="0" smtClean="0"/>
              <a:t> </a:t>
            </a:r>
            <a:r>
              <a:rPr lang="en-US" dirty="0" err="1" smtClean="0"/>
              <a:t>photosythrtic</a:t>
            </a:r>
            <a:r>
              <a:rPr lang="en-US" dirty="0" smtClean="0"/>
              <a:t> bacteria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Consumer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They are also called </a:t>
            </a:r>
            <a:r>
              <a:rPr lang="en-US" dirty="0" err="1" smtClean="0"/>
              <a:t>hetrophys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Which means those who feeds on others.</a:t>
            </a:r>
          </a:p>
          <a:p>
            <a:pPr>
              <a:buNone/>
            </a:pPr>
            <a:r>
              <a:rPr lang="en-US" dirty="0" smtClean="0"/>
              <a:t>Herbivores :organism that eat plants are called </a:t>
            </a:r>
          </a:p>
          <a:p>
            <a:pPr>
              <a:buNone/>
            </a:pPr>
            <a:r>
              <a:rPr lang="en-US" dirty="0" smtClean="0"/>
              <a:t>                   Primary consumer.</a:t>
            </a:r>
          </a:p>
          <a:p>
            <a:pPr>
              <a:buNone/>
            </a:pPr>
            <a:r>
              <a:rPr lang="en-US" dirty="0" smtClean="0"/>
              <a:t>Primary consumer the only eat plant material .</a:t>
            </a:r>
          </a:p>
          <a:p>
            <a:pPr>
              <a:buNone/>
            </a:pPr>
            <a:r>
              <a:rPr lang="en-US" dirty="0" err="1" smtClean="0"/>
              <a:t>Ex:deer</a:t>
            </a:r>
            <a:r>
              <a:rPr lang="en-US" dirty="0" smtClean="0"/>
              <a:t>, </a:t>
            </a:r>
            <a:r>
              <a:rPr lang="en-US" dirty="0" err="1" smtClean="0"/>
              <a:t>rabbits,cows</a:t>
            </a:r>
            <a:r>
              <a:rPr lang="en-US" dirty="0" smtClean="0"/>
              <a:t>, </a:t>
            </a:r>
            <a:r>
              <a:rPr lang="en-US" dirty="0" err="1" smtClean="0"/>
              <a:t>sheep,goats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carnivores:these</a:t>
            </a:r>
            <a:r>
              <a:rPr lang="en-US" dirty="0" smtClean="0"/>
              <a:t> are animal which feeds on herbivores.</a:t>
            </a:r>
          </a:p>
          <a:p>
            <a:pPr>
              <a:buNone/>
            </a:pPr>
            <a:r>
              <a:rPr lang="en-US" dirty="0" smtClean="0"/>
              <a:t>To obtain energy from food by eating another living organism.</a:t>
            </a:r>
          </a:p>
          <a:p>
            <a:pPr>
              <a:buNone/>
            </a:pPr>
            <a:r>
              <a:rPr lang="en-US" dirty="0" err="1" smtClean="0"/>
              <a:t>Ex:lion</a:t>
            </a:r>
            <a:r>
              <a:rPr lang="en-US" dirty="0" smtClean="0"/>
              <a:t>, </a:t>
            </a:r>
            <a:r>
              <a:rPr lang="en-US" dirty="0" err="1" smtClean="0"/>
              <a:t>tigers,cheetahs,cat,dog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Consumer&amp;decomposer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Omnivores:they</a:t>
            </a:r>
            <a:r>
              <a:rPr lang="en-US" dirty="0" smtClean="0"/>
              <a:t> consume both </a:t>
            </a:r>
            <a:r>
              <a:rPr lang="en-US" dirty="0" err="1" smtClean="0"/>
              <a:t>plants&amp;animal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Ex:pigs,rat&amp;most</a:t>
            </a:r>
            <a:r>
              <a:rPr lang="en-US" dirty="0" smtClean="0"/>
              <a:t> bear species.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birds:chicken,crows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Decomposer:the</a:t>
            </a:r>
            <a:r>
              <a:rPr lang="en-US" dirty="0" smtClean="0"/>
              <a:t> organism that degrade or</a:t>
            </a:r>
          </a:p>
          <a:p>
            <a:r>
              <a:rPr lang="en-US" dirty="0" smtClean="0"/>
              <a:t>             </a:t>
            </a:r>
            <a:r>
              <a:rPr lang="en-US" dirty="0" err="1" smtClean="0"/>
              <a:t>decompes</a:t>
            </a:r>
            <a:r>
              <a:rPr lang="en-US" dirty="0" smtClean="0"/>
              <a:t> dead or organic material.</a:t>
            </a:r>
          </a:p>
          <a:p>
            <a:r>
              <a:rPr lang="en-US" dirty="0" err="1" smtClean="0"/>
              <a:t>Ex:fungi,bacteria,&amp;some</a:t>
            </a:r>
            <a:r>
              <a:rPr lang="en-US" dirty="0" smtClean="0"/>
              <a:t> insects.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r>
              <a:rPr lang="en-US" dirty="0" smtClean="0"/>
              <a:t>Types of food chains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75260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(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) Grazing Food Chain</a:t>
            </a:r>
          </a:p>
          <a:p>
            <a:r>
              <a:rPr lang="en-US" sz="2400" dirty="0" smtClean="0"/>
              <a:t>•The consumers utilizing plants as their food , constitute</a:t>
            </a:r>
          </a:p>
          <a:p>
            <a:r>
              <a:rPr lang="en-US" sz="2400" dirty="0" smtClean="0"/>
              <a:t>grazing food chain.</a:t>
            </a:r>
          </a:p>
          <a:p>
            <a:r>
              <a:rPr lang="en-US" sz="2400" dirty="0" smtClean="0"/>
              <a:t>• This food chain begins from green plants and the</a:t>
            </a:r>
          </a:p>
          <a:p>
            <a:r>
              <a:rPr lang="en-US" sz="2400" dirty="0" smtClean="0"/>
              <a:t>primary consumer is herbivore.</a:t>
            </a:r>
          </a:p>
          <a:p>
            <a:r>
              <a:rPr lang="en-US" sz="2400" dirty="0" smtClean="0"/>
              <a:t>• Most of the ecosystem in nature follows this type of</a:t>
            </a:r>
          </a:p>
          <a:p>
            <a:r>
              <a:rPr lang="en-US" sz="2400" dirty="0" smtClean="0"/>
              <a:t>food chain.</a:t>
            </a:r>
          </a:p>
          <a:p>
            <a:r>
              <a:rPr lang="en-US" sz="2400" dirty="0" smtClean="0"/>
              <a:t>Ex: grass =&gt; grasshopper =&gt; birds =&gt; falcon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land where farm animal feed on grass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Grazing food chains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Detritus food chains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This type of food chain starts from dead organic matter of</a:t>
            </a:r>
          </a:p>
          <a:p>
            <a:pPr>
              <a:buNone/>
            </a:pPr>
            <a:r>
              <a:rPr lang="en-US" dirty="0" smtClean="0"/>
              <a:t>decaying animals and plant bodies to the micro-organisms</a:t>
            </a:r>
          </a:p>
          <a:p>
            <a:pPr>
              <a:buNone/>
            </a:pPr>
            <a:r>
              <a:rPr lang="en-US" dirty="0" smtClean="0"/>
              <a:t>and then to detritus feeding organism and to other</a:t>
            </a:r>
          </a:p>
          <a:p>
            <a:pPr>
              <a:buNone/>
            </a:pPr>
            <a:r>
              <a:rPr lang="en-US" dirty="0" smtClean="0"/>
              <a:t>predators.</a:t>
            </a:r>
          </a:p>
          <a:p>
            <a:pPr>
              <a:buNone/>
            </a:pPr>
            <a:r>
              <a:rPr lang="en-US" dirty="0" smtClean="0"/>
              <a:t>The food chain depends mainly on the influx of organic</a:t>
            </a:r>
          </a:p>
          <a:p>
            <a:pPr>
              <a:buNone/>
            </a:pPr>
            <a:r>
              <a:rPr lang="en-US" dirty="0" smtClean="0"/>
              <a:t>matter produced in another system.</a:t>
            </a:r>
          </a:p>
          <a:p>
            <a:pPr>
              <a:buNone/>
            </a:pPr>
            <a:r>
              <a:rPr lang="en-US" dirty="0" smtClean="0"/>
              <a:t>The organism of the food chain includes algae, bacteria,</a:t>
            </a:r>
          </a:p>
          <a:p>
            <a:pPr>
              <a:buNone/>
            </a:pPr>
            <a:r>
              <a:rPr lang="pt-BR" dirty="0" smtClean="0"/>
              <a:t>fungi, protozoa, insects, nematodes etc.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Significance </a:t>
            </a:r>
            <a:r>
              <a:rPr lang="en-US" smtClean="0"/>
              <a:t>of food chains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00200"/>
            <a:ext cx="24288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1905000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•The knowledge of food chain helps in understanding</a:t>
            </a:r>
          </a:p>
          <a:p>
            <a:r>
              <a:rPr lang="en-US" sz="2000" dirty="0" smtClean="0"/>
              <a:t>the feeding relationship as well as the interaction</a:t>
            </a:r>
          </a:p>
          <a:p>
            <a:r>
              <a:rPr lang="en-US" sz="2000" dirty="0" smtClean="0"/>
              <a:t>between organism and ecosystem.</a:t>
            </a:r>
          </a:p>
          <a:p>
            <a:r>
              <a:rPr lang="en-US" sz="2000" dirty="0" smtClean="0"/>
              <a:t>•It also help in understanding the mechanism of energy</a:t>
            </a:r>
          </a:p>
          <a:p>
            <a:r>
              <a:rPr lang="en-US" sz="2000" dirty="0" smtClean="0"/>
              <a:t>flow and circulation of matter in ecosystem.</a:t>
            </a:r>
          </a:p>
          <a:p>
            <a:r>
              <a:rPr lang="en-US" sz="2000" dirty="0" smtClean="0"/>
              <a:t>•It also helps to understand the movement of toxic</a:t>
            </a:r>
          </a:p>
          <a:p>
            <a:r>
              <a:rPr lang="en-US" sz="2000" dirty="0" smtClean="0"/>
              <a:t>substance and the problem associated with biological</a:t>
            </a:r>
          </a:p>
          <a:p>
            <a:r>
              <a:rPr lang="en-US" sz="2000" dirty="0" smtClean="0"/>
              <a:t>magnification in the ecosystem.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food web?</a:t>
            </a:r>
          </a:p>
          <a:p>
            <a:r>
              <a:rPr lang="en-US" dirty="0" smtClean="0"/>
              <a:t>Food web can be defined as, "a network of food chains</a:t>
            </a:r>
          </a:p>
          <a:p>
            <a:pPr>
              <a:buNone/>
            </a:pPr>
            <a:r>
              <a:rPr lang="en-US" dirty="0" smtClean="0"/>
              <a:t>    which are interconnected at various tropic levels, so as</a:t>
            </a:r>
          </a:p>
          <a:p>
            <a:pPr>
              <a:buNone/>
            </a:pPr>
            <a:r>
              <a:rPr lang="en-US" dirty="0" smtClean="0"/>
              <a:t>     to form a number of feeding connections amongst</a:t>
            </a:r>
          </a:p>
          <a:p>
            <a:pPr>
              <a:buNone/>
            </a:pPr>
            <a:r>
              <a:rPr lang="en-US" dirty="0" smtClean="0"/>
              <a:t>    different organisms of a biotic community".</a:t>
            </a:r>
          </a:p>
          <a:p>
            <a:r>
              <a:rPr lang="en-US" dirty="0" smtClean="0"/>
              <a:t>It is also known as consumer-resource system.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•A </a:t>
            </a:r>
            <a:r>
              <a:rPr lang="en-US" b="1" dirty="0" smtClean="0"/>
              <a:t>node represents an individual species, or a group of related species.</a:t>
            </a:r>
          </a:p>
          <a:p>
            <a:pPr>
              <a:buNone/>
            </a:pPr>
            <a:r>
              <a:rPr lang="en-US" dirty="0" smtClean="0"/>
              <a:t>                    </a:t>
            </a:r>
          </a:p>
          <a:p>
            <a:pPr>
              <a:buNone/>
            </a:pPr>
            <a:r>
              <a:rPr lang="en-US" dirty="0" smtClean="0"/>
              <a:t>• A </a:t>
            </a:r>
            <a:r>
              <a:rPr lang="en-US" b="1" dirty="0" smtClean="0"/>
              <a:t>link connects two nodes. Arrows represent links, and</a:t>
            </a:r>
          </a:p>
          <a:p>
            <a:pPr>
              <a:buNone/>
            </a:pPr>
            <a:r>
              <a:rPr lang="en-US" dirty="0" smtClean="0"/>
              <a:t>    always go from prey to predator.</a:t>
            </a:r>
          </a:p>
          <a:p>
            <a:pPr>
              <a:buNone/>
            </a:pPr>
            <a:r>
              <a:rPr lang="en-US" dirty="0" smtClean="0"/>
              <a:t>The lowest tropic level are called </a:t>
            </a:r>
            <a:r>
              <a:rPr lang="en-US" b="1" dirty="0" smtClean="0"/>
              <a:t>basal species.</a:t>
            </a:r>
          </a:p>
          <a:p>
            <a:pPr>
              <a:buNone/>
            </a:pPr>
            <a:r>
              <a:rPr lang="en-US" dirty="0" smtClean="0"/>
              <a:t> The highest tropic level are called </a:t>
            </a:r>
            <a:r>
              <a:rPr lang="en-US" b="1" dirty="0" smtClean="0"/>
              <a:t>top predators.</a:t>
            </a:r>
          </a:p>
          <a:p>
            <a:pPr>
              <a:buNone/>
            </a:pPr>
            <a:r>
              <a:rPr lang="en-US" dirty="0" smtClean="0"/>
              <a:t>  Movement of nutrients is cyclic but of energy is</a:t>
            </a:r>
          </a:p>
          <a:p>
            <a:pPr>
              <a:buNone/>
            </a:pPr>
            <a:r>
              <a:rPr lang="en-US" dirty="0" smtClean="0"/>
              <a:t>  unidirectional and non-cyclic.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Food web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62616" y="1935163"/>
            <a:ext cx="741876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What is an ecosystem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 ecosystem is a </a:t>
            </a:r>
            <a:r>
              <a:rPr lang="en-US" altLang="zh-TW" dirty="0" smtClean="0">
                <a:solidFill>
                  <a:srgbClr val="FF3300"/>
                </a:solidFill>
              </a:rPr>
              <a:t>grouping of organisms</a:t>
            </a:r>
            <a:r>
              <a:rPr lang="en-US" altLang="zh-TW" dirty="0" smtClean="0"/>
              <a:t> that </a:t>
            </a:r>
            <a:r>
              <a:rPr lang="en-US" altLang="zh-TW" dirty="0" smtClean="0">
                <a:solidFill>
                  <a:srgbClr val="FF3300"/>
                </a:solidFill>
              </a:rPr>
              <a:t>interact with each other and their environment</a:t>
            </a:r>
            <a:r>
              <a:rPr lang="en-US" altLang="zh-TW" dirty="0" smtClean="0"/>
              <a:t> in such a way as </a:t>
            </a:r>
            <a:r>
              <a:rPr lang="en-US" altLang="zh-TW" dirty="0" smtClean="0">
                <a:solidFill>
                  <a:srgbClr val="0066FF"/>
                </a:solidFill>
              </a:rPr>
              <a:t>to preserve the grouping.</a:t>
            </a:r>
          </a:p>
          <a:p>
            <a:r>
              <a:rPr lang="en-US" altLang="zh-TW" dirty="0" smtClean="0">
                <a:solidFill>
                  <a:srgbClr val="0066FF"/>
                </a:solidFill>
              </a:rPr>
              <a:t>Ecosystem is a large community of living organism (</a:t>
            </a:r>
            <a:r>
              <a:rPr lang="en-US" altLang="zh-TW" dirty="0" err="1" smtClean="0">
                <a:solidFill>
                  <a:srgbClr val="0066FF"/>
                </a:solidFill>
              </a:rPr>
              <a:t>plants,animals</a:t>
            </a:r>
            <a:r>
              <a:rPr lang="en-US" altLang="zh-TW" dirty="0" smtClean="0">
                <a:solidFill>
                  <a:srgbClr val="0066FF"/>
                </a:solidFill>
              </a:rPr>
              <a:t> &amp; microbes) in a particular  area.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food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food web</a:t>
            </a:r>
          </a:p>
          <a:p>
            <a:pPr>
              <a:buNone/>
            </a:pPr>
            <a:r>
              <a:rPr lang="en-US" dirty="0" smtClean="0"/>
              <a:t>• Aquatic food web</a:t>
            </a:r>
          </a:p>
          <a:p>
            <a:pPr>
              <a:buNone/>
            </a:pPr>
            <a:r>
              <a:rPr lang="en-US" dirty="0" smtClean="0"/>
              <a:t>• Food web in forest</a:t>
            </a:r>
          </a:p>
          <a:p>
            <a:pPr>
              <a:buNone/>
            </a:pPr>
            <a:r>
              <a:rPr lang="en-US" dirty="0" smtClean="0"/>
              <a:t>• Food web of grassland</a:t>
            </a:r>
          </a:p>
          <a:p>
            <a:pPr>
              <a:buNone/>
            </a:pPr>
            <a:r>
              <a:rPr lang="en-US" dirty="0" smtClean="0"/>
              <a:t>• Food web in terrestrial and aquatic ecosystem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food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soil food web is the  community of organism living all or part of their lives in the soil</a:t>
            </a:r>
          </a:p>
          <a:p>
            <a:r>
              <a:rPr lang="en-US" dirty="0" smtClean="0"/>
              <a:t>A complex living system in the soil &amp; how it  interacts with the environment ,plants &amp; animals.</a:t>
            </a:r>
          </a:p>
          <a:p>
            <a:r>
              <a:rPr lang="en-US" dirty="0" smtClean="0"/>
              <a:t>Food web describe the transfer of energy between species in an ecosystem.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food web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62919"/>
            <a:ext cx="6962775" cy="48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Aqatic</a:t>
            </a:r>
            <a:r>
              <a:rPr lang="en-US" dirty="0" smtClean="0"/>
              <a:t> food web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05769"/>
            <a:ext cx="5705475" cy="523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Aquatic </a:t>
            </a:r>
            <a:r>
              <a:rPr lang="en-US" dirty="0" err="1" smtClean="0"/>
              <a:t>foodweb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Phytoplankton &amp; algae  from the bases of aquatic </a:t>
            </a:r>
            <a:r>
              <a:rPr lang="en-US" dirty="0" err="1" smtClean="0"/>
              <a:t>foodweb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are eaten by primary consumer like </a:t>
            </a:r>
            <a:r>
              <a:rPr lang="en-US" dirty="0" err="1" smtClean="0"/>
              <a:t>zooplankton,fish</a:t>
            </a:r>
            <a:r>
              <a:rPr lang="en-US" dirty="0" smtClean="0"/>
              <a:t>.</a:t>
            </a:r>
          </a:p>
          <a:p>
            <a:r>
              <a:rPr lang="en-US" dirty="0" smtClean="0"/>
              <a:t>Zooplankton including copepods, rotifers,&amp; larval stages of some fish.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 food web</a:t>
            </a:r>
            <a:endParaRPr lang="en-US" dirty="0"/>
          </a:p>
        </p:txBody>
      </p:sp>
      <p:pic>
        <p:nvPicPr>
          <p:cNvPr id="1026" name="Picture 2" descr="C:\Users\Admin\Desktop\fores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81200"/>
            <a:ext cx="7666892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web in forest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0"/>
            <a:ext cx="5695950" cy="407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Grassland food web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590800"/>
            <a:ext cx="40386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Food web in terrestrial and </a:t>
            </a:r>
            <a:r>
              <a:rPr lang="en-US" dirty="0" err="1" smtClean="0"/>
              <a:t>aqatic</a:t>
            </a:r>
            <a:r>
              <a:rPr lang="en-US" dirty="0" smtClean="0"/>
              <a:t> ecosystem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72027"/>
            <a:ext cx="5686425" cy="528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of food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•Food webs distinguish levels of producers and consumers by</a:t>
            </a:r>
          </a:p>
          <a:p>
            <a:pPr algn="ctr">
              <a:buNone/>
            </a:pPr>
            <a:r>
              <a:rPr lang="en-US" dirty="0" smtClean="0"/>
              <a:t>  identifying and defining the imp of animal relationship</a:t>
            </a:r>
          </a:p>
          <a:p>
            <a:pPr>
              <a:buNone/>
            </a:pPr>
            <a:r>
              <a:rPr lang="en-US" dirty="0" smtClean="0"/>
              <a:t>and food sources, beginning with primary producers such as</a:t>
            </a:r>
          </a:p>
          <a:p>
            <a:pPr>
              <a:buNone/>
            </a:pPr>
            <a:r>
              <a:rPr lang="en-US" dirty="0" smtClean="0"/>
              <a:t> , insects and herbivores.</a:t>
            </a:r>
          </a:p>
          <a:p>
            <a:pPr>
              <a:buNone/>
            </a:pPr>
            <a:r>
              <a:rPr lang="en-US" dirty="0" smtClean="0"/>
              <a:t>•Food webs are imp tools in understanding that plants are</a:t>
            </a:r>
          </a:p>
          <a:p>
            <a:pPr>
              <a:buNone/>
            </a:pPr>
            <a:r>
              <a:rPr lang="en-US" dirty="0" smtClean="0"/>
              <a:t>   the foundation of all ecosystems and food chains, sustaining</a:t>
            </a:r>
          </a:p>
          <a:p>
            <a:pPr>
              <a:buNone/>
            </a:pPr>
            <a:r>
              <a:rPr lang="en-US" dirty="0" smtClean="0"/>
              <a:t>    life by providing nourishment and oxygen needed for</a:t>
            </a:r>
          </a:p>
          <a:p>
            <a:pPr>
              <a:buNone/>
            </a:pPr>
            <a:r>
              <a:rPr lang="en-US" dirty="0" smtClean="0"/>
              <a:t>      survival reproduction.</a:t>
            </a:r>
          </a:p>
          <a:p>
            <a:pPr>
              <a:buNone/>
            </a:pPr>
            <a:r>
              <a:rPr lang="en-US" dirty="0" smtClean="0"/>
              <a:t>      </a:t>
            </a:r>
          </a:p>
          <a:p>
            <a:pPr>
              <a:buNone/>
            </a:pPr>
            <a:r>
              <a:rPr lang="en-US" dirty="0" smtClean="0"/>
              <a:t>•The food web provide stability to the ecosystem.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8897937" cy="6699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mtClean="0"/>
              <a:t>Three major principles of ecosystem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077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 smtClean="0">
                <a:solidFill>
                  <a:srgbClr val="FF3300"/>
                </a:solidFill>
              </a:rPr>
              <a:t>Nutrient cycling</a:t>
            </a:r>
            <a:r>
              <a:rPr lang="en-US" altLang="zh-TW" sz="2800" smtClean="0"/>
              <a:t>:</a:t>
            </a:r>
            <a:endParaRPr lang="en-US" altLang="zh-TW" sz="2800" smtClean="0">
              <a:solidFill>
                <a:srgbClr val="FF33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zh-TW" smtClean="0">
                <a:solidFill>
                  <a:srgbClr val="FF3300"/>
                </a:solidFill>
              </a:rPr>
              <a:t>Movement of chemical elements</a:t>
            </a:r>
            <a:r>
              <a:rPr lang="en-US" altLang="zh-TW" smtClean="0"/>
              <a:t> </a:t>
            </a:r>
            <a:r>
              <a:rPr lang="en-US" altLang="zh-TW" smtClean="0">
                <a:solidFill>
                  <a:srgbClr val="0066FF"/>
                </a:solidFill>
              </a:rPr>
              <a:t>from the environment into living organisms and from them back into the environment</a:t>
            </a:r>
            <a:r>
              <a:rPr lang="en-US" altLang="zh-TW" smtClean="0"/>
              <a:t> through organisms live, grow, die and decompose.</a:t>
            </a:r>
            <a:endParaRPr lang="en-US" altLang="zh-TW" smtClean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TW" sz="2800" smtClean="0">
                <a:solidFill>
                  <a:srgbClr val="FF3300"/>
                </a:solidFill>
              </a:rPr>
              <a:t>Energy flow</a:t>
            </a:r>
            <a:r>
              <a:rPr lang="en-US" altLang="zh-TW" sz="280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Energy is required to transform inorganic nutrients into organic tissues of an organism.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Energy is the </a:t>
            </a:r>
            <a:r>
              <a:rPr lang="en-US" altLang="zh-TW" smtClean="0">
                <a:solidFill>
                  <a:srgbClr val="0066FF"/>
                </a:solidFill>
              </a:rPr>
              <a:t>driving force to the work of ecosystem</a:t>
            </a:r>
            <a:r>
              <a:rPr lang="en-US" altLang="zh-TW" smtClean="0"/>
              <a:t>.</a:t>
            </a:r>
          </a:p>
          <a:p>
            <a:pPr>
              <a:lnSpc>
                <a:spcPct val="90000"/>
              </a:lnSpc>
            </a:pPr>
            <a:r>
              <a:rPr lang="en-US" altLang="zh-TW" sz="2800" smtClean="0">
                <a:solidFill>
                  <a:srgbClr val="FF3300"/>
                </a:solidFill>
              </a:rPr>
              <a:t>Structure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It refers to the </a:t>
            </a:r>
            <a:r>
              <a:rPr lang="en-US" altLang="zh-TW" smtClean="0">
                <a:solidFill>
                  <a:srgbClr val="0066FF"/>
                </a:solidFill>
              </a:rPr>
              <a:t>particular pattern of inter-relationships</a:t>
            </a:r>
            <a:r>
              <a:rPr lang="en-US" altLang="zh-TW" smtClean="0"/>
              <a:t> that exists between organisms in an ecosystem.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pyramids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76275" y="2110581"/>
            <a:ext cx="77914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Trophic levels</a:t>
            </a:r>
          </a:p>
        </p:txBody>
      </p:sp>
      <p:pic>
        <p:nvPicPr>
          <p:cNvPr id="27651" name="Picture 4" descr="G:\Picture\Photo\生態系統\sup-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76425"/>
            <a:ext cx="68580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Ecological pyramid are graphical </a:t>
            </a:r>
            <a:r>
              <a:rPr lang="en-US" dirty="0" err="1" smtClean="0"/>
              <a:t>reprentation</a:t>
            </a:r>
            <a:r>
              <a:rPr lang="en-US" dirty="0" smtClean="0"/>
              <a:t> of </a:t>
            </a:r>
            <a:r>
              <a:rPr lang="en-US" dirty="0" err="1" smtClean="0"/>
              <a:t>trophic</a:t>
            </a:r>
            <a:r>
              <a:rPr lang="en-US" dirty="0" smtClean="0"/>
              <a:t> structure ecosystem.</a:t>
            </a:r>
          </a:p>
          <a:p>
            <a:r>
              <a:rPr lang="en-US" dirty="0" err="1" smtClean="0"/>
              <a:t>Trophic</a:t>
            </a:r>
            <a:r>
              <a:rPr lang="en-US" dirty="0" smtClean="0"/>
              <a:t> level are the feeding position in </a:t>
            </a:r>
            <a:r>
              <a:rPr lang="en-US" dirty="0" err="1" smtClean="0"/>
              <a:t>foodchain</a:t>
            </a:r>
            <a:r>
              <a:rPr lang="en-US" dirty="0" smtClean="0"/>
              <a:t> primary producer, herbivores  ,</a:t>
            </a:r>
          </a:p>
          <a:p>
            <a:pPr>
              <a:buNone/>
            </a:pPr>
            <a:r>
              <a:rPr lang="en-US" dirty="0" smtClean="0"/>
              <a:t>     secondary carnivores etc.                                   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ecological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    Pyramid  of numbers</a:t>
            </a:r>
          </a:p>
          <a:p>
            <a:pPr>
              <a:buNone/>
            </a:pPr>
            <a:r>
              <a:rPr lang="en-US" dirty="0" smtClean="0"/>
              <a:t>2     Pyramid of biomass</a:t>
            </a:r>
          </a:p>
          <a:p>
            <a:pPr>
              <a:buNone/>
            </a:pPr>
            <a:r>
              <a:rPr lang="en-US" dirty="0" smtClean="0"/>
              <a:t>3      Pyramid of productivity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of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•It is the graphic representation of number of</a:t>
            </a:r>
          </a:p>
          <a:p>
            <a:pPr>
              <a:buNone/>
            </a:pPr>
            <a:r>
              <a:rPr lang="en-US" dirty="0" smtClean="0"/>
              <a:t>     individuals per unit area of various tropic levels.</a:t>
            </a:r>
          </a:p>
          <a:p>
            <a:pPr>
              <a:buNone/>
            </a:pPr>
            <a:r>
              <a:rPr lang="en-US" dirty="0" smtClean="0"/>
              <a:t>•Large number of producers tend to form the</a:t>
            </a:r>
          </a:p>
          <a:p>
            <a:pPr>
              <a:buNone/>
            </a:pPr>
            <a:r>
              <a:rPr lang="en-US" dirty="0" smtClean="0"/>
              <a:t>     base.</a:t>
            </a:r>
          </a:p>
          <a:p>
            <a:pPr>
              <a:buNone/>
            </a:pPr>
            <a:r>
              <a:rPr lang="en-US" dirty="0" smtClean="0"/>
              <a:t>•Lower numbers of top carnivores occupy the tip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of numbers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362200"/>
            <a:ext cx="44386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of numbers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33637" y="2820194"/>
            <a:ext cx="42767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of biomass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the graphical representation of biomass present</a:t>
            </a:r>
          </a:p>
          <a:p>
            <a:pPr>
              <a:buNone/>
            </a:pPr>
            <a:r>
              <a:rPr lang="en-US" dirty="0" smtClean="0"/>
              <a:t>    per unit area at different tropic levels, with</a:t>
            </a:r>
          </a:p>
          <a:p>
            <a:pPr>
              <a:buNone/>
            </a:pPr>
            <a:r>
              <a:rPr lang="en-US" dirty="0" smtClean="0"/>
              <a:t>     producers at the base and carnivores at the top.</a:t>
            </a:r>
          </a:p>
          <a:p>
            <a:pPr>
              <a:buNone/>
            </a:pPr>
            <a:r>
              <a:rPr lang="en-US" dirty="0" smtClean="0"/>
              <a:t>•Biomass is calculated as</a:t>
            </a:r>
          </a:p>
          <a:p>
            <a:pPr>
              <a:buNone/>
            </a:pPr>
            <a:r>
              <a:rPr lang="en-US" dirty="0" smtClean="0"/>
              <a:t>mass of each individual X no. of individual at tropic levels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Terrestial</a:t>
            </a:r>
            <a:r>
              <a:rPr lang="en-US" dirty="0" smtClean="0"/>
              <a:t> and aquatic  ecosystem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57400"/>
            <a:ext cx="30099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057400"/>
            <a:ext cx="27527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of 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•Pyramid of productivity is a graphical</a:t>
            </a:r>
          </a:p>
          <a:p>
            <a:pPr>
              <a:buNone/>
            </a:pPr>
            <a:r>
              <a:rPr lang="en-US" dirty="0" smtClean="0"/>
              <a:t>representation of the flow of energy through</a:t>
            </a:r>
          </a:p>
          <a:p>
            <a:pPr>
              <a:buNone/>
            </a:pPr>
            <a:r>
              <a:rPr lang="en-US" dirty="0" smtClean="0"/>
              <a:t>each tropic level of a food chain over a fixed</a:t>
            </a:r>
          </a:p>
          <a:p>
            <a:pPr>
              <a:buNone/>
            </a:pPr>
            <a:r>
              <a:rPr lang="en-US" dirty="0" smtClean="0"/>
              <a:t>time period.</a:t>
            </a:r>
          </a:p>
          <a:p>
            <a:pPr>
              <a:buNone/>
            </a:pPr>
            <a:r>
              <a:rPr lang="en-US" dirty="0" smtClean="0"/>
              <a:t>•The input of solar energy may be indicated by</a:t>
            </a:r>
          </a:p>
          <a:p>
            <a:pPr>
              <a:buNone/>
            </a:pPr>
            <a:r>
              <a:rPr lang="en-US" dirty="0" smtClean="0"/>
              <a:t>adding an extra to the base.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Abiotic components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47888"/>
            <a:ext cx="7772400" cy="4405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/>
              <a:t>They form the </a:t>
            </a:r>
            <a:r>
              <a:rPr lang="en-US" altLang="zh-TW" smtClean="0">
                <a:solidFill>
                  <a:srgbClr val="FF3300"/>
                </a:solidFill>
              </a:rPr>
              <a:t>environment</a:t>
            </a:r>
            <a:r>
              <a:rPr lang="en-US" altLang="zh-TW" smtClean="0"/>
              <a:t> and </a:t>
            </a:r>
            <a:r>
              <a:rPr lang="en-US" altLang="zh-TW" smtClean="0">
                <a:solidFill>
                  <a:srgbClr val="0066FF"/>
                </a:solidFill>
              </a:rPr>
              <a:t>determine the type</a:t>
            </a:r>
            <a:r>
              <a:rPr lang="en-US" altLang="zh-TW" smtClean="0"/>
              <a:t> / structure of </a:t>
            </a:r>
            <a:r>
              <a:rPr lang="en-US" altLang="zh-TW" smtClean="0">
                <a:solidFill>
                  <a:srgbClr val="0066FF"/>
                </a:solidFill>
              </a:rPr>
              <a:t>ecosystem</a:t>
            </a:r>
            <a:r>
              <a:rPr lang="en-US" altLang="zh-TW" smtClean="0"/>
              <a:t>.</a:t>
            </a:r>
            <a:endParaRPr lang="en-US" altLang="zh-TW" smtClean="0">
              <a:solidFill>
                <a:srgbClr val="FF33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zh-TW" smtClean="0">
                <a:solidFill>
                  <a:srgbClr val="FF3300"/>
                </a:solidFill>
              </a:rPr>
              <a:t>Sunlight (temperature)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solidFill>
                  <a:srgbClr val="FF3300"/>
                </a:solidFill>
              </a:rPr>
              <a:t>Nutrients</a:t>
            </a:r>
          </a:p>
          <a:p>
            <a:pPr lvl="2">
              <a:lnSpc>
                <a:spcPct val="90000"/>
              </a:lnSpc>
            </a:pPr>
            <a:r>
              <a:rPr lang="en-US" altLang="zh-TW" smtClean="0">
                <a:solidFill>
                  <a:srgbClr val="FF3300"/>
                </a:solidFill>
              </a:rPr>
              <a:t>Rainfall, minerals, carbon, nitrogen,</a:t>
            </a:r>
            <a:r>
              <a:rPr lang="en-US" altLang="zh-TW" smtClean="0">
                <a:latin typeface="Times New Roman" pitchFamily="18" charset="0"/>
              </a:rPr>
              <a:t>…</a:t>
            </a:r>
            <a:r>
              <a:rPr lang="en-US" altLang="zh-TW" smtClean="0"/>
              <a:t>..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Type of ecosystems: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 </a:t>
            </a:r>
            <a:r>
              <a:rPr lang="en-US" altLang="zh-TW" smtClean="0">
                <a:solidFill>
                  <a:srgbClr val="0066FF"/>
                </a:solidFill>
              </a:rPr>
              <a:t>Tropical rainforest, Desert, Tundra, Grassland</a:t>
            </a:r>
            <a:r>
              <a:rPr lang="en-US" altLang="zh-TW" smtClean="0"/>
              <a:t>,</a:t>
            </a:r>
            <a:r>
              <a:rPr lang="en-US" altLang="zh-TW" smtClean="0">
                <a:latin typeface="Times New Roman" pitchFamily="18" charset="0"/>
              </a:rPr>
              <a:t>…</a:t>
            </a:r>
            <a:r>
              <a:rPr lang="en-US" altLang="zh-TW" smtClean="0"/>
              <a:t>..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of productivity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62000" y="2048669"/>
            <a:ext cx="76200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Disturbances of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b="1" dirty="0" smtClean="0"/>
              <a:t>Bioaccumulation - When plants / animals take up a chemical from the</a:t>
            </a:r>
          </a:p>
          <a:p>
            <a:pPr>
              <a:buNone/>
            </a:pPr>
            <a:r>
              <a:rPr lang="en-US" dirty="0" smtClean="0"/>
              <a:t>environment and do not excrete </a:t>
            </a:r>
            <a:r>
              <a:rPr lang="en-US" dirty="0" err="1" smtClean="0"/>
              <a:t>it,the</a:t>
            </a:r>
            <a:r>
              <a:rPr lang="en-US" dirty="0" smtClean="0"/>
              <a:t> chemical builds up in the organism over</a:t>
            </a:r>
          </a:p>
          <a:p>
            <a:pPr>
              <a:buNone/>
            </a:pPr>
            <a:r>
              <a:rPr lang="en-US" dirty="0" smtClean="0"/>
              <a:t>time to a potentially lethal level.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b="1" dirty="0" err="1" smtClean="0"/>
              <a:t>Biomagnification</a:t>
            </a:r>
            <a:r>
              <a:rPr lang="en-US" b="1" dirty="0" smtClean="0"/>
              <a:t> - Refers to the sequence of processes that results</a:t>
            </a:r>
          </a:p>
          <a:p>
            <a:pPr>
              <a:buNone/>
            </a:pPr>
            <a:r>
              <a:rPr lang="en-US" dirty="0" smtClean="0"/>
              <a:t> in higher concentrations of the chemical in organisms at higher levels in the</a:t>
            </a:r>
          </a:p>
          <a:p>
            <a:pPr>
              <a:buNone/>
            </a:pPr>
            <a:r>
              <a:rPr lang="en-US" dirty="0" smtClean="0"/>
              <a:t> food chain. The concentration of the chemical may not affect lower levels of</a:t>
            </a:r>
          </a:p>
          <a:p>
            <a:pPr>
              <a:buNone/>
            </a:pPr>
            <a:r>
              <a:rPr lang="en-US" dirty="0" smtClean="0"/>
              <a:t>the food chain but the top levels take in so much it can cause disease or death.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b="1" dirty="0" smtClean="0"/>
              <a:t>Extinction of species – Due to decrease in population of various species the</a:t>
            </a:r>
          </a:p>
          <a:p>
            <a:pPr>
              <a:buNone/>
            </a:pPr>
            <a:r>
              <a:rPr lang="en-US" dirty="0" smtClean="0"/>
              <a:t> balance of various tropic levels is disturbed as a result some levels have more</a:t>
            </a:r>
          </a:p>
          <a:p>
            <a:pPr>
              <a:buNone/>
            </a:pPr>
            <a:r>
              <a:rPr lang="en-US" dirty="0" smtClean="0"/>
              <a:t> accumulation of species while others have very less population.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7772400" cy="517525"/>
          </a:xfrm>
        </p:spPr>
        <p:txBody>
          <a:bodyPr>
            <a:normAutofit fontScale="90000"/>
          </a:bodyPr>
          <a:lstStyle/>
          <a:p>
            <a:r>
              <a:rPr lang="en-US" altLang="zh-TW" smtClean="0"/>
              <a:t>Biotic components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altLang="zh-TW" sz="2800" smtClean="0">
                <a:solidFill>
                  <a:srgbClr val="FF3300"/>
                </a:solidFill>
              </a:rPr>
              <a:t>Producers (Autotrophs)</a:t>
            </a:r>
            <a:r>
              <a:rPr lang="en-US" altLang="zh-TW" sz="2800" smtClean="0"/>
              <a:t>:</a:t>
            </a:r>
          </a:p>
          <a:p>
            <a:pPr lvl="1"/>
            <a:r>
              <a:rPr lang="en-US" altLang="zh-TW" smtClean="0"/>
              <a:t>All green plants. They use solar energy, chlorophyll, inorganic nutrients and water to </a:t>
            </a:r>
            <a:r>
              <a:rPr lang="en-US" altLang="zh-TW" smtClean="0">
                <a:solidFill>
                  <a:srgbClr val="FF3300"/>
                </a:solidFill>
              </a:rPr>
              <a:t>produce their own food</a:t>
            </a:r>
            <a:r>
              <a:rPr lang="en-US" altLang="zh-TW" smtClean="0"/>
              <a:t>. (</a:t>
            </a:r>
            <a:r>
              <a:rPr lang="en-US" altLang="zh-TW" smtClean="0">
                <a:solidFill>
                  <a:srgbClr val="0033CC"/>
                </a:solidFill>
              </a:rPr>
              <a:t>Photosynthesis</a:t>
            </a:r>
            <a:r>
              <a:rPr lang="en-US" altLang="zh-TW" smtClean="0"/>
              <a:t>)</a:t>
            </a:r>
            <a:endParaRPr lang="en-US" altLang="zh-TW" smtClean="0">
              <a:solidFill>
                <a:srgbClr val="FF3300"/>
              </a:solidFill>
            </a:endParaRPr>
          </a:p>
          <a:p>
            <a:r>
              <a:rPr lang="en-US" altLang="zh-TW" sz="2800" smtClean="0">
                <a:solidFill>
                  <a:srgbClr val="FF3300"/>
                </a:solidFill>
              </a:rPr>
              <a:t>Consumers:</a:t>
            </a:r>
          </a:p>
          <a:p>
            <a:pPr lvl="1"/>
            <a:r>
              <a:rPr lang="en-US" altLang="zh-TW" smtClean="0"/>
              <a:t>They consume the organic compounds in plant and animal tissues </a:t>
            </a:r>
            <a:r>
              <a:rPr lang="en-US" altLang="zh-TW" smtClean="0">
                <a:solidFill>
                  <a:srgbClr val="FF3300"/>
                </a:solidFill>
              </a:rPr>
              <a:t>by eating</a:t>
            </a:r>
            <a:r>
              <a:rPr lang="en-US" altLang="zh-TW" smtClean="0"/>
              <a:t>.</a:t>
            </a:r>
            <a:endParaRPr lang="en-US" altLang="zh-TW" smtClean="0">
              <a:solidFill>
                <a:srgbClr val="0033CC"/>
              </a:solidFill>
            </a:endParaRPr>
          </a:p>
          <a:p>
            <a:pPr lvl="2"/>
            <a:r>
              <a:rPr lang="en-US" altLang="zh-TW" sz="2000" smtClean="0">
                <a:solidFill>
                  <a:srgbClr val="0033CC"/>
                </a:solidFill>
              </a:rPr>
              <a:t>Herbivores (plant feeders)	Primary consumers</a:t>
            </a:r>
          </a:p>
          <a:p>
            <a:pPr lvl="2"/>
            <a:r>
              <a:rPr lang="en-US" altLang="zh-TW" sz="2000" smtClean="0">
                <a:solidFill>
                  <a:srgbClr val="0033CC"/>
                </a:solidFill>
              </a:rPr>
              <a:t>Carnivores (meat eaters)	Secondary consumers</a:t>
            </a:r>
          </a:p>
          <a:p>
            <a:pPr lvl="2"/>
            <a:r>
              <a:rPr lang="en-US" altLang="zh-TW" sz="2000" smtClean="0">
                <a:solidFill>
                  <a:srgbClr val="0033CC"/>
                </a:solidFill>
              </a:rPr>
              <a:t>Omnivores (general feeders)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Foodchain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 descr="C:\Users\acer\Desktop\BIO\OI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9412" r="-7826" b="-8235"/>
          <a:stretch>
            <a:fillRect/>
          </a:stretch>
        </p:blipFill>
        <p:spPr bwMode="auto">
          <a:xfrm>
            <a:off x="2209800" y="2209800"/>
            <a:ext cx="4557023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Food Chain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Flow of energy in an ecosystem is one way</a:t>
            </a:r>
          </a:p>
          <a:p>
            <a:pPr>
              <a:buNone/>
            </a:pPr>
            <a:r>
              <a:rPr lang="en-US" b="1" dirty="0"/>
              <a:t>process. The sequence of organism</a:t>
            </a:r>
          </a:p>
          <a:p>
            <a:pPr>
              <a:buNone/>
            </a:pPr>
            <a:r>
              <a:rPr lang="en-US" b="1" dirty="0"/>
              <a:t>through which the energy flows, is known</a:t>
            </a:r>
          </a:p>
          <a:p>
            <a:pPr>
              <a:buNone/>
            </a:pPr>
            <a:r>
              <a:rPr lang="en-US" b="1" dirty="0"/>
              <a:t>as food chain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err="1" smtClean="0"/>
              <a:t>Foodchain</a:t>
            </a:r>
            <a:r>
              <a:rPr lang="en-US" b="1" dirty="0" smtClean="0"/>
              <a:t> is a linear network of links in a </a:t>
            </a:r>
            <a:r>
              <a:rPr lang="en-US" b="1" dirty="0" err="1" smtClean="0"/>
              <a:t>foodweb</a:t>
            </a:r>
            <a:r>
              <a:rPr lang="en-US" b="1" dirty="0" smtClean="0"/>
              <a:t> starting from </a:t>
            </a:r>
            <a:r>
              <a:rPr lang="en-US" b="1" dirty="0" err="1" smtClean="0"/>
              <a:t>poroducer</a:t>
            </a:r>
            <a:r>
              <a:rPr lang="en-US" b="1" dirty="0" smtClean="0"/>
              <a:t> organism &amp;</a:t>
            </a:r>
          </a:p>
          <a:p>
            <a:pPr>
              <a:buNone/>
            </a:pPr>
            <a:r>
              <a:rPr lang="en-US" b="1" dirty="0" smtClean="0"/>
              <a:t>Ending at apex  </a:t>
            </a:r>
            <a:r>
              <a:rPr lang="en-US" b="1" dirty="0" err="1" smtClean="0"/>
              <a:t>preadator</a:t>
            </a:r>
            <a:r>
              <a:rPr lang="en-US" b="1" dirty="0" smtClean="0"/>
              <a:t> species.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•In a food chain each organism obtains energy</a:t>
            </a:r>
          </a:p>
          <a:p>
            <a:pPr>
              <a:buNone/>
            </a:pPr>
            <a:r>
              <a:rPr lang="en-US" dirty="0"/>
              <a:t>from the one at the level below.</a:t>
            </a:r>
          </a:p>
          <a:p>
            <a:pPr>
              <a:buNone/>
            </a:pPr>
            <a:r>
              <a:rPr lang="en-US" dirty="0"/>
              <a:t>•Plants are called </a:t>
            </a:r>
            <a:r>
              <a:rPr lang="en-US" b="1" dirty="0"/>
              <a:t>producers because they</a:t>
            </a:r>
          </a:p>
          <a:p>
            <a:pPr>
              <a:buNone/>
            </a:pPr>
            <a:r>
              <a:rPr lang="en-US" dirty="0"/>
              <a:t>create their own food through photosynthesis</a:t>
            </a:r>
          </a:p>
          <a:p>
            <a:pPr>
              <a:buNone/>
            </a:pPr>
            <a:r>
              <a:rPr lang="en-US" dirty="0"/>
              <a:t>•Animals are </a:t>
            </a:r>
            <a:r>
              <a:rPr lang="en-US" b="1" dirty="0"/>
              <a:t>consumers because they cannot</a:t>
            </a:r>
          </a:p>
          <a:p>
            <a:pPr>
              <a:buNone/>
            </a:pPr>
            <a:r>
              <a:rPr lang="en-US" dirty="0"/>
              <a:t>create their own food, they must eat plants or</a:t>
            </a:r>
          </a:p>
          <a:p>
            <a:pPr>
              <a:buNone/>
            </a:pPr>
            <a:r>
              <a:rPr lang="en-US" dirty="0"/>
              <a:t>other animals to get the energy that they need.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Tropical level in food chain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smtClean="0"/>
              <a:t>1.Producers</a:t>
            </a:r>
            <a:endParaRPr lang="en-US" b="1" dirty="0"/>
          </a:p>
          <a:p>
            <a:pPr>
              <a:buNone/>
            </a:pPr>
            <a:r>
              <a:rPr lang="en-US" b="1" dirty="0" smtClean="0"/>
              <a:t>2.Consumers</a:t>
            </a:r>
            <a:endParaRPr lang="en-US" b="1" dirty="0"/>
          </a:p>
          <a:p>
            <a:pPr>
              <a:buNone/>
            </a:pPr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) Primary consumers</a:t>
            </a:r>
          </a:p>
          <a:p>
            <a:pPr>
              <a:buNone/>
            </a:pPr>
            <a:r>
              <a:rPr lang="en-US" b="1" dirty="0"/>
              <a:t>(ii) Secondary consumers</a:t>
            </a:r>
          </a:p>
          <a:p>
            <a:pPr>
              <a:buNone/>
            </a:pPr>
            <a:r>
              <a:rPr lang="en-US" b="1" dirty="0"/>
              <a:t>(iii) Tertiary consumers</a:t>
            </a:r>
          </a:p>
          <a:p>
            <a:pPr>
              <a:buNone/>
            </a:pPr>
            <a:r>
              <a:rPr lang="en-US" b="1" dirty="0" smtClean="0"/>
              <a:t>3.Decomposers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11340</TotalTime>
  <Words>1418</Words>
  <Application>Microsoft Office PowerPoint</Application>
  <PresentationFormat>On-screen Show (4:3)</PresentationFormat>
  <Paragraphs>210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Flow</vt:lpstr>
      <vt:lpstr>Contents</vt:lpstr>
      <vt:lpstr>What is an ecosystem</vt:lpstr>
      <vt:lpstr>Three major principles of ecosystem</vt:lpstr>
      <vt:lpstr>Abiotic components</vt:lpstr>
      <vt:lpstr>Biotic components</vt:lpstr>
      <vt:lpstr>Foodchain </vt:lpstr>
      <vt:lpstr>Food Chain </vt:lpstr>
      <vt:lpstr>Important factor</vt:lpstr>
      <vt:lpstr>Tropical level in food chain </vt:lpstr>
      <vt:lpstr>producer</vt:lpstr>
      <vt:lpstr>Consumer </vt:lpstr>
      <vt:lpstr>Consumer&amp;decomposer</vt:lpstr>
      <vt:lpstr>Types of food chains</vt:lpstr>
      <vt:lpstr>Grazing food chains </vt:lpstr>
      <vt:lpstr>Detritus food chains </vt:lpstr>
      <vt:lpstr>Significance of food chains </vt:lpstr>
      <vt:lpstr>Food web</vt:lpstr>
      <vt:lpstr>Important facts</vt:lpstr>
      <vt:lpstr>Types OF Food web</vt:lpstr>
      <vt:lpstr>Different food web</vt:lpstr>
      <vt:lpstr>Soil food web</vt:lpstr>
      <vt:lpstr>Soil food web</vt:lpstr>
      <vt:lpstr>Aqatic food web</vt:lpstr>
      <vt:lpstr>Aquatic foodweb  </vt:lpstr>
      <vt:lpstr>Forest food web</vt:lpstr>
      <vt:lpstr>Food web in forest</vt:lpstr>
      <vt:lpstr>Grassland food web</vt:lpstr>
      <vt:lpstr>Food web in terrestrial and aqatic ecosystem</vt:lpstr>
      <vt:lpstr>Significance of food web</vt:lpstr>
      <vt:lpstr>Ecological pyramids</vt:lpstr>
      <vt:lpstr>Trophic levels</vt:lpstr>
      <vt:lpstr>Ecological pyramid</vt:lpstr>
      <vt:lpstr>Types of ecological pyramid</vt:lpstr>
      <vt:lpstr>Pyramid of numbers</vt:lpstr>
      <vt:lpstr>Pyramid of numbers</vt:lpstr>
      <vt:lpstr>Pyramid of numbers</vt:lpstr>
      <vt:lpstr>Pyramid of biomass</vt:lpstr>
      <vt:lpstr>Terrestial and aquatic  ecosystem</vt:lpstr>
      <vt:lpstr>Pyramid of productivity</vt:lpstr>
      <vt:lpstr>Pyramid of productivity</vt:lpstr>
      <vt:lpstr>Disturbances of ecosystem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Admin</cp:lastModifiedBy>
  <cp:revision>57</cp:revision>
  <dcterms:created xsi:type="dcterms:W3CDTF">2019-12-12T17:03:13Z</dcterms:created>
  <dcterms:modified xsi:type="dcterms:W3CDTF">2020-01-13T08:44:06Z</dcterms:modified>
</cp:coreProperties>
</file>