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258" r:id="rId3"/>
    <p:sldId id="262" r:id="rId4"/>
    <p:sldId id="273" r:id="rId5"/>
    <p:sldId id="275" r:id="rId6"/>
    <p:sldId id="259" r:id="rId7"/>
    <p:sldId id="296" r:id="rId8"/>
    <p:sldId id="297" r:id="rId9"/>
    <p:sldId id="260" r:id="rId10"/>
    <p:sldId id="278" r:id="rId11"/>
    <p:sldId id="277" r:id="rId12"/>
    <p:sldId id="263" r:id="rId13"/>
    <p:sldId id="264" r:id="rId14"/>
    <p:sldId id="266" r:id="rId15"/>
    <p:sldId id="268" r:id="rId16"/>
    <p:sldId id="269" r:id="rId17"/>
    <p:sldId id="271" r:id="rId18"/>
    <p:sldId id="280" r:id="rId19"/>
    <p:sldId id="282" r:id="rId20"/>
    <p:sldId id="284" r:id="rId21"/>
    <p:sldId id="288" r:id="rId22"/>
    <p:sldId id="286" r:id="rId23"/>
    <p:sldId id="290" r:id="rId24"/>
    <p:sldId id="292" r:id="rId25"/>
    <p:sldId id="293" r:id="rId26"/>
    <p:sldId id="295" r:id="rId27"/>
    <p:sldId id="299" r:id="rId28"/>
    <p:sldId id="300" r:id="rId29"/>
    <p:sldId id="303" r:id="rId30"/>
    <p:sldId id="305" r:id="rId31"/>
    <p:sldId id="307" r:id="rId32"/>
    <p:sldId id="309" r:id="rId33"/>
    <p:sldId id="301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05C30-BECB-4441-9A1B-4566BF05C0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308427E-9D86-4FD1-AFD3-CBB9E091004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Immune System</a:t>
          </a:r>
        </a:p>
      </dgm:t>
    </dgm:pt>
    <dgm:pt modelId="{D09EF350-69FF-42F3-B08C-D238CB6DC882}" type="parTrans" cxnId="{79119B07-D746-4931-9A30-781609EF881C}">
      <dgm:prSet/>
      <dgm:spPr/>
      <dgm:t>
        <a:bodyPr/>
        <a:lstStyle/>
        <a:p>
          <a:endParaRPr lang="en-IN"/>
        </a:p>
      </dgm:t>
    </dgm:pt>
    <dgm:pt modelId="{C2EDE820-8880-40DF-8D40-D0F167B96FBD}" type="sibTrans" cxnId="{79119B07-D746-4931-9A30-781609EF881C}">
      <dgm:prSet/>
      <dgm:spPr/>
      <dgm:t>
        <a:bodyPr/>
        <a:lstStyle/>
        <a:p>
          <a:endParaRPr lang="en-IN"/>
        </a:p>
      </dgm:t>
    </dgm:pt>
    <dgm:pt modelId="{20EF2056-7CF5-49AD-BF0F-74249539ED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Innate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(Nonspecific)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</a:t>
          </a:r>
          <a:r>
            <a:rPr kumimoji="0" lang="en-US" sz="3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line of defense</a:t>
          </a:r>
        </a:p>
      </dgm:t>
    </dgm:pt>
    <dgm:pt modelId="{DFAB07D6-38F3-434C-9CAD-40A034400F09}" type="parTrans" cxnId="{5285CE95-1711-4A6C-9492-A6219671B707}">
      <dgm:prSet/>
      <dgm:spPr/>
      <dgm:t>
        <a:bodyPr/>
        <a:lstStyle/>
        <a:p>
          <a:endParaRPr lang="en-IN"/>
        </a:p>
      </dgm:t>
    </dgm:pt>
    <dgm:pt modelId="{6686F36C-A978-4249-93F9-05611045FEDD}" type="sibTrans" cxnId="{5285CE95-1711-4A6C-9492-A6219671B707}">
      <dgm:prSet/>
      <dgm:spPr/>
      <dgm:t>
        <a:bodyPr/>
        <a:lstStyle/>
        <a:p>
          <a:endParaRPr lang="en-IN"/>
        </a:p>
      </dgm:t>
    </dgm:pt>
    <dgm:pt modelId="{1800F457-54E6-47DE-B973-50821CF0979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Adaptive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(Specific)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</a:t>
          </a:r>
          <a:r>
            <a:rPr kumimoji="0" lang="en-US" sz="3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line of defense</a:t>
          </a:r>
        </a:p>
      </dgm:t>
    </dgm:pt>
    <dgm:pt modelId="{B420A740-0603-4B5D-9362-5C866D0404E5}" type="parTrans" cxnId="{0F560863-70A1-4616-9D50-6B0325DBFFE1}">
      <dgm:prSet/>
      <dgm:spPr/>
      <dgm:t>
        <a:bodyPr/>
        <a:lstStyle/>
        <a:p>
          <a:endParaRPr lang="en-IN"/>
        </a:p>
      </dgm:t>
    </dgm:pt>
    <dgm:pt modelId="{174CAA60-EB95-4C5D-887D-C9EF4681AADB}" type="sibTrans" cxnId="{0F560863-70A1-4616-9D50-6B0325DBFFE1}">
      <dgm:prSet/>
      <dgm:spPr/>
      <dgm:t>
        <a:bodyPr/>
        <a:lstStyle/>
        <a:p>
          <a:endParaRPr lang="en-IN"/>
        </a:p>
      </dgm:t>
    </dgm:pt>
    <dgm:pt modelId="{1B5BBAD5-1E34-418F-B87E-829AF0C84AFD}" type="pres">
      <dgm:prSet presAssocID="{87205C30-BECB-4441-9A1B-4566BF05C0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89D586-DCFA-4F12-8D0B-EDA996D6B2A6}" type="pres">
      <dgm:prSet presAssocID="{F308427E-9D86-4FD1-AFD3-CBB9E0910047}" presName="hierRoot1" presStyleCnt="0">
        <dgm:presLayoutVars>
          <dgm:hierBranch/>
        </dgm:presLayoutVars>
      </dgm:prSet>
      <dgm:spPr/>
    </dgm:pt>
    <dgm:pt modelId="{F7CE3443-A64A-4BF4-9D7E-401E4434836E}" type="pres">
      <dgm:prSet presAssocID="{F308427E-9D86-4FD1-AFD3-CBB9E0910047}" presName="rootComposite1" presStyleCnt="0"/>
      <dgm:spPr/>
    </dgm:pt>
    <dgm:pt modelId="{4392D9A6-D26C-408F-AF02-ABC8D8FB517A}" type="pres">
      <dgm:prSet presAssocID="{F308427E-9D86-4FD1-AFD3-CBB9E09100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66B5F62-2629-4D67-95B3-A9B59D3D9D14}" type="pres">
      <dgm:prSet presAssocID="{F308427E-9D86-4FD1-AFD3-CBB9E0910047}" presName="rootConnector1" presStyleLbl="node1" presStyleIdx="0" presStyleCnt="0"/>
      <dgm:spPr/>
      <dgm:t>
        <a:bodyPr/>
        <a:lstStyle/>
        <a:p>
          <a:endParaRPr lang="en-IN"/>
        </a:p>
      </dgm:t>
    </dgm:pt>
    <dgm:pt modelId="{8626F463-A12B-4077-BE7E-000E7999A7B0}" type="pres">
      <dgm:prSet presAssocID="{F308427E-9D86-4FD1-AFD3-CBB9E0910047}" presName="hierChild2" presStyleCnt="0"/>
      <dgm:spPr/>
    </dgm:pt>
    <dgm:pt modelId="{610DEC83-E07C-4044-AC0C-B08FB189D7E0}" type="pres">
      <dgm:prSet presAssocID="{DFAB07D6-38F3-434C-9CAD-40A034400F09}" presName="Name35" presStyleLbl="parChTrans1D2" presStyleIdx="0" presStyleCnt="2"/>
      <dgm:spPr/>
      <dgm:t>
        <a:bodyPr/>
        <a:lstStyle/>
        <a:p>
          <a:endParaRPr lang="en-IN"/>
        </a:p>
      </dgm:t>
    </dgm:pt>
    <dgm:pt modelId="{7B2DE9F4-E5C8-424A-8CD1-C81AE4C9447A}" type="pres">
      <dgm:prSet presAssocID="{20EF2056-7CF5-49AD-BF0F-74249539EDFA}" presName="hierRoot2" presStyleCnt="0">
        <dgm:presLayoutVars>
          <dgm:hierBranch/>
        </dgm:presLayoutVars>
      </dgm:prSet>
      <dgm:spPr/>
    </dgm:pt>
    <dgm:pt modelId="{6B6F049D-0060-46CA-A933-DFF97125FE4E}" type="pres">
      <dgm:prSet presAssocID="{20EF2056-7CF5-49AD-BF0F-74249539EDFA}" presName="rootComposite" presStyleCnt="0"/>
      <dgm:spPr/>
    </dgm:pt>
    <dgm:pt modelId="{F4F44766-5E07-4904-803F-15E8EF93E1D3}" type="pres">
      <dgm:prSet presAssocID="{20EF2056-7CF5-49AD-BF0F-74249539EDF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A743525-3AF8-43C8-8B9C-685E78D7077E}" type="pres">
      <dgm:prSet presAssocID="{20EF2056-7CF5-49AD-BF0F-74249539EDFA}" presName="rootConnector" presStyleLbl="node2" presStyleIdx="0" presStyleCnt="2"/>
      <dgm:spPr/>
      <dgm:t>
        <a:bodyPr/>
        <a:lstStyle/>
        <a:p>
          <a:endParaRPr lang="en-IN"/>
        </a:p>
      </dgm:t>
    </dgm:pt>
    <dgm:pt modelId="{A81ABD29-CF5D-449C-9775-F83E259516D8}" type="pres">
      <dgm:prSet presAssocID="{20EF2056-7CF5-49AD-BF0F-74249539EDFA}" presName="hierChild4" presStyleCnt="0"/>
      <dgm:spPr/>
    </dgm:pt>
    <dgm:pt modelId="{C7A4F3BB-721F-4B8A-8497-AC07E8653DA0}" type="pres">
      <dgm:prSet presAssocID="{20EF2056-7CF5-49AD-BF0F-74249539EDFA}" presName="hierChild5" presStyleCnt="0"/>
      <dgm:spPr/>
    </dgm:pt>
    <dgm:pt modelId="{1A2AAA80-94D5-46F3-8A8A-FD1344C22C32}" type="pres">
      <dgm:prSet presAssocID="{B420A740-0603-4B5D-9362-5C866D0404E5}" presName="Name35" presStyleLbl="parChTrans1D2" presStyleIdx="1" presStyleCnt="2"/>
      <dgm:spPr/>
      <dgm:t>
        <a:bodyPr/>
        <a:lstStyle/>
        <a:p>
          <a:endParaRPr lang="en-IN"/>
        </a:p>
      </dgm:t>
    </dgm:pt>
    <dgm:pt modelId="{D8272F97-2E66-43D1-A8B0-091D138744B0}" type="pres">
      <dgm:prSet presAssocID="{1800F457-54E6-47DE-B973-50821CF09796}" presName="hierRoot2" presStyleCnt="0">
        <dgm:presLayoutVars>
          <dgm:hierBranch/>
        </dgm:presLayoutVars>
      </dgm:prSet>
      <dgm:spPr/>
    </dgm:pt>
    <dgm:pt modelId="{1B0583AC-83EC-4B41-8947-F4FDD3FF9DA8}" type="pres">
      <dgm:prSet presAssocID="{1800F457-54E6-47DE-B973-50821CF09796}" presName="rootComposite" presStyleCnt="0"/>
      <dgm:spPr/>
    </dgm:pt>
    <dgm:pt modelId="{A9B15F3F-C40E-48EB-83B3-248840160462}" type="pres">
      <dgm:prSet presAssocID="{1800F457-54E6-47DE-B973-50821CF0979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82FDAF9-7CCA-43CE-8126-E831460AA251}" type="pres">
      <dgm:prSet presAssocID="{1800F457-54E6-47DE-B973-50821CF09796}" presName="rootConnector" presStyleLbl="node2" presStyleIdx="1" presStyleCnt="2"/>
      <dgm:spPr/>
      <dgm:t>
        <a:bodyPr/>
        <a:lstStyle/>
        <a:p>
          <a:endParaRPr lang="en-IN"/>
        </a:p>
      </dgm:t>
    </dgm:pt>
    <dgm:pt modelId="{F5AAAAAE-D9F9-420E-927F-463001B58ED4}" type="pres">
      <dgm:prSet presAssocID="{1800F457-54E6-47DE-B973-50821CF09796}" presName="hierChild4" presStyleCnt="0"/>
      <dgm:spPr/>
    </dgm:pt>
    <dgm:pt modelId="{E7F37AC2-2A78-49DF-A106-169EE04163F6}" type="pres">
      <dgm:prSet presAssocID="{1800F457-54E6-47DE-B973-50821CF09796}" presName="hierChild5" presStyleCnt="0"/>
      <dgm:spPr/>
    </dgm:pt>
    <dgm:pt modelId="{B27143FD-CE05-4FE3-8B56-17A9DD58CB84}" type="pres">
      <dgm:prSet presAssocID="{F308427E-9D86-4FD1-AFD3-CBB9E0910047}" presName="hierChild3" presStyleCnt="0"/>
      <dgm:spPr/>
    </dgm:pt>
  </dgm:ptLst>
  <dgm:cxnLst>
    <dgm:cxn modelId="{99610848-5637-4B68-AE02-ED24CEEACED3}" type="presOf" srcId="{F308427E-9D86-4FD1-AFD3-CBB9E0910047}" destId="{4392D9A6-D26C-408F-AF02-ABC8D8FB517A}" srcOrd="0" destOrd="0" presId="urn:microsoft.com/office/officeart/2005/8/layout/orgChart1"/>
    <dgm:cxn modelId="{CF623134-7486-4A3F-821E-35D4CD752CE9}" type="presOf" srcId="{20EF2056-7CF5-49AD-BF0F-74249539EDFA}" destId="{3A743525-3AF8-43C8-8B9C-685E78D7077E}" srcOrd="1" destOrd="0" presId="urn:microsoft.com/office/officeart/2005/8/layout/orgChart1"/>
    <dgm:cxn modelId="{63949A75-26E1-4FE4-8DE4-70CF6B5399AB}" type="presOf" srcId="{1800F457-54E6-47DE-B973-50821CF09796}" destId="{382FDAF9-7CCA-43CE-8126-E831460AA251}" srcOrd="1" destOrd="0" presId="urn:microsoft.com/office/officeart/2005/8/layout/orgChart1"/>
    <dgm:cxn modelId="{0CEBB1CF-E9D6-4602-AAB6-E0A999D72FBE}" type="presOf" srcId="{F308427E-9D86-4FD1-AFD3-CBB9E0910047}" destId="{A66B5F62-2629-4D67-95B3-A9B59D3D9D14}" srcOrd="1" destOrd="0" presId="urn:microsoft.com/office/officeart/2005/8/layout/orgChart1"/>
    <dgm:cxn modelId="{5285CE95-1711-4A6C-9492-A6219671B707}" srcId="{F308427E-9D86-4FD1-AFD3-CBB9E0910047}" destId="{20EF2056-7CF5-49AD-BF0F-74249539EDFA}" srcOrd="0" destOrd="0" parTransId="{DFAB07D6-38F3-434C-9CAD-40A034400F09}" sibTransId="{6686F36C-A978-4249-93F9-05611045FEDD}"/>
    <dgm:cxn modelId="{1DD74153-5795-4B94-961B-5829180D017F}" type="presOf" srcId="{20EF2056-7CF5-49AD-BF0F-74249539EDFA}" destId="{F4F44766-5E07-4904-803F-15E8EF93E1D3}" srcOrd="0" destOrd="0" presId="urn:microsoft.com/office/officeart/2005/8/layout/orgChart1"/>
    <dgm:cxn modelId="{CCE9676B-249C-4900-851B-FE629EB09D7E}" type="presOf" srcId="{B420A740-0603-4B5D-9362-5C866D0404E5}" destId="{1A2AAA80-94D5-46F3-8A8A-FD1344C22C32}" srcOrd="0" destOrd="0" presId="urn:microsoft.com/office/officeart/2005/8/layout/orgChart1"/>
    <dgm:cxn modelId="{79119B07-D746-4931-9A30-781609EF881C}" srcId="{87205C30-BECB-4441-9A1B-4566BF05C057}" destId="{F308427E-9D86-4FD1-AFD3-CBB9E0910047}" srcOrd="0" destOrd="0" parTransId="{D09EF350-69FF-42F3-B08C-D238CB6DC882}" sibTransId="{C2EDE820-8880-40DF-8D40-D0F167B96FBD}"/>
    <dgm:cxn modelId="{D8BCE8DD-9B21-4B7F-ACB8-6270E7C86B55}" type="presOf" srcId="{87205C30-BECB-4441-9A1B-4566BF05C057}" destId="{1B5BBAD5-1E34-418F-B87E-829AF0C84AFD}" srcOrd="0" destOrd="0" presId="urn:microsoft.com/office/officeart/2005/8/layout/orgChart1"/>
    <dgm:cxn modelId="{F2D32402-F3B1-4213-80F5-E6361756B963}" type="presOf" srcId="{DFAB07D6-38F3-434C-9CAD-40A034400F09}" destId="{610DEC83-E07C-4044-AC0C-B08FB189D7E0}" srcOrd="0" destOrd="0" presId="urn:microsoft.com/office/officeart/2005/8/layout/orgChart1"/>
    <dgm:cxn modelId="{97FC5143-A959-4476-8F6F-8D9F904FA3B7}" type="presOf" srcId="{1800F457-54E6-47DE-B973-50821CF09796}" destId="{A9B15F3F-C40E-48EB-83B3-248840160462}" srcOrd="0" destOrd="0" presId="urn:microsoft.com/office/officeart/2005/8/layout/orgChart1"/>
    <dgm:cxn modelId="{0F560863-70A1-4616-9D50-6B0325DBFFE1}" srcId="{F308427E-9D86-4FD1-AFD3-CBB9E0910047}" destId="{1800F457-54E6-47DE-B973-50821CF09796}" srcOrd="1" destOrd="0" parTransId="{B420A740-0603-4B5D-9362-5C866D0404E5}" sibTransId="{174CAA60-EB95-4C5D-887D-C9EF4681AADB}"/>
    <dgm:cxn modelId="{5584C684-CD5E-4249-8179-DEE0AF39ADEF}" type="presParOf" srcId="{1B5BBAD5-1E34-418F-B87E-829AF0C84AFD}" destId="{6E89D586-DCFA-4F12-8D0B-EDA996D6B2A6}" srcOrd="0" destOrd="0" presId="urn:microsoft.com/office/officeart/2005/8/layout/orgChart1"/>
    <dgm:cxn modelId="{2B368EE8-A511-422B-883A-6788E7242571}" type="presParOf" srcId="{6E89D586-DCFA-4F12-8D0B-EDA996D6B2A6}" destId="{F7CE3443-A64A-4BF4-9D7E-401E4434836E}" srcOrd="0" destOrd="0" presId="urn:microsoft.com/office/officeart/2005/8/layout/orgChart1"/>
    <dgm:cxn modelId="{C6014BF3-2A6C-4BB3-8F61-E81D6D3882E8}" type="presParOf" srcId="{F7CE3443-A64A-4BF4-9D7E-401E4434836E}" destId="{4392D9A6-D26C-408F-AF02-ABC8D8FB517A}" srcOrd="0" destOrd="0" presId="urn:microsoft.com/office/officeart/2005/8/layout/orgChart1"/>
    <dgm:cxn modelId="{052F98BF-746E-4F37-B913-1996AAEE5B10}" type="presParOf" srcId="{F7CE3443-A64A-4BF4-9D7E-401E4434836E}" destId="{A66B5F62-2629-4D67-95B3-A9B59D3D9D14}" srcOrd="1" destOrd="0" presId="urn:microsoft.com/office/officeart/2005/8/layout/orgChart1"/>
    <dgm:cxn modelId="{9CB430C2-A042-43C7-8187-5DAC627DE271}" type="presParOf" srcId="{6E89D586-DCFA-4F12-8D0B-EDA996D6B2A6}" destId="{8626F463-A12B-4077-BE7E-000E7999A7B0}" srcOrd="1" destOrd="0" presId="urn:microsoft.com/office/officeart/2005/8/layout/orgChart1"/>
    <dgm:cxn modelId="{764A30D3-0B6A-44A9-9BBF-3083394B1751}" type="presParOf" srcId="{8626F463-A12B-4077-BE7E-000E7999A7B0}" destId="{610DEC83-E07C-4044-AC0C-B08FB189D7E0}" srcOrd="0" destOrd="0" presId="urn:microsoft.com/office/officeart/2005/8/layout/orgChart1"/>
    <dgm:cxn modelId="{D0410813-C31C-4A76-BDB0-B9DAABC97527}" type="presParOf" srcId="{8626F463-A12B-4077-BE7E-000E7999A7B0}" destId="{7B2DE9F4-E5C8-424A-8CD1-C81AE4C9447A}" srcOrd="1" destOrd="0" presId="urn:microsoft.com/office/officeart/2005/8/layout/orgChart1"/>
    <dgm:cxn modelId="{5580514A-20B4-49C1-A979-98FA6147991F}" type="presParOf" srcId="{7B2DE9F4-E5C8-424A-8CD1-C81AE4C9447A}" destId="{6B6F049D-0060-46CA-A933-DFF97125FE4E}" srcOrd="0" destOrd="0" presId="urn:microsoft.com/office/officeart/2005/8/layout/orgChart1"/>
    <dgm:cxn modelId="{72BD8C78-E8FB-44D8-B625-CF536A5F8CCC}" type="presParOf" srcId="{6B6F049D-0060-46CA-A933-DFF97125FE4E}" destId="{F4F44766-5E07-4904-803F-15E8EF93E1D3}" srcOrd="0" destOrd="0" presId="urn:microsoft.com/office/officeart/2005/8/layout/orgChart1"/>
    <dgm:cxn modelId="{AB4AA97C-983B-477F-95C1-DD3204A21FC4}" type="presParOf" srcId="{6B6F049D-0060-46CA-A933-DFF97125FE4E}" destId="{3A743525-3AF8-43C8-8B9C-685E78D7077E}" srcOrd="1" destOrd="0" presId="urn:microsoft.com/office/officeart/2005/8/layout/orgChart1"/>
    <dgm:cxn modelId="{6DF8E00A-B177-4F06-B65E-34C4BB838ECD}" type="presParOf" srcId="{7B2DE9F4-E5C8-424A-8CD1-C81AE4C9447A}" destId="{A81ABD29-CF5D-449C-9775-F83E259516D8}" srcOrd="1" destOrd="0" presId="urn:microsoft.com/office/officeart/2005/8/layout/orgChart1"/>
    <dgm:cxn modelId="{3D9C9966-2820-4DA1-B138-A192E2BA18BC}" type="presParOf" srcId="{7B2DE9F4-E5C8-424A-8CD1-C81AE4C9447A}" destId="{C7A4F3BB-721F-4B8A-8497-AC07E8653DA0}" srcOrd="2" destOrd="0" presId="urn:microsoft.com/office/officeart/2005/8/layout/orgChart1"/>
    <dgm:cxn modelId="{7D472CB5-51B7-42EC-AF2D-CC960D03FA44}" type="presParOf" srcId="{8626F463-A12B-4077-BE7E-000E7999A7B0}" destId="{1A2AAA80-94D5-46F3-8A8A-FD1344C22C32}" srcOrd="2" destOrd="0" presId="urn:microsoft.com/office/officeart/2005/8/layout/orgChart1"/>
    <dgm:cxn modelId="{B35E36E9-2B84-4B82-B80C-C7F97ECADC8D}" type="presParOf" srcId="{8626F463-A12B-4077-BE7E-000E7999A7B0}" destId="{D8272F97-2E66-43D1-A8B0-091D138744B0}" srcOrd="3" destOrd="0" presId="urn:microsoft.com/office/officeart/2005/8/layout/orgChart1"/>
    <dgm:cxn modelId="{EF8C414A-D43E-4E02-8E9B-BD402C2AA027}" type="presParOf" srcId="{D8272F97-2E66-43D1-A8B0-091D138744B0}" destId="{1B0583AC-83EC-4B41-8947-F4FDD3FF9DA8}" srcOrd="0" destOrd="0" presId="urn:microsoft.com/office/officeart/2005/8/layout/orgChart1"/>
    <dgm:cxn modelId="{6D5F0AB9-CD24-41B3-B5C6-D6B392AA7234}" type="presParOf" srcId="{1B0583AC-83EC-4B41-8947-F4FDD3FF9DA8}" destId="{A9B15F3F-C40E-48EB-83B3-248840160462}" srcOrd="0" destOrd="0" presId="urn:microsoft.com/office/officeart/2005/8/layout/orgChart1"/>
    <dgm:cxn modelId="{F55C59E9-06DC-4779-8368-4D1CB78A6B8A}" type="presParOf" srcId="{1B0583AC-83EC-4B41-8947-F4FDD3FF9DA8}" destId="{382FDAF9-7CCA-43CE-8126-E831460AA251}" srcOrd="1" destOrd="0" presId="urn:microsoft.com/office/officeart/2005/8/layout/orgChart1"/>
    <dgm:cxn modelId="{621AFC06-8E1A-453F-8563-FC689B283284}" type="presParOf" srcId="{D8272F97-2E66-43D1-A8B0-091D138744B0}" destId="{F5AAAAAE-D9F9-420E-927F-463001B58ED4}" srcOrd="1" destOrd="0" presId="urn:microsoft.com/office/officeart/2005/8/layout/orgChart1"/>
    <dgm:cxn modelId="{72219074-3339-42C4-8FAB-09712AAD29DE}" type="presParOf" srcId="{D8272F97-2E66-43D1-A8B0-091D138744B0}" destId="{E7F37AC2-2A78-49DF-A106-169EE04163F6}" srcOrd="2" destOrd="0" presId="urn:microsoft.com/office/officeart/2005/8/layout/orgChart1"/>
    <dgm:cxn modelId="{8CCACA42-8E71-471D-A4F0-F5676B03E138}" type="presParOf" srcId="{6E89D586-DCFA-4F12-8D0B-EDA996D6B2A6}" destId="{B27143FD-CE05-4FE3-8B56-17A9DD58CB8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89EB-491F-4AD1-BCA5-B91E14C0A732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04478-2E6F-4ED4-8DBF-C77B183A1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16A93-27DA-4A3A-95BD-6A595B9FDA60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arms</a:t>
            </a:r>
            <a:r>
              <a:rPr lang="en-US" baseline="0" dirty="0" smtClean="0"/>
              <a:t> of the immune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25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defined as large granular lymphocytes (LGL) 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FAB97-BEDC-42A1-A309-4AB4522F1C58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number of adipose tissue macrophages correlates with increased adipose tissue production of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proinflammatory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molecules.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FAB97-BEDC-42A1-A309-4AB4522F1C5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C95232-F5F0-460A-B7E5-1AB1A9EA1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69CE3E-BF7F-4F60-9CA6-B5BBB54BF8D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51001D-4460-4096-836A-A9178E0D6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Study of immunity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Overview of the Immune System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42910" y="1857364"/>
          <a:ext cx="7858180" cy="407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457200" y="62484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  		   Interactions </a:t>
            </a:r>
            <a:r>
              <a:rPr lang="en-US" sz="2000" dirty="0">
                <a:solidFill>
                  <a:schemeClr val="tx2"/>
                </a:solidFill>
              </a:rPr>
              <a:t>between the two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228600"/>
            <a:ext cx="6638948" cy="9143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sz="6500" b="1" dirty="0" smtClean="0">
                <a:solidFill>
                  <a:srgbClr val="00B0F0"/>
                </a:solidFill>
              </a:rPr>
              <a:t>A typical immune response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720" y="1285860"/>
            <a:ext cx="8334375" cy="5257800"/>
            <a:chOff x="248" y="1344"/>
            <a:chExt cx="5250" cy="2112"/>
          </a:xfrm>
        </p:grpSpPr>
        <p:pic>
          <p:nvPicPr>
            <p:cNvPr id="512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" y="1344"/>
              <a:ext cx="523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AutoShape 6"/>
            <p:cNvSpPr>
              <a:spLocks noChangeArrowheads="1"/>
            </p:cNvSpPr>
            <p:nvPr/>
          </p:nvSpPr>
          <p:spPr bwMode="auto">
            <a:xfrm rot="5400000">
              <a:off x="1521" y="2415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AutoShape 7"/>
            <p:cNvSpPr>
              <a:spLocks noChangeArrowheads="1"/>
            </p:cNvSpPr>
            <p:nvPr/>
          </p:nvSpPr>
          <p:spPr bwMode="auto">
            <a:xfrm rot="5400000">
              <a:off x="1521" y="2761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9" name="AutoShape 8"/>
            <p:cNvSpPr>
              <a:spLocks noChangeArrowheads="1"/>
            </p:cNvSpPr>
            <p:nvPr/>
          </p:nvSpPr>
          <p:spPr bwMode="auto">
            <a:xfrm rot="5400000">
              <a:off x="1521" y="2585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0" name="AutoShape 9"/>
            <p:cNvSpPr>
              <a:spLocks noChangeArrowheads="1"/>
            </p:cNvSpPr>
            <p:nvPr/>
          </p:nvSpPr>
          <p:spPr bwMode="auto">
            <a:xfrm rot="5400000">
              <a:off x="2801" y="2409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1" name="AutoShape 10"/>
            <p:cNvSpPr>
              <a:spLocks noChangeArrowheads="1"/>
            </p:cNvSpPr>
            <p:nvPr/>
          </p:nvSpPr>
          <p:spPr bwMode="auto">
            <a:xfrm rot="5400000">
              <a:off x="2801" y="2601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2" name="AutoShape 11"/>
            <p:cNvSpPr>
              <a:spLocks noChangeArrowheads="1"/>
            </p:cNvSpPr>
            <p:nvPr/>
          </p:nvSpPr>
          <p:spPr bwMode="auto">
            <a:xfrm rot="5400000">
              <a:off x="2801" y="2785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3" name="AutoShape 12"/>
            <p:cNvSpPr>
              <a:spLocks noChangeArrowheads="1"/>
            </p:cNvSpPr>
            <p:nvPr/>
          </p:nvSpPr>
          <p:spPr bwMode="auto">
            <a:xfrm rot="5400000">
              <a:off x="2801" y="2961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4" name="AutoShape 13"/>
            <p:cNvSpPr>
              <a:spLocks noChangeArrowheads="1"/>
            </p:cNvSpPr>
            <p:nvPr/>
          </p:nvSpPr>
          <p:spPr bwMode="auto">
            <a:xfrm rot="5400000">
              <a:off x="4201" y="2431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5" name="AutoShape 14"/>
            <p:cNvSpPr>
              <a:spLocks noChangeArrowheads="1"/>
            </p:cNvSpPr>
            <p:nvPr/>
          </p:nvSpPr>
          <p:spPr bwMode="auto">
            <a:xfrm rot="5400000">
              <a:off x="4201" y="2905"/>
              <a:ext cx="102" cy="136"/>
            </a:xfrm>
            <a:prstGeom prst="flowChartExtract">
              <a:avLst/>
            </a:prstGeom>
            <a:solidFill>
              <a:schemeClr val="hlink"/>
            </a:solidFill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2010" y="1405"/>
              <a:ext cx="1339" cy="4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INNATE IMMUNITY </a:t>
              </a:r>
            </a:p>
            <a:p>
              <a:pPr algn="ctr"/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Rapid responses to a </a:t>
              </a:r>
            </a:p>
            <a:p>
              <a:pPr algn="ctr"/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broad range of microbes</a:t>
              </a:r>
            </a:p>
          </p:txBody>
        </p:sp>
        <p:sp>
          <p:nvSpPr>
            <p:cNvPr id="5137" name="Text Box 16"/>
            <p:cNvSpPr txBox="1">
              <a:spLocks noChangeArrowheads="1"/>
            </p:cNvSpPr>
            <p:nvPr/>
          </p:nvSpPr>
          <p:spPr bwMode="auto">
            <a:xfrm>
              <a:off x="4176" y="1405"/>
              <a:ext cx="1214" cy="4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ACQUIRED IMMUNITY</a:t>
              </a:r>
            </a:p>
            <a:p>
              <a:pPr algn="ctr"/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Slower responses to </a:t>
              </a:r>
            </a:p>
            <a:p>
              <a:pPr algn="ctr"/>
              <a:r>
                <a:rPr lang="en-US" sz="1300" b="1">
                  <a:solidFill>
                    <a:schemeClr val="bg1"/>
                  </a:solidFill>
                  <a:latin typeface="Calibri" pitchFamily="34" charset="0"/>
                </a:rPr>
                <a:t>specific microbes</a:t>
              </a:r>
            </a:p>
          </p:txBody>
        </p:sp>
        <p:sp>
          <p:nvSpPr>
            <p:cNvPr id="5138" name="Text Box 17"/>
            <p:cNvSpPr txBox="1">
              <a:spLocks noChangeArrowheads="1"/>
            </p:cNvSpPr>
            <p:nvPr/>
          </p:nvSpPr>
          <p:spPr bwMode="auto">
            <a:xfrm>
              <a:off x="1552" y="2124"/>
              <a:ext cx="1009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b="1">
                  <a:latin typeface="Calibri" pitchFamily="34" charset="0"/>
                </a:rPr>
                <a:t>External defenses</a:t>
              </a:r>
            </a:p>
          </p:txBody>
        </p:sp>
        <p:sp>
          <p:nvSpPr>
            <p:cNvPr id="5139" name="Text Box 18"/>
            <p:cNvSpPr txBox="1">
              <a:spLocks noChangeArrowheads="1"/>
            </p:cNvSpPr>
            <p:nvPr/>
          </p:nvSpPr>
          <p:spPr bwMode="auto">
            <a:xfrm>
              <a:off x="2933" y="2124"/>
              <a:ext cx="975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b="1">
                  <a:latin typeface="Calibri" pitchFamily="34" charset="0"/>
                </a:rPr>
                <a:t>Internal defenses</a:t>
              </a:r>
            </a:p>
          </p:txBody>
        </p:sp>
        <p:sp>
          <p:nvSpPr>
            <p:cNvPr id="5140" name="Text Box 19"/>
            <p:cNvSpPr txBox="1">
              <a:spLocks noChangeArrowheads="1"/>
            </p:cNvSpPr>
            <p:nvPr/>
          </p:nvSpPr>
          <p:spPr bwMode="auto">
            <a:xfrm>
              <a:off x="1624" y="2380"/>
              <a:ext cx="318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>
                  <a:latin typeface="Calibri" pitchFamily="34" charset="0"/>
                </a:rPr>
                <a:t>Skin</a:t>
              </a:r>
            </a:p>
          </p:txBody>
        </p:sp>
        <p:sp>
          <p:nvSpPr>
            <p:cNvPr id="5141" name="Text Box 20"/>
            <p:cNvSpPr txBox="1">
              <a:spLocks noChangeArrowheads="1"/>
            </p:cNvSpPr>
            <p:nvPr/>
          </p:nvSpPr>
          <p:spPr bwMode="auto">
            <a:xfrm>
              <a:off x="1642" y="2548"/>
              <a:ext cx="1061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>
                  <a:latin typeface="Calibri" pitchFamily="34" charset="0"/>
                </a:rPr>
                <a:t>Mucous membranes</a:t>
              </a:r>
            </a:p>
          </p:txBody>
        </p:sp>
        <p:sp>
          <p:nvSpPr>
            <p:cNvPr id="5142" name="Text Box 21"/>
            <p:cNvSpPr txBox="1">
              <a:spLocks noChangeArrowheads="1"/>
            </p:cNvSpPr>
            <p:nvPr/>
          </p:nvSpPr>
          <p:spPr bwMode="auto">
            <a:xfrm>
              <a:off x="1634" y="2740"/>
              <a:ext cx="608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dirty="0">
                  <a:latin typeface="Calibri" pitchFamily="34" charset="0"/>
                </a:rPr>
                <a:t>Secretions</a:t>
              </a:r>
            </a:p>
          </p:txBody>
        </p:sp>
        <p:sp>
          <p:nvSpPr>
            <p:cNvPr id="5143" name="Text Box 22"/>
            <p:cNvSpPr txBox="1">
              <a:spLocks noChangeArrowheads="1"/>
            </p:cNvSpPr>
            <p:nvPr/>
          </p:nvSpPr>
          <p:spPr bwMode="auto">
            <a:xfrm>
              <a:off x="2918" y="2388"/>
              <a:ext cx="862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>
                  <a:latin typeface="Calibri" pitchFamily="34" charset="0"/>
                </a:rPr>
                <a:t>Phagocytic cells</a:t>
              </a:r>
            </a:p>
          </p:txBody>
        </p:sp>
        <p:sp>
          <p:nvSpPr>
            <p:cNvPr id="5144" name="Text Box 23"/>
            <p:cNvSpPr txBox="1">
              <a:spLocks noChangeArrowheads="1"/>
            </p:cNvSpPr>
            <p:nvPr/>
          </p:nvSpPr>
          <p:spPr bwMode="auto">
            <a:xfrm>
              <a:off x="2932" y="2564"/>
              <a:ext cx="1112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dirty="0">
                  <a:latin typeface="Calibri" pitchFamily="34" charset="0"/>
                </a:rPr>
                <a:t>Antimicrobial proteins</a:t>
              </a:r>
            </a:p>
          </p:txBody>
        </p:sp>
        <p:sp>
          <p:nvSpPr>
            <p:cNvPr id="5145" name="Text Box 24"/>
            <p:cNvSpPr txBox="1">
              <a:spLocks noChangeArrowheads="1"/>
            </p:cNvSpPr>
            <p:nvPr/>
          </p:nvSpPr>
          <p:spPr bwMode="auto">
            <a:xfrm>
              <a:off x="2922" y="2764"/>
              <a:ext cx="1177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dirty="0">
                  <a:latin typeface="Calibri" pitchFamily="34" charset="0"/>
                </a:rPr>
                <a:t>Inflammatory response</a:t>
              </a:r>
            </a:p>
          </p:txBody>
        </p:sp>
        <p:sp>
          <p:nvSpPr>
            <p:cNvPr id="5146" name="Text Box 25"/>
            <p:cNvSpPr txBox="1">
              <a:spLocks noChangeArrowheads="1"/>
            </p:cNvSpPr>
            <p:nvPr/>
          </p:nvSpPr>
          <p:spPr bwMode="auto">
            <a:xfrm>
              <a:off x="2924" y="2937"/>
              <a:ext cx="932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 dirty="0">
                  <a:latin typeface="Calibri" pitchFamily="34" charset="0"/>
                </a:rPr>
                <a:t>Natural killer cells</a:t>
              </a:r>
            </a:p>
          </p:txBody>
        </p:sp>
        <p:sp>
          <p:nvSpPr>
            <p:cNvPr id="5147" name="Text Box 26"/>
            <p:cNvSpPr txBox="1">
              <a:spLocks noChangeArrowheads="1"/>
            </p:cNvSpPr>
            <p:nvPr/>
          </p:nvSpPr>
          <p:spPr bwMode="auto">
            <a:xfrm>
              <a:off x="4284" y="2409"/>
              <a:ext cx="968" cy="4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300">
                  <a:latin typeface="Calibri" pitchFamily="34" charset="0"/>
                </a:rPr>
                <a:t>Humoral response</a:t>
              </a:r>
            </a:p>
            <a:p>
              <a:r>
                <a:rPr lang="en-US" sz="1300">
                  <a:latin typeface="Calibri" pitchFamily="34" charset="0"/>
                </a:rPr>
                <a:t>(antibodies)</a:t>
              </a:r>
            </a:p>
            <a:p>
              <a:endParaRPr lang="en-US" sz="1300">
                <a:latin typeface="Calibri" pitchFamily="34" charset="0"/>
              </a:endParaRPr>
            </a:p>
          </p:txBody>
        </p:sp>
        <p:sp>
          <p:nvSpPr>
            <p:cNvPr id="5148" name="Text Box 27"/>
            <p:cNvSpPr txBox="1">
              <a:spLocks noChangeArrowheads="1"/>
            </p:cNvSpPr>
            <p:nvPr/>
          </p:nvSpPr>
          <p:spPr bwMode="auto">
            <a:xfrm>
              <a:off x="4281" y="2893"/>
              <a:ext cx="1217" cy="4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300">
                  <a:latin typeface="Calibri" pitchFamily="34" charset="0"/>
                </a:rPr>
                <a:t>Cell-mediated response</a:t>
              </a:r>
            </a:p>
            <a:p>
              <a:r>
                <a:rPr lang="en-US" sz="1300">
                  <a:latin typeface="Calibri" pitchFamily="34" charset="0"/>
                </a:rPr>
                <a:t>(cytotoxic </a:t>
              </a:r>
            </a:p>
            <a:p>
              <a:r>
                <a:rPr lang="en-US" sz="1300">
                  <a:latin typeface="Calibri" pitchFamily="34" charset="0"/>
                </a:rPr>
                <a:t>lymphocytes)</a:t>
              </a:r>
            </a:p>
          </p:txBody>
        </p:sp>
        <p:sp>
          <p:nvSpPr>
            <p:cNvPr id="5149" name="Text Box 28"/>
            <p:cNvSpPr txBox="1">
              <a:spLocks noChangeArrowheads="1"/>
            </p:cNvSpPr>
            <p:nvPr/>
          </p:nvSpPr>
          <p:spPr bwMode="auto">
            <a:xfrm>
              <a:off x="321" y="2815"/>
              <a:ext cx="673" cy="4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300">
                  <a:latin typeface="Calibri" pitchFamily="34" charset="0"/>
                </a:rPr>
                <a:t>Invading</a:t>
              </a:r>
            </a:p>
            <a:p>
              <a:pPr algn="ctr"/>
              <a:r>
                <a:rPr lang="en-US" sz="1300">
                  <a:latin typeface="Calibri" pitchFamily="34" charset="0"/>
                </a:rPr>
                <a:t>microbes</a:t>
              </a:r>
            </a:p>
            <a:p>
              <a:pPr algn="ctr"/>
              <a:r>
                <a:rPr lang="en-US" sz="1300">
                  <a:latin typeface="Calibri" pitchFamily="34" charset="0"/>
                </a:rPr>
                <a:t>(pathogens)</a:t>
              </a: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48200" y="5421970"/>
            <a:ext cx="1064459" cy="2930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1300" dirty="0" smtClean="0">
                <a:latin typeface="Calibri" pitchFamily="34" charset="0"/>
              </a:rPr>
              <a:t>Complement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5400000">
            <a:off x="4400586" y="5480086"/>
            <a:ext cx="253928" cy="215900"/>
          </a:xfrm>
          <a:prstGeom prst="flowChartExtract">
            <a:avLst/>
          </a:prstGeom>
          <a:solidFill>
            <a:schemeClr val="hlink"/>
          </a:solidFill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physical barriers               </a:t>
            </a:r>
          </a:p>
          <a:p>
            <a:r>
              <a:rPr lang="en-US" dirty="0" smtClean="0"/>
              <a:t>2physiological barriers</a:t>
            </a:r>
          </a:p>
          <a:p>
            <a:r>
              <a:rPr lang="en-US" dirty="0" smtClean="0"/>
              <a:t>3cellular barriers</a:t>
            </a:r>
          </a:p>
          <a:p>
            <a:r>
              <a:rPr lang="en-US" dirty="0" smtClean="0"/>
              <a:t>4chemical barriers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innate immunity</a:t>
            </a:r>
            <a:br>
              <a:rPr lang="en-US" dirty="0" smtClean="0"/>
            </a:br>
            <a:r>
              <a:rPr lang="en-US" dirty="0" smtClean="0"/>
              <a:t>some defensive barriers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Theses mechanism include such as </a:t>
            </a:r>
            <a:r>
              <a:rPr lang="en-US" dirty="0" err="1" smtClean="0"/>
              <a:t>skin,mucosa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Skin  To prevent entry of pathogen are an organism 1 line </a:t>
            </a:r>
            <a:r>
              <a:rPr lang="en-US" dirty="0" err="1" smtClean="0"/>
              <a:t>defence</a:t>
            </a:r>
            <a:r>
              <a:rPr lang="en-US" dirty="0" smtClean="0"/>
              <a:t> mechanism</a:t>
            </a:r>
          </a:p>
          <a:p>
            <a:r>
              <a:rPr lang="en-US" dirty="0" smtClean="0"/>
              <a:t>Mucosa </a:t>
            </a:r>
            <a:r>
              <a:rPr lang="en-US" dirty="0" err="1" smtClean="0"/>
              <a:t>mucosa</a:t>
            </a:r>
            <a:r>
              <a:rPr lang="en-US" dirty="0" smtClean="0"/>
              <a:t> membrane </a:t>
            </a:r>
            <a:r>
              <a:rPr lang="en-US" dirty="0" err="1" smtClean="0"/>
              <a:t>secreat</a:t>
            </a:r>
            <a:r>
              <a:rPr lang="en-US" dirty="0" smtClean="0"/>
              <a:t> mucosa</a:t>
            </a:r>
          </a:p>
          <a:p>
            <a:pPr>
              <a:buNone/>
            </a:pPr>
            <a:r>
              <a:rPr lang="en-US" dirty="0" smtClean="0"/>
              <a:t>     Which is protective barriers that protect </a:t>
            </a:r>
          </a:p>
          <a:p>
            <a:pPr>
              <a:buNone/>
            </a:pPr>
            <a:r>
              <a:rPr lang="en-US" dirty="0" smtClean="0"/>
              <a:t>      cover internal surface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barriers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225" y="271463"/>
            <a:ext cx="6940550" cy="1328737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Tahoma" pitchFamily="34" charset="0"/>
              </a:rPr>
              <a:t>Body Coverings:  The Skin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b="4906"/>
          <a:stretch>
            <a:fillRect/>
          </a:stretch>
        </p:blipFill>
        <p:spPr bwMode="auto">
          <a:xfrm>
            <a:off x="455613" y="1636713"/>
            <a:ext cx="8234362" cy="52212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3300" y="3897313"/>
            <a:ext cx="5126038" cy="981075"/>
            <a:chOff x="2531" y="2542"/>
            <a:chExt cx="2988" cy="643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4168" y="2542"/>
              <a:ext cx="1351" cy="64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altLang="en-US" sz="3400">
                  <a:solidFill>
                    <a:srgbClr val="000000"/>
                  </a:solidFill>
                </a:rPr>
                <a:t>sebaceous glands</a:t>
              </a:r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 flipV="1">
              <a:off x="3902" y="2645"/>
              <a:ext cx="343" cy="24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 flipV="1">
              <a:off x="2531" y="2743"/>
              <a:ext cx="1706" cy="14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6113" y="4681538"/>
            <a:ext cx="4025900" cy="1317625"/>
            <a:chOff x="926" y="3045"/>
            <a:chExt cx="2331" cy="864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26" y="3045"/>
              <a:ext cx="1439" cy="864"/>
              <a:chOff x="926" y="3045"/>
              <a:chExt cx="1439" cy="864"/>
            </a:xfrm>
          </p:grpSpPr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926" y="3557"/>
                <a:ext cx="1439" cy="352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ts val="3500"/>
                  </a:lnSpc>
                </a:pPr>
                <a:r>
                  <a:rPr lang="en-US" altLang="en-US" sz="3400">
                    <a:solidFill>
                      <a:srgbClr val="000000"/>
                    </a:solidFill>
                  </a:rPr>
                  <a:t>sweat gland</a:t>
                </a:r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 flipV="1">
                <a:off x="1677" y="3045"/>
                <a:ext cx="233" cy="507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V="1">
              <a:off x="2359" y="3387"/>
              <a:ext cx="898" cy="34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87988" y="2703513"/>
            <a:ext cx="2611437" cy="612775"/>
            <a:chOff x="3943" y="1904"/>
            <a:chExt cx="1523" cy="402"/>
          </a:xfrm>
        </p:grpSpPr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4268" y="1904"/>
              <a:ext cx="1198" cy="35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altLang="en-US" sz="3400">
                  <a:solidFill>
                    <a:srgbClr val="000000"/>
                  </a:solidFill>
                </a:rPr>
                <a:t>epidermis</a:t>
              </a: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H="1">
              <a:off x="3943" y="2080"/>
              <a:ext cx="359" cy="22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504825"/>
            <a:ext cx="8283575" cy="955675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latin typeface="Tahoma" pitchFamily="34" charset="0"/>
              </a:rPr>
              <a:t>Body Coverings:  </a:t>
            </a:r>
            <a:br>
              <a:rPr lang="en-US" altLang="en-US" sz="4000">
                <a:latin typeface="Tahoma" pitchFamily="34" charset="0"/>
              </a:rPr>
            </a:br>
            <a:r>
              <a:rPr lang="en-US" altLang="en-US" sz="4000">
                <a:latin typeface="Tahoma" pitchFamily="34" charset="0"/>
              </a:rPr>
              <a:t>Mucous Membranes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523"/>
          <a:stretch>
            <a:fillRect/>
          </a:stretch>
        </p:blipFill>
        <p:spPr bwMode="auto">
          <a:xfrm>
            <a:off x="1185863" y="1952625"/>
            <a:ext cx="36607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9738" y="2490788"/>
            <a:ext cx="3813175" cy="609600"/>
            <a:chOff x="1877" y="1569"/>
            <a:chExt cx="2402" cy="384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362" y="1569"/>
              <a:ext cx="917" cy="3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400">
                  <a:solidFill>
                    <a:srgbClr val="000000"/>
                  </a:solidFill>
                </a:rPr>
                <a:t>mucus</a:t>
              </a:r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H="1" flipV="1">
              <a:off x="1877" y="1649"/>
              <a:ext cx="1470" cy="1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6638" y="2889250"/>
            <a:ext cx="2686050" cy="1146175"/>
            <a:chOff x="2253" y="1820"/>
            <a:chExt cx="1692" cy="722"/>
          </a:xfrm>
        </p:grpSpPr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362" y="2158"/>
              <a:ext cx="583" cy="3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400">
                  <a:solidFill>
                    <a:srgbClr val="000000"/>
                  </a:solidFill>
                </a:rPr>
                <a:t>cilia</a:t>
              </a:r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 flipV="1">
              <a:off x="2253" y="1820"/>
              <a:ext cx="1126" cy="5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65575" y="4224338"/>
            <a:ext cx="3717925" cy="1109662"/>
            <a:chOff x="2498" y="2661"/>
            <a:chExt cx="2342" cy="699"/>
          </a:xfrm>
        </p:grpSpPr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362" y="2742"/>
              <a:ext cx="1478" cy="61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altLang="en-US" sz="3400">
                  <a:solidFill>
                    <a:srgbClr val="000000"/>
                  </a:solidFill>
                </a:rPr>
                <a:t>columnar epithelium</a:t>
              </a:r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 flipV="1">
              <a:off x="2498" y="2661"/>
              <a:ext cx="881" cy="40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barriers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Human milk: this is very rich in anti bacterial substances.</a:t>
            </a:r>
          </a:p>
          <a:p>
            <a:r>
              <a:rPr lang="en-US" sz="2800" dirty="0" err="1" smtClean="0"/>
              <a:t>Ex:IgA</a:t>
            </a:r>
            <a:r>
              <a:rPr lang="en-US" sz="2800" dirty="0" smtClean="0"/>
              <a:t>, lacto </a:t>
            </a:r>
            <a:r>
              <a:rPr lang="en-US" sz="2800" dirty="0" err="1" smtClean="0"/>
              <a:t>feritin</a:t>
            </a:r>
            <a:r>
              <a:rPr lang="en-US" sz="2800" dirty="0" smtClean="0"/>
              <a:t>, </a:t>
            </a:r>
            <a:r>
              <a:rPr lang="en-US" sz="2800" dirty="0" err="1" smtClean="0"/>
              <a:t>neuraminic</a:t>
            </a:r>
            <a:r>
              <a:rPr lang="en-US" sz="2800" dirty="0" smtClean="0"/>
              <a:t> acid etc. they fight against</a:t>
            </a:r>
          </a:p>
          <a:p>
            <a:r>
              <a:rPr lang="en-US" sz="2800" dirty="0" err="1" smtClean="0"/>
              <a:t>E.coli</a:t>
            </a:r>
            <a:r>
              <a:rPr lang="en-US" sz="2800" dirty="0" smtClean="0"/>
              <a:t> and </a:t>
            </a:r>
            <a:r>
              <a:rPr lang="en-US" sz="2800" dirty="0" err="1" smtClean="0"/>
              <a:t>stephylococci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Secrition</a:t>
            </a:r>
            <a:r>
              <a:rPr lang="en-US" sz="2800" dirty="0" smtClean="0"/>
              <a:t> of the </a:t>
            </a:r>
            <a:r>
              <a:rPr lang="en-US" sz="2800" dirty="0" err="1" smtClean="0"/>
              <a:t>digestiv</a:t>
            </a:r>
            <a:r>
              <a:rPr lang="en-US" sz="2800" dirty="0" smtClean="0"/>
              <a:t> tract: stomach as </a:t>
            </a:r>
            <a:r>
              <a:rPr lang="en-US" sz="2800" dirty="0" err="1" smtClean="0"/>
              <a:t>microbicidal</a:t>
            </a:r>
            <a:r>
              <a:rPr lang="en-US" sz="2800" dirty="0" smtClean="0"/>
              <a:t> effect. </a:t>
            </a:r>
          </a:p>
          <a:p>
            <a:r>
              <a:rPr lang="en-US" sz="2800" dirty="0" smtClean="0"/>
              <a:t>     This </a:t>
            </a:r>
            <a:r>
              <a:rPr lang="en-US" sz="2800" dirty="0" err="1" smtClean="0"/>
              <a:t>isdue</a:t>
            </a:r>
            <a:r>
              <a:rPr lang="en-US" sz="2800" dirty="0" smtClean="0"/>
              <a:t> to the presence of </a:t>
            </a:r>
            <a:r>
              <a:rPr lang="en-US" sz="2800" dirty="0" err="1" smtClean="0"/>
              <a:t>Hcl</a:t>
            </a:r>
            <a:r>
              <a:rPr lang="en-US" sz="2800" dirty="0" smtClean="0"/>
              <a:t> in the gastric juice. This </a:t>
            </a:r>
            <a:r>
              <a:rPr lang="en-US" sz="2800" dirty="0" err="1" smtClean="0"/>
              <a:t>Hcl</a:t>
            </a:r>
            <a:r>
              <a:rPr lang="en-US" sz="2800" dirty="0" smtClean="0"/>
              <a:t> is secreted by </a:t>
            </a:r>
            <a:r>
              <a:rPr lang="en-US" sz="2800" dirty="0" err="1" smtClean="0"/>
              <a:t>oxyntic</a:t>
            </a:r>
            <a:r>
              <a:rPr lang="en-US" sz="2800" dirty="0" smtClean="0"/>
              <a:t> cell lining stomach</a:t>
            </a:r>
          </a:p>
          <a:p>
            <a:r>
              <a:rPr lang="en-US" sz="2800" dirty="0" smtClean="0"/>
              <a:t>Tem of body normal body tem inhibit growth some pathogen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altLang="en-US" sz="3200" dirty="0" err="1"/>
              <a:t>Phagocytic</a:t>
            </a:r>
            <a:r>
              <a:rPr lang="en-US" altLang="en-US" sz="3200" dirty="0"/>
              <a:t> cells (WBCs)</a:t>
            </a:r>
          </a:p>
          <a:p>
            <a:pPr marL="914400" lvl="1" indent="-457200"/>
            <a:r>
              <a:rPr lang="en-US" altLang="en-US" sz="3200" dirty="0" smtClean="0"/>
              <a:t>Ex </a:t>
            </a:r>
            <a:r>
              <a:rPr lang="en-US" altLang="en-US" sz="3200" dirty="0" err="1" smtClean="0"/>
              <a:t>neutrophils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monocytes,macrophages</a:t>
            </a:r>
            <a:r>
              <a:rPr lang="en-US" altLang="en-US" sz="3200" dirty="0" smtClean="0"/>
              <a:t> </a:t>
            </a:r>
            <a:endParaRPr lang="en-US" altLang="en-US" sz="3200" dirty="0"/>
          </a:p>
          <a:p>
            <a:pPr marL="914400" lvl="1" indent="-457200">
              <a:buFontTx/>
              <a:buChar char="-"/>
            </a:pPr>
            <a:r>
              <a:rPr lang="en-US" altLang="en-US" sz="3200" dirty="0"/>
              <a:t>Natural Killer (NK) Cells: attack virus infected cells</a:t>
            </a:r>
          </a:p>
          <a:p>
            <a:pPr marL="457200" indent="-457200"/>
            <a:endParaRPr lang="en-US" altLang="en-US" sz="32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3696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/>
              <a:t>Cellular barriers </a:t>
            </a:r>
            <a:endParaRPr lang="en-US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3588"/>
          </a:xfrm>
        </p:spPr>
        <p:txBody>
          <a:bodyPr/>
          <a:lstStyle/>
          <a:p>
            <a:r>
              <a:rPr kumimoji="1" lang="en-US">
                <a:latin typeface="Arial" pitchFamily="34" charset="0"/>
              </a:rPr>
              <a:t>Nonspecific Phagocytosis</a:t>
            </a:r>
          </a:p>
        </p:txBody>
      </p:sp>
      <p:pic>
        <p:nvPicPr>
          <p:cNvPr id="141315" name="Picture 3" descr="43-03-Phagocytosis.jpg                                         00000027BIOLOGY6eCIPLchapters40-55     B8479B9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0" y="1127125"/>
            <a:ext cx="6638925" cy="5730875"/>
          </a:xfrm>
          <a:prstGeom prst="rect">
            <a:avLst/>
          </a:prstGeom>
          <a:noFill/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304925" y="3827463"/>
            <a:ext cx="314801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800" b="1">
                <a:solidFill>
                  <a:srgbClr val="FFFF00"/>
                </a:solidFill>
              </a:rPr>
              <a:t>Neutrophils</a:t>
            </a:r>
          </a:p>
          <a:p>
            <a:pPr eaLnBrk="0" hangingPunct="0"/>
            <a:r>
              <a:rPr lang="en-US" sz="3800" b="1">
                <a:solidFill>
                  <a:srgbClr val="FFFF00"/>
                </a:solidFill>
              </a:rPr>
              <a:t>Monocytes</a:t>
            </a:r>
          </a:p>
          <a:p>
            <a:pPr eaLnBrk="0" hangingPunct="0"/>
            <a:r>
              <a:rPr lang="en-US" sz="3800" b="1">
                <a:solidFill>
                  <a:srgbClr val="FFFF00"/>
                </a:solidFill>
              </a:rPr>
              <a:t>Eosinophils</a:t>
            </a: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 flipV="1">
            <a:off x="3962400" y="2362200"/>
            <a:ext cx="1371600" cy="2362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Phagocytosis</a:t>
            </a:r>
          </a:p>
        </p:txBody>
      </p:sp>
      <p:pic>
        <p:nvPicPr>
          <p:cNvPr id="162819" name="Picture 3" descr="21-01_Phagocytosis_1.jpg                                       00002536Sarah                          B9D5FA8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763000" cy="5556250"/>
          </a:xfrm>
          <a:prstGeom prst="rect">
            <a:avLst/>
          </a:prstGeom>
          <a:noFill/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304800" y="76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kumimoji="1" lang="en-US" sz="4400">
                <a:solidFill>
                  <a:srgbClr val="DE124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 of Phagocytosis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704850" y="6094413"/>
            <a:ext cx="36718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Macrophage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Immunity is body's ability to resist or eliminate potentially </a:t>
            </a:r>
            <a:r>
              <a:rPr lang="en-US" sz="2800" dirty="0" smtClean="0">
                <a:solidFill>
                  <a:srgbClr val="FF0000"/>
                </a:solidFill>
              </a:rPr>
              <a:t>harmful foreign materials or abnormal cells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F0"/>
                </a:solidFill>
              </a:rPr>
              <a:t>Immunity</a:t>
            </a:r>
            <a:endParaRPr lang="en-IN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http://allhealthstudio.com/wp-content/uploads/immunitygu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925" y="2714625"/>
            <a:ext cx="4791075" cy="380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 smtClean="0"/>
              <a:t>Not B-lymphocytes / T-lymphocytes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Important part of the innate immune system</a:t>
            </a:r>
          </a:p>
          <a:p>
            <a:endParaRPr lang="en-IN" sz="2400" dirty="0" smtClean="0"/>
          </a:p>
          <a:p>
            <a:r>
              <a:rPr lang="en-IN" sz="2400" dirty="0" smtClean="0"/>
              <a:t>Kill virus /bacteria infected cells (Intracellular pathogens)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Kills cancer cells</a:t>
            </a:r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  <p:pic>
        <p:nvPicPr>
          <p:cNvPr id="6" name="Content Placeholder 5" descr="http://www.nobelprize.org/educational/medicine/immunity/images/detail/fig15_killert.gif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86375" y="2986881"/>
            <a:ext cx="2762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B0F0"/>
                </a:solidFill>
              </a:rPr>
              <a:t>Natural killer cells</a:t>
            </a:r>
            <a:endParaRPr lang="en-IN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/>
          </a:bodyPr>
          <a:lstStyle/>
          <a:p>
            <a:endParaRPr lang="en-IN" sz="2000" dirty="0" smtClean="0"/>
          </a:p>
          <a:p>
            <a:r>
              <a:rPr lang="en-IN" sz="2000" dirty="0" err="1" smtClean="0"/>
              <a:t>Monocytes</a:t>
            </a:r>
            <a:r>
              <a:rPr lang="en-IN" sz="2000" dirty="0" smtClean="0"/>
              <a:t> (~5% of WBCs)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Migrate into the tissues and become </a:t>
            </a:r>
            <a:r>
              <a:rPr lang="en-IN" sz="2000" dirty="0" smtClean="0">
                <a:solidFill>
                  <a:srgbClr val="FF0000"/>
                </a:solidFill>
              </a:rPr>
              <a:t>Macrophages</a:t>
            </a:r>
          </a:p>
          <a:p>
            <a:pPr>
              <a:buNone/>
            </a:pPr>
            <a:endParaRPr lang="en-IN" dirty="0" smtClean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https://s-media-cache-ak0.pinimg.com/originals/13/59/42/135942e8ddc70824516cbf72e8e0720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7865" t="2909" r="38688" b="49307"/>
          <a:stretch>
            <a:fillRect/>
          </a:stretch>
        </p:blipFill>
        <p:spPr bwMode="auto">
          <a:xfrm>
            <a:off x="6357950" y="1357298"/>
            <a:ext cx="722432" cy="105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00B0F0"/>
                </a:solidFill>
              </a:rPr>
              <a:t>Monocytes</a:t>
            </a:r>
            <a:endParaRPr lang="en-IN" b="1" dirty="0">
              <a:solidFill>
                <a:srgbClr val="00B0F0"/>
              </a:solidFill>
            </a:endParaRPr>
          </a:p>
        </p:txBody>
      </p:sp>
      <p:pic>
        <p:nvPicPr>
          <p:cNvPr id="8" name="Picture 7" descr="http://www.nature.com/ni/journal/v12/n11/images/ni.2109-F1.jpg"/>
          <p:cNvPicPr/>
          <p:nvPr/>
        </p:nvPicPr>
        <p:blipFill>
          <a:blip r:embed="rId3"/>
          <a:srcRect t="47665" r="52820"/>
          <a:stretch>
            <a:fillRect/>
          </a:stretch>
        </p:blipFill>
        <p:spPr bwMode="auto">
          <a:xfrm>
            <a:off x="4714876" y="300037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6490525" y="2653483"/>
            <a:ext cx="4492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2066" y="3714753"/>
            <a:ext cx="35004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           Lung                 Bone        </a:t>
            </a:r>
          </a:p>
          <a:p>
            <a:endParaRPr lang="en-IN" sz="1400" dirty="0" smtClean="0"/>
          </a:p>
          <a:p>
            <a:endParaRPr lang="en-IN" sz="1400" dirty="0" smtClean="0"/>
          </a:p>
          <a:p>
            <a:endParaRPr lang="en-IN" sz="1400" dirty="0" smtClean="0"/>
          </a:p>
          <a:p>
            <a:endParaRPr lang="en-IN" sz="1400" dirty="0" smtClean="0"/>
          </a:p>
          <a:p>
            <a:endParaRPr lang="en-IN" sz="1400" dirty="0" smtClean="0"/>
          </a:p>
          <a:p>
            <a:r>
              <a:rPr lang="en-IN" sz="1400" dirty="0" smtClean="0"/>
              <a:t>         Liver	            Brain	                 intestine   </a:t>
            </a:r>
            <a:r>
              <a:rPr lang="en-IN" dirty="0" smtClean="0"/>
              <a:t>  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en-IN" dirty="0" smtClean="0"/>
              <a:t>“Big eaters”</a:t>
            </a:r>
          </a:p>
          <a:p>
            <a:endParaRPr lang="en-IN" dirty="0" smtClean="0"/>
          </a:p>
          <a:p>
            <a:r>
              <a:rPr lang="en-IN" dirty="0" smtClean="0"/>
              <a:t>Phagocytosis of microbes in tissue</a:t>
            </a:r>
          </a:p>
          <a:p>
            <a:pPr>
              <a:buNone/>
            </a:pPr>
            <a:r>
              <a:rPr lang="en-IN" sz="2800" dirty="0" smtClean="0"/>
              <a:t>     (</a:t>
            </a:r>
            <a:r>
              <a:rPr lang="en-IN" sz="2800" dirty="0" err="1" smtClean="0"/>
              <a:t>neutrophils</a:t>
            </a:r>
            <a:r>
              <a:rPr lang="en-IN" sz="2800" dirty="0" smtClean="0"/>
              <a:t> are present only in blood)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Antigen presentation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F0"/>
                </a:solidFill>
              </a:rPr>
              <a:t>Macrophages</a:t>
            </a:r>
            <a:endParaRPr lang="en-IN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of imp tissue damage is an a</a:t>
            </a:r>
          </a:p>
          <a:p>
            <a:pPr>
              <a:buNone/>
            </a:pPr>
            <a:r>
              <a:rPr lang="en-US" dirty="0" smtClean="0"/>
              <a:t>    1 imp. Immune response towards antigen</a:t>
            </a:r>
          </a:p>
          <a:p>
            <a:pPr>
              <a:buNone/>
            </a:pPr>
            <a:r>
              <a:rPr lang="en-US" dirty="0" smtClean="0"/>
              <a:t>      2 </a:t>
            </a:r>
            <a:r>
              <a:rPr lang="en-US" dirty="0" err="1" smtClean="0"/>
              <a:t>imp.defence</a:t>
            </a:r>
            <a:r>
              <a:rPr lang="en-US" dirty="0" smtClean="0"/>
              <a:t> </a:t>
            </a:r>
            <a:r>
              <a:rPr lang="en-US" dirty="0" err="1" smtClean="0"/>
              <a:t>mecanism</a:t>
            </a:r>
            <a:r>
              <a:rPr lang="en-US" dirty="0" smtClean="0"/>
              <a:t> of host to prevent </a:t>
            </a:r>
          </a:p>
          <a:p>
            <a:pPr>
              <a:buNone/>
            </a:pPr>
            <a:r>
              <a:rPr lang="en-US" dirty="0" smtClean="0"/>
              <a:t>        infection.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Inflammtary</a:t>
            </a:r>
            <a:r>
              <a:rPr lang="en-US" dirty="0" smtClean="0"/>
              <a:t> barriers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3-05-InflammatoryRespon-L.gif                                 000053DBKARL's Pocketrans              B81D7FDE:"/>
          <p:cNvPicPr>
            <a:picLocks noChangeAspect="1" noChangeArrowheads="1"/>
          </p:cNvPicPr>
          <p:nvPr/>
        </p:nvPicPr>
        <p:blipFill>
          <a:blip r:embed="rId2"/>
          <a:srcRect b="8359"/>
          <a:stretch>
            <a:fillRect/>
          </a:stretch>
        </p:blipFill>
        <p:spPr bwMode="auto">
          <a:xfrm>
            <a:off x="138113" y="2286000"/>
            <a:ext cx="9005887" cy="2941638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Inflammatory Response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52578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Histamine &amp; prostaglandins released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0" y="5257800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Capillaries dilate</a:t>
            </a:r>
          </a:p>
          <a:p>
            <a:r>
              <a:rPr lang="en-US" sz="2000"/>
              <a:t>Clotting begins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48200" y="5257800"/>
            <a:ext cx="2225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Chemotactic factors attract phagocytic cells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146925" y="5257800"/>
            <a:ext cx="1997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Phagocytes consume pathogens &amp; cell debris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 body </a:t>
            </a:r>
            <a:r>
              <a:rPr lang="en-US" dirty="0" err="1" smtClean="0"/>
              <a:t>secreation</a:t>
            </a:r>
            <a:r>
              <a:rPr lang="en-US" dirty="0" smtClean="0"/>
              <a:t>  -To </a:t>
            </a:r>
            <a:r>
              <a:rPr lang="en-US" dirty="0" err="1" smtClean="0"/>
              <a:t>secreat</a:t>
            </a:r>
            <a:r>
              <a:rPr lang="en-US" dirty="0" smtClean="0"/>
              <a:t> various fluids</a:t>
            </a:r>
          </a:p>
          <a:p>
            <a:pPr>
              <a:buNone/>
            </a:pPr>
            <a:r>
              <a:rPr lang="en-US" dirty="0" smtClean="0"/>
              <a:t>     play an imp role in </a:t>
            </a:r>
            <a:r>
              <a:rPr lang="en-US" dirty="0" err="1" smtClean="0"/>
              <a:t>defence</a:t>
            </a:r>
            <a:r>
              <a:rPr lang="en-US" dirty="0" smtClean="0"/>
              <a:t> mechanism</a:t>
            </a:r>
          </a:p>
          <a:p>
            <a:pPr>
              <a:buNone/>
            </a:pPr>
            <a:r>
              <a:rPr lang="en-US" dirty="0" smtClean="0"/>
              <a:t>    a] skin </a:t>
            </a:r>
            <a:r>
              <a:rPr lang="en-US" dirty="0" err="1" smtClean="0"/>
              <a:t>secreat</a:t>
            </a:r>
            <a:r>
              <a:rPr lang="en-US" dirty="0" smtClean="0"/>
              <a:t> sweat ,sebum contain bactericidal substance.</a:t>
            </a:r>
          </a:p>
          <a:p>
            <a:pPr>
              <a:buNone/>
            </a:pPr>
            <a:r>
              <a:rPr lang="en-US" dirty="0" smtClean="0"/>
              <a:t>    b] Tears contain </a:t>
            </a:r>
            <a:r>
              <a:rPr lang="en-US" dirty="0" err="1" smtClean="0"/>
              <a:t>lysozyme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c] Interferon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barriers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857784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Signalling proteins produced by </a:t>
            </a:r>
            <a:r>
              <a:rPr lang="en-IN" sz="2400" dirty="0" err="1" smtClean="0"/>
              <a:t>by</a:t>
            </a:r>
            <a:r>
              <a:rPr lang="en-IN" sz="2400" dirty="0" smtClean="0"/>
              <a:t> virus infected </a:t>
            </a:r>
            <a:r>
              <a:rPr lang="en-IN" sz="2400" dirty="0" err="1" smtClean="0"/>
              <a:t>monocytes</a:t>
            </a:r>
            <a:r>
              <a:rPr lang="en-IN" sz="2400" dirty="0" smtClean="0"/>
              <a:t> and lymphocytes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Secreted proteins – </a:t>
            </a:r>
            <a:r>
              <a:rPr lang="en-IN" sz="2400" dirty="0" smtClean="0">
                <a:solidFill>
                  <a:srgbClr val="FF0000"/>
                </a:solidFill>
              </a:rPr>
              <a:t>Key anti-viral proteins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“Interfere”  with virus replication </a:t>
            </a:r>
          </a:p>
          <a:p>
            <a:endParaRPr lang="en-IN" sz="2400" dirty="0" smtClean="0"/>
          </a:p>
          <a:p>
            <a:r>
              <a:rPr lang="en-IN" sz="2400" dirty="0" smtClean="0"/>
              <a:t>Warn the neighbouring cells that a virus is around... </a:t>
            </a:r>
          </a:p>
          <a:p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If we did not have IFNs – most of us may die of influenza virus infection</a:t>
            </a:r>
            <a:endParaRPr lang="en-IN" sz="2400" dirty="0" smtClean="0">
              <a:solidFill>
                <a:srgbClr val="FF0000"/>
              </a:solidFill>
            </a:endParaRPr>
          </a:p>
          <a:p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00B0F0"/>
                </a:solidFill>
              </a:rPr>
              <a:t>Interferons</a:t>
            </a:r>
            <a:r>
              <a:rPr lang="en-IN" b="1" dirty="0" smtClean="0">
                <a:solidFill>
                  <a:srgbClr val="00B0F0"/>
                </a:solidFill>
              </a:rPr>
              <a:t> (IFN)</a:t>
            </a:r>
            <a:endParaRPr lang="en-IN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http://thumbs.dreamstime.com/z/computer-virus-alert-sign-vector-illustration-36295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929066"/>
            <a:ext cx="1021352" cy="9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3838"/>
            <a:ext cx="3403600" cy="11890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DE124C"/>
                </a:solidFill>
                <a:latin typeface="Arial" pitchFamily="34" charset="0"/>
              </a:rPr>
              <a:t>Types of Acquired Immunity</a:t>
            </a:r>
          </a:p>
        </p:txBody>
      </p:sp>
      <p:pic>
        <p:nvPicPr>
          <p:cNvPr id="163843" name="Picture 3" descr="21-11_AcquirdImmun_1.jpg                                       00002536Sarah                          B9D5FA8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225" y="0"/>
            <a:ext cx="59801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Immunity </a:t>
            </a:r>
            <a:r>
              <a:rPr lang="en-US" dirty="0" err="1" smtClean="0"/>
              <a:t>secific</a:t>
            </a:r>
            <a:r>
              <a:rPr lang="en-US" dirty="0" smtClean="0"/>
              <a:t> for particular disease which an </a:t>
            </a:r>
            <a:r>
              <a:rPr lang="en-US" dirty="0" err="1" smtClean="0"/>
              <a:t>indivdual</a:t>
            </a:r>
            <a:r>
              <a:rPr lang="en-US" dirty="0" smtClean="0"/>
              <a:t> </a:t>
            </a:r>
            <a:r>
              <a:rPr lang="en-US" dirty="0" err="1" smtClean="0"/>
              <a:t>acquir</a:t>
            </a:r>
            <a:r>
              <a:rPr lang="en-US" dirty="0" smtClean="0"/>
              <a:t> during course of his life.</a:t>
            </a:r>
          </a:p>
          <a:p>
            <a:r>
              <a:rPr lang="en-US" dirty="0" smtClean="0"/>
              <a:t>Specific for particular disease so called specific immunity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Acquired/specific immunity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18623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The production of antibodies against a specific disease by the immune system. 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Naturally acquired through disease 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Artificially acquired through vaccination 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Vaccines include inactivated toxins, killed microbes, parts of microbes, and viable but weakened microbes.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Active immunity is usually permanent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366713"/>
            <a:ext cx="8763000" cy="762000"/>
          </a:xfrm>
          <a:noFill/>
          <a:ln/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339933"/>
                </a:solidFill>
                <a:latin typeface="Arial" pitchFamily="34" charset="0"/>
              </a:rPr>
              <a:t>Active Immunity</a:t>
            </a:r>
            <a:endParaRPr lang="en-US" altLang="en-US" b="1">
              <a:latin typeface="Arial" pitchFamily="34" charset="0"/>
            </a:endParaRPr>
          </a:p>
        </p:txBody>
      </p:sp>
      <p:sp>
        <p:nvSpPr>
          <p:cNvPr id="158724" name="Line 1028"/>
          <p:cNvSpPr>
            <a:spLocks noChangeShapeType="1"/>
          </p:cNvSpPr>
          <p:nvPr/>
        </p:nvSpPr>
        <p:spPr bwMode="auto">
          <a:xfrm>
            <a:off x="152400" y="13716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Immunity (</a:t>
            </a:r>
            <a:r>
              <a:rPr lang="en-US" dirty="0" err="1" smtClean="0">
                <a:solidFill>
                  <a:srgbClr val="7030A0"/>
                </a:solidFill>
              </a:rPr>
              <a:t>immunis</a:t>
            </a:r>
            <a:r>
              <a:rPr lang="en-US" dirty="0" smtClean="0">
                <a:solidFill>
                  <a:srgbClr val="7030A0"/>
                </a:solidFill>
              </a:rPr>
              <a:t>- Latin-exempt, state of protection from infectious diseases)</a:t>
            </a:r>
          </a:p>
          <a:p>
            <a:r>
              <a:rPr lang="en-US" dirty="0" smtClean="0"/>
              <a:t>Immunity is body's ability to resist or eliminate potentially harmful foreign materials or abnormal cells </a:t>
            </a:r>
          </a:p>
          <a:p>
            <a:r>
              <a:rPr lang="en-US" dirty="0" smtClean="0"/>
              <a:t>consists of following activities: </a:t>
            </a:r>
          </a:p>
          <a:p>
            <a:pPr lvl="1"/>
            <a:r>
              <a:rPr lang="en-US" dirty="0" smtClean="0"/>
              <a:t>Defense against invading pathogens (viruses &amp; bacteria) </a:t>
            </a:r>
          </a:p>
          <a:p>
            <a:pPr lvl="1"/>
            <a:r>
              <a:rPr lang="en-US" dirty="0" smtClean="0"/>
              <a:t>Removal of 'worn-out' cells (e.g., old RBCs) &amp; tissue debris (e.g., from injury or disease) </a:t>
            </a:r>
          </a:p>
          <a:p>
            <a:pPr lvl="1"/>
            <a:r>
              <a:rPr lang="en-US" dirty="0" smtClean="0"/>
              <a:t>Identification &amp; destruction of abnormal or mutant cells (primary defense against cancer) </a:t>
            </a:r>
          </a:p>
          <a:p>
            <a:pPr lvl="1"/>
            <a:r>
              <a:rPr lang="en-US" dirty="0" smtClean="0"/>
              <a:t>Rejection of 'foreign' cells (e.g., organ transplant) </a:t>
            </a:r>
          </a:p>
          <a:p>
            <a:pPr lvl="1"/>
            <a:r>
              <a:rPr lang="en-US" dirty="0" smtClean="0"/>
              <a:t>Inappropriate responses: </a:t>
            </a:r>
          </a:p>
          <a:p>
            <a:pPr lvl="2"/>
            <a:r>
              <a:rPr lang="en-US" dirty="0" smtClean="0"/>
              <a:t>Allergies - response to normally harmless substances </a:t>
            </a:r>
          </a:p>
          <a:p>
            <a:pPr lvl="2"/>
            <a:r>
              <a:rPr lang="en-US" dirty="0" smtClean="0"/>
              <a:t>Autoimmune diseases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Immunity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382000" cy="4725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A vaccinated person has a secondary response based on memory cells when encountering the specific pathogen.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Routine immunization against infectious diseases such as measles and whooping cough, and has led to the eradication of smallpox, a viral disease.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Unfortunately, not all infectious agents are easily managed by vaccination.</a:t>
            </a:r>
          </a:p>
          <a:p>
            <a:pPr marL="1085850" lvl="2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HIV vaccine in the works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14475"/>
            <a:ext cx="8382000" cy="449580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800" b="1">
                <a:solidFill>
                  <a:srgbClr val="000000"/>
                </a:solidFill>
                <a:latin typeface="Arial" pitchFamily="34" charset="0"/>
              </a:rPr>
              <a:t>Passive Immunity</a:t>
            </a:r>
            <a:r>
              <a:rPr lang="en-US" altLang="en-US" sz="3800">
                <a:solidFill>
                  <a:srgbClr val="000000"/>
                </a:solidFill>
                <a:latin typeface="Arial" pitchFamily="34" charset="0"/>
              </a:rPr>
              <a:t>- Protection against disease through antibodies produced by another human being or animal. 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800">
                <a:solidFill>
                  <a:srgbClr val="000000"/>
                </a:solidFill>
                <a:latin typeface="Arial" pitchFamily="34" charset="0"/>
              </a:rPr>
              <a:t>Effective, but temporary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800">
                <a:solidFill>
                  <a:srgbClr val="000000"/>
                </a:solidFill>
                <a:latin typeface="Arial" pitchFamily="34" charset="0"/>
              </a:rPr>
              <a:t>Ex. Maternal antibodies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800">
                <a:solidFill>
                  <a:srgbClr val="000000"/>
                </a:solidFill>
                <a:latin typeface="Arial" pitchFamily="34" charset="0"/>
              </a:rPr>
              <a:t>Colostrum.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noFill/>
          <a:ln/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339933"/>
                </a:solidFill>
                <a:latin typeface="Arial" pitchFamily="34" charset="0"/>
              </a:rPr>
              <a:t>Passive Immunity</a:t>
            </a:r>
            <a:endParaRPr lang="en-US" altLang="en-US" b="1">
              <a:latin typeface="Arial" pitchFamily="34" charset="0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610600" cy="383540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Passive immunity can be transferred artificially by injecting antibodies from an animal that is already immune to a disease into another animal.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Rabies treatment: injection with antibodies against rabies virus that are both </a:t>
            </a:r>
            <a:r>
              <a:rPr lang="en-US" altLang="en-US" b="1">
                <a:solidFill>
                  <a:srgbClr val="000000"/>
                </a:solidFill>
                <a:latin typeface="Arial" pitchFamily="34" charset="0"/>
              </a:rPr>
              <a:t>passive immunizations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 (the immediate fight) and </a:t>
            </a:r>
            <a:r>
              <a:rPr lang="en-US" altLang="en-US" b="1">
                <a:solidFill>
                  <a:srgbClr val="000000"/>
                </a:solidFill>
                <a:latin typeface="Arial" pitchFamily="34" charset="0"/>
              </a:rPr>
              <a:t>active immunizations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 (longer term defense).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adoptive immunity – immunity produced by </a:t>
            </a:r>
            <a:r>
              <a:rPr lang="en-US" dirty="0" err="1" smtClean="0"/>
              <a:t>Tranferring</a:t>
            </a:r>
            <a:r>
              <a:rPr lang="en-US" dirty="0" smtClean="0"/>
              <a:t> lymphoid cell from an immune </a:t>
            </a:r>
            <a:r>
              <a:rPr lang="en-US" dirty="0" err="1" smtClean="0"/>
              <a:t>doner</a:t>
            </a:r>
            <a:r>
              <a:rPr lang="en-US" dirty="0" smtClean="0"/>
              <a:t> to </a:t>
            </a:r>
            <a:r>
              <a:rPr lang="en-US" dirty="0" err="1" smtClean="0"/>
              <a:t>genitically</a:t>
            </a:r>
            <a:r>
              <a:rPr lang="en-US" dirty="0" smtClean="0"/>
              <a:t> identical recipient</a:t>
            </a:r>
          </a:p>
          <a:p>
            <a:pPr>
              <a:buNone/>
            </a:pPr>
            <a:r>
              <a:rPr lang="en-US" dirty="0" smtClean="0"/>
              <a:t>   the </a:t>
            </a:r>
            <a:r>
              <a:rPr lang="en-US" dirty="0" err="1" smtClean="0"/>
              <a:t>treament</a:t>
            </a:r>
            <a:r>
              <a:rPr lang="en-US" dirty="0" smtClean="0"/>
              <a:t> of certain </a:t>
            </a:r>
            <a:r>
              <a:rPr lang="en-US" dirty="0" err="1" smtClean="0"/>
              <a:t>diseses</a:t>
            </a:r>
            <a:r>
              <a:rPr lang="en-US" dirty="0" smtClean="0"/>
              <a:t> like </a:t>
            </a:r>
            <a:r>
              <a:rPr lang="en-US" dirty="0" err="1" smtClean="0"/>
              <a:t>lepromatous</a:t>
            </a:r>
            <a:r>
              <a:rPr lang="en-US" dirty="0" smtClean="0"/>
              <a:t> leprosy</a:t>
            </a:r>
          </a:p>
          <a:p>
            <a:pPr>
              <a:buNone/>
            </a:pPr>
            <a:r>
              <a:rPr lang="en-US" dirty="0" smtClean="0"/>
              <a:t> 2 combined immunity it is combination of active and passive method of immunization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 of immunity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immunity certain microbes infect only </a:t>
            </a:r>
          </a:p>
          <a:p>
            <a:pPr>
              <a:buNone/>
            </a:pPr>
            <a:r>
              <a:rPr lang="en-US" dirty="0" smtClean="0"/>
              <a:t>    Certain groups of cell and selective tissue</a:t>
            </a:r>
          </a:p>
          <a:p>
            <a:pPr>
              <a:buNone/>
            </a:pPr>
            <a:r>
              <a:rPr lang="en-US" dirty="0" smtClean="0"/>
              <a:t>Herd immunity means not everyone in a community need to be immune to prevent </a:t>
            </a:r>
          </a:p>
          <a:p>
            <a:pPr>
              <a:buNone/>
            </a:pPr>
            <a:r>
              <a:rPr lang="en-US" dirty="0" smtClean="0"/>
              <a:t>     spread disease.</a:t>
            </a:r>
          </a:p>
          <a:p>
            <a:pPr>
              <a:buNone/>
            </a:pPr>
            <a:r>
              <a:rPr lang="en-US" dirty="0" smtClean="0"/>
              <a:t>Herd immunity is low an infectious disease may </a:t>
            </a:r>
          </a:p>
          <a:p>
            <a:pPr>
              <a:buNone/>
            </a:pPr>
            <a:r>
              <a:rPr lang="en-US" dirty="0" smtClean="0"/>
              <a:t>Spread </a:t>
            </a:r>
            <a:r>
              <a:rPr lang="en-US" dirty="0" err="1" smtClean="0"/>
              <a:t>rapiadly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Ex polio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and herd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9" y="1920240"/>
            <a:ext cx="7142321" cy="45262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12330" y="171450"/>
            <a:ext cx="1770222" cy="6539389"/>
            <a:chOff x="0" y="0"/>
            <a:chExt cx="1239" cy="4577"/>
          </a:xfrm>
        </p:grpSpPr>
        <p:sp>
          <p:nvSpPr>
            <p:cNvPr id="20486" name="Rectangle 5"/>
            <p:cNvSpPr>
              <a:spLocks/>
            </p:cNvSpPr>
            <p:nvPr/>
          </p:nvSpPr>
          <p:spPr bwMode="auto">
            <a:xfrm>
              <a:off x="0" y="1227"/>
              <a:ext cx="1239" cy="3350"/>
            </a:xfrm>
            <a:prstGeom prst="rect">
              <a:avLst/>
            </a:prstGeom>
            <a:solidFill>
              <a:srgbClr val="F6B700">
                <a:alpha val="8509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900" dirty="0">
                  <a:solidFill>
                    <a:srgbClr val="FFFFFF"/>
                  </a:solidFill>
                  <a:ea typeface="Futura" charset="0"/>
                  <a:cs typeface="Futura" charset="0"/>
                </a:rPr>
                <a:t> </a:t>
              </a:r>
            </a:p>
          </p:txBody>
        </p:sp>
        <p:sp>
          <p:nvSpPr>
            <p:cNvPr id="20487" name="Rectangle 6"/>
            <p:cNvSpPr>
              <a:spLocks/>
            </p:cNvSpPr>
            <p:nvPr/>
          </p:nvSpPr>
          <p:spPr bwMode="auto">
            <a:xfrm>
              <a:off x="0" y="0"/>
              <a:ext cx="1239" cy="1233"/>
            </a:xfrm>
            <a:prstGeom prst="rect">
              <a:avLst/>
            </a:prstGeom>
            <a:solidFill>
              <a:srgbClr val="3683CA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60020" y="171450"/>
            <a:ext cx="7052310" cy="1760220"/>
          </a:xfrm>
          <a:prstGeom prst="rect">
            <a:avLst/>
          </a:prstGeom>
          <a:solidFill>
            <a:srgbClr val="91C935"/>
          </a:solidFill>
        </p:spPr>
        <p:txBody>
          <a:bodyPr lIns="82296" tIns="41148" rIns="82296" bIns="41148"/>
          <a:lstStyle/>
          <a:p>
            <a:pPr>
              <a:defRPr/>
            </a:pPr>
            <a:r>
              <a:rPr lang="en-US" sz="63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Body Defenses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Defense Against Disease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 l="24860" r="24879"/>
          <a:stretch>
            <a:fillRect/>
          </a:stretch>
        </p:blipFill>
        <p:spPr bwMode="auto">
          <a:xfrm>
            <a:off x="2720340" y="1575912"/>
            <a:ext cx="3723323" cy="52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91853" y="4019074"/>
            <a:ext cx="220303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If these barriers are penetrated,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the body responds with</a:t>
            </a:r>
            <a:endParaRPr lang="en-US" b="1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871788" y="5682139"/>
            <a:ext cx="31284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231F20"/>
                </a:solidFill>
              </a:rPr>
              <a:t>If the innate immune response is insufficient,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the body responds with</a:t>
            </a:r>
            <a:endParaRPr lang="en-US" b="1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963228" y="6425089"/>
            <a:ext cx="302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231F20"/>
                </a:solidFill>
                <a:latin typeface="Arial Black" pitchFamily="34" charset="0"/>
              </a:rPr>
              <a:t>Adaptive Immune Response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cell-mediated immunity, </a:t>
            </a:r>
            <a:r>
              <a:rPr lang="en-US" sz="1300" b="1" dirty="0" err="1">
                <a:solidFill>
                  <a:srgbClr val="231F20"/>
                </a:solidFill>
              </a:rPr>
              <a:t>humoral</a:t>
            </a:r>
            <a:r>
              <a:rPr lang="en-US" sz="1300" b="1" dirty="0">
                <a:solidFill>
                  <a:srgbClr val="231F20"/>
                </a:solidFill>
              </a:rPr>
              <a:t> immunity</a:t>
            </a:r>
            <a:endParaRPr lang="en-US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294698" y="3244692"/>
            <a:ext cx="271087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231F20"/>
                </a:solidFill>
                <a:latin typeface="Arial Black" pitchFamily="34" charset="0"/>
              </a:rPr>
              <a:t>Nonspecific External Barriers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skin, mucous membranes</a:t>
            </a:r>
            <a:endParaRPr lang="en-US" dirty="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284697" y="4747737"/>
            <a:ext cx="23536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231F20"/>
                </a:solidFill>
                <a:latin typeface="Arial Black" pitchFamily="34" charset="0"/>
              </a:rPr>
              <a:t>Innate Immune Response</a:t>
            </a:r>
          </a:p>
          <a:p>
            <a:r>
              <a:rPr lang="en-US" sz="1300" b="1" dirty="0" err="1">
                <a:solidFill>
                  <a:srgbClr val="231F20"/>
                </a:solidFill>
              </a:rPr>
              <a:t>phagocytic</a:t>
            </a:r>
            <a:r>
              <a:rPr lang="en-US" sz="1300" b="1" dirty="0">
                <a:solidFill>
                  <a:srgbClr val="231F20"/>
                </a:solidFill>
              </a:rPr>
              <a:t> and natural killer cells,</a:t>
            </a:r>
          </a:p>
          <a:p>
            <a:r>
              <a:rPr lang="en-US" sz="1300" b="1" dirty="0">
                <a:solidFill>
                  <a:srgbClr val="231F20"/>
                </a:solidFill>
              </a:rPr>
              <a:t>inflammation, fever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Natural innate immunity </a:t>
            </a:r>
          </a:p>
          <a:p>
            <a:pPr>
              <a:buNone/>
            </a:pPr>
            <a:r>
              <a:rPr lang="en-US" dirty="0" smtClean="0"/>
              <a:t>     1.species immunity </a:t>
            </a:r>
          </a:p>
          <a:p>
            <a:pPr>
              <a:buNone/>
            </a:pPr>
            <a:r>
              <a:rPr lang="en-US" dirty="0" smtClean="0"/>
              <a:t>       2.racial immunity </a:t>
            </a:r>
          </a:p>
          <a:p>
            <a:pPr>
              <a:buNone/>
            </a:pPr>
            <a:r>
              <a:rPr lang="en-US" dirty="0" smtClean="0"/>
              <a:t>        3.indivdual immunity</a:t>
            </a:r>
          </a:p>
          <a:p>
            <a:pPr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immunity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species immunity  it is immunity in the membrane of particular species.</a:t>
            </a:r>
          </a:p>
          <a:p>
            <a:pPr>
              <a:buNone/>
            </a:pPr>
            <a:r>
              <a:rPr lang="en-US" dirty="0" smtClean="0"/>
              <a:t>Ex many human pathogen do not infect animal </a:t>
            </a:r>
          </a:p>
          <a:p>
            <a:pPr>
              <a:buNone/>
            </a:pPr>
            <a:r>
              <a:rPr lang="en-US" dirty="0" smtClean="0"/>
              <a:t>The physiological and biochemical difference </a:t>
            </a:r>
            <a:r>
              <a:rPr lang="en-US" dirty="0" smtClean="0"/>
              <a:t>bet. tissue of </a:t>
            </a:r>
            <a:r>
              <a:rPr lang="en-US" dirty="0" err="1" smtClean="0"/>
              <a:t>diff.species</a:t>
            </a:r>
            <a:r>
              <a:rPr lang="en-US" dirty="0" smtClean="0"/>
              <a:t> may be responsible for species specific immunity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innate immunity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 racial immunity  In which various race within </a:t>
            </a:r>
          </a:p>
          <a:p>
            <a:pPr>
              <a:buNone/>
            </a:pPr>
            <a:r>
              <a:rPr lang="en-US" dirty="0" smtClean="0"/>
              <a:t>the same species show marked diff. in the degree of resistance to infection.</a:t>
            </a:r>
          </a:p>
          <a:p>
            <a:pPr>
              <a:buNone/>
            </a:pPr>
            <a:r>
              <a:rPr lang="en-US" dirty="0" smtClean="0"/>
              <a:t>3Individual immunity Recovering from  an infection or through vaccination</a:t>
            </a:r>
          </a:p>
          <a:p>
            <a:pPr>
              <a:buNone/>
            </a:pPr>
            <a:r>
              <a:rPr lang="en-US" dirty="0" smtClean="0"/>
              <a:t>     resistance to infection varies from individual to individual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is comes because of genetic and constitutional</a:t>
            </a:r>
          </a:p>
          <a:p>
            <a:pPr>
              <a:buNone/>
            </a:pPr>
            <a:r>
              <a:rPr lang="en-US" dirty="0" smtClean="0"/>
              <a:t>make up.</a:t>
            </a:r>
          </a:p>
          <a:p>
            <a:pPr>
              <a:buNone/>
            </a:pPr>
            <a:r>
              <a:rPr lang="en-US" dirty="0" smtClean="0"/>
              <a:t> It has no relation ship with previous bacterial</a:t>
            </a:r>
          </a:p>
          <a:p>
            <a:pPr>
              <a:buNone/>
            </a:pPr>
            <a:r>
              <a:rPr lang="en-US" dirty="0" smtClean="0"/>
              <a:t>infection and </a:t>
            </a:r>
            <a:r>
              <a:rPr lang="en-US" dirty="0" err="1" smtClean="0"/>
              <a:t>immunisation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It acts as first line of </a:t>
            </a:r>
            <a:r>
              <a:rPr lang="en-US" dirty="0" err="1" smtClean="0"/>
              <a:t>defence</a:t>
            </a:r>
            <a:r>
              <a:rPr lang="en-US" dirty="0" smtClean="0"/>
              <a:t> against </a:t>
            </a:r>
            <a:r>
              <a:rPr lang="en-US" dirty="0" smtClean="0"/>
              <a:t>infections,</a:t>
            </a:r>
          </a:p>
          <a:p>
            <a:pPr>
              <a:buNone/>
            </a:pPr>
            <a:r>
              <a:rPr lang="en-US" dirty="0" smtClean="0"/>
              <a:t>micro organisms, their products before they cause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immunity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215</TotalTime>
  <Words>1128</Words>
  <Application>Microsoft Office PowerPoint</Application>
  <PresentationFormat>On-screen Show (4:3)</PresentationFormat>
  <Paragraphs>222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Immunology</vt:lpstr>
      <vt:lpstr>Immunity</vt:lpstr>
      <vt:lpstr>Immunity  </vt:lpstr>
      <vt:lpstr>Slide 4</vt:lpstr>
      <vt:lpstr>Defense Against Disease</vt:lpstr>
      <vt:lpstr>Types of immunity</vt:lpstr>
      <vt:lpstr>Types of innate immunity</vt:lpstr>
      <vt:lpstr>Types </vt:lpstr>
      <vt:lpstr>Innate immunity</vt:lpstr>
      <vt:lpstr>Overview of the Immune System</vt:lpstr>
      <vt:lpstr>Slide 11</vt:lpstr>
      <vt:lpstr>Mechanism of innate immunity some defensive barriers</vt:lpstr>
      <vt:lpstr>Physical barriers</vt:lpstr>
      <vt:lpstr>Body Coverings:  The Skin</vt:lpstr>
      <vt:lpstr>Body Coverings:   Mucous Membranes</vt:lpstr>
      <vt:lpstr>Physiological barriers</vt:lpstr>
      <vt:lpstr>Slide 17</vt:lpstr>
      <vt:lpstr>Nonspecific Phagocytosis</vt:lpstr>
      <vt:lpstr>Mechanism of Phagocytosis</vt:lpstr>
      <vt:lpstr>Natural killer cells</vt:lpstr>
      <vt:lpstr>Monocytes</vt:lpstr>
      <vt:lpstr>Macrophages</vt:lpstr>
      <vt:lpstr>Inflammtary barriers </vt:lpstr>
      <vt:lpstr>Slide 24</vt:lpstr>
      <vt:lpstr>Chemical barriers</vt:lpstr>
      <vt:lpstr>Interferons (IFN)</vt:lpstr>
      <vt:lpstr>Types of Acquired Immunity</vt:lpstr>
      <vt:lpstr>Acquired/specific immunity </vt:lpstr>
      <vt:lpstr>Active Immunity</vt:lpstr>
      <vt:lpstr>Slide 30</vt:lpstr>
      <vt:lpstr>Passive Immunity</vt:lpstr>
      <vt:lpstr>Slide 32</vt:lpstr>
      <vt:lpstr>Other type of immunity</vt:lpstr>
      <vt:lpstr>Local and herd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</dc:title>
  <dc:creator>acer</dc:creator>
  <cp:lastModifiedBy>acer</cp:lastModifiedBy>
  <cp:revision>25</cp:revision>
  <dcterms:created xsi:type="dcterms:W3CDTF">2019-12-10T15:24:59Z</dcterms:created>
  <dcterms:modified xsi:type="dcterms:W3CDTF">2019-12-23T01:13:52Z</dcterms:modified>
</cp:coreProperties>
</file>