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cdn.biologydiscussion.com/wp-content/uploads/2016/09/clip_image006-61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cdn.biologydiscussion.com/wp-content/uploads/2016/09/clip_image008-53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cdn.biologydiscussion.com/wp-content/uploads/2016/09/clip_image010-49.jp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Substrate Level </a:t>
            </a:r>
            <a:r>
              <a:rPr lang="en-US" dirty="0" err="1" smtClean="0"/>
              <a:t>Phosphorylation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Rahul</a:t>
            </a:r>
            <a:r>
              <a:rPr lang="en-US" dirty="0" smtClean="0"/>
              <a:t>. A. More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0" name="Picture 2" descr="Image result for photophosphorylation in bacter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age result for photophosphorylation in bacter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8199838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en-US" dirty="0" smtClean="0"/>
              <a:t>Substrate-level </a:t>
            </a:r>
            <a:r>
              <a:rPr lang="en-US" dirty="0" err="1" smtClean="0"/>
              <a:t>phosphorylation</a:t>
            </a:r>
            <a:r>
              <a:rPr lang="en-US" dirty="0" smtClean="0"/>
              <a:t> is a process in which ATP is synthesized as a result of the oxidation of an organic compound, the substrate, without the participation of any external electron donor (e.g., NADH) or external electron acceptor (e.g., O</a:t>
            </a:r>
            <a:r>
              <a:rPr lang="en-US" baseline="-25000" dirty="0" smtClean="0"/>
              <a:t>2</a:t>
            </a:r>
            <a:r>
              <a:rPr lang="en-US" dirty="0" smtClean="0"/>
              <a:t>).</a:t>
            </a:r>
          </a:p>
          <a:p>
            <a:pPr fontAlgn="base"/>
            <a:r>
              <a:rPr lang="en-US" dirty="0" smtClean="0"/>
              <a:t>That is, in substrate-level </a:t>
            </a:r>
            <a:r>
              <a:rPr lang="en-US" dirty="0" err="1" smtClean="0"/>
              <a:t>phosphorylation</a:t>
            </a:r>
            <a:r>
              <a:rPr lang="en-US" dirty="0" smtClean="0"/>
              <a:t> the involved organic compound itself serves as both electron donor (becomes oxidized) and electron acceptor (becomes reduced) and its high energy phosphate bonds are transferred to ADP to form ATP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://cdn.biologydiscussion.com/wp-content/uploads/2016/09/clip_image004-8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81000" y="609600"/>
            <a:ext cx="8305800" cy="14773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424142"/>
                </a:solidFill>
                <a:effectLst/>
                <a:latin typeface="Georgia" pitchFamily="18" charset="0"/>
                <a:cs typeface="Arial" pitchFamily="34" charset="0"/>
              </a:rPr>
              <a:t>Following are the steps of aerobic respiration during which ATP molecules are synthesized involving substrate-level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424142"/>
                </a:solidFill>
                <a:effectLst/>
                <a:latin typeface="Georgia" pitchFamily="18" charset="0"/>
                <a:cs typeface="Arial" pitchFamily="34" charset="0"/>
              </a:rPr>
              <a:t>phosphorylation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424142"/>
                </a:solidFill>
                <a:effectLst/>
                <a:latin typeface="Georgia" pitchFamily="18" charset="0"/>
                <a:cs typeface="Arial" pitchFamily="34" charset="0"/>
              </a:rPr>
              <a:t>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424142"/>
                </a:solidFill>
                <a:effectLst/>
                <a:latin typeface="Georgia" pitchFamily="18" charset="0"/>
                <a:cs typeface="Arial" pitchFamily="34" charset="0"/>
              </a:rPr>
              <a:t>(1) During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424142"/>
                </a:solidFill>
                <a:effectLst/>
                <a:latin typeface="Georgia" pitchFamily="18" charset="0"/>
                <a:cs typeface="Arial" pitchFamily="34" charset="0"/>
              </a:rPr>
              <a:t>glycolysis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424142"/>
                </a:solidFill>
                <a:effectLst/>
                <a:latin typeface="Georgia" pitchFamily="18" charset="0"/>
                <a:cs typeface="Arial" pitchFamily="34" charset="0"/>
              </a:rPr>
              <a:t>, the enzyme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424142"/>
                </a:solidFill>
                <a:effectLst/>
                <a:latin typeface="Georgia" pitchFamily="18" charset="0"/>
                <a:cs typeface="Arial" pitchFamily="34" charset="0"/>
              </a:rPr>
              <a:t>phosphoglycerate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424142"/>
                </a:solidFill>
                <a:effectLst/>
                <a:latin typeface="Georgia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424142"/>
                </a:solidFill>
                <a:effectLst/>
                <a:latin typeface="Georgia" pitchFamily="18" charset="0"/>
                <a:cs typeface="Arial" pitchFamily="34" charset="0"/>
              </a:rPr>
              <a:t>kinase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424142"/>
                </a:solidFill>
                <a:effectLst/>
                <a:latin typeface="Georgia" pitchFamily="18" charset="0"/>
                <a:cs typeface="Arial" pitchFamily="34" charset="0"/>
              </a:rPr>
              <a:t> transfers the high energy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424142"/>
                </a:solidFill>
                <a:effectLst/>
                <a:latin typeface="Georgia" pitchFamily="18" charset="0"/>
                <a:cs typeface="Arial" pitchFamily="34" charset="0"/>
              </a:rPr>
              <a:t>phosphoryal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424142"/>
                </a:solidFill>
                <a:effectLst/>
                <a:latin typeface="Georgia" pitchFamily="18" charset="0"/>
                <a:cs typeface="Arial" pitchFamily="34" charset="0"/>
              </a:rPr>
              <a:t> group from the carboxyl group of 1, 3-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424142"/>
                </a:solidFill>
                <a:effectLst/>
                <a:latin typeface="Georgia" pitchFamily="18" charset="0"/>
                <a:cs typeface="Arial" pitchFamily="34" charset="0"/>
              </a:rPr>
              <a:t>bisphosphoglycerate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424142"/>
                </a:solidFill>
                <a:effectLst/>
                <a:latin typeface="Georgia" pitchFamily="18" charset="0"/>
                <a:cs typeface="Arial" pitchFamily="34" charset="0"/>
              </a:rPr>
              <a:t> to ADP, forming ATP and 3-phosphoglycerate.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Georgia" pitchFamily="18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cdn.biologydiscussion.com/wp-content/uploads/2016/09/clip_image006_thumb-6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590800"/>
            <a:ext cx="5191125" cy="1552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6629400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2) During </a:t>
            </a:r>
            <a:r>
              <a:rPr lang="en-US" sz="1800" dirty="0" err="1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glycolysis</a:t>
            </a: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, the enzyme </a:t>
            </a:r>
            <a:r>
              <a:rPr lang="en-US" sz="1800" dirty="0" err="1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pyruvate</a:t>
            </a: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kinase</a:t>
            </a: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 transfers the high energy </a:t>
            </a:r>
            <a:r>
              <a:rPr lang="en-US" sz="1800" dirty="0" err="1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phosphoryl</a:t>
            </a: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 group from </a:t>
            </a:r>
            <a:r>
              <a:rPr lang="en-US" sz="1800" dirty="0" err="1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phosphoenolpyruvate</a:t>
            </a: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 to ADP, forming ATP and </a:t>
            </a:r>
            <a:r>
              <a:rPr lang="en-US" sz="1800" dirty="0" err="1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pyruvate</a:t>
            </a: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b="1" dirty="0" smtClean="0">
                <a:solidFill>
                  <a:srgbClr val="888888"/>
                </a:solidFill>
                <a:latin typeface="Georgia" pitchFamily="18" charset="0"/>
                <a:cs typeface="Arial" pitchFamily="34" charset="0"/>
              </a:rPr>
              <a:t> 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b="1" dirty="0" smtClean="0">
                <a:solidFill>
                  <a:srgbClr val="888888"/>
                </a:solidFill>
                <a:latin typeface="Georgia" pitchFamily="18" charset="0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    </a:t>
            </a: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800" dirty="0" smtClean="0">
              <a:solidFill>
                <a:srgbClr val="424142"/>
              </a:solidFill>
              <a:latin typeface="Georgia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800" dirty="0" smtClean="0">
              <a:solidFill>
                <a:srgbClr val="424142"/>
              </a:solidFill>
              <a:latin typeface="Georgia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800" dirty="0" smtClean="0">
              <a:solidFill>
                <a:srgbClr val="424142"/>
              </a:solidFill>
              <a:latin typeface="Georgia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800" dirty="0" smtClean="0">
              <a:solidFill>
                <a:srgbClr val="424142"/>
              </a:solidFill>
              <a:latin typeface="Georgia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800" dirty="0" smtClean="0">
              <a:solidFill>
                <a:srgbClr val="424142"/>
              </a:solidFill>
              <a:latin typeface="Georgia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(3) During TCA cycle (Citric acid cycle; </a:t>
            </a:r>
            <a:r>
              <a:rPr lang="en-US" sz="1800" dirty="0" err="1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Kreb’s</a:t>
            </a: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 cycle), the enzyme </a:t>
            </a:r>
            <a:r>
              <a:rPr lang="en-US" sz="1800" dirty="0" err="1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succinyl-CoA</a:t>
            </a: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synthetase</a:t>
            </a: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 breaks the </a:t>
            </a:r>
            <a:r>
              <a:rPr lang="en-US" sz="1800" dirty="0" err="1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thioester</a:t>
            </a: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 bond of </a:t>
            </a:r>
            <a:r>
              <a:rPr lang="en-US" sz="1800" dirty="0" err="1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succinyl-CoA</a:t>
            </a: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 and the energy released in this breakage is used to drive the synthesis of a </a:t>
            </a:r>
            <a:r>
              <a:rPr lang="en-US" sz="1800" dirty="0" err="1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phosphoanhydride</a:t>
            </a: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 bond in GTP or ATP. </a:t>
            </a:r>
            <a:r>
              <a:rPr lang="en-US" sz="1800" dirty="0" err="1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Succinate</a:t>
            </a:r>
            <a:r>
              <a:rPr lang="en-US" sz="1800" dirty="0" smtClean="0">
                <a:solidFill>
                  <a:srgbClr val="424142"/>
                </a:solidFill>
                <a:latin typeface="Georgia" pitchFamily="18" charset="0"/>
                <a:cs typeface="Arial" pitchFamily="34" charset="0"/>
              </a:rPr>
              <a:t> is the product in the process.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endParaRPr lang="en-US" sz="1800" dirty="0"/>
          </a:p>
        </p:txBody>
      </p:sp>
      <p:pic>
        <p:nvPicPr>
          <p:cNvPr id="4" name="Picture 5" descr="http://cdn.biologydiscussion.com/wp-content/uploads/2016/09/clip_image008_thumb-53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219200"/>
            <a:ext cx="5791200" cy="1687003"/>
          </a:xfrm>
          <a:prstGeom prst="rect">
            <a:avLst/>
          </a:prstGeom>
          <a:noFill/>
        </p:spPr>
      </p:pic>
      <p:pic>
        <p:nvPicPr>
          <p:cNvPr id="5" name="Picture 6" descr="http://cdn.biologydiscussion.com/wp-content/uploads/2016/09/clip_image010_thumb-49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2600" y="4572000"/>
            <a:ext cx="5139128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4) Fermentation: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simplest mode of ATP generation is fermentation. It can be defined as an ATP generating metabolic process in which organic compounds serve both as electro donors and electron acceptors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Features:</a:t>
            </a:r>
          </a:p>
          <a:p>
            <a:pPr marL="514350" indent="-514350">
              <a:buAutoNum type="alphaLcPeriod"/>
            </a:pPr>
            <a:r>
              <a:rPr lang="en-US" dirty="0" smtClean="0"/>
              <a:t>Substrate level </a:t>
            </a:r>
            <a:r>
              <a:rPr lang="en-US" dirty="0" err="1" smtClean="0"/>
              <a:t>phosphorylation</a:t>
            </a:r>
            <a:r>
              <a:rPr lang="en-US" dirty="0" smtClean="0"/>
              <a:t> is only the mode of ATP synthesis in fermentation.</a:t>
            </a:r>
          </a:p>
          <a:p>
            <a:pPr marL="514350" indent="-514350">
              <a:buAutoNum type="alphaLcPeriod"/>
            </a:pPr>
            <a:r>
              <a:rPr lang="en-US" dirty="0" smtClean="0"/>
              <a:t>In fermentations, electron donors and electron acceptors are usually obtained from single fermentable substrate such as sugar.</a:t>
            </a:r>
          </a:p>
          <a:p>
            <a:pPr marL="514350" indent="-514350">
              <a:buAutoNum type="alphaLcPeriod"/>
            </a:pPr>
            <a:r>
              <a:rPr lang="en-US" dirty="0" smtClean="0"/>
              <a:t>Fermentation always maintains  a strict oxidation reduction balance. The organic substrates undergo a balanced series of oxidative and reductive  reactions; pyridine nucleotide (NADH+H+) reduced in one step of fermentation is oxidized in another. This general principal is illustrated in </a:t>
            </a:r>
            <a:r>
              <a:rPr lang="en-US" dirty="0" err="1" smtClean="0"/>
              <a:t>homolactic</a:t>
            </a:r>
            <a:r>
              <a:rPr lang="en-US" dirty="0" smtClean="0"/>
              <a:t> acid fermentation 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Oxidative </a:t>
            </a:r>
            <a:r>
              <a:rPr lang="en-US" dirty="0" err="1" smtClean="0"/>
              <a:t>Phosphorylation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Oxidative </a:t>
            </a:r>
            <a:r>
              <a:rPr lang="en-US" dirty="0" err="1" smtClean="0"/>
              <a:t>phosphorylation</a:t>
            </a:r>
            <a:r>
              <a:rPr lang="en-US" dirty="0" smtClean="0"/>
              <a:t> is a mode of ATP generation in which synthesis of ATP from ADP and inorganic phosphate occurs by using energy released by electron transport from substrate to O2, NO3 SO4 or CO3.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Respiratory electron transport chain</a:t>
            </a:r>
            <a:endParaRPr lang="en-US" dirty="0"/>
          </a:p>
        </p:txBody>
      </p:sp>
      <p:pic>
        <p:nvPicPr>
          <p:cNvPr id="1026" name="Picture 2" descr="Image result for oxidative phosphorylation in bacter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371599"/>
            <a:ext cx="7543800" cy="51825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Image result for oxidative phosphorylation in bacter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4" name="AutoShape 4" descr="Image result for oxidative phosphorylation in bacter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6" name="AutoShape 6" descr="Image result for oxidative phosphorylation in bacter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8" name="Picture 8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8096250" cy="6115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Photophosphorylation</a:t>
            </a:r>
            <a:r>
              <a:rPr lang="en-US" dirty="0" smtClean="0"/>
              <a:t> in bacteria</a:t>
            </a:r>
            <a:endParaRPr lang="en-US" dirty="0"/>
          </a:p>
        </p:txBody>
      </p:sp>
      <p:pic>
        <p:nvPicPr>
          <p:cNvPr id="21506" name="Picture 2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95400"/>
            <a:ext cx="7315200" cy="5257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336</Words>
  <Application>Microsoft Office PowerPoint</Application>
  <PresentationFormat>On-screen Show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Substrate Level Phosphorylation</vt:lpstr>
      <vt:lpstr>Introduction </vt:lpstr>
      <vt:lpstr>Slide 3</vt:lpstr>
      <vt:lpstr>Slide 4</vt:lpstr>
      <vt:lpstr>Slide 5</vt:lpstr>
      <vt:lpstr>Oxidative Phosphorylation</vt:lpstr>
      <vt:lpstr>Respiratory electron transport chain</vt:lpstr>
      <vt:lpstr>Slide 8</vt:lpstr>
      <vt:lpstr>Photophosphorylation in bacteria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Substrate Level Phosphorylation</dc:title>
  <dc:creator>RUSA DSC LATUR</dc:creator>
  <cp:lastModifiedBy>admin</cp:lastModifiedBy>
  <cp:revision>33</cp:revision>
  <dcterms:created xsi:type="dcterms:W3CDTF">2006-08-16T00:00:00Z</dcterms:created>
  <dcterms:modified xsi:type="dcterms:W3CDTF">2019-09-18T07:19:12Z</dcterms:modified>
</cp:coreProperties>
</file>