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handoutMasterIdLst>
    <p:handoutMasterId r:id="rId30"/>
  </p:handoutMasterIdLst>
  <p:sldIdLst>
    <p:sldId id="256" r:id="rId2"/>
    <p:sldId id="257" r:id="rId3"/>
    <p:sldId id="258" r:id="rId4"/>
    <p:sldId id="265" r:id="rId5"/>
    <p:sldId id="266" r:id="rId6"/>
    <p:sldId id="269" r:id="rId7"/>
    <p:sldId id="270" r:id="rId8"/>
    <p:sldId id="271" r:id="rId9"/>
    <p:sldId id="272" r:id="rId10"/>
    <p:sldId id="273" r:id="rId11"/>
    <p:sldId id="260" r:id="rId12"/>
    <p:sldId id="267" r:id="rId13"/>
    <p:sldId id="268" r:id="rId14"/>
    <p:sldId id="261" r:id="rId15"/>
    <p:sldId id="276" r:id="rId16"/>
    <p:sldId id="275" r:id="rId17"/>
    <p:sldId id="277" r:id="rId18"/>
    <p:sldId id="262" r:id="rId19"/>
    <p:sldId id="278" r:id="rId20"/>
    <p:sldId id="279" r:id="rId21"/>
    <p:sldId id="280" r:id="rId22"/>
    <p:sldId id="263" r:id="rId23"/>
    <p:sldId id="282" r:id="rId24"/>
    <p:sldId id="264" r:id="rId25"/>
    <p:sldId id="285" r:id="rId26"/>
    <p:sldId id="283"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notesViewPr>
    <p:cSldViewPr snapToGrid="0">
      <p:cViewPr varScale="1">
        <p:scale>
          <a:sx n="65" d="100"/>
          <a:sy n="65" d="100"/>
        </p:scale>
        <p:origin x="315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190150-4014-49D6-8412-D84E948256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5349E532-7434-4679-A6F2-5E339A4C430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38B134-FFA6-4F42-8C19-CCE5488B9418}" type="datetimeFigureOut">
              <a:rPr lang="en-IN" smtClean="0"/>
              <a:t>12-09-2019</a:t>
            </a:fld>
            <a:endParaRPr lang="en-IN"/>
          </a:p>
        </p:txBody>
      </p:sp>
      <p:sp>
        <p:nvSpPr>
          <p:cNvPr id="4" name="Footer Placeholder 3">
            <a:extLst>
              <a:ext uri="{FF2B5EF4-FFF2-40B4-BE49-F238E27FC236}">
                <a16:creationId xmlns:a16="http://schemas.microsoft.com/office/drawing/2014/main" id="{EF0D5F54-D49C-4DD3-981D-E4E11471DC8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229682E3-244D-4D21-AD11-0732950EE8C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9DCF80-7BA4-4050-B1B5-634F3E3CAE29}" type="slidenum">
              <a:rPr lang="en-IN" smtClean="0"/>
              <a:t>‹#›</a:t>
            </a:fld>
            <a:endParaRPr lang="en-IN"/>
          </a:p>
        </p:txBody>
      </p:sp>
    </p:spTree>
    <p:extLst>
      <p:ext uri="{BB962C8B-B14F-4D97-AF65-F5344CB8AC3E}">
        <p14:creationId xmlns:p14="http://schemas.microsoft.com/office/powerpoint/2010/main" val="3273188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E84E2F-7DF2-42E1-BDA6-7CDDCA42D2A5}" type="datetimeFigureOut">
              <a:rPr lang="en-IN" smtClean="0"/>
              <a:t>12-09-2019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4542C6-3C5D-4D00-AB34-F1DA17F89410}" type="slidenum">
              <a:rPr lang="en-IN" smtClean="0"/>
              <a:t>‹#›</a:t>
            </a:fld>
            <a:endParaRPr lang="en-IN"/>
          </a:p>
        </p:txBody>
      </p:sp>
    </p:spTree>
    <p:extLst>
      <p:ext uri="{BB962C8B-B14F-4D97-AF65-F5344CB8AC3E}">
        <p14:creationId xmlns:p14="http://schemas.microsoft.com/office/powerpoint/2010/main" val="166884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9/12/2019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9/12/2019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51678" y="241711"/>
            <a:ext cx="10178322" cy="760615"/>
          </a:xfrm>
        </p:spPr>
        <p:txBody>
          <a:bodyPr/>
          <a:lstStyle>
            <a:lvl1pPr>
              <a:defRPr>
                <a:solidFill>
                  <a:schemeClr val="accent1">
                    <a:lumMod val="50000"/>
                  </a:schemeClr>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1251678" y="1002326"/>
            <a:ext cx="10178322" cy="490364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334D819-9F07-4261-B09B-9E467E5D9002}" type="datetimeFigureOut">
              <a:rPr lang="en-US" smtClean="0"/>
              <a:pPr/>
              <a:t>9/12/2019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77E996C0-8488-45FD-8B54-D132E26212A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9/12/2019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9/12/2019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9/12/2019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9/12/2019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9/12/2019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9/12/2019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9/12/2019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9/12/2019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4F273-FA1C-4C8D-8190-00A0A611B9FB}"/>
              </a:ext>
            </a:extLst>
          </p:cNvPr>
          <p:cNvSpPr>
            <a:spLocks noGrp="1"/>
          </p:cNvSpPr>
          <p:nvPr>
            <p:ph type="ctrTitle"/>
          </p:nvPr>
        </p:nvSpPr>
        <p:spPr/>
        <p:txBody>
          <a:bodyPr/>
          <a:lstStyle/>
          <a:p>
            <a:r>
              <a:rPr lang="en-US" sz="2800" b="1" dirty="0"/>
              <a:t>Unit 04: </a:t>
            </a:r>
            <a:br>
              <a:rPr lang="en-US" sz="2800" b="1" dirty="0"/>
            </a:br>
            <a:br>
              <a:rPr lang="en-US" sz="2800" b="1" dirty="0"/>
            </a:br>
            <a:r>
              <a:rPr lang="en-US" sz="2800" b="1" dirty="0"/>
              <a:t>Basic Active X controls </a:t>
            </a:r>
            <a:br>
              <a:rPr lang="en-IN" sz="2800" dirty="0"/>
            </a:br>
            <a:r>
              <a:rPr lang="en-US" sz="2800" b="1" dirty="0"/>
              <a:t> </a:t>
            </a:r>
            <a:br>
              <a:rPr lang="en-IN" sz="2800" dirty="0"/>
            </a:br>
            <a:endParaRPr lang="en-IN" sz="2800" dirty="0"/>
          </a:p>
        </p:txBody>
      </p:sp>
    </p:spTree>
    <p:extLst>
      <p:ext uri="{BB962C8B-B14F-4D97-AF65-F5344CB8AC3E}">
        <p14:creationId xmlns:p14="http://schemas.microsoft.com/office/powerpoint/2010/main" val="1928676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DA761-98D8-4B21-922D-F1705EBA44AF}"/>
              </a:ext>
            </a:extLst>
          </p:cNvPr>
          <p:cNvSpPr>
            <a:spLocks noGrp="1"/>
          </p:cNvSpPr>
          <p:nvPr>
            <p:ph type="title"/>
          </p:nvPr>
        </p:nvSpPr>
        <p:spPr>
          <a:xfrm>
            <a:off x="1251678" y="232833"/>
            <a:ext cx="10178322" cy="760615"/>
          </a:xfrm>
        </p:spPr>
        <p:txBody>
          <a:bodyPr>
            <a:normAutofit/>
          </a:bodyPr>
          <a:lstStyle/>
          <a:p>
            <a:r>
              <a:rPr lang="en-IN" b="1" dirty="0"/>
              <a:t>Checkbox Control</a:t>
            </a:r>
            <a:endParaRPr lang="en-IN" dirty="0"/>
          </a:p>
        </p:txBody>
      </p:sp>
      <p:sp>
        <p:nvSpPr>
          <p:cNvPr id="3" name="Content Placeholder 2">
            <a:extLst>
              <a:ext uri="{FF2B5EF4-FFF2-40B4-BE49-F238E27FC236}">
                <a16:creationId xmlns:a16="http://schemas.microsoft.com/office/drawing/2014/main" id="{CF07FA74-91B1-480E-8996-CE73F1A82A15}"/>
              </a:ext>
            </a:extLst>
          </p:cNvPr>
          <p:cNvSpPr>
            <a:spLocks noGrp="1"/>
          </p:cNvSpPr>
          <p:nvPr>
            <p:ph idx="1"/>
          </p:nvPr>
        </p:nvSpPr>
        <p:spPr>
          <a:xfrm>
            <a:off x="1251678" y="1002326"/>
            <a:ext cx="10178322" cy="5540517"/>
          </a:xfrm>
        </p:spPr>
        <p:txBody>
          <a:bodyPr/>
          <a:lstStyle/>
          <a:p>
            <a:pPr marL="0" indent="0">
              <a:buNone/>
            </a:pPr>
            <a:r>
              <a:rPr lang="en-US" b="1" dirty="0"/>
              <a:t>Check boxes </a:t>
            </a:r>
            <a:r>
              <a:rPr lang="en-US" dirty="0"/>
              <a:t>provide a way to make choices from a list of potential candidates. Some, all, or none of the choices in a group may be selected. </a:t>
            </a:r>
            <a:r>
              <a:rPr lang="en-US" b="1" dirty="0"/>
              <a:t>Checkbox </a:t>
            </a:r>
            <a:r>
              <a:rPr lang="en-US" dirty="0"/>
              <a:t>displays a list of choices and gives the user the </a:t>
            </a:r>
            <a:r>
              <a:rPr lang="en-US" b="1" dirty="0"/>
              <a:t>option to pick multiple items (or none at all) from a list of choices</a:t>
            </a:r>
            <a:r>
              <a:rPr lang="en-US" dirty="0"/>
              <a:t>. </a:t>
            </a:r>
          </a:p>
          <a:p>
            <a:pPr marL="0" indent="0">
              <a:buNone/>
            </a:pPr>
            <a:r>
              <a:rPr lang="en-IN" dirty="0"/>
              <a:t>Check Box Properties: </a:t>
            </a:r>
          </a:p>
          <a:p>
            <a:pPr marL="0" indent="0">
              <a:buNone/>
            </a:pPr>
            <a:r>
              <a:rPr lang="en-US" b="1" dirty="0"/>
              <a:t>Caption : Identifying text next to box. </a:t>
            </a:r>
            <a:endParaRPr lang="en-US" dirty="0"/>
          </a:p>
          <a:p>
            <a:pPr marL="0" indent="0">
              <a:buNone/>
            </a:pPr>
            <a:r>
              <a:rPr lang="fr-FR" b="1" dirty="0"/>
              <a:t>Font : </a:t>
            </a:r>
            <a:r>
              <a:rPr lang="fr-FR" dirty="0"/>
              <a:t>Sets font type, style, size. </a:t>
            </a:r>
          </a:p>
          <a:p>
            <a:pPr marL="0" indent="0">
              <a:buNone/>
            </a:pPr>
            <a:r>
              <a:rPr lang="en-US" b="1" dirty="0"/>
              <a:t>Value : </a:t>
            </a:r>
            <a:r>
              <a:rPr lang="en-US" dirty="0"/>
              <a:t>Indicates if unchecked (0, </a:t>
            </a:r>
            <a:r>
              <a:rPr lang="en-US" dirty="0" err="1"/>
              <a:t>vbUnchecked</a:t>
            </a:r>
            <a:r>
              <a:rPr lang="en-US" dirty="0"/>
              <a:t>), </a:t>
            </a:r>
          </a:p>
          <a:p>
            <a:pPr marL="0" indent="0">
              <a:buNone/>
            </a:pPr>
            <a:r>
              <a:rPr lang="en-US" dirty="0"/>
              <a:t>Checked (1, </a:t>
            </a:r>
            <a:r>
              <a:rPr lang="en-US" dirty="0" err="1"/>
              <a:t>vbChecked</a:t>
            </a:r>
            <a:r>
              <a:rPr lang="en-US" dirty="0"/>
              <a:t>), or grayed out (2, </a:t>
            </a:r>
            <a:r>
              <a:rPr lang="en-US" dirty="0" err="1"/>
              <a:t>vbGrayed</a:t>
            </a:r>
            <a:r>
              <a:rPr lang="en-US" dirty="0"/>
              <a:t>). </a:t>
            </a:r>
          </a:p>
          <a:p>
            <a:pPr marL="0" indent="0">
              <a:buNone/>
            </a:pPr>
            <a:r>
              <a:rPr lang="en-IN" b="1" dirty="0"/>
              <a:t>Check Box Events: </a:t>
            </a:r>
            <a:endParaRPr lang="en-IN" dirty="0"/>
          </a:p>
          <a:p>
            <a:pPr marL="0" indent="0">
              <a:buNone/>
            </a:pPr>
            <a:r>
              <a:rPr lang="en-US" b="1" dirty="0"/>
              <a:t>Click : </a:t>
            </a:r>
            <a:r>
              <a:rPr lang="en-US" dirty="0"/>
              <a:t>Triggered when a box is clicked. Value property is automatically changed by </a:t>
            </a:r>
          </a:p>
          <a:p>
            <a:pPr marL="0" indent="0">
              <a:buNone/>
            </a:pPr>
            <a:r>
              <a:rPr lang="en-IN" dirty="0"/>
              <a:t>Visual Basic.</a:t>
            </a:r>
          </a:p>
        </p:txBody>
      </p:sp>
    </p:spTree>
    <p:extLst>
      <p:ext uri="{BB962C8B-B14F-4D97-AF65-F5344CB8AC3E}">
        <p14:creationId xmlns:p14="http://schemas.microsoft.com/office/powerpoint/2010/main" val="1470422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C2958-8D45-4F5E-B7A1-E905E30BED4A}"/>
              </a:ext>
            </a:extLst>
          </p:cNvPr>
          <p:cNvSpPr>
            <a:spLocks noGrp="1"/>
          </p:cNvSpPr>
          <p:nvPr>
            <p:ph type="title"/>
          </p:nvPr>
        </p:nvSpPr>
        <p:spPr/>
        <p:txBody>
          <a:bodyPr>
            <a:noAutofit/>
          </a:bodyPr>
          <a:lstStyle/>
          <a:p>
            <a:r>
              <a:rPr lang="en-US" sz="2400" b="1" dirty="0"/>
              <a:t>4.3</a:t>
            </a:r>
            <a:r>
              <a:rPr lang="en-US" sz="1800" dirty="0"/>
              <a:t> </a:t>
            </a:r>
            <a:r>
              <a:rPr lang="en-US" dirty="0"/>
              <a:t>Text Box control- properties</a:t>
            </a:r>
            <a:r>
              <a:rPr lang="en-US" sz="1800" dirty="0"/>
              <a:t> </a:t>
            </a:r>
            <a:endParaRPr lang="en-IN" sz="1800" dirty="0"/>
          </a:p>
        </p:txBody>
      </p:sp>
      <p:sp>
        <p:nvSpPr>
          <p:cNvPr id="3" name="Content Placeholder 2">
            <a:extLst>
              <a:ext uri="{FF2B5EF4-FFF2-40B4-BE49-F238E27FC236}">
                <a16:creationId xmlns:a16="http://schemas.microsoft.com/office/drawing/2014/main" id="{A064B941-6DAD-4A1B-A954-C79A745DAAD1}"/>
              </a:ext>
            </a:extLst>
          </p:cNvPr>
          <p:cNvSpPr>
            <a:spLocks noGrp="1"/>
          </p:cNvSpPr>
          <p:nvPr>
            <p:ph idx="1"/>
          </p:nvPr>
        </p:nvSpPr>
        <p:spPr/>
        <p:txBody>
          <a:bodyPr/>
          <a:lstStyle/>
          <a:p>
            <a:r>
              <a:rPr lang="en-US" dirty="0"/>
              <a:t>A </a:t>
            </a:r>
            <a:r>
              <a:rPr lang="en-US" b="1" dirty="0"/>
              <a:t>Textbox </a:t>
            </a:r>
            <a:r>
              <a:rPr lang="en-US" dirty="0"/>
              <a:t>is used to display information entered at design time, by a user at run-time, or assigned within code. The displayed text may be edited. The </a:t>
            </a:r>
            <a:r>
              <a:rPr lang="en-US" b="1" dirty="0"/>
              <a:t>Textbox </a:t>
            </a:r>
            <a:r>
              <a:rPr lang="en-US" dirty="0"/>
              <a:t>control is one of the most versatile tools in the Visual Basic toolbox. This control performs two functions: </a:t>
            </a:r>
          </a:p>
          <a:p>
            <a:r>
              <a:rPr lang="en-US" b="1" dirty="0"/>
              <a:t>Displaying output </a:t>
            </a:r>
            <a:r>
              <a:rPr lang="en-US" dirty="0"/>
              <a:t>such as operating instructions or the contents of a file on a form. </a:t>
            </a:r>
          </a:p>
          <a:p>
            <a:r>
              <a:rPr lang="en-US" b="1" dirty="0"/>
              <a:t>Receiving text </a:t>
            </a:r>
            <a:r>
              <a:rPr lang="en-US" dirty="0"/>
              <a:t>such as names and phone numbers as user input. </a:t>
            </a:r>
          </a:p>
          <a:p>
            <a:r>
              <a:rPr lang="en-US" dirty="0"/>
              <a:t>How a text box works depends on how you set its properties and how you reference the text box in your program code. </a:t>
            </a:r>
            <a:endParaRPr lang="en-IN" dirty="0"/>
          </a:p>
          <a:p>
            <a:endParaRPr lang="en-IN" dirty="0"/>
          </a:p>
        </p:txBody>
      </p:sp>
    </p:spTree>
    <p:extLst>
      <p:ext uri="{BB962C8B-B14F-4D97-AF65-F5344CB8AC3E}">
        <p14:creationId xmlns:p14="http://schemas.microsoft.com/office/powerpoint/2010/main" val="2385616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C2958-8D45-4F5E-B7A1-E905E30BED4A}"/>
              </a:ext>
            </a:extLst>
          </p:cNvPr>
          <p:cNvSpPr>
            <a:spLocks noGrp="1"/>
          </p:cNvSpPr>
          <p:nvPr>
            <p:ph type="title"/>
          </p:nvPr>
        </p:nvSpPr>
        <p:spPr/>
        <p:txBody>
          <a:bodyPr>
            <a:noAutofit/>
          </a:bodyPr>
          <a:lstStyle/>
          <a:p>
            <a:r>
              <a:rPr lang="en-US" sz="2400" b="1" dirty="0"/>
              <a:t>4.2</a:t>
            </a:r>
            <a:r>
              <a:rPr lang="en-US" sz="1800" dirty="0"/>
              <a:t> </a:t>
            </a:r>
            <a:r>
              <a:rPr lang="en-US" dirty="0"/>
              <a:t>Text Box control- properties</a:t>
            </a:r>
            <a:r>
              <a:rPr lang="en-US" sz="1800" dirty="0"/>
              <a:t> </a:t>
            </a:r>
            <a:endParaRPr lang="en-IN" sz="1800" dirty="0"/>
          </a:p>
        </p:txBody>
      </p:sp>
      <p:sp>
        <p:nvSpPr>
          <p:cNvPr id="3" name="Content Placeholder 2">
            <a:extLst>
              <a:ext uri="{FF2B5EF4-FFF2-40B4-BE49-F238E27FC236}">
                <a16:creationId xmlns:a16="http://schemas.microsoft.com/office/drawing/2014/main" id="{A064B941-6DAD-4A1B-A954-C79A745DAAD1}"/>
              </a:ext>
            </a:extLst>
          </p:cNvPr>
          <p:cNvSpPr>
            <a:spLocks noGrp="1"/>
          </p:cNvSpPr>
          <p:nvPr>
            <p:ph idx="1"/>
          </p:nvPr>
        </p:nvSpPr>
        <p:spPr>
          <a:xfrm>
            <a:off x="1251678" y="1002326"/>
            <a:ext cx="4678605" cy="4903643"/>
          </a:xfrm>
        </p:spPr>
        <p:txBody>
          <a:bodyPr>
            <a:normAutofit fontScale="85000" lnSpcReduction="10000"/>
          </a:bodyPr>
          <a:lstStyle/>
          <a:p>
            <a:pPr marL="0" indent="0">
              <a:buNone/>
            </a:pPr>
            <a:r>
              <a:rPr lang="en-IN" b="1" dirty="0"/>
              <a:t>Text Box Properties: </a:t>
            </a:r>
            <a:endParaRPr lang="en-IN" dirty="0"/>
          </a:p>
          <a:p>
            <a:pPr marL="0" indent="0">
              <a:buNone/>
            </a:pPr>
            <a:r>
              <a:rPr lang="en-US" b="1" dirty="0"/>
              <a:t>Alignment : </a:t>
            </a:r>
            <a:r>
              <a:rPr lang="en-US" dirty="0"/>
              <a:t>Aligns caption within border. </a:t>
            </a:r>
          </a:p>
          <a:p>
            <a:pPr marL="0" indent="0">
              <a:buNone/>
            </a:pPr>
            <a:r>
              <a:rPr lang="en-US" dirty="0"/>
              <a:t>Following are possible values for alignment property </a:t>
            </a:r>
          </a:p>
          <a:p>
            <a:pPr marL="0" indent="0">
              <a:buNone/>
            </a:pPr>
            <a:r>
              <a:rPr lang="en-IN" dirty="0"/>
              <a:t>0 – Left Justify </a:t>
            </a:r>
          </a:p>
          <a:p>
            <a:pPr marL="0" indent="0">
              <a:buNone/>
            </a:pPr>
            <a:r>
              <a:rPr lang="en-IN" dirty="0"/>
              <a:t>1 – Right Justify </a:t>
            </a:r>
          </a:p>
          <a:p>
            <a:pPr marL="0" indent="0">
              <a:buNone/>
            </a:pPr>
            <a:r>
              <a:rPr lang="en-IN" dirty="0"/>
              <a:t>2 – </a:t>
            </a:r>
            <a:r>
              <a:rPr lang="en-IN" dirty="0" err="1"/>
              <a:t>Center</a:t>
            </a:r>
            <a:r>
              <a:rPr lang="en-IN" dirty="0"/>
              <a:t> </a:t>
            </a:r>
          </a:p>
          <a:p>
            <a:pPr marL="0" indent="0">
              <a:buNone/>
            </a:pPr>
            <a:r>
              <a:rPr lang="en-US" b="1" dirty="0"/>
              <a:t>Appearance : </a:t>
            </a:r>
            <a:r>
              <a:rPr lang="en-US" dirty="0"/>
              <a:t>Selects 3-D or flat appearance. </a:t>
            </a:r>
          </a:p>
          <a:p>
            <a:pPr marL="0" indent="0">
              <a:buNone/>
            </a:pPr>
            <a:r>
              <a:rPr lang="en-IN" b="1" dirty="0" err="1"/>
              <a:t>BorderStyle</a:t>
            </a:r>
            <a:r>
              <a:rPr lang="en-IN" b="1" dirty="0"/>
              <a:t> : </a:t>
            </a:r>
            <a:r>
              <a:rPr lang="en-IN" dirty="0"/>
              <a:t>Determines type of border. </a:t>
            </a:r>
          </a:p>
          <a:p>
            <a:pPr marL="0" indent="0">
              <a:buNone/>
            </a:pPr>
            <a:r>
              <a:rPr lang="en-IN" dirty="0"/>
              <a:t>0 – None </a:t>
            </a:r>
          </a:p>
          <a:p>
            <a:pPr marL="0" indent="0">
              <a:buNone/>
            </a:pPr>
            <a:r>
              <a:rPr lang="en-IN" dirty="0"/>
              <a:t>1 – Fixed Single </a:t>
            </a:r>
          </a:p>
          <a:p>
            <a:pPr marL="0" indent="0">
              <a:buNone/>
            </a:pPr>
            <a:r>
              <a:rPr lang="fr-FR" b="1" dirty="0"/>
              <a:t>Font : </a:t>
            </a:r>
            <a:r>
              <a:rPr lang="fr-FR" dirty="0"/>
              <a:t>Sets font type, style, size. </a:t>
            </a:r>
          </a:p>
          <a:p>
            <a:pPr marL="0" indent="0">
              <a:buNone/>
            </a:pPr>
            <a:r>
              <a:rPr lang="en-US" b="1" dirty="0"/>
              <a:t>Locked : </a:t>
            </a:r>
            <a:r>
              <a:rPr lang="en-US" dirty="0"/>
              <a:t>Determines whether a control can be edited. </a:t>
            </a:r>
          </a:p>
        </p:txBody>
      </p:sp>
      <p:sp>
        <p:nvSpPr>
          <p:cNvPr id="4" name="TextBox 3">
            <a:extLst>
              <a:ext uri="{FF2B5EF4-FFF2-40B4-BE49-F238E27FC236}">
                <a16:creationId xmlns:a16="http://schemas.microsoft.com/office/drawing/2014/main" id="{5AC53148-F537-44A2-A328-06E0F9B94A34}"/>
              </a:ext>
            </a:extLst>
          </p:cNvPr>
          <p:cNvSpPr txBox="1"/>
          <p:nvPr/>
        </p:nvSpPr>
        <p:spPr>
          <a:xfrm>
            <a:off x="6096000" y="1047563"/>
            <a:ext cx="4805779" cy="4524315"/>
          </a:xfrm>
          <a:prstGeom prst="rect">
            <a:avLst/>
          </a:prstGeom>
          <a:noFill/>
        </p:spPr>
        <p:txBody>
          <a:bodyPr wrap="square" rtlCol="0">
            <a:spAutoFit/>
          </a:bodyPr>
          <a:lstStyle/>
          <a:p>
            <a:r>
              <a:rPr lang="en-US" b="1" dirty="0" err="1"/>
              <a:t>MaxLength</a:t>
            </a:r>
            <a:r>
              <a:rPr lang="en-US" b="1" dirty="0"/>
              <a:t> : </a:t>
            </a:r>
            <a:r>
              <a:rPr lang="en-US" dirty="0"/>
              <a:t>Limits the length of displayed text (0 value indicates unlimited length). </a:t>
            </a:r>
          </a:p>
          <a:p>
            <a:r>
              <a:rPr lang="en-US" b="1" dirty="0" err="1"/>
              <a:t>MultiLine</a:t>
            </a:r>
            <a:r>
              <a:rPr lang="en-US" b="1" dirty="0"/>
              <a:t> : </a:t>
            </a:r>
            <a:r>
              <a:rPr lang="en-US" dirty="0"/>
              <a:t>Specifies whether text box displays single line or multiple lines. </a:t>
            </a:r>
          </a:p>
          <a:p>
            <a:r>
              <a:rPr lang="en-US" b="1" dirty="0" err="1"/>
              <a:t>ScrollBars</a:t>
            </a:r>
            <a:r>
              <a:rPr lang="en-US" b="1" dirty="0"/>
              <a:t> : </a:t>
            </a:r>
            <a:r>
              <a:rPr lang="en-US" dirty="0"/>
              <a:t>Specifies type of displayed scroll bar(s). </a:t>
            </a:r>
          </a:p>
          <a:p>
            <a:r>
              <a:rPr lang="en-IN" dirty="0"/>
              <a:t>0 – None </a:t>
            </a:r>
          </a:p>
          <a:p>
            <a:r>
              <a:rPr lang="en-IN" dirty="0"/>
              <a:t>1 – Horizontal </a:t>
            </a:r>
          </a:p>
          <a:p>
            <a:r>
              <a:rPr lang="en-IN" dirty="0"/>
              <a:t>2 – Vertical </a:t>
            </a:r>
          </a:p>
          <a:p>
            <a:r>
              <a:rPr lang="en-IN" dirty="0"/>
              <a:t>3 – Both </a:t>
            </a:r>
          </a:p>
          <a:p>
            <a:r>
              <a:rPr lang="en-US" b="1" dirty="0" err="1"/>
              <a:t>PasswordChar</a:t>
            </a:r>
            <a:r>
              <a:rPr lang="en-US" b="1" dirty="0"/>
              <a:t>: </a:t>
            </a:r>
            <a:r>
              <a:rPr lang="en-US" dirty="0"/>
              <a:t>Hides text with a single character. </a:t>
            </a:r>
          </a:p>
          <a:p>
            <a:r>
              <a:rPr lang="en-IN" b="1" dirty="0"/>
              <a:t>Text : </a:t>
            </a:r>
            <a:r>
              <a:rPr lang="en-IN" dirty="0"/>
              <a:t>Displayed text. </a:t>
            </a:r>
          </a:p>
          <a:p>
            <a:r>
              <a:rPr lang="en-US" b="1" dirty="0" err="1"/>
              <a:t>ToolTipText</a:t>
            </a:r>
            <a:r>
              <a:rPr lang="en-US" b="1" dirty="0"/>
              <a:t> : </a:t>
            </a:r>
            <a:r>
              <a:rPr lang="en-US" dirty="0"/>
              <a:t>Returns/sets the text displayed when the mouse is paused over the control. </a:t>
            </a:r>
            <a:endParaRPr lang="en-IN" dirty="0"/>
          </a:p>
          <a:p>
            <a:endParaRPr lang="en-IN" dirty="0"/>
          </a:p>
        </p:txBody>
      </p:sp>
    </p:spTree>
    <p:extLst>
      <p:ext uri="{BB962C8B-B14F-4D97-AF65-F5344CB8AC3E}">
        <p14:creationId xmlns:p14="http://schemas.microsoft.com/office/powerpoint/2010/main" val="3708068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C2958-8D45-4F5E-B7A1-E905E30BED4A}"/>
              </a:ext>
            </a:extLst>
          </p:cNvPr>
          <p:cNvSpPr>
            <a:spLocks noGrp="1"/>
          </p:cNvSpPr>
          <p:nvPr>
            <p:ph type="title"/>
          </p:nvPr>
        </p:nvSpPr>
        <p:spPr>
          <a:xfrm>
            <a:off x="1251678" y="250589"/>
            <a:ext cx="10178322" cy="760615"/>
          </a:xfrm>
        </p:spPr>
        <p:txBody>
          <a:bodyPr>
            <a:noAutofit/>
          </a:bodyPr>
          <a:lstStyle/>
          <a:p>
            <a:r>
              <a:rPr lang="en-US" sz="3200" b="1" dirty="0"/>
              <a:t>4.2</a:t>
            </a:r>
            <a:r>
              <a:rPr lang="en-US" sz="1800" dirty="0"/>
              <a:t> </a:t>
            </a:r>
            <a:r>
              <a:rPr lang="en-US" dirty="0"/>
              <a:t>Text Box control- properties</a:t>
            </a:r>
            <a:r>
              <a:rPr lang="en-US" sz="1800" dirty="0"/>
              <a:t> </a:t>
            </a:r>
            <a:endParaRPr lang="en-IN" sz="1800" dirty="0"/>
          </a:p>
        </p:txBody>
      </p:sp>
      <p:sp>
        <p:nvSpPr>
          <p:cNvPr id="3" name="Content Placeholder 2">
            <a:extLst>
              <a:ext uri="{FF2B5EF4-FFF2-40B4-BE49-F238E27FC236}">
                <a16:creationId xmlns:a16="http://schemas.microsoft.com/office/drawing/2014/main" id="{A064B941-6DAD-4A1B-A954-C79A745DAAD1}"/>
              </a:ext>
            </a:extLst>
          </p:cNvPr>
          <p:cNvSpPr>
            <a:spLocks noGrp="1"/>
          </p:cNvSpPr>
          <p:nvPr>
            <p:ph idx="1"/>
          </p:nvPr>
        </p:nvSpPr>
        <p:spPr/>
        <p:txBody>
          <a:bodyPr/>
          <a:lstStyle/>
          <a:p>
            <a:pPr marL="0" indent="0">
              <a:buNone/>
            </a:pPr>
            <a:r>
              <a:rPr lang="en-IN" b="1" dirty="0"/>
              <a:t>Text Box Events: </a:t>
            </a:r>
            <a:endParaRPr lang="en-IN" dirty="0"/>
          </a:p>
          <a:p>
            <a:pPr marL="0" indent="0">
              <a:buNone/>
            </a:pPr>
            <a:r>
              <a:rPr lang="en-US" b="1" dirty="0"/>
              <a:t>Change : </a:t>
            </a:r>
            <a:r>
              <a:rPr lang="en-US" dirty="0"/>
              <a:t>Triggered every time the </a:t>
            </a:r>
            <a:r>
              <a:rPr lang="en-US" b="1" dirty="0"/>
              <a:t>Text </a:t>
            </a:r>
            <a:r>
              <a:rPr lang="en-US" dirty="0"/>
              <a:t>property changes. </a:t>
            </a:r>
          </a:p>
          <a:p>
            <a:pPr marL="0" indent="0">
              <a:buNone/>
            </a:pPr>
            <a:r>
              <a:rPr lang="en-US" b="1" dirty="0" err="1"/>
              <a:t>GotFocus</a:t>
            </a:r>
            <a:r>
              <a:rPr lang="en-US" b="1" dirty="0"/>
              <a:t> : </a:t>
            </a:r>
            <a:r>
              <a:rPr lang="en-US" dirty="0"/>
              <a:t>Triggered when the user entered the text box. </a:t>
            </a:r>
          </a:p>
          <a:p>
            <a:pPr marL="0" indent="0">
              <a:buNone/>
            </a:pPr>
            <a:r>
              <a:rPr lang="en-US" b="1" dirty="0" err="1"/>
              <a:t>LostFocus</a:t>
            </a:r>
            <a:r>
              <a:rPr lang="en-US" b="1" dirty="0"/>
              <a:t> : </a:t>
            </a:r>
            <a:r>
              <a:rPr lang="en-US" dirty="0"/>
              <a:t>Triggered when the user leaves the text box. This is a good place to examine the contents of a text box after editing. </a:t>
            </a:r>
          </a:p>
          <a:p>
            <a:pPr marL="0" indent="0">
              <a:buNone/>
            </a:pPr>
            <a:r>
              <a:rPr lang="en-US" b="1" dirty="0" err="1"/>
              <a:t>KeyPress</a:t>
            </a:r>
            <a:r>
              <a:rPr lang="en-US" b="1" dirty="0"/>
              <a:t> : </a:t>
            </a:r>
            <a:r>
              <a:rPr lang="en-US" dirty="0"/>
              <a:t>Triggered whenever a key is pressed. Used for key trapping, as seen in last class. </a:t>
            </a:r>
          </a:p>
          <a:p>
            <a:pPr marL="0" indent="0">
              <a:buNone/>
            </a:pPr>
            <a:r>
              <a:rPr lang="en-IN" b="1" dirty="0"/>
              <a:t>Text Box Methods: </a:t>
            </a:r>
            <a:endParaRPr lang="en-IN" dirty="0"/>
          </a:p>
          <a:p>
            <a:pPr marL="0" indent="0">
              <a:buNone/>
            </a:pPr>
            <a:r>
              <a:rPr lang="en-US" b="1" dirty="0" err="1"/>
              <a:t>SetFocus</a:t>
            </a:r>
            <a:r>
              <a:rPr lang="en-US" b="1" dirty="0"/>
              <a:t> : </a:t>
            </a:r>
            <a:r>
              <a:rPr lang="en-US" dirty="0"/>
              <a:t>Places the cursor in a specified text box. </a:t>
            </a:r>
            <a:endParaRPr lang="en-IN" dirty="0"/>
          </a:p>
        </p:txBody>
      </p:sp>
    </p:spTree>
    <p:extLst>
      <p:ext uri="{BB962C8B-B14F-4D97-AF65-F5344CB8AC3E}">
        <p14:creationId xmlns:p14="http://schemas.microsoft.com/office/powerpoint/2010/main" val="1811368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68B35-5E6E-4C27-B43F-971E408B9E1A}"/>
              </a:ext>
            </a:extLst>
          </p:cNvPr>
          <p:cNvSpPr>
            <a:spLocks noGrp="1"/>
          </p:cNvSpPr>
          <p:nvPr>
            <p:ph type="title"/>
          </p:nvPr>
        </p:nvSpPr>
        <p:spPr>
          <a:xfrm>
            <a:off x="1251678" y="53910"/>
            <a:ext cx="11017262" cy="1492132"/>
          </a:xfrm>
        </p:spPr>
        <p:txBody>
          <a:bodyPr>
            <a:noAutofit/>
          </a:bodyPr>
          <a:lstStyle/>
          <a:p>
            <a:r>
              <a:rPr lang="en-US" sz="3200" dirty="0"/>
              <a:t>4.4 </a:t>
            </a:r>
            <a:r>
              <a:rPr lang="en-US" sz="3600" dirty="0"/>
              <a:t>List Box control – properties</a:t>
            </a:r>
            <a:br>
              <a:rPr lang="en-US" sz="4800" dirty="0"/>
            </a:br>
            <a:endParaRPr lang="en-IN" sz="4400" dirty="0"/>
          </a:p>
        </p:txBody>
      </p:sp>
      <p:sp>
        <p:nvSpPr>
          <p:cNvPr id="3" name="Content Placeholder 2">
            <a:extLst>
              <a:ext uri="{FF2B5EF4-FFF2-40B4-BE49-F238E27FC236}">
                <a16:creationId xmlns:a16="http://schemas.microsoft.com/office/drawing/2014/main" id="{11F561B9-9E25-47F6-AF62-4A7A386E5923}"/>
              </a:ext>
            </a:extLst>
          </p:cNvPr>
          <p:cNvSpPr>
            <a:spLocks noGrp="1"/>
          </p:cNvSpPr>
          <p:nvPr>
            <p:ph idx="1"/>
          </p:nvPr>
        </p:nvSpPr>
        <p:spPr>
          <a:xfrm>
            <a:off x="1251678" y="1002326"/>
            <a:ext cx="10178322" cy="5855674"/>
          </a:xfrm>
        </p:spPr>
        <p:txBody>
          <a:bodyPr>
            <a:normAutofit/>
          </a:bodyPr>
          <a:lstStyle/>
          <a:p>
            <a:pPr marL="0" indent="0">
              <a:buNone/>
            </a:pPr>
            <a:r>
              <a:rPr lang="en-US" dirty="0"/>
              <a:t>A </a:t>
            </a:r>
            <a:r>
              <a:rPr lang="en-US" b="1" dirty="0"/>
              <a:t>list box </a:t>
            </a:r>
            <a:r>
              <a:rPr lang="en-US" dirty="0"/>
              <a:t>displays a list of items from which the user can select one or more items. If the number of items exceeds the number that can be displayed, a scroll bar is automatically added. </a:t>
            </a:r>
          </a:p>
          <a:p>
            <a:pPr marL="0" indent="0">
              <a:buNone/>
            </a:pPr>
            <a:r>
              <a:rPr lang="en-IN" b="1" dirty="0"/>
              <a:t>List Box Properties: </a:t>
            </a:r>
            <a:endParaRPr lang="en-IN" dirty="0"/>
          </a:p>
          <a:p>
            <a:pPr marL="0" indent="0">
              <a:buNone/>
            </a:pPr>
            <a:r>
              <a:rPr lang="en-US" b="1" dirty="0"/>
              <a:t>Appearance : </a:t>
            </a:r>
            <a:r>
              <a:rPr lang="en-US" dirty="0"/>
              <a:t>Selects 3-D or flat appearance. </a:t>
            </a:r>
          </a:p>
          <a:p>
            <a:pPr marL="0" indent="0">
              <a:buNone/>
            </a:pPr>
            <a:r>
              <a:rPr lang="en-US" b="1" dirty="0"/>
              <a:t>List : </a:t>
            </a:r>
            <a:r>
              <a:rPr lang="en-US" dirty="0"/>
              <a:t>Array of items in list box. </a:t>
            </a:r>
          </a:p>
          <a:p>
            <a:pPr marL="0" indent="0">
              <a:buNone/>
            </a:pPr>
            <a:r>
              <a:rPr lang="en-US" b="1" dirty="0" err="1"/>
              <a:t>ListCount</a:t>
            </a:r>
            <a:r>
              <a:rPr lang="en-US" b="1" dirty="0"/>
              <a:t> : </a:t>
            </a:r>
            <a:r>
              <a:rPr lang="en-US" dirty="0"/>
              <a:t>Number of items in list. </a:t>
            </a:r>
          </a:p>
          <a:p>
            <a:pPr marL="0" indent="0">
              <a:buNone/>
            </a:pPr>
            <a:r>
              <a:rPr lang="en-US" b="1" dirty="0" err="1"/>
              <a:t>ListIndex</a:t>
            </a:r>
            <a:r>
              <a:rPr lang="en-US" b="1" dirty="0"/>
              <a:t> : </a:t>
            </a:r>
            <a:r>
              <a:rPr lang="en-US" dirty="0"/>
              <a:t>The number of the most recently selected item in list. If no item is </a:t>
            </a:r>
            <a:r>
              <a:rPr lang="en-IN" dirty="0"/>
              <a:t>selected, </a:t>
            </a:r>
            <a:r>
              <a:rPr lang="en-IN" dirty="0" err="1"/>
              <a:t>ListIndex</a:t>
            </a:r>
            <a:r>
              <a:rPr lang="en-IN" dirty="0"/>
              <a:t> = -1. </a:t>
            </a:r>
          </a:p>
          <a:p>
            <a:pPr marL="0" indent="0">
              <a:buNone/>
            </a:pPr>
            <a:r>
              <a:rPr lang="en-US" b="1" dirty="0" err="1"/>
              <a:t>MultiSelect</a:t>
            </a:r>
            <a:r>
              <a:rPr lang="en-US" b="1" dirty="0"/>
              <a:t> : </a:t>
            </a:r>
            <a:r>
              <a:rPr lang="en-US" dirty="0"/>
              <a:t>Controls how items may be selected (0 -no multiple selection allowed, 1-multiple selection allowed, 2 - group selection allowed). </a:t>
            </a:r>
          </a:p>
          <a:p>
            <a:pPr marL="0" indent="0">
              <a:buNone/>
            </a:pPr>
            <a:r>
              <a:rPr lang="en-US" b="1" dirty="0"/>
              <a:t>Selected : </a:t>
            </a:r>
            <a:r>
              <a:rPr lang="en-US" dirty="0"/>
              <a:t>Array with elements set equal to True or False, depending on whether </a:t>
            </a:r>
          </a:p>
          <a:p>
            <a:pPr marL="0" indent="0">
              <a:buNone/>
            </a:pPr>
            <a:r>
              <a:rPr lang="en-US" dirty="0"/>
              <a:t>corresponding list item is selected. </a:t>
            </a:r>
          </a:p>
          <a:p>
            <a:pPr marL="0" indent="0">
              <a:buNone/>
            </a:pPr>
            <a:r>
              <a:rPr lang="en-US" b="1" dirty="0"/>
              <a:t>Sorted : </a:t>
            </a:r>
            <a:r>
              <a:rPr lang="en-US" dirty="0"/>
              <a:t>True means items are sorted in 'Ascii' order, else items appear in order </a:t>
            </a:r>
            <a:r>
              <a:rPr lang="en-IN" dirty="0"/>
              <a:t>added. </a:t>
            </a:r>
          </a:p>
        </p:txBody>
      </p:sp>
    </p:spTree>
    <p:extLst>
      <p:ext uri="{BB962C8B-B14F-4D97-AF65-F5344CB8AC3E}">
        <p14:creationId xmlns:p14="http://schemas.microsoft.com/office/powerpoint/2010/main" val="408968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79A46-73D4-4C9B-B526-A9265F3FEC6D}"/>
              </a:ext>
            </a:extLst>
          </p:cNvPr>
          <p:cNvSpPr>
            <a:spLocks noGrp="1"/>
          </p:cNvSpPr>
          <p:nvPr>
            <p:ph type="title"/>
          </p:nvPr>
        </p:nvSpPr>
        <p:spPr/>
        <p:txBody>
          <a:bodyPr>
            <a:noAutofit/>
          </a:bodyPr>
          <a:lstStyle/>
          <a:p>
            <a:r>
              <a:rPr lang="en-US" sz="3200" b="1" dirty="0"/>
              <a:t>4.4</a:t>
            </a:r>
            <a:r>
              <a:rPr lang="en-US" sz="2400" b="1" dirty="0"/>
              <a:t> </a:t>
            </a:r>
            <a:r>
              <a:rPr lang="en-US" sz="3200" b="1" dirty="0"/>
              <a:t>List Box control – properties</a:t>
            </a:r>
            <a:endParaRPr lang="en-IN" sz="1600" b="1" dirty="0"/>
          </a:p>
        </p:txBody>
      </p:sp>
      <p:sp>
        <p:nvSpPr>
          <p:cNvPr id="3" name="Content Placeholder 2">
            <a:extLst>
              <a:ext uri="{FF2B5EF4-FFF2-40B4-BE49-F238E27FC236}">
                <a16:creationId xmlns:a16="http://schemas.microsoft.com/office/drawing/2014/main" id="{5B423A39-C1AA-4DBA-861E-B0809B9B0C07}"/>
              </a:ext>
            </a:extLst>
          </p:cNvPr>
          <p:cNvSpPr>
            <a:spLocks noGrp="1"/>
          </p:cNvSpPr>
          <p:nvPr>
            <p:ph idx="1"/>
          </p:nvPr>
        </p:nvSpPr>
        <p:spPr/>
        <p:txBody>
          <a:bodyPr/>
          <a:lstStyle/>
          <a:p>
            <a:pPr marL="0" indent="0">
              <a:buNone/>
            </a:pPr>
            <a:r>
              <a:rPr lang="en-US" b="1" dirty="0"/>
              <a:t>Text : </a:t>
            </a:r>
            <a:r>
              <a:rPr lang="en-US" dirty="0"/>
              <a:t>Text of most recently selected item. </a:t>
            </a:r>
          </a:p>
          <a:p>
            <a:pPr marL="0" indent="0">
              <a:buNone/>
            </a:pPr>
            <a:r>
              <a:rPr lang="en-IN" b="1" dirty="0"/>
              <a:t>List Box Events: </a:t>
            </a:r>
            <a:endParaRPr lang="en-IN" dirty="0"/>
          </a:p>
          <a:p>
            <a:pPr marL="0" indent="0">
              <a:buNone/>
            </a:pPr>
            <a:r>
              <a:rPr lang="en-US" b="1" dirty="0"/>
              <a:t>Click : Event triggered when item in list is clicked. </a:t>
            </a:r>
            <a:endParaRPr lang="en-US" dirty="0"/>
          </a:p>
          <a:p>
            <a:pPr marL="0" indent="0">
              <a:buNone/>
            </a:pPr>
            <a:r>
              <a:rPr lang="en-US" b="1" dirty="0" err="1"/>
              <a:t>DblClick</a:t>
            </a:r>
            <a:r>
              <a:rPr lang="en-US" b="1" dirty="0"/>
              <a:t> : </a:t>
            </a:r>
            <a:r>
              <a:rPr lang="en-US" dirty="0"/>
              <a:t>Event triggered when item in list is double-clicked. </a:t>
            </a:r>
          </a:p>
          <a:p>
            <a:pPr marL="0" indent="0">
              <a:buNone/>
            </a:pPr>
            <a:r>
              <a:rPr lang="en-US" dirty="0"/>
              <a:t>Primary way used to process selection. </a:t>
            </a:r>
          </a:p>
          <a:p>
            <a:pPr marL="0" indent="0">
              <a:buNone/>
            </a:pPr>
            <a:r>
              <a:rPr lang="en-IN" b="1" dirty="0"/>
              <a:t>List Box Methods: </a:t>
            </a:r>
            <a:endParaRPr lang="en-IN" dirty="0"/>
          </a:p>
          <a:p>
            <a:pPr marL="0" indent="0">
              <a:buNone/>
            </a:pPr>
            <a:r>
              <a:rPr lang="en-US" b="1" dirty="0" err="1"/>
              <a:t>AddItem</a:t>
            </a:r>
            <a:r>
              <a:rPr lang="en-US" b="1" dirty="0"/>
              <a:t> : </a:t>
            </a:r>
            <a:r>
              <a:rPr lang="en-US" dirty="0"/>
              <a:t>Allows you to insert item in list. </a:t>
            </a:r>
          </a:p>
          <a:p>
            <a:pPr marL="0" indent="0">
              <a:buNone/>
            </a:pPr>
            <a:r>
              <a:rPr lang="en-US" b="1" dirty="0"/>
              <a:t>Clear : </a:t>
            </a:r>
            <a:r>
              <a:rPr lang="en-US" dirty="0"/>
              <a:t>Removes all items from list box. </a:t>
            </a:r>
          </a:p>
          <a:p>
            <a:pPr marL="0" indent="0">
              <a:buNone/>
            </a:pPr>
            <a:r>
              <a:rPr lang="en-US" b="1" dirty="0" err="1"/>
              <a:t>RemoveItem</a:t>
            </a:r>
            <a:r>
              <a:rPr lang="en-US" b="1" dirty="0"/>
              <a:t> : </a:t>
            </a:r>
            <a:r>
              <a:rPr lang="en-US" dirty="0"/>
              <a:t>Removes item from list box, as identified by index of item to remove. </a:t>
            </a:r>
          </a:p>
          <a:p>
            <a:endParaRPr lang="en-IN" dirty="0"/>
          </a:p>
        </p:txBody>
      </p:sp>
    </p:spTree>
    <p:extLst>
      <p:ext uri="{BB962C8B-B14F-4D97-AF65-F5344CB8AC3E}">
        <p14:creationId xmlns:p14="http://schemas.microsoft.com/office/powerpoint/2010/main" val="2599098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32616-E374-4B41-98C7-6D323F909A92}"/>
              </a:ext>
            </a:extLst>
          </p:cNvPr>
          <p:cNvSpPr>
            <a:spLocks noGrp="1"/>
          </p:cNvSpPr>
          <p:nvPr>
            <p:ph type="title"/>
          </p:nvPr>
        </p:nvSpPr>
        <p:spPr/>
        <p:txBody>
          <a:bodyPr>
            <a:normAutofit/>
          </a:bodyPr>
          <a:lstStyle/>
          <a:p>
            <a:r>
              <a:rPr lang="en-IN" sz="3200" b="1" dirty="0"/>
              <a:t>Combo Box Control Properties:</a:t>
            </a:r>
            <a:endParaRPr lang="en-IN" sz="3200" dirty="0"/>
          </a:p>
        </p:txBody>
      </p:sp>
      <p:sp>
        <p:nvSpPr>
          <p:cNvPr id="3" name="Content Placeholder 2">
            <a:extLst>
              <a:ext uri="{FF2B5EF4-FFF2-40B4-BE49-F238E27FC236}">
                <a16:creationId xmlns:a16="http://schemas.microsoft.com/office/drawing/2014/main" id="{FAB62A18-C0A0-4F71-AE6D-27A0BC2CD765}"/>
              </a:ext>
            </a:extLst>
          </p:cNvPr>
          <p:cNvSpPr>
            <a:spLocks noGrp="1"/>
          </p:cNvSpPr>
          <p:nvPr>
            <p:ph idx="1"/>
          </p:nvPr>
        </p:nvSpPr>
        <p:spPr>
          <a:xfrm>
            <a:off x="1251678" y="1002326"/>
            <a:ext cx="10178322" cy="5855674"/>
          </a:xfrm>
        </p:spPr>
        <p:txBody>
          <a:bodyPr>
            <a:normAutofit fontScale="92500" lnSpcReduction="20000"/>
          </a:bodyPr>
          <a:lstStyle/>
          <a:p>
            <a:r>
              <a:rPr lang="en-US" dirty="0"/>
              <a:t>The </a:t>
            </a:r>
            <a:r>
              <a:rPr lang="en-US" b="1" dirty="0"/>
              <a:t>combo box </a:t>
            </a:r>
            <a:r>
              <a:rPr lang="en-US" dirty="0"/>
              <a:t>is similar to the list box. The differences are a combo box includes a text box on top of a list box and only allows selection of one item. In some cases, the user can type in an alternate response.</a:t>
            </a:r>
          </a:p>
          <a:p>
            <a:r>
              <a:rPr lang="en-IN" b="1" dirty="0"/>
              <a:t>Combo Box Properties: </a:t>
            </a:r>
            <a:endParaRPr lang="en-IN" dirty="0"/>
          </a:p>
          <a:p>
            <a:r>
              <a:rPr lang="en-US" dirty="0"/>
              <a:t>Combo box properties are nearly identical to those of the list box, with the deletion of the </a:t>
            </a:r>
            <a:r>
              <a:rPr lang="en-US" dirty="0" err="1"/>
              <a:t>MultiSelect</a:t>
            </a:r>
            <a:r>
              <a:rPr lang="en-US" dirty="0"/>
              <a:t> property and the addition of a Style property. </a:t>
            </a:r>
          </a:p>
          <a:p>
            <a:pPr marL="0" indent="0">
              <a:buNone/>
            </a:pPr>
            <a:r>
              <a:rPr lang="en-US" b="1" dirty="0"/>
              <a:t>Appearance : </a:t>
            </a:r>
            <a:r>
              <a:rPr lang="en-US" dirty="0"/>
              <a:t>Selects 3-D or flat appearance. </a:t>
            </a:r>
          </a:p>
          <a:p>
            <a:pPr marL="0" indent="0">
              <a:buNone/>
            </a:pPr>
            <a:r>
              <a:rPr lang="en-US" b="1" dirty="0"/>
              <a:t>List : </a:t>
            </a:r>
            <a:r>
              <a:rPr lang="en-US" dirty="0"/>
              <a:t>Array of items in list box portion. </a:t>
            </a:r>
          </a:p>
          <a:p>
            <a:pPr marL="0" indent="0">
              <a:buNone/>
            </a:pPr>
            <a:r>
              <a:rPr lang="en-US" b="1" dirty="0" err="1"/>
              <a:t>ListCount</a:t>
            </a:r>
            <a:r>
              <a:rPr lang="en-US" b="1" dirty="0"/>
              <a:t> : </a:t>
            </a:r>
            <a:r>
              <a:rPr lang="en-US" dirty="0"/>
              <a:t>Number of items in list. </a:t>
            </a:r>
          </a:p>
          <a:p>
            <a:pPr marL="0" indent="0">
              <a:buNone/>
            </a:pPr>
            <a:r>
              <a:rPr lang="en-US" b="1" dirty="0" err="1"/>
              <a:t>ListIndex</a:t>
            </a:r>
            <a:r>
              <a:rPr lang="en-US" b="1" dirty="0"/>
              <a:t> : </a:t>
            </a:r>
            <a:r>
              <a:rPr lang="en-US" dirty="0"/>
              <a:t>The number of the most recently selected item in list. If no item is </a:t>
            </a:r>
          </a:p>
          <a:p>
            <a:pPr marL="0" indent="0">
              <a:buNone/>
            </a:pPr>
            <a:r>
              <a:rPr lang="en-IN" dirty="0"/>
              <a:t>selected, </a:t>
            </a:r>
            <a:r>
              <a:rPr lang="en-IN" dirty="0" err="1"/>
              <a:t>ListIndex</a:t>
            </a:r>
            <a:r>
              <a:rPr lang="en-IN" dirty="0"/>
              <a:t> = -1. </a:t>
            </a:r>
          </a:p>
          <a:p>
            <a:pPr marL="0" indent="0">
              <a:buNone/>
            </a:pPr>
            <a:r>
              <a:rPr lang="en-US" b="1" dirty="0"/>
              <a:t>Sorted : </a:t>
            </a:r>
            <a:r>
              <a:rPr lang="en-US" dirty="0"/>
              <a:t>True means items are sorted in 'Ascii' order, else items appear in order added. </a:t>
            </a:r>
          </a:p>
          <a:p>
            <a:pPr marL="0" indent="0">
              <a:buNone/>
            </a:pPr>
            <a:r>
              <a:rPr lang="en-US" b="1" dirty="0"/>
              <a:t>Style : </a:t>
            </a:r>
            <a:r>
              <a:rPr lang="en-US" dirty="0"/>
              <a:t>Selects the combo box form. </a:t>
            </a:r>
          </a:p>
          <a:p>
            <a:r>
              <a:rPr lang="en-US" dirty="0"/>
              <a:t>Style = 0, Dropdown combo; user can change selection. </a:t>
            </a:r>
          </a:p>
          <a:p>
            <a:r>
              <a:rPr lang="en-IN" dirty="0"/>
              <a:t>Style = 1, Simple combo; user can change selection. </a:t>
            </a:r>
          </a:p>
          <a:p>
            <a:r>
              <a:rPr lang="en-US" dirty="0"/>
              <a:t>Style = 2, Dropdown combo; user cannot change selection. </a:t>
            </a:r>
          </a:p>
          <a:p>
            <a:pPr marL="0" indent="0">
              <a:buNone/>
            </a:pPr>
            <a:r>
              <a:rPr lang="en-US" b="1" dirty="0"/>
              <a:t>Text : </a:t>
            </a:r>
            <a:r>
              <a:rPr lang="en-US" dirty="0"/>
              <a:t>Text of most recently selected item. </a:t>
            </a:r>
            <a:endParaRPr lang="en-IN" dirty="0"/>
          </a:p>
        </p:txBody>
      </p:sp>
    </p:spTree>
    <p:extLst>
      <p:ext uri="{BB962C8B-B14F-4D97-AF65-F5344CB8AC3E}">
        <p14:creationId xmlns:p14="http://schemas.microsoft.com/office/powerpoint/2010/main" val="4218365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FD48F-C03D-49E1-978E-0174385A4CB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C10E880-6C10-4A6A-973F-058BCC747F39}"/>
              </a:ext>
            </a:extLst>
          </p:cNvPr>
          <p:cNvSpPr>
            <a:spLocks noGrp="1"/>
          </p:cNvSpPr>
          <p:nvPr>
            <p:ph idx="1"/>
          </p:nvPr>
        </p:nvSpPr>
        <p:spPr/>
        <p:txBody>
          <a:bodyPr>
            <a:normAutofit lnSpcReduction="10000"/>
          </a:bodyPr>
          <a:lstStyle/>
          <a:p>
            <a:pPr marL="0" indent="0">
              <a:buNone/>
            </a:pPr>
            <a:r>
              <a:rPr lang="en-IN" b="1" dirty="0"/>
              <a:t>Combo Box Events: </a:t>
            </a:r>
            <a:endParaRPr lang="en-IN" dirty="0"/>
          </a:p>
          <a:p>
            <a:r>
              <a:rPr lang="en-US" b="1" dirty="0"/>
              <a:t>Click : Event triggered when item in list is clicked. </a:t>
            </a:r>
            <a:endParaRPr lang="en-US" dirty="0"/>
          </a:p>
          <a:p>
            <a:r>
              <a:rPr lang="en-US" b="1" dirty="0" err="1"/>
              <a:t>DblClick</a:t>
            </a:r>
            <a:r>
              <a:rPr lang="en-US" b="1" dirty="0"/>
              <a:t> : </a:t>
            </a:r>
            <a:r>
              <a:rPr lang="en-US" dirty="0"/>
              <a:t>Event triggered when item in list is double-</a:t>
            </a:r>
            <a:r>
              <a:rPr lang="en-US" dirty="0" err="1"/>
              <a:t>clicked.Primary</a:t>
            </a:r>
            <a:r>
              <a:rPr lang="en-US" dirty="0"/>
              <a:t> way used to process selection. </a:t>
            </a:r>
          </a:p>
          <a:p>
            <a:pPr marL="0" indent="0">
              <a:buNone/>
            </a:pPr>
            <a:r>
              <a:rPr lang="en-IN" b="1" dirty="0"/>
              <a:t>Combo Box Methods: </a:t>
            </a:r>
            <a:endParaRPr lang="en-IN" dirty="0"/>
          </a:p>
          <a:p>
            <a:r>
              <a:rPr lang="en-US" b="1" dirty="0" err="1"/>
              <a:t>AddItem</a:t>
            </a:r>
            <a:r>
              <a:rPr lang="en-US" b="1" dirty="0"/>
              <a:t> : </a:t>
            </a:r>
            <a:r>
              <a:rPr lang="en-US" dirty="0"/>
              <a:t>Allows you to insert item in list. </a:t>
            </a:r>
          </a:p>
          <a:p>
            <a:r>
              <a:rPr lang="en-US" b="1" dirty="0"/>
              <a:t>Clear : </a:t>
            </a:r>
            <a:r>
              <a:rPr lang="en-US" dirty="0"/>
              <a:t>Removes all items from list box. </a:t>
            </a:r>
          </a:p>
          <a:p>
            <a:r>
              <a:rPr lang="en-US" b="1" dirty="0" err="1"/>
              <a:t>RemoveItem</a:t>
            </a:r>
            <a:r>
              <a:rPr lang="en-US" b="1" dirty="0"/>
              <a:t> : </a:t>
            </a:r>
            <a:r>
              <a:rPr lang="en-US" dirty="0"/>
              <a:t>Removes item from list box, as identified by index of item to remove. </a:t>
            </a:r>
          </a:p>
          <a:p>
            <a:pPr marL="0" indent="0">
              <a:buNone/>
            </a:pPr>
            <a:r>
              <a:rPr lang="en-IN" b="1" dirty="0"/>
              <a:t>Examples </a:t>
            </a:r>
            <a:endParaRPr lang="en-IN" dirty="0"/>
          </a:p>
          <a:p>
            <a:pPr marL="457200" indent="-457200">
              <a:buFont typeface="+mj-lt"/>
              <a:buAutoNum type="arabicPeriod"/>
            </a:pPr>
            <a:r>
              <a:rPr lang="en-US" dirty="0" err="1"/>
              <a:t>cboExample.AddItem</a:t>
            </a:r>
            <a:r>
              <a:rPr lang="en-US" dirty="0"/>
              <a:t> "This is an added item" ' adds text string to list </a:t>
            </a:r>
          </a:p>
          <a:p>
            <a:pPr marL="457200" indent="-457200">
              <a:buFont typeface="+mj-lt"/>
              <a:buAutoNum type="arabicPeriod"/>
            </a:pPr>
            <a:r>
              <a:rPr lang="en-US" dirty="0" err="1"/>
              <a:t>cboExample.Clear</a:t>
            </a:r>
            <a:r>
              <a:rPr lang="en-US" dirty="0"/>
              <a:t> ' clears the combo box </a:t>
            </a:r>
          </a:p>
          <a:p>
            <a:pPr marL="457200" indent="-457200">
              <a:buFont typeface="+mj-lt"/>
              <a:buAutoNum type="arabicPeriod"/>
            </a:pPr>
            <a:r>
              <a:rPr lang="en-IN" dirty="0" err="1"/>
              <a:t>cboExample.RemoveItem</a:t>
            </a:r>
            <a:r>
              <a:rPr lang="en-IN" dirty="0"/>
              <a:t> 4 ' removes </a:t>
            </a:r>
            <a:r>
              <a:rPr lang="en-IN" dirty="0" err="1"/>
              <a:t>cboExample.List</a:t>
            </a:r>
            <a:r>
              <a:rPr lang="en-IN" dirty="0"/>
              <a:t>(4) from list box. </a:t>
            </a:r>
          </a:p>
        </p:txBody>
      </p:sp>
    </p:spTree>
    <p:extLst>
      <p:ext uri="{BB962C8B-B14F-4D97-AF65-F5344CB8AC3E}">
        <p14:creationId xmlns:p14="http://schemas.microsoft.com/office/powerpoint/2010/main" val="4086209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3F2-1D63-4306-82ED-5A1F05014546}"/>
              </a:ext>
            </a:extLst>
          </p:cNvPr>
          <p:cNvSpPr>
            <a:spLocks noGrp="1"/>
          </p:cNvSpPr>
          <p:nvPr>
            <p:ph type="title"/>
          </p:nvPr>
        </p:nvSpPr>
        <p:spPr/>
        <p:txBody>
          <a:bodyPr>
            <a:noAutofit/>
          </a:bodyPr>
          <a:lstStyle/>
          <a:p>
            <a:r>
              <a:rPr lang="en-US" sz="3200" dirty="0"/>
              <a:t>4.5 </a:t>
            </a:r>
            <a:r>
              <a:rPr lang="en-US" dirty="0"/>
              <a:t>Scroll Bar control-properties</a:t>
            </a:r>
            <a:br>
              <a:rPr lang="en-US" sz="4000" dirty="0"/>
            </a:br>
            <a:endParaRPr lang="en-IN" sz="2000" dirty="0"/>
          </a:p>
        </p:txBody>
      </p:sp>
      <p:pic>
        <p:nvPicPr>
          <p:cNvPr id="4" name="Content Placeholder 3">
            <a:extLst>
              <a:ext uri="{FF2B5EF4-FFF2-40B4-BE49-F238E27FC236}">
                <a16:creationId xmlns:a16="http://schemas.microsoft.com/office/drawing/2014/main" id="{4553B905-BA3E-4819-B657-1E2A701CF1F7}"/>
              </a:ext>
            </a:extLst>
          </p:cNvPr>
          <p:cNvPicPr>
            <a:picLocks noGrp="1" noChangeAspect="1"/>
          </p:cNvPicPr>
          <p:nvPr>
            <p:ph idx="1"/>
          </p:nvPr>
        </p:nvPicPr>
        <p:blipFill rotWithShape="1">
          <a:blip r:embed="rId2"/>
          <a:srcRect l="9857" t="16141" r="9796" b="22849"/>
          <a:stretch/>
        </p:blipFill>
        <p:spPr>
          <a:xfrm>
            <a:off x="949910" y="1171852"/>
            <a:ext cx="10537900" cy="4500979"/>
          </a:xfrm>
          <a:prstGeom prst="rect">
            <a:avLst/>
          </a:prstGeom>
        </p:spPr>
      </p:pic>
    </p:spTree>
    <p:extLst>
      <p:ext uri="{BB962C8B-B14F-4D97-AF65-F5344CB8AC3E}">
        <p14:creationId xmlns:p14="http://schemas.microsoft.com/office/powerpoint/2010/main" val="3141619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D720B-25E3-437D-9F20-1EDBDFBEE25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482D5CA-91C9-4DF5-867C-F26E80B06BF5}"/>
              </a:ext>
            </a:extLst>
          </p:cNvPr>
          <p:cNvSpPr>
            <a:spLocks noGrp="1"/>
          </p:cNvSpPr>
          <p:nvPr>
            <p:ph idx="1"/>
          </p:nvPr>
        </p:nvSpPr>
        <p:spPr/>
        <p:txBody>
          <a:bodyPr>
            <a:normAutofit/>
          </a:bodyPr>
          <a:lstStyle/>
          <a:p>
            <a:r>
              <a:rPr lang="en-US" sz="2800" dirty="0"/>
              <a:t>Clicking an end arrow increments the scroll box a small amount, clicking the bar area increments the scroll box a large amount, and dragging the scroll box (thumb) provides continuous motion. </a:t>
            </a:r>
          </a:p>
          <a:p>
            <a:r>
              <a:rPr lang="en-US" sz="2800" dirty="0"/>
              <a:t>Using the properties of scroll bars, we can completely specify how one works. The scroll box position is the only output information from a scroll bar. </a:t>
            </a:r>
            <a:endParaRPr lang="en-IN" sz="2800" dirty="0"/>
          </a:p>
        </p:txBody>
      </p:sp>
    </p:spTree>
    <p:extLst>
      <p:ext uri="{BB962C8B-B14F-4D97-AF65-F5344CB8AC3E}">
        <p14:creationId xmlns:p14="http://schemas.microsoft.com/office/powerpoint/2010/main" val="307795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A5CD3-61E5-4A0B-BFFC-B2F2C6ABEFC5}"/>
              </a:ext>
            </a:extLst>
          </p:cNvPr>
          <p:cNvSpPr>
            <a:spLocks noGrp="1"/>
          </p:cNvSpPr>
          <p:nvPr>
            <p:ph type="title"/>
          </p:nvPr>
        </p:nvSpPr>
        <p:spPr/>
        <p:txBody>
          <a:bodyPr>
            <a:normAutofit/>
          </a:bodyPr>
          <a:lstStyle/>
          <a:p>
            <a:r>
              <a:rPr lang="en-US" dirty="0"/>
              <a:t>Content</a:t>
            </a:r>
            <a:endParaRPr lang="en-IN" dirty="0"/>
          </a:p>
        </p:txBody>
      </p:sp>
      <p:sp>
        <p:nvSpPr>
          <p:cNvPr id="3" name="Content Placeholder 2">
            <a:extLst>
              <a:ext uri="{FF2B5EF4-FFF2-40B4-BE49-F238E27FC236}">
                <a16:creationId xmlns:a16="http://schemas.microsoft.com/office/drawing/2014/main" id="{33B429F3-8534-41B9-8C08-3E0923AB6C1F}"/>
              </a:ext>
            </a:extLst>
          </p:cNvPr>
          <p:cNvSpPr>
            <a:spLocks noGrp="1"/>
          </p:cNvSpPr>
          <p:nvPr>
            <p:ph idx="1"/>
          </p:nvPr>
        </p:nvSpPr>
        <p:spPr>
          <a:xfrm>
            <a:off x="1251678" y="1589103"/>
            <a:ext cx="10178322" cy="4290489"/>
          </a:xfrm>
        </p:spPr>
        <p:txBody>
          <a:bodyPr>
            <a:normAutofit lnSpcReduction="10000"/>
          </a:bodyPr>
          <a:lstStyle/>
          <a:p>
            <a:r>
              <a:rPr lang="en-US" sz="2800" dirty="0"/>
              <a:t>Command button</a:t>
            </a:r>
          </a:p>
          <a:p>
            <a:r>
              <a:rPr lang="en-US" sz="2800" dirty="0"/>
              <a:t>Control-properties</a:t>
            </a:r>
          </a:p>
          <a:p>
            <a:r>
              <a:rPr lang="en-US" sz="2800" dirty="0"/>
              <a:t>Text Box control- properties</a:t>
            </a:r>
          </a:p>
          <a:p>
            <a:r>
              <a:rPr lang="en-US" sz="2800" dirty="0"/>
              <a:t>List Box &amp; Combo Box control – properties</a:t>
            </a:r>
          </a:p>
          <a:p>
            <a:r>
              <a:rPr lang="en-US" sz="2800" dirty="0"/>
              <a:t>Scroll Bar control-properties</a:t>
            </a:r>
          </a:p>
          <a:p>
            <a:r>
              <a:rPr lang="en-US" sz="2800" dirty="0"/>
              <a:t>Slider control properties</a:t>
            </a:r>
          </a:p>
          <a:p>
            <a:r>
              <a:rPr lang="en-US" sz="2800" dirty="0"/>
              <a:t>Understanding Visual data manager. </a:t>
            </a:r>
            <a:br>
              <a:rPr lang="en-IN" sz="2800" dirty="0"/>
            </a:br>
            <a:endParaRPr lang="en-IN" sz="2800" dirty="0"/>
          </a:p>
        </p:txBody>
      </p:sp>
    </p:spTree>
    <p:extLst>
      <p:ext uri="{BB962C8B-B14F-4D97-AF65-F5344CB8AC3E}">
        <p14:creationId xmlns:p14="http://schemas.microsoft.com/office/powerpoint/2010/main" val="2505503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9525B-50E9-4617-9C6B-9A5D5AF62443}"/>
              </a:ext>
            </a:extLst>
          </p:cNvPr>
          <p:cNvSpPr>
            <a:spLocks noGrp="1"/>
          </p:cNvSpPr>
          <p:nvPr>
            <p:ph type="title"/>
          </p:nvPr>
        </p:nvSpPr>
        <p:spPr/>
        <p:txBody>
          <a:bodyPr/>
          <a:lstStyle/>
          <a:p>
            <a:r>
              <a:rPr lang="en-IN" b="1" dirty="0"/>
              <a:t>Scroll Bar Properties: </a:t>
            </a:r>
            <a:endParaRPr lang="en-IN" dirty="0"/>
          </a:p>
        </p:txBody>
      </p:sp>
      <p:sp>
        <p:nvSpPr>
          <p:cNvPr id="3" name="Content Placeholder 2">
            <a:extLst>
              <a:ext uri="{FF2B5EF4-FFF2-40B4-BE49-F238E27FC236}">
                <a16:creationId xmlns:a16="http://schemas.microsoft.com/office/drawing/2014/main" id="{FA8C4B83-4214-4E01-A66B-0F3B2EACA822}"/>
              </a:ext>
            </a:extLst>
          </p:cNvPr>
          <p:cNvSpPr>
            <a:spLocks noGrp="1"/>
          </p:cNvSpPr>
          <p:nvPr>
            <p:ph idx="1"/>
          </p:nvPr>
        </p:nvSpPr>
        <p:spPr>
          <a:xfrm>
            <a:off x="1251677" y="1002326"/>
            <a:ext cx="10715421" cy="5855674"/>
          </a:xfrm>
        </p:spPr>
        <p:txBody>
          <a:bodyPr>
            <a:normAutofit fontScale="92500" lnSpcReduction="10000"/>
          </a:bodyPr>
          <a:lstStyle/>
          <a:p>
            <a:pPr algn="just"/>
            <a:r>
              <a:rPr lang="en-US" b="1" dirty="0" err="1"/>
              <a:t>LargeChange</a:t>
            </a:r>
            <a:r>
              <a:rPr lang="en-US" b="1" dirty="0"/>
              <a:t> : </a:t>
            </a:r>
            <a:r>
              <a:rPr lang="en-US" dirty="0"/>
              <a:t>Increment added to or subtracted from the scroll bar Value property when the </a:t>
            </a:r>
            <a:r>
              <a:rPr lang="en-IN" dirty="0"/>
              <a:t>bar area is clicked. </a:t>
            </a:r>
          </a:p>
          <a:p>
            <a:r>
              <a:rPr lang="en-US" b="1" dirty="0"/>
              <a:t>Max : </a:t>
            </a:r>
            <a:r>
              <a:rPr lang="en-US" dirty="0"/>
              <a:t>The value of the horizontal scroll bar at the far right and the value of the vertical scroll bar at the bottom. Can range from -32,768 to 32,767. </a:t>
            </a:r>
          </a:p>
          <a:p>
            <a:r>
              <a:rPr lang="en-US" b="1" dirty="0"/>
              <a:t>Min : </a:t>
            </a:r>
            <a:r>
              <a:rPr lang="en-US" dirty="0"/>
              <a:t>The other extreme value - the horizontal scroll bar at the left and the vertical scroll bar at the top. Can range from -32,768 to 32,767. </a:t>
            </a:r>
          </a:p>
          <a:p>
            <a:r>
              <a:rPr lang="en-US" b="1" dirty="0" err="1"/>
              <a:t>SmallChange</a:t>
            </a:r>
            <a:r>
              <a:rPr lang="en-US" b="1" dirty="0"/>
              <a:t> : </a:t>
            </a:r>
            <a:r>
              <a:rPr lang="en-US" dirty="0"/>
              <a:t>The increment added to or subtracted from the scroll bar Value property when either of the scroll arrows is clicked. </a:t>
            </a:r>
          </a:p>
          <a:p>
            <a:r>
              <a:rPr lang="en-US" b="1" dirty="0"/>
              <a:t>Value : </a:t>
            </a:r>
            <a:r>
              <a:rPr lang="en-US" dirty="0"/>
              <a:t>The current position of the scroll box (thumb) within the scroll bar. If you set this in code, Visual Basic moves the scroll box to the proper position. </a:t>
            </a:r>
          </a:p>
          <a:p>
            <a:r>
              <a:rPr lang="en-US" dirty="0"/>
              <a:t>If you ever change the Value, Min, or Max properties in code, make sure Value is at all times between Min and Max or and the program will stop with an error message. </a:t>
            </a:r>
          </a:p>
          <a:p>
            <a:pPr marL="0" indent="0">
              <a:buNone/>
            </a:pPr>
            <a:r>
              <a:rPr lang="en-IN" b="1" dirty="0"/>
              <a:t>Scroll Bar Events: </a:t>
            </a:r>
            <a:endParaRPr lang="en-IN" dirty="0"/>
          </a:p>
          <a:p>
            <a:r>
              <a:rPr lang="en-US" b="1" dirty="0"/>
              <a:t>Change : </a:t>
            </a:r>
            <a:r>
              <a:rPr lang="en-US" dirty="0"/>
              <a:t>Event is triggered after the scroll box's position has been modified. Use this event to retrieve the Value property after any changes in the scroll bar. </a:t>
            </a:r>
          </a:p>
          <a:p>
            <a:r>
              <a:rPr lang="en-US" b="1" dirty="0"/>
              <a:t>Scroll : </a:t>
            </a:r>
            <a:r>
              <a:rPr lang="en-US" dirty="0"/>
              <a:t>Event triggered continuously whenever the scroll box is being moved. </a:t>
            </a:r>
            <a:endParaRPr lang="en-IN" dirty="0"/>
          </a:p>
        </p:txBody>
      </p:sp>
    </p:spTree>
    <p:extLst>
      <p:ext uri="{BB962C8B-B14F-4D97-AF65-F5344CB8AC3E}">
        <p14:creationId xmlns:p14="http://schemas.microsoft.com/office/powerpoint/2010/main" val="3250453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EDA82-0195-4D40-9C45-C47E685A88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DFA871D-4EFD-428A-BC85-EBE65116E901}"/>
              </a:ext>
            </a:extLst>
          </p:cNvPr>
          <p:cNvSpPr>
            <a:spLocks noGrp="1"/>
          </p:cNvSpPr>
          <p:nvPr>
            <p:ph idx="1"/>
          </p:nvPr>
        </p:nvSpPr>
        <p:spPr/>
        <p:txBody>
          <a:bodyPr/>
          <a:lstStyle/>
          <a:p>
            <a:endParaRPr lang="en-IN"/>
          </a:p>
        </p:txBody>
      </p:sp>
      <p:pic>
        <p:nvPicPr>
          <p:cNvPr id="4" name="Picture 3">
            <a:extLst>
              <a:ext uri="{FF2B5EF4-FFF2-40B4-BE49-F238E27FC236}">
                <a16:creationId xmlns:a16="http://schemas.microsoft.com/office/drawing/2014/main" id="{6E41A83A-D6EB-4F4E-AAD5-E6BA6795B4D5}"/>
              </a:ext>
            </a:extLst>
          </p:cNvPr>
          <p:cNvPicPr>
            <a:picLocks noChangeAspect="1"/>
          </p:cNvPicPr>
          <p:nvPr/>
        </p:nvPicPr>
        <p:blipFill rotWithShape="1">
          <a:blip r:embed="rId2"/>
          <a:srcRect l="22864" t="18253" r="39417" b="23754"/>
          <a:stretch/>
        </p:blipFill>
        <p:spPr>
          <a:xfrm>
            <a:off x="1251678" y="189812"/>
            <a:ext cx="9688644" cy="6426477"/>
          </a:xfrm>
          <a:prstGeom prst="rect">
            <a:avLst/>
          </a:prstGeom>
        </p:spPr>
      </p:pic>
    </p:spTree>
    <p:extLst>
      <p:ext uri="{BB962C8B-B14F-4D97-AF65-F5344CB8AC3E}">
        <p14:creationId xmlns:p14="http://schemas.microsoft.com/office/powerpoint/2010/main" val="1773488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393D-EFB8-4A3A-BE00-0E7DF2079B3E}"/>
              </a:ext>
            </a:extLst>
          </p:cNvPr>
          <p:cNvSpPr>
            <a:spLocks noGrp="1"/>
          </p:cNvSpPr>
          <p:nvPr>
            <p:ph type="title"/>
          </p:nvPr>
        </p:nvSpPr>
        <p:spPr/>
        <p:txBody>
          <a:bodyPr>
            <a:noAutofit/>
          </a:bodyPr>
          <a:lstStyle/>
          <a:p>
            <a:r>
              <a:rPr lang="en-US" b="1" dirty="0"/>
              <a:t>4.6 Slider control properties</a:t>
            </a:r>
            <a:endParaRPr lang="en-IN" b="1" dirty="0"/>
          </a:p>
        </p:txBody>
      </p:sp>
      <p:sp>
        <p:nvSpPr>
          <p:cNvPr id="3" name="Content Placeholder 2">
            <a:extLst>
              <a:ext uri="{FF2B5EF4-FFF2-40B4-BE49-F238E27FC236}">
                <a16:creationId xmlns:a16="http://schemas.microsoft.com/office/drawing/2014/main" id="{0B718494-D88C-41D4-83EC-13043929E58C}"/>
              </a:ext>
            </a:extLst>
          </p:cNvPr>
          <p:cNvSpPr>
            <a:spLocks noGrp="1"/>
          </p:cNvSpPr>
          <p:nvPr>
            <p:ph idx="1"/>
          </p:nvPr>
        </p:nvSpPr>
        <p:spPr/>
        <p:txBody>
          <a:bodyPr/>
          <a:lstStyle/>
          <a:p>
            <a:r>
              <a:rPr lang="en-US" dirty="0"/>
              <a:t>The Slider control is similar to the </a:t>
            </a:r>
            <a:r>
              <a:rPr lang="en-US" dirty="0" err="1"/>
              <a:t>ScrollBar</a:t>
            </a:r>
            <a:r>
              <a:rPr lang="en-US" dirty="0"/>
              <a:t> control, but it doesn’t cover a continuous range of values: </a:t>
            </a:r>
          </a:p>
          <a:p>
            <a:r>
              <a:rPr lang="en-US" dirty="0"/>
              <a:t>The Slider control has a fixed </a:t>
            </a:r>
            <a:r>
              <a:rPr lang="en-US" dirty="0" err="1"/>
              <a:t>number.of</a:t>
            </a:r>
            <a:r>
              <a:rPr lang="en-US" dirty="0"/>
              <a:t> tick marks, which the developer can label (e.g., Off, Slow, Speedy,). </a:t>
            </a:r>
          </a:p>
          <a:p>
            <a:r>
              <a:rPr lang="en-US" dirty="0"/>
              <a:t>The user can place the slider’s indicator to the desired value. While the </a:t>
            </a:r>
            <a:r>
              <a:rPr lang="en-US" dirty="0" err="1"/>
              <a:t>ScrollBar</a:t>
            </a:r>
            <a:r>
              <a:rPr lang="en-US" dirty="0"/>
              <a:t> control relies on some visual feedback outside the control to help the user position the indicator to the desired value, the Slider control forces the user to select from; a range of valid values. </a:t>
            </a:r>
            <a:endParaRPr lang="en-IN" dirty="0"/>
          </a:p>
        </p:txBody>
      </p:sp>
    </p:spTree>
    <p:extLst>
      <p:ext uri="{BB962C8B-B14F-4D97-AF65-F5344CB8AC3E}">
        <p14:creationId xmlns:p14="http://schemas.microsoft.com/office/powerpoint/2010/main" val="869998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D1FF-BB8C-433E-A986-6C177794C45B}"/>
              </a:ext>
            </a:extLst>
          </p:cNvPr>
          <p:cNvSpPr>
            <a:spLocks noGrp="1"/>
          </p:cNvSpPr>
          <p:nvPr>
            <p:ph type="title"/>
          </p:nvPr>
        </p:nvSpPr>
        <p:spPr/>
        <p:txBody>
          <a:bodyPr/>
          <a:lstStyle/>
          <a:p>
            <a:r>
              <a:rPr lang="en-US" b="1" dirty="0"/>
              <a:t>4.6 Slider control properties</a:t>
            </a:r>
            <a:endParaRPr lang="en-IN" dirty="0"/>
          </a:p>
        </p:txBody>
      </p:sp>
      <p:sp>
        <p:nvSpPr>
          <p:cNvPr id="3" name="Content Placeholder 2">
            <a:extLst>
              <a:ext uri="{FF2B5EF4-FFF2-40B4-BE49-F238E27FC236}">
                <a16:creationId xmlns:a16="http://schemas.microsoft.com/office/drawing/2014/main" id="{11FF4C85-1325-469D-AC8F-35F3EEDD5164}"/>
              </a:ext>
            </a:extLst>
          </p:cNvPr>
          <p:cNvSpPr>
            <a:spLocks noGrp="1"/>
          </p:cNvSpPr>
          <p:nvPr>
            <p:ph idx="1"/>
          </p:nvPr>
        </p:nvSpPr>
        <p:spPr/>
        <p:txBody>
          <a:bodyPr/>
          <a:lstStyle/>
          <a:p>
            <a:pPr>
              <a:lnSpc>
                <a:spcPct val="150000"/>
              </a:lnSpc>
            </a:pPr>
            <a:r>
              <a:rPr lang="en-US" dirty="0"/>
              <a:t>In short, the </a:t>
            </a:r>
            <a:r>
              <a:rPr lang="en-US" dirty="0" err="1"/>
              <a:t>ScrollBar</a:t>
            </a:r>
            <a:r>
              <a:rPr lang="en-US" dirty="0"/>
              <a:t> control should be used when the exact value isn’t as important as the value’s effect on another object or data element. </a:t>
            </a:r>
          </a:p>
          <a:p>
            <a:pPr>
              <a:lnSpc>
                <a:spcPct val="150000"/>
              </a:lnSpc>
            </a:pPr>
            <a:r>
              <a:rPr lang="en-US" dirty="0"/>
              <a:t>The Slider control should be used when the user can type a numeric value and the value your application expects is a number in a specific range; for example, integers between a and 100, or a value between a and 5 inches in steps of 0.1 inches (0.0, 0.1, 0.2 inches, and so on, up to 5 inches). </a:t>
            </a:r>
          </a:p>
          <a:p>
            <a:pPr>
              <a:lnSpc>
                <a:spcPct val="150000"/>
              </a:lnSpc>
            </a:pPr>
            <a:r>
              <a:rPr lang="en-US" dirty="0"/>
              <a:t>The Slider control is preferred to the </a:t>
            </a:r>
            <a:r>
              <a:rPr lang="en-US" dirty="0" err="1"/>
              <a:t>TextBoxcontrol</a:t>
            </a:r>
            <a:r>
              <a:rPr lang="en-US" dirty="0"/>
              <a:t> in similar situations because there’s no need for data validation on your part. The user can only specify valid numeric values with the mouse. </a:t>
            </a:r>
            <a:endParaRPr lang="en-IN" dirty="0"/>
          </a:p>
        </p:txBody>
      </p:sp>
    </p:spTree>
    <p:extLst>
      <p:ext uri="{BB962C8B-B14F-4D97-AF65-F5344CB8AC3E}">
        <p14:creationId xmlns:p14="http://schemas.microsoft.com/office/powerpoint/2010/main" val="3960054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819A7-A04B-4F9B-98CF-6F42C2D03424}"/>
              </a:ext>
            </a:extLst>
          </p:cNvPr>
          <p:cNvSpPr>
            <a:spLocks noGrp="1"/>
          </p:cNvSpPr>
          <p:nvPr>
            <p:ph type="title"/>
          </p:nvPr>
        </p:nvSpPr>
        <p:spPr>
          <a:xfrm>
            <a:off x="1251678" y="382385"/>
            <a:ext cx="10178322" cy="736201"/>
          </a:xfrm>
        </p:spPr>
        <p:txBody>
          <a:bodyPr>
            <a:noAutofit/>
          </a:bodyPr>
          <a:lstStyle/>
          <a:p>
            <a:r>
              <a:rPr lang="en-US" sz="2800" b="1" dirty="0"/>
              <a:t>4.7</a:t>
            </a:r>
            <a:r>
              <a:rPr lang="en-US" sz="2400" dirty="0"/>
              <a:t> </a:t>
            </a:r>
            <a:r>
              <a:rPr lang="en-US" sz="2800" dirty="0"/>
              <a:t>Understanding Visual data manager. </a:t>
            </a:r>
            <a:endParaRPr lang="en-IN" sz="2400" dirty="0"/>
          </a:p>
        </p:txBody>
      </p:sp>
      <p:sp>
        <p:nvSpPr>
          <p:cNvPr id="3" name="Content Placeholder 2">
            <a:extLst>
              <a:ext uri="{FF2B5EF4-FFF2-40B4-BE49-F238E27FC236}">
                <a16:creationId xmlns:a16="http://schemas.microsoft.com/office/drawing/2014/main" id="{0E7603A1-B886-4F0B-987F-9E4D4DB31CEA}"/>
              </a:ext>
            </a:extLst>
          </p:cNvPr>
          <p:cNvSpPr>
            <a:spLocks noGrp="1"/>
          </p:cNvSpPr>
          <p:nvPr>
            <p:ph idx="1"/>
          </p:nvPr>
        </p:nvSpPr>
        <p:spPr>
          <a:xfrm>
            <a:off x="878819" y="864720"/>
            <a:ext cx="10759805" cy="5993279"/>
          </a:xfrm>
        </p:spPr>
        <p:txBody>
          <a:bodyPr>
            <a:normAutofit/>
          </a:bodyPr>
          <a:lstStyle/>
          <a:p>
            <a:r>
              <a:rPr lang="en-US" sz="2400" dirty="0"/>
              <a:t>The Visual Basic 6 Data Manager is a complete program (written in Visual Basic!) that ships with Visual Basic 6.0. This program can be used to create new Microsoft Access databases and edit, convert, compact, repair, encrypt, and decrypt existing databases. </a:t>
            </a:r>
          </a:p>
          <a:p>
            <a:r>
              <a:rPr lang="en-US" sz="2400" dirty="0"/>
              <a:t>You can use Data Manager to create or delete data tables and indexes. You can also use the Visual Basic 6 Data Manager to perform simple data entry on data tables. </a:t>
            </a:r>
          </a:p>
          <a:p>
            <a:r>
              <a:rPr lang="en-US" sz="2400" dirty="0"/>
              <a:t>The Visual Basic 6 Data Manager can create databases in the Microsoft Access database format. It can also be used to attach to and perform field maintenance and data entry on Paradox, </a:t>
            </a:r>
            <a:r>
              <a:rPr lang="en-US" sz="2400" dirty="0" err="1"/>
              <a:t>dBASE</a:t>
            </a:r>
            <a:r>
              <a:rPr lang="en-US" sz="2400" dirty="0"/>
              <a:t>, FoxPro, Btrieve, and ODBC data sources.</a:t>
            </a:r>
          </a:p>
          <a:p>
            <a:r>
              <a:rPr lang="en-US" sz="2400" dirty="0"/>
              <a:t> It can even attach to Excel spreadsheets and DOS Text files. </a:t>
            </a:r>
            <a:endParaRPr lang="en-IN" sz="2400" dirty="0"/>
          </a:p>
        </p:txBody>
      </p:sp>
    </p:spTree>
    <p:extLst>
      <p:ext uri="{BB962C8B-B14F-4D97-AF65-F5344CB8AC3E}">
        <p14:creationId xmlns:p14="http://schemas.microsoft.com/office/powerpoint/2010/main" val="2258933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5B7BF-D79F-4747-9C93-2D18E0269854}"/>
              </a:ext>
            </a:extLst>
          </p:cNvPr>
          <p:cNvSpPr>
            <a:spLocks noGrp="1"/>
          </p:cNvSpPr>
          <p:nvPr>
            <p:ph type="title"/>
          </p:nvPr>
        </p:nvSpPr>
        <p:spPr/>
        <p:txBody>
          <a:bodyPr/>
          <a:lstStyle/>
          <a:p>
            <a:r>
              <a:rPr lang="en-US" dirty="0"/>
              <a:t>Using the Data Control</a:t>
            </a:r>
            <a:endParaRPr lang="en-IN" dirty="0"/>
          </a:p>
        </p:txBody>
      </p:sp>
      <p:sp>
        <p:nvSpPr>
          <p:cNvPr id="3" name="Content Placeholder 2">
            <a:extLst>
              <a:ext uri="{FF2B5EF4-FFF2-40B4-BE49-F238E27FC236}">
                <a16:creationId xmlns:a16="http://schemas.microsoft.com/office/drawing/2014/main" id="{04094746-DD0F-4B0D-9809-576CF38E2796}"/>
              </a:ext>
            </a:extLst>
          </p:cNvPr>
          <p:cNvSpPr>
            <a:spLocks noGrp="1"/>
          </p:cNvSpPr>
          <p:nvPr>
            <p:ph idx="1"/>
          </p:nvPr>
        </p:nvSpPr>
        <p:spPr/>
        <p:txBody>
          <a:bodyPr/>
          <a:lstStyle/>
          <a:p>
            <a:pPr algn="just"/>
            <a:r>
              <a:rPr lang="en-US" dirty="0" err="1"/>
              <a:t>RecordSets</a:t>
            </a:r>
            <a:r>
              <a:rPr lang="en-US" dirty="0"/>
              <a:t> are the foundation of database programming. Let’s look at an example that will help you visualize </a:t>
            </a:r>
            <a:r>
              <a:rPr lang="en-US" dirty="0" err="1"/>
              <a:t>Recordsets</a:t>
            </a:r>
            <a:r>
              <a:rPr lang="en-US" dirty="0"/>
              <a:t> and explore the Data control. The Data1 application. This is nothing less than a front end for an existing table in a database.</a:t>
            </a:r>
          </a:p>
          <a:p>
            <a:pPr algn="just"/>
            <a:endParaRPr lang="en-US" dirty="0"/>
          </a:p>
          <a:p>
            <a:pPr algn="just"/>
            <a:endParaRPr lang="en-US" dirty="0"/>
          </a:p>
          <a:p>
            <a:pPr algn="just"/>
            <a:r>
              <a:rPr lang="en-US" dirty="0"/>
              <a:t>To build this application, follow these steps:</a:t>
            </a:r>
          </a:p>
          <a:p>
            <a:pPr lvl="1" algn="just"/>
            <a:r>
              <a:rPr lang="en-US" dirty="0"/>
              <a:t>Start a new Standard EXE project and </a:t>
            </a:r>
          </a:p>
          <a:p>
            <a:pPr marL="457200" lvl="1" indent="0" algn="just">
              <a:buNone/>
            </a:pPr>
            <a:r>
              <a:rPr lang="en-US" dirty="0"/>
              <a:t>design a form as shown. Draw a Data Control </a:t>
            </a:r>
          </a:p>
          <a:p>
            <a:pPr marL="457200" lvl="1" indent="0" algn="just">
              <a:buNone/>
            </a:pPr>
            <a:r>
              <a:rPr lang="en-US" dirty="0"/>
              <a:t>at the bottom of the form. The data control is your </a:t>
            </a:r>
          </a:p>
          <a:p>
            <a:pPr marL="457200" lvl="1" indent="0" algn="just">
              <a:buNone/>
            </a:pPr>
            <a:r>
              <a:rPr lang="en-US" dirty="0"/>
              <a:t>Gateway to the database.</a:t>
            </a:r>
            <a:endParaRPr lang="en-IN" dirty="0"/>
          </a:p>
        </p:txBody>
      </p:sp>
      <p:pic>
        <p:nvPicPr>
          <p:cNvPr id="4" name="Content Placeholder 3">
            <a:extLst>
              <a:ext uri="{FF2B5EF4-FFF2-40B4-BE49-F238E27FC236}">
                <a16:creationId xmlns:a16="http://schemas.microsoft.com/office/drawing/2014/main" id="{F4DFE6B8-82AB-42B1-AFCA-4F6A87DB84DF}"/>
              </a:ext>
            </a:extLst>
          </p:cNvPr>
          <p:cNvPicPr>
            <a:picLocks noChangeAspect="1"/>
          </p:cNvPicPr>
          <p:nvPr/>
        </p:nvPicPr>
        <p:blipFill rotWithShape="1">
          <a:blip r:embed="rId2"/>
          <a:srcRect l="4308" t="9081" r="60462" b="39685"/>
          <a:stretch/>
        </p:blipFill>
        <p:spPr>
          <a:xfrm>
            <a:off x="6834947" y="2077375"/>
            <a:ext cx="4595053" cy="3602217"/>
          </a:xfrm>
          <a:prstGeom prst="rect">
            <a:avLst/>
          </a:prstGeom>
        </p:spPr>
      </p:pic>
    </p:spTree>
    <p:extLst>
      <p:ext uri="{BB962C8B-B14F-4D97-AF65-F5344CB8AC3E}">
        <p14:creationId xmlns:p14="http://schemas.microsoft.com/office/powerpoint/2010/main" val="339480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5802A-7F33-4C7A-9027-5FE1C9CE3BCF}"/>
              </a:ext>
            </a:extLst>
          </p:cNvPr>
          <p:cNvSpPr>
            <a:spLocks noGrp="1"/>
          </p:cNvSpPr>
          <p:nvPr>
            <p:ph type="title"/>
          </p:nvPr>
        </p:nvSpPr>
        <p:spPr/>
        <p:txBody>
          <a:bodyPr/>
          <a:lstStyle/>
          <a:p>
            <a:endParaRPr lang="en-IN"/>
          </a:p>
        </p:txBody>
      </p:sp>
      <p:sp>
        <p:nvSpPr>
          <p:cNvPr id="6" name="Content Placeholder 5">
            <a:extLst>
              <a:ext uri="{FF2B5EF4-FFF2-40B4-BE49-F238E27FC236}">
                <a16:creationId xmlns:a16="http://schemas.microsoft.com/office/drawing/2014/main" id="{C9C6B780-0749-4CA9-99B7-D7E3B50C8B6D}"/>
              </a:ext>
            </a:extLst>
          </p:cNvPr>
          <p:cNvSpPr>
            <a:spLocks noGrp="1"/>
          </p:cNvSpPr>
          <p:nvPr>
            <p:ph idx="1"/>
          </p:nvPr>
        </p:nvSpPr>
        <p:spPr>
          <a:xfrm>
            <a:off x="1251678" y="1002326"/>
            <a:ext cx="10178322" cy="5709192"/>
          </a:xfrm>
        </p:spPr>
        <p:txBody>
          <a:bodyPr>
            <a:normAutofit lnSpcReduction="10000"/>
          </a:bodyPr>
          <a:lstStyle/>
          <a:p>
            <a:r>
              <a:rPr lang="en-US" dirty="0"/>
              <a:t>With the data control selected, open the Properties window, locate its </a:t>
            </a:r>
            <a:r>
              <a:rPr lang="en-US" dirty="0" err="1"/>
              <a:t>DatabaseName</a:t>
            </a:r>
            <a:r>
              <a:rPr lang="en-US" dirty="0"/>
              <a:t> Property, and then click on button to open dialog box.</a:t>
            </a:r>
          </a:p>
          <a:p>
            <a:r>
              <a:rPr lang="en-US" dirty="0"/>
              <a:t>Which shows a dialog box with database </a:t>
            </a:r>
          </a:p>
          <a:p>
            <a:pPr marL="457200" lvl="1" indent="0">
              <a:buNone/>
            </a:pPr>
            <a:r>
              <a:rPr lang="en-US" dirty="0"/>
              <a:t>Name</a:t>
            </a:r>
          </a:p>
          <a:p>
            <a:r>
              <a:rPr lang="en-US" dirty="0"/>
              <a:t> Select the NWIND database that comes</a:t>
            </a:r>
          </a:p>
          <a:p>
            <a:pPr marL="457200" lvl="1" indent="0">
              <a:buNone/>
            </a:pPr>
            <a:r>
              <a:rPr lang="en-US" dirty="0"/>
              <a:t>with visual basic</a:t>
            </a:r>
          </a:p>
          <a:p>
            <a:r>
              <a:rPr lang="en-US" dirty="0"/>
              <a:t>Locate the </a:t>
            </a:r>
            <a:r>
              <a:rPr lang="en-US" dirty="0" err="1"/>
              <a:t>recordsource</a:t>
            </a:r>
            <a:r>
              <a:rPr lang="en-US" dirty="0"/>
              <a:t> property in the</a:t>
            </a:r>
          </a:p>
          <a:p>
            <a:pPr marL="0" indent="0">
              <a:buNone/>
            </a:pPr>
            <a:r>
              <a:rPr lang="en-US" dirty="0"/>
              <a:t> property window and select the customers</a:t>
            </a:r>
          </a:p>
          <a:p>
            <a:pPr marL="0" indent="0">
              <a:buNone/>
            </a:pPr>
            <a:r>
              <a:rPr lang="en-US" dirty="0"/>
              <a:t> table</a:t>
            </a:r>
          </a:p>
          <a:p>
            <a:r>
              <a:rPr lang="en-US" dirty="0"/>
              <a:t>Select the first textbox and set the properties </a:t>
            </a:r>
          </a:p>
          <a:p>
            <a:pPr marL="0" indent="0">
              <a:buNone/>
            </a:pPr>
            <a:r>
              <a:rPr lang="en-US" dirty="0"/>
              <a:t>Of </a:t>
            </a:r>
            <a:r>
              <a:rPr lang="en-US" b="1" dirty="0" err="1"/>
              <a:t>datasource</a:t>
            </a:r>
            <a:r>
              <a:rPr lang="en-US" dirty="0"/>
              <a:t>=</a:t>
            </a:r>
            <a:r>
              <a:rPr lang="en-US" b="1" dirty="0"/>
              <a:t>data1</a:t>
            </a:r>
          </a:p>
          <a:p>
            <a:r>
              <a:rPr lang="en-US" dirty="0"/>
              <a:t>Set the </a:t>
            </a:r>
            <a:r>
              <a:rPr lang="en-US" b="1" dirty="0" err="1"/>
              <a:t>datafield</a:t>
            </a:r>
            <a:r>
              <a:rPr lang="en-US" dirty="0"/>
              <a:t> property of the textbox to </a:t>
            </a:r>
            <a:r>
              <a:rPr lang="en-US" b="1" dirty="0"/>
              <a:t>Company Name</a:t>
            </a:r>
          </a:p>
          <a:p>
            <a:r>
              <a:rPr lang="en-US" dirty="0"/>
              <a:t>Similarly set the </a:t>
            </a:r>
            <a:r>
              <a:rPr lang="en-US" dirty="0" err="1"/>
              <a:t>DataSource</a:t>
            </a:r>
            <a:r>
              <a:rPr lang="en-US" dirty="0"/>
              <a:t> property of the other three textbox </a:t>
            </a:r>
          </a:p>
          <a:p>
            <a:r>
              <a:rPr lang="en-US" dirty="0"/>
              <a:t>Now run the application.</a:t>
            </a:r>
          </a:p>
        </p:txBody>
      </p:sp>
      <p:pic>
        <p:nvPicPr>
          <p:cNvPr id="7" name="Picture 6">
            <a:extLst>
              <a:ext uri="{FF2B5EF4-FFF2-40B4-BE49-F238E27FC236}">
                <a16:creationId xmlns:a16="http://schemas.microsoft.com/office/drawing/2014/main" id="{AABB5141-D7C2-456A-B7E9-9D3E28EBA78E}"/>
              </a:ext>
            </a:extLst>
          </p:cNvPr>
          <p:cNvPicPr>
            <a:picLocks noChangeAspect="1"/>
          </p:cNvPicPr>
          <p:nvPr/>
        </p:nvPicPr>
        <p:blipFill>
          <a:blip r:embed="rId2"/>
          <a:stretch>
            <a:fillRect/>
          </a:stretch>
        </p:blipFill>
        <p:spPr>
          <a:xfrm>
            <a:off x="6684885" y="1762941"/>
            <a:ext cx="4745115" cy="3495675"/>
          </a:xfrm>
          <a:prstGeom prst="rect">
            <a:avLst/>
          </a:prstGeom>
        </p:spPr>
      </p:pic>
    </p:spTree>
    <p:extLst>
      <p:ext uri="{BB962C8B-B14F-4D97-AF65-F5344CB8AC3E}">
        <p14:creationId xmlns:p14="http://schemas.microsoft.com/office/powerpoint/2010/main" val="4225301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B35E1-E539-4361-A8F4-1EE83DEDDCD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879BF40-ACBF-44EB-BDA1-11C67D71783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2660718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82656-0727-4286-AAF5-4F979FBA49D4}"/>
              </a:ext>
            </a:extLst>
          </p:cNvPr>
          <p:cNvSpPr>
            <a:spLocks noGrp="1"/>
          </p:cNvSpPr>
          <p:nvPr>
            <p:ph type="title"/>
          </p:nvPr>
        </p:nvSpPr>
        <p:spPr/>
        <p:txBody>
          <a:bodyPr>
            <a:normAutofit fontScale="90000"/>
          </a:bodyPr>
          <a:lstStyle/>
          <a:p>
            <a:r>
              <a:rPr lang="en-US" sz="4000" b="1" dirty="0"/>
              <a:t>4.1</a:t>
            </a:r>
            <a:r>
              <a:rPr lang="en-US" dirty="0"/>
              <a:t> </a:t>
            </a:r>
            <a:r>
              <a:rPr lang="en-US" sz="5400" dirty="0"/>
              <a:t>Command button</a:t>
            </a:r>
            <a:br>
              <a:rPr lang="en-US" sz="5400" dirty="0"/>
            </a:br>
            <a:endParaRPr lang="en-IN" dirty="0"/>
          </a:p>
        </p:txBody>
      </p:sp>
      <p:sp>
        <p:nvSpPr>
          <p:cNvPr id="3" name="Content Placeholder 2">
            <a:extLst>
              <a:ext uri="{FF2B5EF4-FFF2-40B4-BE49-F238E27FC236}">
                <a16:creationId xmlns:a16="http://schemas.microsoft.com/office/drawing/2014/main" id="{C7A176BB-C16E-4D72-9D27-B9CF90ABDBCD}"/>
              </a:ext>
            </a:extLst>
          </p:cNvPr>
          <p:cNvSpPr>
            <a:spLocks noGrp="1"/>
          </p:cNvSpPr>
          <p:nvPr>
            <p:ph idx="1"/>
          </p:nvPr>
        </p:nvSpPr>
        <p:spPr/>
        <p:txBody>
          <a:bodyPr/>
          <a:lstStyle/>
          <a:p>
            <a:endParaRPr lang="en-IN" dirty="0"/>
          </a:p>
          <a:p>
            <a:r>
              <a:rPr lang="en-US" dirty="0"/>
              <a:t> </a:t>
            </a:r>
            <a:r>
              <a:rPr lang="en-US" b="1" dirty="0"/>
              <a:t>Command Button </a:t>
            </a:r>
            <a:r>
              <a:rPr lang="en-US" dirty="0"/>
              <a:t>control is used to create buttons with a variety of uses on a form. It is probably the most widely used control. It is used to begin, interrupt, or end a particular process. A command button is the most basic way to get user input while a program is running. By clicking a command button, the user requests that a specific action be taken in the program. Or, in Visual Basic terms, clicking a command button creates an event, which must be processed in your program. Here are some command buttons that you would typically find in a program: </a:t>
            </a:r>
          </a:p>
          <a:p>
            <a:r>
              <a:rPr lang="en-US" b="1" dirty="0"/>
              <a:t>OK : </a:t>
            </a:r>
            <a:r>
              <a:rPr lang="en-US" dirty="0"/>
              <a:t>Accepts a list of options and indicates that the user is ready to proceed. </a:t>
            </a:r>
          </a:p>
          <a:p>
            <a:r>
              <a:rPr lang="en-US" b="1" dirty="0"/>
              <a:t>Cancel : </a:t>
            </a:r>
            <a:r>
              <a:rPr lang="en-US" dirty="0"/>
              <a:t>Discards a list of options. </a:t>
            </a:r>
            <a:endParaRPr lang="en-IN" dirty="0"/>
          </a:p>
        </p:txBody>
      </p:sp>
    </p:spTree>
    <p:extLst>
      <p:ext uri="{BB962C8B-B14F-4D97-AF65-F5344CB8AC3E}">
        <p14:creationId xmlns:p14="http://schemas.microsoft.com/office/powerpoint/2010/main" val="1874673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390C9-D501-4AC7-8CE0-551715BE51A8}"/>
              </a:ext>
            </a:extLst>
          </p:cNvPr>
          <p:cNvSpPr>
            <a:spLocks noGrp="1"/>
          </p:cNvSpPr>
          <p:nvPr>
            <p:ph type="title"/>
          </p:nvPr>
        </p:nvSpPr>
        <p:spPr/>
        <p:txBody>
          <a:bodyPr>
            <a:normAutofit/>
          </a:bodyPr>
          <a:lstStyle/>
          <a:p>
            <a:r>
              <a:rPr lang="en-IN" b="1" dirty="0"/>
              <a:t>Command Button Properties: </a:t>
            </a:r>
            <a:endParaRPr lang="en-IN" dirty="0"/>
          </a:p>
        </p:txBody>
      </p:sp>
      <p:sp>
        <p:nvSpPr>
          <p:cNvPr id="3" name="Content Placeholder 2">
            <a:extLst>
              <a:ext uri="{FF2B5EF4-FFF2-40B4-BE49-F238E27FC236}">
                <a16:creationId xmlns:a16="http://schemas.microsoft.com/office/drawing/2014/main" id="{A4C4D43D-18D8-416C-8044-2A2F2B560B10}"/>
              </a:ext>
            </a:extLst>
          </p:cNvPr>
          <p:cNvSpPr>
            <a:spLocks noGrp="1"/>
          </p:cNvSpPr>
          <p:nvPr>
            <p:ph idx="1"/>
          </p:nvPr>
        </p:nvSpPr>
        <p:spPr/>
        <p:txBody>
          <a:bodyPr/>
          <a:lstStyle/>
          <a:p>
            <a:endParaRPr lang="en-IN" dirty="0"/>
          </a:p>
          <a:p>
            <a:r>
              <a:rPr lang="en-US" b="1" dirty="0"/>
              <a:t>Appearance : </a:t>
            </a:r>
            <a:r>
              <a:rPr lang="en-US" dirty="0"/>
              <a:t>Selects 3-D or flat appearance. </a:t>
            </a:r>
          </a:p>
          <a:p>
            <a:r>
              <a:rPr lang="en-US" b="1" dirty="0"/>
              <a:t>Cancel : </a:t>
            </a:r>
            <a:r>
              <a:rPr lang="en-US" dirty="0"/>
              <a:t>Allows selection of button with </a:t>
            </a:r>
            <a:r>
              <a:rPr lang="en-US" b="1" dirty="0"/>
              <a:t>Esc </a:t>
            </a:r>
            <a:r>
              <a:rPr lang="en-US" dirty="0"/>
              <a:t>key (only one button on a form can have this property True). </a:t>
            </a:r>
          </a:p>
          <a:p>
            <a:r>
              <a:rPr lang="en-US" b="1" dirty="0"/>
              <a:t>Caption : </a:t>
            </a:r>
            <a:r>
              <a:rPr lang="en-US" dirty="0"/>
              <a:t>String to be displayed on button. </a:t>
            </a:r>
          </a:p>
          <a:p>
            <a:r>
              <a:rPr lang="en-US" b="1" dirty="0"/>
              <a:t>Default : </a:t>
            </a:r>
            <a:r>
              <a:rPr lang="en-US" dirty="0"/>
              <a:t>Allows selection of button with </a:t>
            </a:r>
            <a:r>
              <a:rPr lang="en-US" b="1" dirty="0"/>
              <a:t>Enter </a:t>
            </a:r>
            <a:r>
              <a:rPr lang="en-US" dirty="0"/>
              <a:t>key (only one button on a form can have this property True). </a:t>
            </a:r>
          </a:p>
          <a:p>
            <a:r>
              <a:rPr lang="fr-FR" b="1" dirty="0"/>
              <a:t>Font : </a:t>
            </a:r>
            <a:r>
              <a:rPr lang="fr-FR" dirty="0"/>
              <a:t>Sets font type, style, size. </a:t>
            </a:r>
          </a:p>
          <a:p>
            <a:r>
              <a:rPr lang="en-US" b="1" dirty="0"/>
              <a:t>Picture : </a:t>
            </a:r>
            <a:r>
              <a:rPr lang="en-US" dirty="0"/>
              <a:t>Return/sets a graphic to be displayed in control, if style is set to 1. </a:t>
            </a:r>
          </a:p>
          <a:p>
            <a:r>
              <a:rPr lang="en-US" b="1" dirty="0"/>
              <a:t>Style : </a:t>
            </a:r>
            <a:r>
              <a:rPr lang="en-US" dirty="0"/>
              <a:t>Returns/sets the appearance of the control, whether standard (standard windows style) or graphical (with a custom picture). </a:t>
            </a:r>
            <a:endParaRPr lang="en-IN" dirty="0"/>
          </a:p>
        </p:txBody>
      </p:sp>
    </p:spTree>
    <p:extLst>
      <p:ext uri="{BB962C8B-B14F-4D97-AF65-F5344CB8AC3E}">
        <p14:creationId xmlns:p14="http://schemas.microsoft.com/office/powerpoint/2010/main" val="2286032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E7349-FBB5-4386-A87C-B2C9852DCD24}"/>
              </a:ext>
            </a:extLst>
          </p:cNvPr>
          <p:cNvSpPr>
            <a:spLocks noGrp="1"/>
          </p:cNvSpPr>
          <p:nvPr>
            <p:ph type="title"/>
          </p:nvPr>
        </p:nvSpPr>
        <p:spPr/>
        <p:txBody>
          <a:bodyPr>
            <a:normAutofit/>
          </a:bodyPr>
          <a:lstStyle/>
          <a:p>
            <a:r>
              <a:rPr lang="en-IN" dirty="0"/>
              <a:t> </a:t>
            </a:r>
            <a:r>
              <a:rPr lang="en-IN" b="1" dirty="0"/>
              <a:t>Command Button Events: </a:t>
            </a:r>
            <a:endParaRPr lang="en-IN" dirty="0"/>
          </a:p>
        </p:txBody>
      </p:sp>
      <p:sp>
        <p:nvSpPr>
          <p:cNvPr id="3" name="Content Placeholder 2">
            <a:extLst>
              <a:ext uri="{FF2B5EF4-FFF2-40B4-BE49-F238E27FC236}">
                <a16:creationId xmlns:a16="http://schemas.microsoft.com/office/drawing/2014/main" id="{8E0246A9-6907-4DFB-A648-93F87EF101CA}"/>
              </a:ext>
            </a:extLst>
          </p:cNvPr>
          <p:cNvSpPr>
            <a:spLocks noGrp="1"/>
          </p:cNvSpPr>
          <p:nvPr>
            <p:ph idx="1"/>
          </p:nvPr>
        </p:nvSpPr>
        <p:spPr/>
        <p:txBody>
          <a:bodyPr/>
          <a:lstStyle/>
          <a:p>
            <a:endParaRPr lang="en-IN" dirty="0"/>
          </a:p>
          <a:p>
            <a:r>
              <a:rPr lang="en-US" dirty="0"/>
              <a:t> </a:t>
            </a:r>
            <a:r>
              <a:rPr lang="en-US" b="1" dirty="0"/>
              <a:t>Click : </a:t>
            </a:r>
            <a:r>
              <a:rPr lang="en-US" dirty="0"/>
              <a:t>Event triggered when button is selected either by clicking on it or by pressing the access key. </a:t>
            </a:r>
          </a:p>
          <a:p>
            <a:endParaRPr lang="en-IN" dirty="0"/>
          </a:p>
          <a:p>
            <a:pPr marL="0" indent="0">
              <a:buNone/>
            </a:pPr>
            <a:r>
              <a:rPr lang="en-IN" b="1" dirty="0"/>
              <a:t>Changing Command Button Properties </a:t>
            </a:r>
            <a:endParaRPr lang="en-IN" dirty="0"/>
          </a:p>
          <a:p>
            <a:r>
              <a:rPr lang="en-US" dirty="0"/>
              <a:t>You can change command button </a:t>
            </a:r>
            <a:r>
              <a:rPr lang="en-US" b="1" dirty="0"/>
              <a:t>properties </a:t>
            </a:r>
            <a:r>
              <a:rPr lang="en-US" dirty="0"/>
              <a:t>(like those of all objects) in two ways: </a:t>
            </a:r>
          </a:p>
          <a:p>
            <a:pPr lvl="1"/>
            <a:r>
              <a:rPr lang="en-US" dirty="0"/>
              <a:t>By adjusting property settings in the Properties window. </a:t>
            </a:r>
          </a:p>
          <a:p>
            <a:pPr lvl="1"/>
            <a:r>
              <a:rPr lang="en-US" dirty="0"/>
              <a:t>By changing properties with program code. </a:t>
            </a:r>
          </a:p>
          <a:p>
            <a:endParaRPr lang="en-IN" dirty="0"/>
          </a:p>
        </p:txBody>
      </p:sp>
    </p:spTree>
    <p:extLst>
      <p:ext uri="{BB962C8B-B14F-4D97-AF65-F5344CB8AC3E}">
        <p14:creationId xmlns:p14="http://schemas.microsoft.com/office/powerpoint/2010/main" val="122779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085E0-74C1-43F3-BD2D-5B08EFC13B87}"/>
              </a:ext>
            </a:extLst>
          </p:cNvPr>
          <p:cNvSpPr>
            <a:spLocks noGrp="1"/>
          </p:cNvSpPr>
          <p:nvPr>
            <p:ph type="title"/>
          </p:nvPr>
        </p:nvSpPr>
        <p:spPr/>
        <p:txBody>
          <a:bodyPr>
            <a:noAutofit/>
          </a:bodyPr>
          <a:lstStyle/>
          <a:p>
            <a:r>
              <a:rPr lang="en-US" dirty="0"/>
              <a:t>4.2 Control-properties</a:t>
            </a:r>
            <a:endParaRPr lang="en-IN" sz="1800" dirty="0"/>
          </a:p>
        </p:txBody>
      </p:sp>
      <p:sp>
        <p:nvSpPr>
          <p:cNvPr id="3" name="Content Placeholder 2">
            <a:extLst>
              <a:ext uri="{FF2B5EF4-FFF2-40B4-BE49-F238E27FC236}">
                <a16:creationId xmlns:a16="http://schemas.microsoft.com/office/drawing/2014/main" id="{34FC1BF4-073D-40DB-940D-26F13464F4DD}"/>
              </a:ext>
            </a:extLst>
          </p:cNvPr>
          <p:cNvSpPr>
            <a:spLocks noGrp="1"/>
          </p:cNvSpPr>
          <p:nvPr>
            <p:ph idx="1"/>
          </p:nvPr>
        </p:nvSpPr>
        <p:spPr/>
        <p:txBody>
          <a:bodyPr/>
          <a:lstStyle/>
          <a:p>
            <a:pPr marL="0" indent="0">
              <a:buNone/>
            </a:pPr>
            <a:r>
              <a:rPr lang="en-IN" b="1" dirty="0"/>
              <a:t>Label Controls: </a:t>
            </a:r>
          </a:p>
          <a:p>
            <a:r>
              <a:rPr lang="en-US" dirty="0"/>
              <a:t>A </a:t>
            </a:r>
            <a:r>
              <a:rPr lang="en-US" b="1" dirty="0"/>
              <a:t>label </a:t>
            </a:r>
            <a:r>
              <a:rPr lang="en-US" dirty="0"/>
              <a:t>is a control you use to display text that a user can't edit directly. </a:t>
            </a:r>
            <a:r>
              <a:rPr lang="en-US" b="1" dirty="0"/>
              <a:t>Label</a:t>
            </a:r>
            <a:r>
              <a:rPr lang="en-US" dirty="0"/>
              <a:t>, the simplest control in the Visual Basic toolbox, displays formatted text on a user interface form. Typical uses for the </a:t>
            </a:r>
            <a:r>
              <a:rPr lang="en-US" b="1" dirty="0"/>
              <a:t>Label </a:t>
            </a:r>
            <a:r>
              <a:rPr lang="en-US" dirty="0"/>
              <a:t>control include: </a:t>
            </a:r>
          </a:p>
          <a:p>
            <a:r>
              <a:rPr lang="en-IN" dirty="0"/>
              <a:t>Help text </a:t>
            </a:r>
          </a:p>
          <a:p>
            <a:r>
              <a:rPr lang="en-IN" dirty="0"/>
              <a:t>Program </a:t>
            </a:r>
            <a:r>
              <a:rPr lang="en-IN" b="1" dirty="0"/>
              <a:t>splash screen </a:t>
            </a:r>
            <a:r>
              <a:rPr lang="en-IN" dirty="0"/>
              <a:t>headings </a:t>
            </a:r>
          </a:p>
          <a:p>
            <a:r>
              <a:rPr lang="en-US" dirty="0"/>
              <a:t>Formatted output, such as names, times, and dates </a:t>
            </a:r>
          </a:p>
          <a:p>
            <a:r>
              <a:rPr lang="en-US" dirty="0"/>
              <a:t>Descriptive labels for other objects, including text boxes and list boxes. </a:t>
            </a:r>
          </a:p>
          <a:p>
            <a:pPr marL="0" indent="0">
              <a:buNone/>
            </a:pPr>
            <a:endParaRPr lang="en-IN" dirty="0"/>
          </a:p>
        </p:txBody>
      </p:sp>
    </p:spTree>
    <p:extLst>
      <p:ext uri="{BB962C8B-B14F-4D97-AF65-F5344CB8AC3E}">
        <p14:creationId xmlns:p14="http://schemas.microsoft.com/office/powerpoint/2010/main" val="4196100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FA009-93B3-411A-A08F-29689BB1336D}"/>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4.2 Control-properties</a:t>
            </a:r>
            <a:endParaRPr lang="en-IN"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DA33A84-0800-4797-A6EE-72FD2B6A1199}"/>
              </a:ext>
            </a:extLst>
          </p:cNvPr>
          <p:cNvSpPr>
            <a:spLocks noGrp="1"/>
          </p:cNvSpPr>
          <p:nvPr>
            <p:ph sz="half" idx="2"/>
          </p:nvPr>
        </p:nvSpPr>
        <p:spPr>
          <a:xfrm>
            <a:off x="1257299" y="1248976"/>
            <a:ext cx="9955197" cy="5427032"/>
          </a:xfrm>
        </p:spPr>
        <p:txBody>
          <a:bodyPr>
            <a:normAutofit fontScale="85000" lnSpcReduction="10000"/>
          </a:bodyPr>
          <a:lstStyle/>
          <a:p>
            <a:pPr marL="0" indent="0">
              <a:buNone/>
            </a:pPr>
            <a:r>
              <a:rPr lang="en-IN" sz="3200" dirty="0"/>
              <a:t>Label Properties: </a:t>
            </a:r>
          </a:p>
          <a:p>
            <a:r>
              <a:rPr lang="en-US" b="1" dirty="0"/>
              <a:t>Name : </a:t>
            </a:r>
            <a:r>
              <a:rPr lang="en-US" dirty="0"/>
              <a:t>Returns the name used in code to identify an object. </a:t>
            </a:r>
          </a:p>
          <a:p>
            <a:r>
              <a:rPr lang="en-US" b="1" dirty="0"/>
              <a:t>Alignment : </a:t>
            </a:r>
            <a:r>
              <a:rPr lang="en-US" dirty="0"/>
              <a:t>Aligns caption within border. Following are possible values for alignment property </a:t>
            </a:r>
          </a:p>
          <a:p>
            <a:pPr marL="0" indent="0">
              <a:buNone/>
            </a:pPr>
            <a:r>
              <a:rPr lang="en-IN" dirty="0"/>
              <a:t>0 – Left Justify </a:t>
            </a:r>
          </a:p>
          <a:p>
            <a:pPr marL="0" indent="0">
              <a:buNone/>
            </a:pPr>
            <a:r>
              <a:rPr lang="en-IN" dirty="0"/>
              <a:t>1 – Right Justify </a:t>
            </a:r>
          </a:p>
          <a:p>
            <a:pPr marL="0" indent="0">
              <a:buNone/>
            </a:pPr>
            <a:r>
              <a:rPr lang="en-IN" dirty="0"/>
              <a:t>2 – </a:t>
            </a:r>
            <a:r>
              <a:rPr lang="en-IN" dirty="0" err="1"/>
              <a:t>Center</a:t>
            </a:r>
            <a:r>
              <a:rPr lang="en-IN" dirty="0"/>
              <a:t> </a:t>
            </a:r>
          </a:p>
          <a:p>
            <a:r>
              <a:rPr lang="en-US" b="1" dirty="0"/>
              <a:t>Appearance : </a:t>
            </a:r>
            <a:r>
              <a:rPr lang="en-US" dirty="0"/>
              <a:t>Selects 3-D or flat appearance. </a:t>
            </a:r>
          </a:p>
          <a:p>
            <a:r>
              <a:rPr lang="en-US" b="1" dirty="0" err="1"/>
              <a:t>AutoSize</a:t>
            </a:r>
            <a:r>
              <a:rPr lang="en-US" b="1" dirty="0"/>
              <a:t> : </a:t>
            </a:r>
            <a:r>
              <a:rPr lang="en-US" dirty="0"/>
              <a:t>If True, the label is resized to fit the text specified by the caption property. If False, the label will remain the size defined at design time and the text may be clipped. </a:t>
            </a:r>
          </a:p>
          <a:p>
            <a:r>
              <a:rPr lang="en-US" b="1" dirty="0" err="1"/>
              <a:t>BackColor</a:t>
            </a:r>
            <a:r>
              <a:rPr lang="en-US" b="1" dirty="0"/>
              <a:t> : </a:t>
            </a:r>
            <a:r>
              <a:rPr lang="en-US" dirty="0"/>
              <a:t>Returns/sets the background color of control. </a:t>
            </a:r>
          </a:p>
          <a:p>
            <a:r>
              <a:rPr lang="en-US" b="1" dirty="0" err="1"/>
              <a:t>BackStyle</a:t>
            </a:r>
            <a:r>
              <a:rPr lang="en-US" b="1" dirty="0"/>
              <a:t> : </a:t>
            </a:r>
            <a:r>
              <a:rPr lang="en-US" dirty="0"/>
              <a:t>Indicates whether a background of label is transparent or opaque. </a:t>
            </a:r>
          </a:p>
          <a:p>
            <a:r>
              <a:rPr lang="en-IN" b="1" dirty="0" err="1"/>
              <a:t>BorderStyle</a:t>
            </a:r>
            <a:r>
              <a:rPr lang="en-IN" b="1" dirty="0"/>
              <a:t> : </a:t>
            </a:r>
            <a:r>
              <a:rPr lang="en-IN" dirty="0"/>
              <a:t>Determines type of border. </a:t>
            </a:r>
          </a:p>
          <a:p>
            <a:r>
              <a:rPr lang="en-US" b="1" dirty="0"/>
              <a:t>Caption : </a:t>
            </a:r>
            <a:r>
              <a:rPr lang="en-US" dirty="0"/>
              <a:t>String to be displayed in box. </a:t>
            </a:r>
          </a:p>
          <a:p>
            <a:r>
              <a:rPr lang="fr-FR" b="1" dirty="0"/>
              <a:t>Font : </a:t>
            </a:r>
            <a:r>
              <a:rPr lang="fr-FR" dirty="0"/>
              <a:t>Sets font type, style, size. </a:t>
            </a:r>
          </a:p>
          <a:p>
            <a:r>
              <a:rPr lang="en-US" b="1" dirty="0"/>
              <a:t>Enabled : </a:t>
            </a:r>
            <a:r>
              <a:rPr lang="en-US" dirty="0"/>
              <a:t>Returns/sets a value that determines whether an object can respond to </a:t>
            </a:r>
            <a:r>
              <a:rPr lang="en-IN" dirty="0"/>
              <a:t>user- generated events. </a:t>
            </a:r>
          </a:p>
          <a:p>
            <a:endParaRPr lang="en-IN" dirty="0"/>
          </a:p>
          <a:p>
            <a:pPr marL="0" indent="0">
              <a:buNone/>
            </a:pPr>
            <a:endParaRPr lang="en-US" dirty="0"/>
          </a:p>
        </p:txBody>
      </p:sp>
    </p:spTree>
    <p:extLst>
      <p:ext uri="{BB962C8B-B14F-4D97-AF65-F5344CB8AC3E}">
        <p14:creationId xmlns:p14="http://schemas.microsoft.com/office/powerpoint/2010/main" val="11486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27E4C-C352-425D-A003-D42A7A484899}"/>
              </a:ext>
            </a:extLst>
          </p:cNvPr>
          <p:cNvSpPr>
            <a:spLocks noGrp="1"/>
          </p:cNvSpPr>
          <p:nvPr>
            <p:ph type="title"/>
          </p:nvPr>
        </p:nvSpPr>
        <p:spPr/>
        <p:txBody>
          <a:bodyPr>
            <a:normAutofit/>
          </a:bodyPr>
          <a:lstStyle/>
          <a:p>
            <a:r>
              <a:rPr lang="en-US" sz="4800" dirty="0"/>
              <a:t>4.2 Control-properties</a:t>
            </a:r>
            <a:endParaRPr lang="en-IN" dirty="0"/>
          </a:p>
        </p:txBody>
      </p:sp>
      <p:sp>
        <p:nvSpPr>
          <p:cNvPr id="3" name="Content Placeholder 2">
            <a:extLst>
              <a:ext uri="{FF2B5EF4-FFF2-40B4-BE49-F238E27FC236}">
                <a16:creationId xmlns:a16="http://schemas.microsoft.com/office/drawing/2014/main" id="{6330A3C3-8EF0-4E47-869C-27C3B20AA5B7}"/>
              </a:ext>
            </a:extLst>
          </p:cNvPr>
          <p:cNvSpPr>
            <a:spLocks noGrp="1"/>
          </p:cNvSpPr>
          <p:nvPr>
            <p:ph idx="1"/>
          </p:nvPr>
        </p:nvSpPr>
        <p:spPr/>
        <p:txBody>
          <a:bodyPr>
            <a:normAutofit fontScale="70000" lnSpcReduction="20000"/>
          </a:bodyPr>
          <a:lstStyle/>
          <a:p>
            <a:r>
              <a:rPr lang="en-US" sz="2800" b="1" dirty="0" err="1"/>
              <a:t>ForeColor</a:t>
            </a:r>
            <a:r>
              <a:rPr lang="en-US" sz="2800" b="1" dirty="0"/>
              <a:t> : </a:t>
            </a:r>
            <a:r>
              <a:rPr lang="en-US" sz="2800" dirty="0"/>
              <a:t>Returns/sets the foreground color used to display text and graphics in </a:t>
            </a:r>
          </a:p>
          <a:p>
            <a:pPr marL="0" indent="0">
              <a:buNone/>
            </a:pPr>
            <a:r>
              <a:rPr lang="en-IN" sz="2800" dirty="0"/>
              <a:t>control. </a:t>
            </a:r>
          </a:p>
          <a:p>
            <a:r>
              <a:rPr lang="en-US" sz="2800" b="1" dirty="0"/>
              <a:t>Visible : </a:t>
            </a:r>
            <a:r>
              <a:rPr lang="en-US" sz="2800" dirty="0"/>
              <a:t>Returns/sets a value that determines whether control is visible or </a:t>
            </a:r>
          </a:p>
          <a:p>
            <a:pPr marL="0" indent="0">
              <a:buNone/>
            </a:pPr>
            <a:r>
              <a:rPr lang="en-IN" sz="2800" dirty="0"/>
              <a:t>hidden. </a:t>
            </a:r>
          </a:p>
          <a:p>
            <a:r>
              <a:rPr lang="en-US" sz="2800" b="1" dirty="0" err="1"/>
              <a:t>WordWrap</a:t>
            </a:r>
            <a:r>
              <a:rPr lang="en-US" sz="2800" b="1" dirty="0"/>
              <a:t> : </a:t>
            </a:r>
            <a:r>
              <a:rPr lang="en-US" sz="2800" dirty="0"/>
              <a:t>Works in conjunction with </a:t>
            </a:r>
            <a:r>
              <a:rPr lang="en-US" sz="2800" dirty="0" err="1"/>
              <a:t>AutoSize</a:t>
            </a:r>
            <a:r>
              <a:rPr lang="en-US" sz="2800" dirty="0"/>
              <a:t> property. If </a:t>
            </a:r>
            <a:r>
              <a:rPr lang="en-US" sz="2800" dirty="0" err="1"/>
              <a:t>AutoSize</a:t>
            </a:r>
            <a:r>
              <a:rPr lang="en-US" sz="2800" dirty="0"/>
              <a:t> = True, </a:t>
            </a:r>
            <a:r>
              <a:rPr lang="en-US" sz="2800" b="1" dirty="0" err="1"/>
              <a:t>WordWrap</a:t>
            </a:r>
            <a:r>
              <a:rPr lang="en-US" sz="2800" b="1" dirty="0"/>
              <a:t> </a:t>
            </a:r>
            <a:r>
              <a:rPr lang="en-US" sz="2800" dirty="0"/>
              <a:t>: True, then the text will wrap and label will expand vertically to fit the </a:t>
            </a:r>
          </a:p>
          <a:p>
            <a:pPr marL="0" indent="0">
              <a:buNone/>
            </a:pPr>
            <a:r>
              <a:rPr lang="en-US" sz="2800" dirty="0"/>
              <a:t>Caption. If </a:t>
            </a:r>
            <a:r>
              <a:rPr lang="en-US" sz="2800" dirty="0" err="1"/>
              <a:t>AutoSize</a:t>
            </a:r>
            <a:r>
              <a:rPr lang="en-US" sz="2800" dirty="0"/>
              <a:t> = True, </a:t>
            </a:r>
            <a:r>
              <a:rPr lang="en-US" sz="2800" dirty="0" err="1"/>
              <a:t>WordWrap</a:t>
            </a:r>
            <a:r>
              <a:rPr lang="en-US" sz="2800" dirty="0"/>
              <a:t> = False, then the text will not </a:t>
            </a:r>
          </a:p>
          <a:p>
            <a:pPr marL="0" indent="0">
              <a:buNone/>
            </a:pPr>
            <a:r>
              <a:rPr lang="en-US" sz="2800" dirty="0"/>
              <a:t>wrap and the label expands horizontally to fit the Caption. </a:t>
            </a:r>
          </a:p>
          <a:p>
            <a:pPr marL="0" indent="0">
              <a:buNone/>
            </a:pPr>
            <a:r>
              <a:rPr lang="en-US" sz="2800" dirty="0"/>
              <a:t>If </a:t>
            </a:r>
            <a:r>
              <a:rPr lang="en-US" sz="2800" dirty="0" err="1"/>
              <a:t>AutoSize</a:t>
            </a:r>
            <a:r>
              <a:rPr lang="en-US" sz="2800" dirty="0"/>
              <a:t> = False, the text will not wrap regardless of </a:t>
            </a:r>
            <a:r>
              <a:rPr lang="en-US" sz="2800" dirty="0" err="1"/>
              <a:t>WordWrap</a:t>
            </a:r>
            <a:r>
              <a:rPr lang="en-US" sz="2800" dirty="0"/>
              <a:t> </a:t>
            </a:r>
          </a:p>
          <a:p>
            <a:pPr marL="0" indent="0">
              <a:buNone/>
            </a:pPr>
            <a:r>
              <a:rPr lang="en-IN" sz="2800" dirty="0"/>
              <a:t>value. </a:t>
            </a:r>
            <a:endParaRPr lang="en-IN" sz="4000" dirty="0"/>
          </a:p>
          <a:p>
            <a:pPr marL="0" indent="0">
              <a:buNone/>
            </a:pPr>
            <a:endParaRPr lang="en-IN" sz="2800" dirty="0"/>
          </a:p>
          <a:p>
            <a:pPr marL="0" indent="0">
              <a:buNone/>
            </a:pPr>
            <a:r>
              <a:rPr lang="en-IN" sz="2800" dirty="0"/>
              <a:t>Label Events: </a:t>
            </a:r>
          </a:p>
          <a:p>
            <a:r>
              <a:rPr lang="en-US" b="1" dirty="0"/>
              <a:t>Click : </a:t>
            </a:r>
            <a:r>
              <a:rPr lang="en-US" dirty="0"/>
              <a:t>Event triggered when user clicks on a label. </a:t>
            </a:r>
          </a:p>
          <a:p>
            <a:r>
              <a:rPr lang="en-US" b="1" dirty="0" err="1"/>
              <a:t>DblClick</a:t>
            </a:r>
            <a:r>
              <a:rPr lang="en-US" b="1" dirty="0"/>
              <a:t> : </a:t>
            </a:r>
            <a:r>
              <a:rPr lang="en-US" dirty="0"/>
              <a:t>Event triggered when user double-clicks on a label. </a:t>
            </a:r>
            <a:endParaRPr lang="en-IN" dirty="0"/>
          </a:p>
        </p:txBody>
      </p:sp>
    </p:spTree>
    <p:extLst>
      <p:ext uri="{BB962C8B-B14F-4D97-AF65-F5344CB8AC3E}">
        <p14:creationId xmlns:p14="http://schemas.microsoft.com/office/powerpoint/2010/main" val="359950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AB125-8A41-4AB1-B701-7C0DF4928CD4}"/>
              </a:ext>
            </a:extLst>
          </p:cNvPr>
          <p:cNvSpPr>
            <a:spLocks noGrp="1"/>
          </p:cNvSpPr>
          <p:nvPr>
            <p:ph type="title"/>
          </p:nvPr>
        </p:nvSpPr>
        <p:spPr/>
        <p:txBody>
          <a:bodyPr>
            <a:normAutofit/>
          </a:bodyPr>
          <a:lstStyle/>
          <a:p>
            <a:r>
              <a:rPr lang="en-IN" b="1" dirty="0"/>
              <a:t>Option Buttons / Radio Button</a:t>
            </a:r>
            <a:endParaRPr lang="en-IN" dirty="0"/>
          </a:p>
        </p:txBody>
      </p:sp>
      <p:sp>
        <p:nvSpPr>
          <p:cNvPr id="3" name="Content Placeholder 2">
            <a:extLst>
              <a:ext uri="{FF2B5EF4-FFF2-40B4-BE49-F238E27FC236}">
                <a16:creationId xmlns:a16="http://schemas.microsoft.com/office/drawing/2014/main" id="{0C3D6581-A81C-4959-AB7B-003CD7E5678D}"/>
              </a:ext>
            </a:extLst>
          </p:cNvPr>
          <p:cNvSpPr>
            <a:spLocks noGrp="1"/>
          </p:cNvSpPr>
          <p:nvPr>
            <p:ph idx="1"/>
          </p:nvPr>
        </p:nvSpPr>
        <p:spPr>
          <a:xfrm>
            <a:off x="1251678" y="1002326"/>
            <a:ext cx="10178322" cy="5855674"/>
          </a:xfrm>
        </p:spPr>
        <p:txBody>
          <a:bodyPr>
            <a:normAutofit/>
          </a:bodyPr>
          <a:lstStyle/>
          <a:p>
            <a:pPr marL="0" indent="0">
              <a:buNone/>
            </a:pPr>
            <a:endParaRPr lang="en-IN" dirty="0"/>
          </a:p>
          <a:p>
            <a:pPr marL="0" indent="0">
              <a:buNone/>
            </a:pPr>
            <a:r>
              <a:rPr lang="en-US" b="1" dirty="0"/>
              <a:t>Option buttons </a:t>
            </a:r>
            <a:r>
              <a:rPr lang="en-US" dirty="0"/>
              <a:t>provide the capability to make a mutually exclusive choice among a group of potential candidate choices. Hence, option buttons work as a group, only one of which can have a True (or selected) value. </a:t>
            </a:r>
          </a:p>
          <a:p>
            <a:pPr marL="0" indent="0">
              <a:buNone/>
            </a:pPr>
            <a:r>
              <a:rPr lang="en-IN" b="1" dirty="0"/>
              <a:t>Option Button Properties: </a:t>
            </a:r>
            <a:endParaRPr lang="en-IN" dirty="0"/>
          </a:p>
          <a:p>
            <a:pPr marL="0" indent="0">
              <a:buNone/>
            </a:pPr>
            <a:r>
              <a:rPr lang="en-US" b="1" dirty="0"/>
              <a:t>Caption : </a:t>
            </a:r>
            <a:r>
              <a:rPr lang="en-US" dirty="0"/>
              <a:t>Identifying text next to button. </a:t>
            </a:r>
          </a:p>
          <a:p>
            <a:pPr marL="0" indent="0">
              <a:buNone/>
            </a:pPr>
            <a:r>
              <a:rPr lang="fr-FR" b="1" dirty="0"/>
              <a:t>Font : </a:t>
            </a:r>
            <a:r>
              <a:rPr lang="fr-FR" dirty="0"/>
              <a:t>Sets font type, style, size. </a:t>
            </a:r>
          </a:p>
          <a:p>
            <a:pPr marL="0" indent="0">
              <a:buNone/>
            </a:pPr>
            <a:r>
              <a:rPr lang="en-US" b="1" dirty="0"/>
              <a:t>Value : </a:t>
            </a:r>
            <a:r>
              <a:rPr lang="en-US" dirty="0"/>
              <a:t>Indicates if selected (True) or not (False). Only one option button in a </a:t>
            </a:r>
          </a:p>
          <a:p>
            <a:pPr marL="0" indent="0">
              <a:buNone/>
            </a:pPr>
            <a:r>
              <a:rPr lang="en-US" dirty="0"/>
              <a:t>group can be True. One button in each group of option buttons should </a:t>
            </a:r>
          </a:p>
          <a:p>
            <a:pPr marL="0" indent="0">
              <a:buNone/>
            </a:pPr>
            <a:r>
              <a:rPr lang="en-US" dirty="0"/>
              <a:t>always be initialized to True at design time. </a:t>
            </a:r>
          </a:p>
          <a:p>
            <a:pPr marL="0" indent="0">
              <a:buNone/>
            </a:pPr>
            <a:endParaRPr lang="en-US" dirty="0"/>
          </a:p>
          <a:p>
            <a:r>
              <a:rPr lang="en-IN" b="1" dirty="0"/>
              <a:t>Option Button Events: </a:t>
            </a:r>
            <a:endParaRPr lang="en-IN" dirty="0"/>
          </a:p>
          <a:p>
            <a:r>
              <a:rPr lang="en-US" b="1" dirty="0"/>
              <a:t>Click : </a:t>
            </a:r>
            <a:r>
              <a:rPr lang="en-US" dirty="0"/>
              <a:t>Triggered when a button is clicked. </a:t>
            </a:r>
            <a:r>
              <a:rPr lang="en-US" b="1" dirty="0"/>
              <a:t>Value </a:t>
            </a:r>
            <a:r>
              <a:rPr lang="en-US" dirty="0"/>
              <a:t>property is automatically changed by Visual Basic. </a:t>
            </a:r>
            <a:endParaRPr lang="en-IN" dirty="0"/>
          </a:p>
        </p:txBody>
      </p:sp>
    </p:spTree>
    <p:extLst>
      <p:ext uri="{BB962C8B-B14F-4D97-AF65-F5344CB8AC3E}">
        <p14:creationId xmlns:p14="http://schemas.microsoft.com/office/powerpoint/2010/main" val="782341499"/>
      </p:ext>
    </p:extLst>
  </p:cSld>
  <p:clrMapOvr>
    <a:masterClrMapping/>
  </p:clrMapOvr>
</p:sld>
</file>

<file path=ppt/theme/theme1.xml><?xml version="1.0" encoding="utf-8"?>
<a:theme xmlns:a="http://schemas.openxmlformats.org/drawingml/2006/main" name="Badg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0</TotalTime>
  <Words>2792</Words>
  <Application>Microsoft Office PowerPoint</Application>
  <PresentationFormat>Widescreen</PresentationFormat>
  <Paragraphs>220</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Gill Sans MT</vt:lpstr>
      <vt:lpstr>Impact</vt:lpstr>
      <vt:lpstr>Badge</vt:lpstr>
      <vt:lpstr>Unit 04:   Basic Active X controls    </vt:lpstr>
      <vt:lpstr>Content</vt:lpstr>
      <vt:lpstr>4.1 Command button </vt:lpstr>
      <vt:lpstr>Command Button Properties: </vt:lpstr>
      <vt:lpstr> Command Button Events: </vt:lpstr>
      <vt:lpstr>4.2 Control-properties</vt:lpstr>
      <vt:lpstr>4.2 Control-properties</vt:lpstr>
      <vt:lpstr>4.2 Control-properties</vt:lpstr>
      <vt:lpstr>Option Buttons / Radio Button</vt:lpstr>
      <vt:lpstr>Checkbox Control</vt:lpstr>
      <vt:lpstr>4.3 Text Box control- properties </vt:lpstr>
      <vt:lpstr>4.2 Text Box control- properties </vt:lpstr>
      <vt:lpstr>4.2 Text Box control- properties </vt:lpstr>
      <vt:lpstr>4.4 List Box control – properties </vt:lpstr>
      <vt:lpstr>4.4 List Box control – properties</vt:lpstr>
      <vt:lpstr>Combo Box Control Properties:</vt:lpstr>
      <vt:lpstr>PowerPoint Presentation</vt:lpstr>
      <vt:lpstr>4.5 Scroll Bar control-properties </vt:lpstr>
      <vt:lpstr>PowerPoint Presentation</vt:lpstr>
      <vt:lpstr>Scroll Bar Properties: </vt:lpstr>
      <vt:lpstr>PowerPoint Presentation</vt:lpstr>
      <vt:lpstr>4.6 Slider control properties</vt:lpstr>
      <vt:lpstr>4.6 Slider control properties</vt:lpstr>
      <vt:lpstr>4.7 Understanding Visual data manager. </vt:lpstr>
      <vt:lpstr>Using the Data Control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04:   Basic Active X controls</dc:title>
  <dc:creator>vijay mali</dc:creator>
  <cp:lastModifiedBy>vijay mali</cp:lastModifiedBy>
  <cp:revision>17</cp:revision>
  <dcterms:created xsi:type="dcterms:W3CDTF">2019-08-24T07:53:57Z</dcterms:created>
  <dcterms:modified xsi:type="dcterms:W3CDTF">2019-09-13T05:24:58Z</dcterms:modified>
</cp:coreProperties>
</file>