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1" r:id="rId5"/>
    <p:sldId id="281" r:id="rId6"/>
    <p:sldId id="260" r:id="rId7"/>
    <p:sldId id="280" r:id="rId8"/>
    <p:sldId id="279" r:id="rId9"/>
    <p:sldId id="264" r:id="rId10"/>
    <p:sldId id="265" r:id="rId11"/>
    <p:sldId id="266" r:id="rId12"/>
    <p:sldId id="282" r:id="rId13"/>
    <p:sldId id="284" r:id="rId14"/>
    <p:sldId id="283" r:id="rId15"/>
    <p:sldId id="285" r:id="rId16"/>
    <p:sldId id="269" r:id="rId17"/>
    <p:sldId id="270" r:id="rId18"/>
    <p:sldId id="271" r:id="rId19"/>
    <p:sldId id="288" r:id="rId20"/>
    <p:sldId id="289" r:id="rId21"/>
    <p:sldId id="290" r:id="rId22"/>
    <p:sldId id="291" r:id="rId23"/>
    <p:sldId id="272" r:id="rId24"/>
    <p:sldId id="277" r:id="rId25"/>
    <p:sldId id="273" r:id="rId26"/>
    <p:sldId id="294" r:id="rId27"/>
    <p:sldId id="293" r:id="rId28"/>
    <p:sldId id="292" r:id="rId29"/>
    <p:sldId id="275" r:id="rId30"/>
    <p:sldId id="276" r:id="rId31"/>
    <p:sldId id="286" r:id="rId32"/>
    <p:sldId id="287" r:id="rId33"/>
    <p:sldId id="295" r:id="rId34"/>
    <p:sldId id="296" r:id="rId35"/>
    <p:sldId id="297" r:id="rId36"/>
    <p:sldId id="298" r:id="rId37"/>
    <p:sldId id="299" r:id="rId38"/>
    <p:sldId id="300" r:id="rId39"/>
    <p:sldId id="301" r:id="rId40"/>
    <p:sldId id="30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DE4EB-F61F-4B46-A518-2DDE9CA2C54F}" type="datetimeFigureOut">
              <a:rPr lang="en-US" smtClean="0"/>
              <a:pPr/>
              <a:t>8/6/2019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3A581C-9FDB-4507-86F6-D2FFAC4CE44F}" type="slidenum">
              <a:rPr lang="en-US" smtClean="0"/>
              <a:pPr/>
              <a:t>‹#›</a:t>
            </a:fld>
            <a:endParaRPr lang="en-US"/>
          </a:p>
        </p:txBody>
      </p:sp>
    </p:spTree>
    <p:extLst>
      <p:ext uri="{BB962C8B-B14F-4D97-AF65-F5344CB8AC3E}">
        <p14:creationId xmlns:p14="http://schemas.microsoft.com/office/powerpoint/2010/main" xmlns="" val="135345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3A581C-9FDB-4507-86F6-D2FFAC4CE44F}"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7D88F8-7C0E-4497-A2C3-53F75E0AA192}"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602FE-CC5C-41C8-B569-419C89CE98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D88F8-7C0E-4497-A2C3-53F75E0AA192}"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602FE-CC5C-41C8-B569-419C89CE98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D88F8-7C0E-4497-A2C3-53F75E0AA192}"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602FE-CC5C-41C8-B569-419C89CE98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D88F8-7C0E-4497-A2C3-53F75E0AA192}"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602FE-CC5C-41C8-B569-419C89CE98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7D88F8-7C0E-4497-A2C3-53F75E0AA192}"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602FE-CC5C-41C8-B569-419C89CE98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7D88F8-7C0E-4497-A2C3-53F75E0AA192}"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602FE-CC5C-41C8-B569-419C89CE98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7D88F8-7C0E-4497-A2C3-53F75E0AA192}" type="datetimeFigureOut">
              <a:rPr lang="en-US" smtClean="0"/>
              <a:pPr/>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B602FE-CC5C-41C8-B569-419C89CE98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7D88F8-7C0E-4497-A2C3-53F75E0AA192}" type="datetimeFigureOut">
              <a:rPr lang="en-US" smtClean="0"/>
              <a:pPr/>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B602FE-CC5C-41C8-B569-419C89CE98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D88F8-7C0E-4497-A2C3-53F75E0AA192}" type="datetimeFigureOut">
              <a:rPr lang="en-US" smtClean="0"/>
              <a:pPr/>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B602FE-CC5C-41C8-B569-419C89CE98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D88F8-7C0E-4497-A2C3-53F75E0AA192}"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602FE-CC5C-41C8-B569-419C89CE98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D88F8-7C0E-4497-A2C3-53F75E0AA192}"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602FE-CC5C-41C8-B569-419C89CE98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D88F8-7C0E-4497-A2C3-53F75E0AA192}" type="datetimeFigureOut">
              <a:rPr lang="en-US" smtClean="0"/>
              <a:pPr/>
              <a:t>8/6/2019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602FE-CC5C-41C8-B569-419C89CE98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152400" dist="317500" dir="5400000" sx="90000" sy="-19000" rotWithShape="0">
              <a:prstClr val="black">
                <a:alpha val="15000"/>
              </a:prstClr>
            </a:outerShdw>
          </a:effectLst>
        </p:spPr>
        <p:txBody>
          <a:bodyPr/>
          <a:lstStyle/>
          <a:p>
            <a:r>
              <a:rPr lang="en-US" b="1" u="sng" dirty="0" err="1" smtClean="0">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rPr>
              <a:t>Scoliodon</a:t>
            </a:r>
            <a:r>
              <a:rPr lang="en-US" b="1" u="sng" dirty="0" smtClean="0">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rPr>
              <a:t> External Characters</a:t>
            </a:r>
            <a:endParaRPr lang="en-US" b="1" u="sng" dirty="0">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endParaRPr>
          </a:p>
        </p:txBody>
      </p:sp>
      <p:sp>
        <p:nvSpPr>
          <p:cNvPr id="3" name="Content Placeholder 2"/>
          <p:cNvSpPr>
            <a:spLocks noGrp="1"/>
          </p:cNvSpPr>
          <p:nvPr>
            <p:ph idx="1"/>
          </p:nvPr>
        </p:nvSpPr>
        <p:spPr>
          <a:xfrm>
            <a:off x="457200" y="1600200"/>
            <a:ext cx="8305800" cy="4525963"/>
          </a:xfrm>
        </p:spPr>
        <p:txBody>
          <a:bodyPr/>
          <a:lstStyle/>
          <a:p>
            <a:endParaRPr lang="en-US" dirty="0"/>
          </a:p>
        </p:txBody>
      </p:sp>
      <p:pic>
        <p:nvPicPr>
          <p:cNvPr id="4" name="Content Placeholder 4"/>
          <p:cNvPicPr>
            <a:picLocks/>
          </p:cNvPicPr>
          <p:nvPr/>
        </p:nvPicPr>
        <p:blipFill>
          <a:blip r:embed="rId2"/>
          <a:srcRect/>
          <a:stretch>
            <a:fillRect/>
          </a:stretch>
        </p:blipFill>
        <p:spPr bwMode="auto">
          <a:xfrm>
            <a:off x="533400" y="1219200"/>
            <a:ext cx="8001000" cy="2667000"/>
          </a:xfrm>
          <a:prstGeom prst="rect">
            <a:avLst/>
          </a:prstGeom>
          <a:noFill/>
          <a:ln w="9525">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609599" y="3810001"/>
            <a:ext cx="8149389" cy="2662988"/>
          </a:xfrm>
          <a:prstGeom prst="rect">
            <a:avLst/>
          </a:prstGeom>
          <a:noFill/>
          <a:ln w="9525">
            <a:noFill/>
            <a:miter lim="800000"/>
            <a:headEnd/>
            <a:tailEnd/>
          </a:ln>
          <a:effectLst/>
        </p:spPr>
      </p:pic>
      <p:pic>
        <p:nvPicPr>
          <p:cNvPr id="7" name="Content Placeholder 4"/>
          <p:cNvPicPr>
            <a:picLocks/>
          </p:cNvPicPr>
          <p:nvPr/>
        </p:nvPicPr>
        <p:blipFill>
          <a:blip r:embed="rId2"/>
          <a:srcRect/>
          <a:stretch>
            <a:fillRect/>
          </a:stretch>
        </p:blipFill>
        <p:spPr bwMode="auto">
          <a:xfrm>
            <a:off x="685800" y="1371600"/>
            <a:ext cx="8001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676400" y="228600"/>
            <a:ext cx="56388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8610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solidFill>
                  <a:srgbClr val="6600FF"/>
                </a:solidFill>
              </a:rPr>
              <a:t>Scoliodon</a:t>
            </a:r>
            <a:r>
              <a:rPr lang="en-US" b="1" i="1" dirty="0" smtClean="0">
                <a:solidFill>
                  <a:srgbClr val="6600FF"/>
                </a:solidFill>
              </a:rPr>
              <a:t>: Heart</a:t>
            </a:r>
            <a:r>
              <a:rPr lang="en-US" dirty="0" smtClean="0"/>
              <a:t> </a:t>
            </a:r>
            <a:endParaRPr lang="en-US" dirty="0"/>
          </a:p>
        </p:txBody>
      </p:sp>
      <p:sp>
        <p:nvSpPr>
          <p:cNvPr id="4" name="Content Placeholder 3"/>
          <p:cNvSpPr>
            <a:spLocks noGrp="1"/>
          </p:cNvSpPr>
          <p:nvPr>
            <p:ph sz="half" idx="2"/>
          </p:nvPr>
        </p:nvSpPr>
        <p:spPr/>
        <p:txBody>
          <a:bodyPr>
            <a:normAutofit fontScale="77500" lnSpcReduction="20000"/>
          </a:bodyPr>
          <a:lstStyle/>
          <a:p>
            <a:pPr algn="just"/>
            <a:r>
              <a:rPr lang="en-US" dirty="0" smtClean="0">
                <a:solidFill>
                  <a:srgbClr val="6600FF"/>
                </a:solidFill>
              </a:rPr>
              <a:t>The heart consisting of the following chambers:</a:t>
            </a:r>
          </a:p>
          <a:p>
            <a:pPr lvl="0" algn="just"/>
            <a:r>
              <a:rPr lang="en-US" b="1" dirty="0" smtClean="0">
                <a:solidFill>
                  <a:srgbClr val="6600FF"/>
                </a:solidFill>
              </a:rPr>
              <a:t>The sinus </a:t>
            </a:r>
            <a:r>
              <a:rPr lang="en-US" b="1" dirty="0" err="1" smtClean="0">
                <a:solidFill>
                  <a:srgbClr val="6600FF"/>
                </a:solidFill>
              </a:rPr>
              <a:t>venosus</a:t>
            </a:r>
            <a:r>
              <a:rPr lang="en-US" b="1" dirty="0" smtClean="0">
                <a:solidFill>
                  <a:srgbClr val="6600FF"/>
                </a:solidFill>
              </a:rPr>
              <a:t>: </a:t>
            </a:r>
            <a:r>
              <a:rPr lang="en-US" dirty="0" smtClean="0">
                <a:solidFill>
                  <a:srgbClr val="6600FF"/>
                </a:solidFill>
              </a:rPr>
              <a:t>thin-walled triangular chamber, Two large veins, the </a:t>
            </a:r>
            <a:r>
              <a:rPr lang="en-US" dirty="0" err="1" smtClean="0">
                <a:solidFill>
                  <a:srgbClr val="6600FF"/>
                </a:solidFill>
              </a:rPr>
              <a:t>ducti</a:t>
            </a:r>
            <a:r>
              <a:rPr lang="en-US" dirty="0" smtClean="0">
                <a:solidFill>
                  <a:srgbClr val="6600FF"/>
                </a:solidFill>
              </a:rPr>
              <a:t> </a:t>
            </a:r>
            <a:r>
              <a:rPr lang="en-US" dirty="0" err="1" smtClean="0">
                <a:solidFill>
                  <a:srgbClr val="6600FF"/>
                </a:solidFill>
              </a:rPr>
              <a:t>Cuvieri</a:t>
            </a:r>
            <a:r>
              <a:rPr lang="en-US" dirty="0" smtClean="0">
                <a:solidFill>
                  <a:srgbClr val="6600FF"/>
                </a:solidFill>
              </a:rPr>
              <a:t> and e two hepatic sinuses open. Sinus </a:t>
            </a:r>
            <a:r>
              <a:rPr lang="en-US" dirty="0" err="1" smtClean="0">
                <a:solidFill>
                  <a:srgbClr val="6600FF"/>
                </a:solidFill>
              </a:rPr>
              <a:t>venosus</a:t>
            </a:r>
            <a:r>
              <a:rPr lang="en-US" dirty="0" smtClean="0">
                <a:solidFill>
                  <a:srgbClr val="6600FF"/>
                </a:solidFill>
              </a:rPr>
              <a:t> opens into the auricle through the </a:t>
            </a:r>
            <a:r>
              <a:rPr lang="en-US" dirty="0" err="1" smtClean="0">
                <a:solidFill>
                  <a:srgbClr val="6600FF"/>
                </a:solidFill>
              </a:rPr>
              <a:t>sinu</a:t>
            </a:r>
            <a:r>
              <a:rPr lang="en-US" dirty="0" smtClean="0">
                <a:solidFill>
                  <a:srgbClr val="6600FF"/>
                </a:solidFill>
              </a:rPr>
              <a:t>-auricular aperture, guarded by a pair of membranous valves.</a:t>
            </a:r>
          </a:p>
          <a:p>
            <a:pPr algn="just"/>
            <a:r>
              <a:rPr lang="en-US" b="1" dirty="0" smtClean="0">
                <a:solidFill>
                  <a:srgbClr val="6600FF"/>
                </a:solidFill>
              </a:rPr>
              <a:t>The auricle: </a:t>
            </a:r>
            <a:r>
              <a:rPr lang="en-US" dirty="0" smtClean="0">
                <a:solidFill>
                  <a:srgbClr val="6600FF"/>
                </a:solidFill>
              </a:rPr>
              <a:t> large triangular sac, walls thicker. It communicates with the ventricle by the </a:t>
            </a:r>
            <a:r>
              <a:rPr lang="en-US" dirty="0" err="1" smtClean="0">
                <a:solidFill>
                  <a:srgbClr val="6600FF"/>
                </a:solidFill>
              </a:rPr>
              <a:t>auriculo</a:t>
            </a:r>
            <a:r>
              <a:rPr lang="en-US" dirty="0" smtClean="0">
                <a:solidFill>
                  <a:srgbClr val="6600FF"/>
                </a:solidFill>
              </a:rPr>
              <a:t>-ventricular aperture guarded by a </a:t>
            </a:r>
            <a:r>
              <a:rPr lang="en-US" dirty="0" err="1" smtClean="0">
                <a:solidFill>
                  <a:srgbClr val="6600FF"/>
                </a:solidFill>
              </a:rPr>
              <a:t>bilabiate</a:t>
            </a:r>
            <a:r>
              <a:rPr lang="en-US" dirty="0" smtClean="0">
                <a:solidFill>
                  <a:srgbClr val="6600FF"/>
                </a:solidFill>
              </a:rPr>
              <a:t> valve.</a:t>
            </a:r>
            <a:endParaRPr lang="en-US" dirty="0">
              <a:solidFill>
                <a:srgbClr val="6600FF"/>
              </a:solidFill>
            </a:endParaRPr>
          </a:p>
        </p:txBody>
      </p:sp>
      <p:pic>
        <p:nvPicPr>
          <p:cNvPr id="5" name="Content Placeholder 4"/>
          <p:cNvPicPr>
            <a:picLocks noGrp="1"/>
          </p:cNvPicPr>
          <p:nvPr>
            <p:ph sz="half" idx="1"/>
          </p:nvPr>
        </p:nvPicPr>
        <p:blipFill>
          <a:blip r:embed="rId2"/>
          <a:srcRect/>
          <a:stretch>
            <a:fillRect/>
          </a:stretch>
        </p:blipFill>
        <p:spPr bwMode="auto">
          <a:xfrm>
            <a:off x="457200" y="1600200"/>
            <a:ext cx="4038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solidFill>
                  <a:srgbClr val="6600FF"/>
                </a:solidFill>
              </a:rPr>
              <a:t>Scoliodon</a:t>
            </a:r>
            <a:r>
              <a:rPr lang="en-US" b="1" i="1" dirty="0" smtClean="0">
                <a:solidFill>
                  <a:srgbClr val="6600FF"/>
                </a:solidFill>
              </a:rPr>
              <a:t>: Heart</a:t>
            </a:r>
            <a:r>
              <a:rPr lang="en-US" dirty="0" smtClean="0"/>
              <a:t> </a:t>
            </a:r>
            <a:endParaRPr lang="en-US" dirty="0"/>
          </a:p>
        </p:txBody>
      </p:sp>
      <p:sp>
        <p:nvSpPr>
          <p:cNvPr id="4" name="Content Placeholder 3"/>
          <p:cNvSpPr>
            <a:spLocks noGrp="1"/>
          </p:cNvSpPr>
          <p:nvPr>
            <p:ph sz="half" idx="2"/>
          </p:nvPr>
        </p:nvSpPr>
        <p:spPr/>
        <p:txBody>
          <a:bodyPr>
            <a:normAutofit fontScale="70000" lnSpcReduction="20000"/>
          </a:bodyPr>
          <a:lstStyle/>
          <a:p>
            <a:pPr algn="just"/>
            <a:r>
              <a:rPr lang="en-US" b="1" dirty="0" smtClean="0">
                <a:solidFill>
                  <a:srgbClr val="6600FF"/>
                </a:solidFill>
              </a:rPr>
              <a:t>3. The ventricle:</a:t>
            </a:r>
            <a:r>
              <a:rPr lang="en-US" dirty="0" smtClean="0">
                <a:solidFill>
                  <a:srgbClr val="6600FF"/>
                </a:solidFill>
              </a:rPr>
              <a:t> most prominent part of the heart and very thick muscular walls, the inner lining of which is traversed numerous muscular strands that give ventricle and  spongy texture. The ventricle opens in the </a:t>
            </a:r>
            <a:r>
              <a:rPr lang="en-US" dirty="0" err="1" smtClean="0">
                <a:solidFill>
                  <a:srgbClr val="6600FF"/>
                </a:solidFill>
              </a:rPr>
              <a:t>conus</a:t>
            </a:r>
            <a:r>
              <a:rPr lang="en-US" dirty="0" smtClean="0">
                <a:solidFill>
                  <a:srgbClr val="6600FF"/>
                </a:solidFill>
              </a:rPr>
              <a:t> </a:t>
            </a:r>
            <a:r>
              <a:rPr lang="en-US" dirty="0" err="1" smtClean="0">
                <a:solidFill>
                  <a:srgbClr val="6600FF"/>
                </a:solidFill>
              </a:rPr>
              <a:t>arteiosus</a:t>
            </a:r>
            <a:r>
              <a:rPr lang="en-US" dirty="0" smtClean="0">
                <a:solidFill>
                  <a:srgbClr val="6600FF"/>
                </a:solidFill>
              </a:rPr>
              <a:t> and opening is guarded by </a:t>
            </a:r>
            <a:r>
              <a:rPr lang="en-US" dirty="0" err="1" smtClean="0">
                <a:solidFill>
                  <a:srgbClr val="6600FF"/>
                </a:solidFill>
              </a:rPr>
              <a:t>cuspid</a:t>
            </a:r>
            <a:r>
              <a:rPr lang="en-US" dirty="0" smtClean="0">
                <a:solidFill>
                  <a:srgbClr val="6600FF"/>
                </a:solidFill>
              </a:rPr>
              <a:t> valves. </a:t>
            </a:r>
          </a:p>
          <a:p>
            <a:pPr algn="just"/>
            <a:r>
              <a:rPr lang="en-US" b="1" dirty="0" smtClean="0">
                <a:solidFill>
                  <a:srgbClr val="6600FF"/>
                </a:solidFill>
              </a:rPr>
              <a:t>4. The </a:t>
            </a:r>
            <a:r>
              <a:rPr lang="en-US" b="1" dirty="0" err="1" smtClean="0">
                <a:solidFill>
                  <a:srgbClr val="6600FF"/>
                </a:solidFill>
              </a:rPr>
              <a:t>conus</a:t>
            </a:r>
            <a:r>
              <a:rPr lang="en-US" b="1" dirty="0" smtClean="0">
                <a:solidFill>
                  <a:srgbClr val="6600FF"/>
                </a:solidFill>
              </a:rPr>
              <a:t> </a:t>
            </a:r>
            <a:r>
              <a:rPr lang="en-US" b="1" dirty="0" err="1" smtClean="0">
                <a:solidFill>
                  <a:srgbClr val="6600FF"/>
                </a:solidFill>
              </a:rPr>
              <a:t>arteriosus</a:t>
            </a:r>
            <a:r>
              <a:rPr lang="en-US" dirty="0" smtClean="0">
                <a:solidFill>
                  <a:srgbClr val="6600FF"/>
                </a:solidFill>
              </a:rPr>
              <a:t>: stout; muscular tube and interiorly  provided with two transverse rows of semi-lunar valves. The </a:t>
            </a:r>
            <a:r>
              <a:rPr lang="en-US" dirty="0" err="1" smtClean="0">
                <a:solidFill>
                  <a:srgbClr val="6600FF"/>
                </a:solidFill>
              </a:rPr>
              <a:t>conus</a:t>
            </a:r>
            <a:r>
              <a:rPr lang="en-US" dirty="0" smtClean="0">
                <a:solidFill>
                  <a:srgbClr val="6600FF"/>
                </a:solidFill>
              </a:rPr>
              <a:t> </a:t>
            </a:r>
            <a:r>
              <a:rPr lang="en-US" dirty="0" err="1" smtClean="0">
                <a:solidFill>
                  <a:srgbClr val="6600FF"/>
                </a:solidFill>
              </a:rPr>
              <a:t>arteriosus</a:t>
            </a:r>
            <a:r>
              <a:rPr lang="en-US" dirty="0" smtClean="0">
                <a:solidFill>
                  <a:srgbClr val="6600FF"/>
                </a:solidFill>
              </a:rPr>
              <a:t> is continued forwards through the wall of the pericardium as the ventral or cardiac aorta.</a:t>
            </a:r>
            <a:endParaRPr lang="en-US" dirty="0">
              <a:solidFill>
                <a:srgbClr val="6600FF"/>
              </a:solidFill>
            </a:endParaRPr>
          </a:p>
        </p:txBody>
      </p:sp>
      <p:pic>
        <p:nvPicPr>
          <p:cNvPr id="5" name="Content Placeholder 4"/>
          <p:cNvPicPr>
            <a:picLocks noGrp="1"/>
          </p:cNvPicPr>
          <p:nvPr>
            <p:ph sz="half" idx="1"/>
          </p:nvPr>
        </p:nvPicPr>
        <p:blipFill>
          <a:blip r:embed="rId2"/>
          <a:srcRect/>
          <a:stretch>
            <a:fillRect/>
          </a:stretch>
        </p:blipFill>
        <p:spPr bwMode="auto">
          <a:xfrm>
            <a:off x="457200" y="1600200"/>
            <a:ext cx="4038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smtClean="0">
                <a:solidFill>
                  <a:srgbClr val="6600FF"/>
                </a:solidFill>
              </a:rPr>
              <a:t>Scoliodon</a:t>
            </a:r>
            <a:r>
              <a:rPr lang="en-US" b="1" i="1" dirty="0" smtClean="0">
                <a:solidFill>
                  <a:srgbClr val="6600FF"/>
                </a:solidFill>
              </a:rPr>
              <a:t>: Heart Internal Structure</a:t>
            </a:r>
            <a:r>
              <a:rPr lang="en-US" dirty="0" smtClean="0"/>
              <a:t> </a:t>
            </a:r>
            <a:endParaRPr lang="en-US" dirty="0"/>
          </a:p>
        </p:txBody>
      </p:sp>
      <p:sp>
        <p:nvSpPr>
          <p:cNvPr id="4" name="Content Placeholder 3"/>
          <p:cNvSpPr>
            <a:spLocks noGrp="1"/>
          </p:cNvSpPr>
          <p:nvPr>
            <p:ph sz="half" idx="2"/>
          </p:nvPr>
        </p:nvSpPr>
        <p:spPr/>
        <p:txBody>
          <a:bodyPr>
            <a:normAutofit fontScale="70000" lnSpcReduction="20000"/>
          </a:bodyPr>
          <a:lstStyle/>
          <a:p>
            <a:pPr algn="just"/>
            <a:r>
              <a:rPr lang="en-US" b="1" dirty="0" smtClean="0">
                <a:solidFill>
                  <a:srgbClr val="6600FF"/>
                </a:solidFill>
              </a:rPr>
              <a:t>Working of Heart: P</a:t>
            </a:r>
            <a:r>
              <a:rPr lang="en-US" dirty="0" smtClean="0">
                <a:solidFill>
                  <a:srgbClr val="6600FF"/>
                </a:solidFill>
              </a:rPr>
              <a:t>ump the blood to the different parts of the body. This is effected by the rhythmic contraction of the different parts of the heart in a definite Succession and at regular intervals. The heart-beat or contraction starts in the sinus </a:t>
            </a:r>
            <a:r>
              <a:rPr lang="en-US" dirty="0" err="1" smtClean="0">
                <a:solidFill>
                  <a:srgbClr val="6600FF"/>
                </a:solidFill>
              </a:rPr>
              <a:t>venosus</a:t>
            </a:r>
            <a:r>
              <a:rPr lang="en-US" dirty="0" smtClean="0">
                <a:solidFill>
                  <a:srgbClr val="6600FF"/>
                </a:solidFill>
              </a:rPr>
              <a:t>, atrium or auricle ventricle and </a:t>
            </a:r>
            <a:r>
              <a:rPr lang="en-US" dirty="0" err="1" smtClean="0">
                <a:solidFill>
                  <a:srgbClr val="6600FF"/>
                </a:solidFill>
              </a:rPr>
              <a:t>conus</a:t>
            </a:r>
            <a:r>
              <a:rPr lang="en-US" dirty="0" smtClean="0">
                <a:solidFill>
                  <a:srgbClr val="6600FF"/>
                </a:solidFill>
              </a:rPr>
              <a:t> </a:t>
            </a:r>
            <a:r>
              <a:rPr lang="en-US" dirty="0" err="1" smtClean="0">
                <a:solidFill>
                  <a:srgbClr val="6600FF"/>
                </a:solidFill>
              </a:rPr>
              <a:t>arteriosus</a:t>
            </a:r>
            <a:r>
              <a:rPr lang="en-US" dirty="0" smtClean="0">
                <a:solidFill>
                  <a:srgbClr val="6600FF"/>
                </a:solidFill>
              </a:rPr>
              <a:t>. Thus, only the venous blood (Deoxygenated) passes through the heart in </a:t>
            </a:r>
            <a:r>
              <a:rPr lang="en-US" i="1" dirty="0" err="1" smtClean="0">
                <a:solidFill>
                  <a:srgbClr val="6600FF"/>
                </a:solidFill>
              </a:rPr>
              <a:t>Scoliodon</a:t>
            </a:r>
            <a:r>
              <a:rPr lang="en-US" dirty="0" smtClean="0">
                <a:solidFill>
                  <a:srgbClr val="6600FF"/>
                </a:solidFill>
              </a:rPr>
              <a:t>. This is known as the single type of circulation and the heart is called venous or </a:t>
            </a:r>
            <a:r>
              <a:rPr lang="en-US" dirty="0" err="1" smtClean="0">
                <a:solidFill>
                  <a:srgbClr val="6600FF"/>
                </a:solidFill>
              </a:rPr>
              <a:t>branchial</a:t>
            </a:r>
            <a:r>
              <a:rPr lang="en-US" dirty="0" smtClean="0">
                <a:solidFill>
                  <a:srgbClr val="6600FF"/>
                </a:solidFill>
              </a:rPr>
              <a:t> heart. sinus </a:t>
            </a:r>
            <a:r>
              <a:rPr lang="en-US" dirty="0" err="1" smtClean="0">
                <a:solidFill>
                  <a:srgbClr val="6600FF"/>
                </a:solidFill>
              </a:rPr>
              <a:t>venosus</a:t>
            </a:r>
            <a:r>
              <a:rPr lang="en-US" dirty="0" smtClean="0">
                <a:solidFill>
                  <a:srgbClr val="6600FF"/>
                </a:solidFill>
              </a:rPr>
              <a:t> to form a </a:t>
            </a:r>
            <a:r>
              <a:rPr lang="en-US" dirty="0" err="1" smtClean="0">
                <a:solidFill>
                  <a:srgbClr val="6600FF"/>
                </a:solidFill>
              </a:rPr>
              <a:t>sinuauricular</a:t>
            </a:r>
            <a:r>
              <a:rPr lang="en-US" dirty="0" smtClean="0">
                <a:solidFill>
                  <a:srgbClr val="6600FF"/>
                </a:solidFill>
              </a:rPr>
              <a:t> node where the heart-beat starts.</a:t>
            </a:r>
            <a:r>
              <a:rPr lang="en-US" dirty="0" smtClean="0"/>
              <a:t> </a:t>
            </a:r>
          </a:p>
          <a:p>
            <a:endParaRPr lang="en-US" dirty="0"/>
          </a:p>
        </p:txBody>
      </p:sp>
      <p:pic>
        <p:nvPicPr>
          <p:cNvPr id="5" name="Content Placeholder 4"/>
          <p:cNvPicPr>
            <a:picLocks noGrp="1"/>
          </p:cNvPicPr>
          <p:nvPr>
            <p:ph sz="half" idx="1"/>
          </p:nvPr>
        </p:nvPicPr>
        <p:blipFill>
          <a:blip r:embed="rId2" cstate="print"/>
          <a:srcRect/>
          <a:stretch>
            <a:fillRect/>
          </a:stretch>
        </p:blipFill>
        <p:spPr bwMode="auto">
          <a:xfrm>
            <a:off x="524518" y="1600200"/>
            <a:ext cx="390396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solidFill>
                  <a:srgbClr val="6600FF"/>
                </a:solidFill>
              </a:rPr>
              <a:t>Scoliodon:Arterial</a:t>
            </a:r>
            <a:r>
              <a:rPr lang="en-US" b="1" i="1" dirty="0" smtClean="0">
                <a:solidFill>
                  <a:srgbClr val="6600FF"/>
                </a:solidFill>
              </a:rPr>
              <a:t> system</a:t>
            </a:r>
            <a:endParaRPr lang="en-US" dirty="0"/>
          </a:p>
        </p:txBody>
      </p:sp>
      <p:pic>
        <p:nvPicPr>
          <p:cNvPr id="4" name="Content Placeholder 3"/>
          <p:cNvPicPr>
            <a:picLocks noGrp="1"/>
          </p:cNvPicPr>
          <p:nvPr>
            <p:ph idx="1"/>
          </p:nvPr>
        </p:nvPicPr>
        <p:blipFill>
          <a:blip r:embed="rId2"/>
          <a:srcRect/>
          <a:stretch>
            <a:fillRect/>
          </a:stretch>
        </p:blipFill>
        <p:spPr bwMode="auto">
          <a:xfrm>
            <a:off x="533401" y="1295400"/>
            <a:ext cx="4800600" cy="5271655"/>
          </a:xfrm>
          <a:prstGeom prst="rect">
            <a:avLst/>
          </a:prstGeom>
          <a:noFill/>
          <a:ln w="9525">
            <a:noFill/>
            <a:miter lim="800000"/>
            <a:headEnd/>
            <a:tailEnd/>
          </a:ln>
        </p:spPr>
      </p:pic>
      <p:sp>
        <p:nvSpPr>
          <p:cNvPr id="5" name="TextBox 4"/>
          <p:cNvSpPr txBox="1"/>
          <p:nvPr/>
        </p:nvSpPr>
        <p:spPr>
          <a:xfrm>
            <a:off x="5334000" y="1828800"/>
            <a:ext cx="2679742"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sp>
        <p:nvSpPr>
          <p:cNvPr id="1025" name="Rectangle 1"/>
          <p:cNvSpPr>
            <a:spLocks noChangeArrowheads="1"/>
          </p:cNvSpPr>
          <p:nvPr/>
        </p:nvSpPr>
        <p:spPr bwMode="auto">
          <a:xfrm>
            <a:off x="5410200" y="1447800"/>
            <a:ext cx="28956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1. The ventral aorta and afferent </a:t>
            </a:r>
            <a:r>
              <a:rPr kumimoji="0" lang="en-US" sz="2000" b="1"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branchial</a:t>
            </a:r>
            <a:r>
              <a:rPr kumimoji="0" lang="en-US" sz="2000"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arteries</a:t>
            </a:r>
          </a:p>
          <a:p>
            <a:pPr marL="0" marR="0" lvl="0" indent="0" algn="just"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rgbClr val="6600FF"/>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2. The efferent </a:t>
            </a:r>
            <a:r>
              <a:rPr kumimoji="0" lang="en-US" sz="2000" b="1"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branchial</a:t>
            </a:r>
            <a:r>
              <a:rPr kumimoji="0" lang="en-US" sz="2000"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&amp;</a:t>
            </a:r>
            <a:r>
              <a:rPr kumimoji="0" lang="en-US" sz="2000" b="1" i="0" u="none" strike="noStrike" cap="none" normalizeH="0" dirty="0" smtClean="0">
                <a:ln>
                  <a:noFill/>
                </a:ln>
                <a:solidFill>
                  <a:srgbClr val="6600FF"/>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epibranchial</a:t>
            </a:r>
            <a:r>
              <a:rPr kumimoji="0" lang="en-US" sz="2000"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arteries</a:t>
            </a:r>
          </a:p>
          <a:p>
            <a:pPr marL="0" marR="0" lvl="0" indent="0"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rgbClr val="66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3. Arteries of dorsal aorta</a:t>
            </a:r>
          </a:p>
          <a:p>
            <a:pPr marL="0" marR="0" lvl="0" indent="0" algn="just" defTabSz="914400" rtl="0" eaLnBrk="0" fontAlgn="base" latinLnBrk="0" hangingPunct="0">
              <a:lnSpc>
                <a:spcPct val="100000"/>
              </a:lnSpc>
              <a:spcBef>
                <a:spcPct val="0"/>
              </a:spcBef>
              <a:spcAft>
                <a:spcPct val="0"/>
              </a:spcAft>
              <a:buClrTx/>
              <a:buSzTx/>
              <a:tabLst/>
            </a:pPr>
            <a:endParaRPr lang="en-US" sz="2000" dirty="0" smtClean="0">
              <a:solidFill>
                <a:srgbClr val="6600FF"/>
              </a:solidFill>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rgbClr val="6600FF"/>
                </a:solidFill>
                <a:effectLst/>
                <a:latin typeface="Calibri" pitchFamily="34" charset="0"/>
                <a:ea typeface="Calibri" pitchFamily="34" charset="0"/>
                <a:cs typeface="Times New Roman" pitchFamily="18" charset="0"/>
              </a:rPr>
              <a:t>4. The Arteries of the head</a:t>
            </a:r>
            <a:r>
              <a:rPr kumimoji="0" lang="en-US" sz="20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rgbClr val="66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6600FF"/>
                </a:solidFill>
                <a:effectLst/>
                <a:latin typeface="Calibri" pitchFamily="34" charset="0"/>
                <a:ea typeface="Calibri" pitchFamily="34" charset="0"/>
                <a:cs typeface="Times New Roman" pitchFamily="18" charset="0"/>
              </a:rPr>
              <a:t> 5. The </a:t>
            </a:r>
            <a:r>
              <a:rPr kumimoji="0" lang="en-US" sz="2000" b="1" i="0" u="none" strike="noStrike" cap="none" normalizeH="0" baseline="0" dirty="0" err="1" smtClean="0">
                <a:ln>
                  <a:noFill/>
                </a:ln>
                <a:solidFill>
                  <a:srgbClr val="6600FF"/>
                </a:solidFill>
                <a:effectLst/>
                <a:latin typeface="Calibri" pitchFamily="34" charset="0"/>
                <a:ea typeface="Calibri" pitchFamily="34" charset="0"/>
                <a:cs typeface="Times New Roman" pitchFamily="18" charset="0"/>
              </a:rPr>
              <a:t>hypobranchial</a:t>
            </a:r>
            <a:r>
              <a:rPr kumimoji="0" lang="en-US" sz="2000" b="1" i="0" u="none" strike="noStrike" cap="none" normalizeH="0" baseline="0" dirty="0" smtClean="0">
                <a:ln>
                  <a:noFill/>
                </a:ln>
                <a:solidFill>
                  <a:srgbClr val="6600FF"/>
                </a:solidFill>
                <a:effectLst/>
                <a:latin typeface="Calibri" pitchFamily="34" charset="0"/>
                <a:ea typeface="Calibri" pitchFamily="34" charset="0"/>
                <a:cs typeface="Times New Roman" pitchFamily="18" charset="0"/>
              </a:rPr>
              <a:t> blood plexus</a:t>
            </a:r>
            <a:r>
              <a:rPr kumimoji="0" lang="en-US" sz="2000" b="0" i="0" u="none" strike="noStrike" cap="none" normalizeH="0" baseline="0" dirty="0" smtClean="0">
                <a:ln>
                  <a:noFill/>
                </a:ln>
                <a:solidFill>
                  <a:srgbClr val="6600FF"/>
                </a:solidFill>
                <a:effectLst/>
                <a:latin typeface="Calibri" pitchFamily="34" charset="0"/>
                <a:ea typeface="Calibri" pitchFamily="34" charset="0"/>
                <a:cs typeface="Times New Roman" pitchFamily="18" charset="0"/>
              </a:rPr>
              <a:t> </a:t>
            </a:r>
            <a:endParaRPr kumimoji="0" lang="en-US" sz="2000" b="0" i="0" u="none" strike="noStrike" cap="none" normalizeH="0" baseline="0" dirty="0" smtClean="0">
              <a:ln>
                <a:noFill/>
              </a:ln>
              <a:solidFill>
                <a:srgbClr val="6600FF"/>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143000" y="0"/>
            <a:ext cx="6823364" cy="6747164"/>
          </a:xfrm>
          <a:prstGeom prst="rect">
            <a:avLst/>
          </a:prstGeom>
          <a:noFill/>
          <a:ln w="9525">
            <a:noFill/>
            <a:miter lim="800000"/>
            <a:headEnd/>
            <a:tailEnd/>
          </a:ln>
        </p:spPr>
      </p:pic>
      <p:pic>
        <p:nvPicPr>
          <p:cNvPr id="3" name="Picture 2"/>
          <p:cNvPicPr/>
          <p:nvPr/>
        </p:nvPicPr>
        <p:blipFill>
          <a:blip r:embed="rId2"/>
          <a:srcRect/>
          <a:stretch>
            <a:fillRect/>
          </a:stretch>
        </p:blipFill>
        <p:spPr bwMode="auto">
          <a:xfrm>
            <a:off x="1295400" y="152400"/>
            <a:ext cx="6823364" cy="6747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609601" y="928687"/>
            <a:ext cx="4724400" cy="5000625"/>
          </a:xfrm>
          <a:prstGeom prst="rect">
            <a:avLst/>
          </a:prstGeom>
          <a:noFill/>
          <a:ln w="9525">
            <a:noFill/>
            <a:miter lim="800000"/>
            <a:headEnd/>
            <a:tailEnd/>
          </a:ln>
        </p:spPr>
      </p:pic>
      <p:sp>
        <p:nvSpPr>
          <p:cNvPr id="11265" name="Rectangle 1"/>
          <p:cNvSpPr>
            <a:spLocks noChangeArrowheads="1"/>
          </p:cNvSpPr>
          <p:nvPr/>
        </p:nvSpPr>
        <p:spPr bwMode="auto">
          <a:xfrm>
            <a:off x="5562600" y="838200"/>
            <a:ext cx="2743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Anterior cardinal system</a:t>
            </a:r>
          </a:p>
          <a:p>
            <a:pPr marL="457200" marR="0" lvl="0" indent="-457200" algn="l"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rgbClr val="66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2. Posterior cardinal system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66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3. Lateral abdominal system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66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4. Portal system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5. </a:t>
            </a:r>
            <a:r>
              <a:rPr kumimoji="0" lang="en-US" sz="2400" b="0"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Cutaneous</a:t>
            </a:r>
            <a:r>
              <a:rPr kumimoji="0" lang="en-US" sz="24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system </a:t>
            </a:r>
            <a:endParaRPr kumimoji="0" lang="en-US" sz="2400" b="0" i="0" u="none" strike="noStrike" cap="none" normalizeH="0" baseline="0" dirty="0" smtClean="0">
              <a:ln>
                <a:noFill/>
              </a:ln>
              <a:solidFill>
                <a:srgbClr val="6600FF"/>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4267200" y="838200"/>
            <a:ext cx="4495800" cy="424731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6600FF"/>
                </a:solidFill>
                <a:effectLst/>
                <a:latin typeface="Arial" pitchFamily="34" charset="0"/>
                <a:ea typeface="Times New Roman" pitchFamily="18" charset="0"/>
              </a:rPr>
              <a:t>Brain: </a:t>
            </a:r>
            <a:r>
              <a:rPr kumimoji="0" lang="en-US" b="0" i="0" u="none" strike="noStrike" cap="none" normalizeH="0" baseline="0" dirty="0" smtClean="0">
                <a:ln>
                  <a:noFill/>
                </a:ln>
                <a:solidFill>
                  <a:srgbClr val="6600FF"/>
                </a:solidFill>
                <a:effectLst/>
                <a:latin typeface="Arial" pitchFamily="34" charset="0"/>
                <a:ea typeface="Times New Roman" pitchFamily="18" charset="0"/>
              </a:rPr>
              <a:t>The brain is divided into three parts: fore-brain, mid-brain and hind-brain. </a:t>
            </a:r>
            <a:br>
              <a:rPr kumimoji="0" lang="en-US" b="0" i="0" u="none" strike="noStrike" cap="none" normalizeH="0" baseline="0" dirty="0" smtClean="0">
                <a:ln>
                  <a:noFill/>
                </a:ln>
                <a:solidFill>
                  <a:srgbClr val="6600FF"/>
                </a:solidFill>
                <a:effectLst/>
                <a:latin typeface="Arial" pitchFamily="34" charset="0"/>
                <a:ea typeface="Times New Roman" pitchFamily="18" charset="0"/>
              </a:rPr>
            </a:br>
            <a:r>
              <a:rPr kumimoji="0" lang="en-US" b="1" i="0" u="none" strike="noStrike" cap="none" normalizeH="0" baseline="0" dirty="0" smtClean="0">
                <a:ln>
                  <a:noFill/>
                </a:ln>
                <a:solidFill>
                  <a:srgbClr val="6600FF"/>
                </a:solidFill>
                <a:effectLst/>
                <a:latin typeface="Arial" pitchFamily="34" charset="0"/>
                <a:ea typeface="Times New Roman" pitchFamily="18" charset="0"/>
              </a:rPr>
              <a:t>a).Fore-brain: </a:t>
            </a:r>
            <a:r>
              <a:rPr kumimoji="0" lang="en-US" b="0" i="0" u="none" strike="noStrike" cap="none" normalizeH="0" baseline="0" dirty="0" smtClean="0">
                <a:ln>
                  <a:noFill/>
                </a:ln>
                <a:solidFill>
                  <a:srgbClr val="6600FF"/>
                </a:solidFill>
                <a:effectLst/>
                <a:latin typeface="Arial" pitchFamily="34" charset="0"/>
                <a:ea typeface="Times New Roman" pitchFamily="18" charset="0"/>
              </a:rPr>
              <a:t>includes olfactory lobes, cerebrum and the diencephalon. </a:t>
            </a:r>
            <a:endParaRPr lang="en-US" dirty="0" smtClean="0">
              <a:solidFill>
                <a:srgbClr val="6600FF"/>
              </a:solidFill>
              <a:latin typeface="Arial" pitchFamily="34" charset="0"/>
              <a:ea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6600FF"/>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FF"/>
                </a:solidFill>
                <a:effectLst/>
                <a:latin typeface="Arial" pitchFamily="34" charset="0"/>
                <a:ea typeface="Times New Roman" pitchFamily="18" charset="0"/>
              </a:rPr>
              <a:t>The </a:t>
            </a:r>
            <a:r>
              <a:rPr kumimoji="0" lang="en-US" b="1" i="0" u="none" strike="noStrike" cap="none" normalizeH="0" baseline="0" dirty="0" smtClean="0">
                <a:ln>
                  <a:noFill/>
                </a:ln>
                <a:solidFill>
                  <a:srgbClr val="6600FF"/>
                </a:solidFill>
                <a:effectLst/>
                <a:latin typeface="Arial" pitchFamily="34" charset="0"/>
                <a:ea typeface="Times New Roman" pitchFamily="18" charset="0"/>
              </a:rPr>
              <a:t>olfactory lobe </a:t>
            </a:r>
            <a:r>
              <a:rPr kumimoji="0" lang="en-US" b="0" i="0" u="none" strike="noStrike" cap="none" normalizeH="0" baseline="0" dirty="0" smtClean="0">
                <a:ln>
                  <a:noFill/>
                </a:ln>
                <a:solidFill>
                  <a:srgbClr val="6600FF"/>
                </a:solidFill>
                <a:effectLst/>
                <a:latin typeface="Arial" pitchFamily="34" charset="0"/>
                <a:ea typeface="Times New Roman" pitchFamily="18" charset="0"/>
              </a:rPr>
              <a:t>consists of pair of stout stalks, the olfactory peduncles extending forwards and outwards from the </a:t>
            </a:r>
            <a:r>
              <a:rPr kumimoji="0" lang="en-US" b="0" i="0" u="none" strike="noStrike" cap="none" normalizeH="0" baseline="0" dirty="0" err="1" smtClean="0">
                <a:ln>
                  <a:noFill/>
                </a:ln>
                <a:solidFill>
                  <a:srgbClr val="6600FF"/>
                </a:solidFill>
                <a:effectLst/>
                <a:latin typeface="Arial" pitchFamily="34" charset="0"/>
                <a:ea typeface="Times New Roman" pitchFamily="18" charset="0"/>
              </a:rPr>
              <a:t>antero</a:t>
            </a:r>
            <a:r>
              <a:rPr kumimoji="0" lang="en-US" b="0" i="0" u="none" strike="noStrike" cap="none" normalizeH="0" baseline="0" dirty="0" smtClean="0">
                <a:ln>
                  <a:noFill/>
                </a:ln>
                <a:solidFill>
                  <a:srgbClr val="6600FF"/>
                </a:solidFill>
                <a:effectLst/>
                <a:latin typeface="Arial" pitchFamily="34" charset="0"/>
                <a:ea typeface="Times New Roman" pitchFamily="18" charset="0"/>
              </a:rPr>
              <a:t> lateral angle of the cerebrum.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FF"/>
                </a:solidFill>
                <a:effectLst/>
                <a:latin typeface="Arial" pitchFamily="34" charset="0"/>
                <a:ea typeface="Times New Roman" pitchFamily="18" charset="0"/>
              </a:rPr>
              <a:t> Olfactory peduncles  end in a </a:t>
            </a:r>
            <a:r>
              <a:rPr kumimoji="0" lang="en-US" b="0" i="0" u="none" strike="noStrike" cap="none" normalizeH="0" baseline="0" dirty="0" err="1" smtClean="0">
                <a:ln>
                  <a:noFill/>
                </a:ln>
                <a:solidFill>
                  <a:srgbClr val="6600FF"/>
                </a:solidFill>
                <a:effectLst/>
                <a:latin typeface="Arial" pitchFamily="34" charset="0"/>
                <a:ea typeface="Times New Roman" pitchFamily="18" charset="0"/>
              </a:rPr>
              <a:t>bilobed</a:t>
            </a:r>
            <a:r>
              <a:rPr kumimoji="0" lang="en-US" b="0" i="0" u="none" strike="noStrike" cap="none" normalizeH="0" baseline="0" dirty="0" smtClean="0">
                <a:ln>
                  <a:noFill/>
                </a:ln>
                <a:solidFill>
                  <a:srgbClr val="6600FF"/>
                </a:solidFill>
                <a:effectLst/>
                <a:latin typeface="Arial" pitchFamily="34" charset="0"/>
                <a:ea typeface="Times New Roman" pitchFamily="18" charset="0"/>
              </a:rPr>
              <a:t> mass called olfactory bulb or lobe, </a:t>
            </a:r>
            <a:r>
              <a:rPr kumimoji="0" lang="en-US" b="0" i="0" u="none" strike="noStrike" cap="none" normalizeH="0" baseline="0" dirty="0" err="1" smtClean="0">
                <a:ln>
                  <a:noFill/>
                </a:ln>
                <a:solidFill>
                  <a:srgbClr val="6600FF"/>
                </a:solidFill>
                <a:effectLst/>
                <a:latin typeface="Arial" pitchFamily="34" charset="0"/>
                <a:ea typeface="Times New Roman" pitchFamily="18" charset="0"/>
              </a:rPr>
              <a:t>closley</a:t>
            </a:r>
            <a:r>
              <a:rPr kumimoji="0" lang="en-US" b="0" i="0" u="none" strike="noStrike" cap="none" normalizeH="0" baseline="0" dirty="0" smtClean="0">
                <a:ln>
                  <a:noFill/>
                </a:ln>
                <a:solidFill>
                  <a:srgbClr val="6600FF"/>
                </a:solidFill>
                <a:effectLst/>
                <a:latin typeface="Arial" pitchFamily="34" charset="0"/>
                <a:ea typeface="Times New Roman" pitchFamily="18" charset="0"/>
              </a:rPr>
              <a:t> applied to the olfactory sac of its </a:t>
            </a:r>
            <a:br>
              <a:rPr kumimoji="0" lang="en-US" b="0" i="0" u="none" strike="noStrike" cap="none" normalizeH="0" baseline="0" dirty="0" smtClean="0">
                <a:ln>
                  <a:noFill/>
                </a:ln>
                <a:solidFill>
                  <a:srgbClr val="6600FF"/>
                </a:solidFill>
                <a:effectLst/>
                <a:latin typeface="Arial" pitchFamily="34" charset="0"/>
                <a:ea typeface="Times New Roman" pitchFamily="18" charset="0"/>
              </a:rPr>
            </a:br>
            <a:r>
              <a:rPr kumimoji="0" lang="en-US" b="0" i="0" u="none" strike="noStrike" cap="none" normalizeH="0" baseline="0" dirty="0" smtClean="0">
                <a:ln>
                  <a:noFill/>
                </a:ln>
                <a:solidFill>
                  <a:srgbClr val="6600FF"/>
                </a:solidFill>
                <a:effectLst/>
                <a:latin typeface="Arial" pitchFamily="34" charset="0"/>
                <a:ea typeface="Times New Roman" pitchFamily="18" charset="0"/>
              </a:rPr>
              <a:t>own side. The olfactory tract and bulbs enclose narrow cavities, the olfactory ventricles or </a:t>
            </a:r>
            <a:r>
              <a:rPr kumimoji="0" lang="en-US" b="0" i="0" u="none" strike="noStrike" cap="none" normalizeH="0" baseline="0" dirty="0" err="1" smtClean="0">
                <a:ln>
                  <a:noFill/>
                </a:ln>
                <a:solidFill>
                  <a:srgbClr val="6600FF"/>
                </a:solidFill>
                <a:effectLst/>
                <a:latin typeface="Arial" pitchFamily="34" charset="0"/>
                <a:ea typeface="Times New Roman" pitchFamily="18" charset="0"/>
              </a:rPr>
              <a:t>rhinocoels</a:t>
            </a:r>
            <a:r>
              <a:rPr kumimoji="0" lang="en-US" b="0" i="0" u="none" strike="noStrike" cap="none" normalizeH="0" baseline="0" dirty="0" smtClean="0">
                <a:ln>
                  <a:noFill/>
                </a:ln>
                <a:solidFill>
                  <a:srgbClr val="6600FF"/>
                </a:solidFill>
                <a:effectLst/>
                <a:latin typeface="Arial" pitchFamily="34" charset="0"/>
                <a:ea typeface="Times New Roman" pitchFamily="18" charset="0"/>
              </a:rPr>
              <a:t>. </a:t>
            </a:r>
            <a:endParaRPr kumimoji="0" lang="en-US" b="0" i="0" u="none" strike="noStrike" cap="none" normalizeH="0" baseline="0" dirty="0" smtClean="0">
              <a:ln>
                <a:noFill/>
              </a:ln>
              <a:solidFill>
                <a:srgbClr val="6600FF"/>
              </a:solidFill>
              <a:effectLst/>
              <a:latin typeface="Arial" pitchFamily="34" charset="0"/>
            </a:endParaRPr>
          </a:p>
        </p:txBody>
      </p:sp>
      <p:pic>
        <p:nvPicPr>
          <p:cNvPr id="8194" name="Picture 2"/>
          <p:cNvPicPr>
            <a:picLocks noChangeAspect="1" noChangeArrowheads="1"/>
          </p:cNvPicPr>
          <p:nvPr/>
        </p:nvPicPr>
        <p:blipFill>
          <a:blip r:embed="rId2"/>
          <a:srcRect/>
          <a:stretch>
            <a:fillRect/>
          </a:stretch>
        </p:blipFill>
        <p:spPr bwMode="auto">
          <a:xfrm>
            <a:off x="304801" y="838200"/>
            <a:ext cx="3809999"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4953000" y="533400"/>
            <a:ext cx="37338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FF"/>
                </a:solidFill>
                <a:effectLst/>
                <a:latin typeface="Arial" pitchFamily="34" charset="0"/>
                <a:ea typeface="Times New Roman" pitchFamily="18" charset="0"/>
              </a:rPr>
              <a:t>The </a:t>
            </a:r>
            <a:r>
              <a:rPr kumimoji="0" lang="en-US" b="1" i="0" u="none" strike="noStrike" cap="none" normalizeH="0" baseline="0" dirty="0" smtClean="0">
                <a:ln>
                  <a:noFill/>
                </a:ln>
                <a:solidFill>
                  <a:srgbClr val="6600FF"/>
                </a:solidFill>
                <a:effectLst/>
                <a:latin typeface="Arial" pitchFamily="34" charset="0"/>
                <a:ea typeface="Times New Roman" pitchFamily="18" charset="0"/>
              </a:rPr>
              <a:t>cerebrum </a:t>
            </a:r>
            <a:r>
              <a:rPr kumimoji="0" lang="en-US" b="0" i="0" u="none" strike="noStrike" cap="none" normalizeH="0" baseline="0" dirty="0" smtClean="0">
                <a:ln>
                  <a:noFill/>
                </a:ln>
                <a:solidFill>
                  <a:srgbClr val="6600FF"/>
                </a:solidFill>
                <a:effectLst/>
                <a:latin typeface="Arial" pitchFamily="34" charset="0"/>
                <a:ea typeface="Times New Roman" pitchFamily="18" charset="0"/>
              </a:rPr>
              <a:t>is undivided massive structure with no median groove to separate it into right and left cerebral hemispheres. It contains pair of cavities called lateral ventricles or </a:t>
            </a:r>
            <a:r>
              <a:rPr kumimoji="0" lang="en-US" b="0" i="0" u="none" strike="noStrike" cap="none" normalizeH="0" baseline="0" dirty="0" err="1" smtClean="0">
                <a:ln>
                  <a:noFill/>
                </a:ln>
                <a:solidFill>
                  <a:srgbClr val="6600FF"/>
                </a:solidFill>
                <a:effectLst/>
                <a:latin typeface="Arial" pitchFamily="34" charset="0"/>
                <a:ea typeface="Times New Roman" pitchFamily="18" charset="0"/>
              </a:rPr>
              <a:t>paracoels</a:t>
            </a:r>
            <a:r>
              <a:rPr kumimoji="0" lang="en-US" b="0" i="0" u="none" strike="noStrike" cap="none" normalizeH="0" baseline="0" dirty="0" smtClean="0">
                <a:ln>
                  <a:noFill/>
                </a:ln>
                <a:solidFill>
                  <a:srgbClr val="6600FF"/>
                </a:solidFill>
                <a:effectLst/>
                <a:latin typeface="Arial" pitchFamily="34" charset="0"/>
                <a:ea typeface="Times New Roman" pitchFamily="18" charset="0"/>
              </a:rPr>
              <a:t> separated by median partition and they are continued with foramen of </a:t>
            </a:r>
            <a:r>
              <a:rPr kumimoji="0" lang="en-US" b="0" i="0" u="none" strike="noStrike" cap="none" normalizeH="0" baseline="0" dirty="0" err="1" smtClean="0">
                <a:ln>
                  <a:noFill/>
                </a:ln>
                <a:solidFill>
                  <a:srgbClr val="6600FF"/>
                </a:solidFill>
                <a:effectLst/>
                <a:latin typeface="Arial" pitchFamily="34" charset="0"/>
                <a:ea typeface="Times New Roman" pitchFamily="18" charset="0"/>
              </a:rPr>
              <a:t>Monro</a:t>
            </a:r>
            <a:r>
              <a:rPr kumimoji="0" lang="en-US" b="0" i="0" u="none" strike="noStrike" cap="none" normalizeH="0" baseline="0" dirty="0" smtClean="0">
                <a:ln>
                  <a:noFill/>
                </a:ln>
                <a:solidFill>
                  <a:srgbClr val="6600FF"/>
                </a:solidFill>
                <a:effectLst/>
                <a:latin typeface="Arial" pitchFamily="34" charset="0"/>
                <a:ea typeface="Times New Roman" pitchFamily="18" charset="0"/>
              </a:rPr>
              <a:t>. The dorsal surface of cerebrum is quite smooth but on mid ventral surface, there is small opening, called </a:t>
            </a:r>
            <a:r>
              <a:rPr kumimoji="0" lang="en-US" b="0" i="0" u="none" strike="noStrike" cap="none" normalizeH="0" baseline="0" dirty="0" err="1" smtClean="0">
                <a:ln>
                  <a:noFill/>
                </a:ln>
                <a:solidFill>
                  <a:srgbClr val="6600FF"/>
                </a:solidFill>
                <a:effectLst/>
                <a:latin typeface="Arial" pitchFamily="34" charset="0"/>
                <a:ea typeface="Times New Roman" pitchFamily="18" charset="0"/>
              </a:rPr>
              <a:t>neuropore</a:t>
            </a:r>
            <a:r>
              <a:rPr kumimoji="0" lang="en-US" b="0" i="0" u="none" strike="noStrike" cap="none" normalizeH="0" baseline="0" dirty="0" smtClean="0">
                <a:ln>
                  <a:noFill/>
                </a:ln>
                <a:solidFill>
                  <a:srgbClr val="6600FF"/>
                </a:solidFill>
                <a:effectLst/>
                <a:latin typeface="Arial" pitchFamily="34" charset="0"/>
                <a:ea typeface="Times New Roman" pitchFamily="18" charset="0"/>
              </a:rPr>
              <a:t> through which emerge a pair of delicate nerves, the terminal or pre-olfactory nerves. Each of these nerves bears a ganglion along its course and runs along side the olfactory tract of its own side to innervate the mucous membrane of the </a:t>
            </a:r>
            <a:br>
              <a:rPr kumimoji="0" lang="en-US" b="0" i="0" u="none" strike="noStrike" cap="none" normalizeH="0" baseline="0" dirty="0" smtClean="0">
                <a:ln>
                  <a:noFill/>
                </a:ln>
                <a:solidFill>
                  <a:srgbClr val="6600FF"/>
                </a:solidFill>
                <a:effectLst/>
                <a:latin typeface="Arial" pitchFamily="34" charset="0"/>
                <a:ea typeface="Times New Roman" pitchFamily="18" charset="0"/>
              </a:rPr>
            </a:br>
            <a:r>
              <a:rPr kumimoji="0" lang="en-US" b="0" i="0" u="none" strike="noStrike" cap="none" normalizeH="0" baseline="0" dirty="0" smtClean="0">
                <a:ln>
                  <a:noFill/>
                </a:ln>
                <a:solidFill>
                  <a:srgbClr val="6600FF"/>
                </a:solidFill>
                <a:effectLst/>
                <a:latin typeface="Arial" pitchFamily="34" charset="0"/>
                <a:ea typeface="Times New Roman" pitchFamily="18" charset="0"/>
              </a:rPr>
              <a:t>olfactory sac. </a:t>
            </a:r>
            <a:endParaRPr kumimoji="0" lang="en-US" sz="1800" b="0" i="0" u="none" strike="noStrike" cap="none" normalizeH="0" baseline="0" dirty="0" smtClean="0">
              <a:ln>
                <a:noFill/>
              </a:ln>
              <a:solidFill>
                <a:srgbClr val="6600FF"/>
              </a:solidFill>
              <a:effectLst/>
              <a:latin typeface="Arial" pitchFamily="34" charset="0"/>
            </a:endParaRPr>
          </a:p>
        </p:txBody>
      </p:sp>
      <p:pic>
        <p:nvPicPr>
          <p:cNvPr id="6" name="Picture 5"/>
          <p:cNvPicPr/>
          <p:nvPr/>
        </p:nvPicPr>
        <p:blipFill>
          <a:blip r:embed="rId2"/>
          <a:srcRect/>
          <a:stretch>
            <a:fillRect/>
          </a:stretch>
        </p:blipFill>
        <p:spPr bwMode="auto">
          <a:xfrm>
            <a:off x="533400" y="1066800"/>
            <a:ext cx="41910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152400" dist="317500" dir="5400000" sx="90000" sy="-19000" rotWithShape="0">
              <a:prstClr val="black">
                <a:alpha val="15000"/>
              </a:prstClr>
            </a:outerShdw>
          </a:effectLst>
        </p:spPr>
        <p:txBody>
          <a:bodyPr/>
          <a:lstStyle/>
          <a:p>
            <a:r>
              <a:rPr lang="en-US" b="1" u="sng" dirty="0" err="1" smtClean="0">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rPr>
              <a:t>Scoliodon</a:t>
            </a:r>
            <a:r>
              <a:rPr lang="en-US" b="1" u="sng" dirty="0" smtClean="0">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rPr>
              <a:t> External Characters</a:t>
            </a:r>
            <a:endParaRPr lang="en-US" b="1" u="sng" dirty="0">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endParaRPr>
          </a:p>
        </p:txBody>
      </p:sp>
      <p:sp>
        <p:nvSpPr>
          <p:cNvPr id="3" name="Content Placeholder 2"/>
          <p:cNvSpPr>
            <a:spLocks noGrp="1"/>
          </p:cNvSpPr>
          <p:nvPr>
            <p:ph idx="1"/>
          </p:nvPr>
        </p:nvSpPr>
        <p:spPr>
          <a:xfrm>
            <a:off x="457200" y="1600200"/>
            <a:ext cx="8305800" cy="4525963"/>
          </a:xfrm>
        </p:spPr>
        <p:txBody>
          <a:bodyPr/>
          <a:lstStyle/>
          <a:p>
            <a:endParaRPr lang="en-US" dirty="0"/>
          </a:p>
        </p:txBody>
      </p:sp>
      <p:pic>
        <p:nvPicPr>
          <p:cNvPr id="4" name="Content Placeholder 4"/>
          <p:cNvPicPr>
            <a:picLocks/>
          </p:cNvPicPr>
          <p:nvPr/>
        </p:nvPicPr>
        <p:blipFill>
          <a:blip r:embed="rId2"/>
          <a:srcRect/>
          <a:stretch>
            <a:fillRect/>
          </a:stretch>
        </p:blipFill>
        <p:spPr bwMode="auto">
          <a:xfrm>
            <a:off x="533400" y="1219200"/>
            <a:ext cx="8001000" cy="2667000"/>
          </a:xfrm>
          <a:prstGeom prst="rect">
            <a:avLst/>
          </a:prstGeom>
          <a:noFill/>
          <a:ln w="9525">
            <a:noFill/>
            <a:miter lim="800000"/>
            <a:headEnd/>
            <a:tailEnd/>
          </a:ln>
        </p:spPr>
      </p:pic>
      <p:pic>
        <p:nvPicPr>
          <p:cNvPr id="7" name="Content Placeholder 4"/>
          <p:cNvPicPr>
            <a:picLocks/>
          </p:cNvPicPr>
          <p:nvPr/>
        </p:nvPicPr>
        <p:blipFill>
          <a:blip r:embed="rId2"/>
          <a:srcRect/>
          <a:stretch>
            <a:fillRect/>
          </a:stretch>
        </p:blipFill>
        <p:spPr bwMode="auto">
          <a:xfrm>
            <a:off x="685800" y="1371600"/>
            <a:ext cx="8001000" cy="2362200"/>
          </a:xfrm>
          <a:prstGeom prst="rect">
            <a:avLst/>
          </a:prstGeom>
          <a:noFill/>
          <a:ln w="9525">
            <a:noFill/>
            <a:miter lim="800000"/>
            <a:headEnd/>
            <a:tailEnd/>
          </a:ln>
        </p:spPr>
      </p:pic>
      <p:sp>
        <p:nvSpPr>
          <p:cNvPr id="8" name="TextBox 7"/>
          <p:cNvSpPr txBox="1"/>
          <p:nvPr/>
        </p:nvSpPr>
        <p:spPr>
          <a:xfrm>
            <a:off x="533400" y="3581400"/>
            <a:ext cx="8229600" cy="3046988"/>
          </a:xfrm>
          <a:prstGeom prst="rect">
            <a:avLst/>
          </a:prstGeom>
          <a:noFill/>
        </p:spPr>
        <p:txBody>
          <a:bodyPr wrap="square" rtlCol="0">
            <a:spAutoFit/>
          </a:bodyPr>
          <a:lstStyle/>
          <a:p>
            <a:r>
              <a:rPr lang="en-US" sz="3200" dirty="0">
                <a:solidFill>
                  <a:srgbClr val="0070C0"/>
                </a:solidFill>
                <a:latin typeface="Arial Black" pitchFamily="34" charset="0"/>
              </a:rPr>
              <a:t>The </a:t>
            </a:r>
            <a:r>
              <a:rPr lang="en-US" sz="3200" i="1" dirty="0" err="1">
                <a:solidFill>
                  <a:srgbClr val="0070C0"/>
                </a:solidFill>
                <a:latin typeface="Arial Black" pitchFamily="34" charset="0"/>
              </a:rPr>
              <a:t>Scoliodon</a:t>
            </a:r>
            <a:r>
              <a:rPr lang="en-US" sz="3200" i="1" dirty="0">
                <a:solidFill>
                  <a:srgbClr val="0070C0"/>
                </a:solidFill>
                <a:latin typeface="Arial Black" pitchFamily="34" charset="0"/>
              </a:rPr>
              <a:t> </a:t>
            </a:r>
            <a:r>
              <a:rPr lang="en-US" sz="3200" dirty="0">
                <a:solidFill>
                  <a:srgbClr val="0070C0"/>
                </a:solidFill>
                <a:latin typeface="Arial Black" pitchFamily="34" charset="0"/>
              </a:rPr>
              <a:t>has a long, laterally compressed spindle-shaped body tapering at the </a:t>
            </a:r>
            <a:r>
              <a:rPr lang="en-US" sz="3200" dirty="0" smtClean="0">
                <a:solidFill>
                  <a:srgbClr val="0070C0"/>
                </a:solidFill>
                <a:latin typeface="Arial Black" pitchFamily="34" charset="0"/>
              </a:rPr>
              <a:t> both </a:t>
            </a:r>
            <a:r>
              <a:rPr lang="en-US" sz="3200" dirty="0">
                <a:solidFill>
                  <a:srgbClr val="0070C0"/>
                </a:solidFill>
                <a:latin typeface="Arial Black" pitchFamily="34" charset="0"/>
              </a:rPr>
              <a:t>ends</a:t>
            </a:r>
            <a:r>
              <a:rPr lang="en-US" sz="3200" dirty="0" smtClean="0">
                <a:solidFill>
                  <a:srgbClr val="0070C0"/>
                </a:solidFill>
                <a:latin typeface="Arial Black" pitchFamily="34" charset="0"/>
              </a:rPr>
              <a:t>.</a:t>
            </a:r>
          </a:p>
          <a:p>
            <a:r>
              <a:rPr lang="en-US" sz="3200" dirty="0">
                <a:solidFill>
                  <a:srgbClr val="0070C0"/>
                </a:solidFill>
                <a:latin typeface="Arial Black" pitchFamily="34" charset="0"/>
              </a:rPr>
              <a:t>B</a:t>
            </a:r>
            <a:r>
              <a:rPr lang="en-US" sz="3200" dirty="0" smtClean="0">
                <a:solidFill>
                  <a:srgbClr val="0070C0"/>
                </a:solidFill>
                <a:latin typeface="Arial Black" pitchFamily="34" charset="0"/>
              </a:rPr>
              <a:t>ody - </a:t>
            </a:r>
            <a:r>
              <a:rPr lang="en-US" sz="3200" dirty="0" err="1" smtClean="0">
                <a:solidFill>
                  <a:srgbClr val="0070C0"/>
                </a:solidFill>
                <a:latin typeface="Arial Black" pitchFamily="34" charset="0"/>
              </a:rPr>
              <a:t>placoid</a:t>
            </a:r>
            <a:r>
              <a:rPr lang="en-US" sz="3200" dirty="0" smtClean="0">
                <a:solidFill>
                  <a:srgbClr val="0070C0"/>
                </a:solidFill>
                <a:latin typeface="Arial Black" pitchFamily="34" charset="0"/>
              </a:rPr>
              <a:t> scales</a:t>
            </a:r>
            <a:r>
              <a:rPr lang="en-US" sz="3200" b="1" dirty="0" smtClean="0">
                <a:solidFill>
                  <a:srgbClr val="0070C0"/>
                </a:solidFill>
                <a:latin typeface="Arial Black" pitchFamily="34" charset="0"/>
              </a:rPr>
              <a:t>. </a:t>
            </a:r>
            <a:r>
              <a:rPr lang="en-US" sz="3200" b="1" dirty="0" err="1">
                <a:solidFill>
                  <a:srgbClr val="0070C0"/>
                </a:solidFill>
                <a:latin typeface="Arial Black" pitchFamily="34" charset="0"/>
              </a:rPr>
              <a:t>heterocercal</a:t>
            </a:r>
            <a:r>
              <a:rPr lang="en-US" sz="3200" b="1" dirty="0">
                <a:solidFill>
                  <a:srgbClr val="0070C0"/>
                </a:solidFill>
                <a:latin typeface="Arial Black" pitchFamily="34" charset="0"/>
              </a:rPr>
              <a:t> </a:t>
            </a:r>
            <a:r>
              <a:rPr lang="en-US" sz="3200" b="1" dirty="0" smtClean="0">
                <a:solidFill>
                  <a:srgbClr val="0070C0"/>
                </a:solidFill>
                <a:latin typeface="Arial Black" pitchFamily="34" charset="0"/>
              </a:rPr>
              <a:t>tail. </a:t>
            </a:r>
            <a:r>
              <a:rPr lang="en-US" sz="3200" dirty="0" smtClean="0">
                <a:solidFill>
                  <a:srgbClr val="0070C0"/>
                </a:solidFill>
                <a:latin typeface="Arial Black" pitchFamily="34" charset="0"/>
              </a:rPr>
              <a:t>Body divisible- head</a:t>
            </a:r>
            <a:r>
              <a:rPr lang="en-US" sz="3200" dirty="0">
                <a:solidFill>
                  <a:srgbClr val="0070C0"/>
                </a:solidFill>
                <a:latin typeface="Arial Black" pitchFamily="34" charset="0"/>
              </a:rPr>
              <a:t>, trunk and </a:t>
            </a:r>
            <a:r>
              <a:rPr lang="en-US" sz="3200" dirty="0" smtClean="0">
                <a:solidFill>
                  <a:srgbClr val="0070C0"/>
                </a:solidFill>
                <a:latin typeface="Arial Black" pitchFamily="34" charset="0"/>
              </a:rPr>
              <a:t>tail. </a:t>
            </a:r>
            <a:endParaRPr lang="en-US" sz="3200" dirty="0">
              <a:solidFill>
                <a:srgbClr val="0070C0"/>
              </a:solidFill>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0" y="609600"/>
            <a:ext cx="4572000" cy="5078313"/>
          </a:xfrm>
          <a:prstGeom prst="rect">
            <a:avLst/>
          </a:prstGeom>
        </p:spPr>
        <p:txBody>
          <a:bodyPr>
            <a:spAutoFit/>
          </a:bodyPr>
          <a:lstStyle/>
          <a:p>
            <a:pPr algn="just" fontAlgn="base"/>
            <a:r>
              <a:rPr lang="en-US" dirty="0" smtClean="0">
                <a:solidFill>
                  <a:srgbClr val="6600FF"/>
                </a:solidFill>
              </a:rPr>
              <a:t>The cerebrum is continued behind into the narrow </a:t>
            </a:r>
            <a:r>
              <a:rPr lang="en-US" b="1" dirty="0" smtClean="0">
                <a:solidFill>
                  <a:srgbClr val="6600FF"/>
                </a:solidFill>
              </a:rPr>
              <a:t>diencephalon </a:t>
            </a:r>
            <a:r>
              <a:rPr lang="en-US" dirty="0" smtClean="0">
                <a:solidFill>
                  <a:srgbClr val="6600FF"/>
                </a:solidFill>
              </a:rPr>
              <a:t>which is very short and is completely hidden by the forward prolongation of the cerebellum. The roof of the diencephalon is extremely thin and membranous, being non-nervous in character, but it contains numerous blood vessels forming the anterior choroid plexus. Ventrally its anterior margin bears optic </a:t>
            </a:r>
            <a:r>
              <a:rPr lang="en-US" dirty="0" err="1" smtClean="0">
                <a:solidFill>
                  <a:srgbClr val="6600FF"/>
                </a:solidFill>
              </a:rPr>
              <a:t>chiasma</a:t>
            </a:r>
            <a:r>
              <a:rPr lang="en-US" dirty="0" smtClean="0">
                <a:solidFill>
                  <a:srgbClr val="6600FF"/>
                </a:solidFill>
              </a:rPr>
              <a:t> of two optic nerves. Just behind the </a:t>
            </a:r>
            <a:r>
              <a:rPr lang="en-US" dirty="0" err="1" smtClean="0">
                <a:solidFill>
                  <a:srgbClr val="6600FF"/>
                </a:solidFill>
              </a:rPr>
              <a:t>chiasma</a:t>
            </a:r>
            <a:r>
              <a:rPr lang="en-US" dirty="0" smtClean="0">
                <a:solidFill>
                  <a:srgbClr val="6600FF"/>
                </a:solidFill>
              </a:rPr>
              <a:t> a hollow projection called </a:t>
            </a:r>
            <a:r>
              <a:rPr lang="en-US" dirty="0" err="1" smtClean="0">
                <a:solidFill>
                  <a:srgbClr val="6600FF"/>
                </a:solidFill>
              </a:rPr>
              <a:t>infundibulum</a:t>
            </a:r>
            <a:r>
              <a:rPr lang="en-US" dirty="0" smtClean="0">
                <a:solidFill>
                  <a:srgbClr val="6600FF"/>
                </a:solidFill>
              </a:rPr>
              <a:t> is situated on the floor. Attached </a:t>
            </a:r>
            <a:r>
              <a:rPr lang="en-US" dirty="0" err="1" smtClean="0">
                <a:solidFill>
                  <a:srgbClr val="6600FF"/>
                </a:solidFill>
              </a:rPr>
              <a:t>posteriorly</a:t>
            </a:r>
            <a:r>
              <a:rPr lang="en-US" dirty="0" smtClean="0">
                <a:solidFill>
                  <a:srgbClr val="6600FF"/>
                </a:solidFill>
              </a:rPr>
              <a:t> to </a:t>
            </a:r>
            <a:r>
              <a:rPr lang="en-US" dirty="0" err="1" smtClean="0">
                <a:solidFill>
                  <a:srgbClr val="6600FF"/>
                </a:solidFill>
              </a:rPr>
              <a:t>infundibulum</a:t>
            </a:r>
            <a:r>
              <a:rPr lang="en-US" dirty="0" smtClean="0">
                <a:solidFill>
                  <a:srgbClr val="6600FF"/>
                </a:solidFill>
              </a:rPr>
              <a:t> is a sac like </a:t>
            </a:r>
            <a:r>
              <a:rPr lang="en-US" dirty="0" err="1" smtClean="0">
                <a:solidFill>
                  <a:srgbClr val="6600FF"/>
                </a:solidFill>
              </a:rPr>
              <a:t>hypophysis</a:t>
            </a:r>
            <a:r>
              <a:rPr lang="en-US" dirty="0" smtClean="0">
                <a:solidFill>
                  <a:srgbClr val="6600FF"/>
                </a:solidFill>
              </a:rPr>
              <a:t> and both make up the pituitary body. Close to the lateral sides of </a:t>
            </a:r>
            <a:r>
              <a:rPr lang="en-US" dirty="0" err="1" smtClean="0">
                <a:solidFill>
                  <a:srgbClr val="6600FF"/>
                </a:solidFill>
              </a:rPr>
              <a:t>infundibulum</a:t>
            </a:r>
            <a:r>
              <a:rPr lang="en-US" dirty="0" smtClean="0">
                <a:solidFill>
                  <a:srgbClr val="6600FF"/>
                </a:solidFill>
              </a:rPr>
              <a:t> lie two thick walled oval sacs called the </a:t>
            </a:r>
            <a:r>
              <a:rPr lang="en-US" dirty="0" err="1" smtClean="0">
                <a:solidFill>
                  <a:srgbClr val="6600FF"/>
                </a:solidFill>
              </a:rPr>
              <a:t>lobi</a:t>
            </a:r>
            <a:r>
              <a:rPr lang="en-US" dirty="0" smtClean="0">
                <a:solidFill>
                  <a:srgbClr val="6600FF"/>
                </a:solidFill>
              </a:rPr>
              <a:t> inferiors, the </a:t>
            </a:r>
            <a:r>
              <a:rPr lang="en-US" dirty="0" err="1" smtClean="0">
                <a:solidFill>
                  <a:srgbClr val="6600FF"/>
                </a:solidFill>
              </a:rPr>
              <a:t>distalend</a:t>
            </a:r>
            <a:r>
              <a:rPr lang="en-US" dirty="0" smtClean="0">
                <a:solidFill>
                  <a:srgbClr val="6600FF"/>
                </a:solidFill>
              </a:rPr>
              <a:t> which are continued into a pair of glandular sacs, the </a:t>
            </a:r>
            <a:r>
              <a:rPr lang="en-US" dirty="0" err="1" smtClean="0">
                <a:solidFill>
                  <a:srgbClr val="6600FF"/>
                </a:solidFill>
              </a:rPr>
              <a:t>sacci</a:t>
            </a:r>
            <a:r>
              <a:rPr lang="en-US" dirty="0" smtClean="0">
                <a:solidFill>
                  <a:srgbClr val="6600FF"/>
                </a:solidFill>
              </a:rPr>
              <a:t> </a:t>
            </a:r>
            <a:r>
              <a:rPr lang="en-US" dirty="0" err="1" smtClean="0">
                <a:solidFill>
                  <a:srgbClr val="6600FF"/>
                </a:solidFill>
              </a:rPr>
              <a:t>vasculosi</a:t>
            </a:r>
            <a:r>
              <a:rPr lang="en-US" dirty="0" smtClean="0">
                <a:solidFill>
                  <a:srgbClr val="6600FF"/>
                </a:solidFill>
              </a:rPr>
              <a:t> with thin walls. </a:t>
            </a:r>
            <a:endParaRPr lang="en-US" dirty="0">
              <a:solidFill>
                <a:srgbClr val="6600FF"/>
              </a:solidFill>
            </a:endParaRPr>
          </a:p>
        </p:txBody>
      </p:sp>
      <p:pic>
        <p:nvPicPr>
          <p:cNvPr id="7" name="Picture 2"/>
          <p:cNvPicPr>
            <a:picLocks noChangeAspect="1" noChangeArrowheads="1"/>
          </p:cNvPicPr>
          <p:nvPr/>
        </p:nvPicPr>
        <p:blipFill>
          <a:blip r:embed="rId2"/>
          <a:srcRect/>
          <a:stretch>
            <a:fillRect/>
          </a:stretch>
        </p:blipFill>
        <p:spPr bwMode="auto">
          <a:xfrm>
            <a:off x="228600" y="685800"/>
            <a:ext cx="38100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381000"/>
            <a:ext cx="4572000" cy="6063198"/>
          </a:xfrm>
          <a:prstGeom prst="rect">
            <a:avLst/>
          </a:prstGeom>
        </p:spPr>
        <p:txBody>
          <a:bodyPr wrap="square">
            <a:spAutoFit/>
          </a:bodyPr>
          <a:lstStyle/>
          <a:p>
            <a:pPr algn="just" fontAlgn="base"/>
            <a:r>
              <a:rPr lang="en-US" sz="2400" b="1" dirty="0" smtClean="0">
                <a:solidFill>
                  <a:srgbClr val="6600FF"/>
                </a:solidFill>
              </a:rPr>
              <a:t>(b) Mid brain:</a:t>
            </a:r>
            <a:endParaRPr lang="en-US" b="1" dirty="0" smtClean="0">
              <a:solidFill>
                <a:srgbClr val="6600FF"/>
              </a:solidFill>
            </a:endParaRPr>
          </a:p>
          <a:p>
            <a:pPr algn="just"/>
            <a:r>
              <a:rPr lang="en-US" sz="2800" dirty="0" smtClean="0">
                <a:solidFill>
                  <a:srgbClr val="6600FF"/>
                </a:solidFill>
              </a:rPr>
              <a:t>It is not a prominent part and remains closely concealed dorsally by cerebellum and ventrally by the </a:t>
            </a:r>
            <a:r>
              <a:rPr lang="en-US" sz="2800" dirty="0" err="1" smtClean="0">
                <a:solidFill>
                  <a:srgbClr val="6600FF"/>
                </a:solidFill>
              </a:rPr>
              <a:t>infundibullar</a:t>
            </a:r>
            <a:r>
              <a:rPr lang="en-US" sz="2800" dirty="0" smtClean="0">
                <a:solidFill>
                  <a:srgbClr val="6600FF"/>
                </a:solidFill>
              </a:rPr>
              <a:t> outgrowths. It consists mainly of a pair of large, rounded dorsal swellings the optic lobes or </a:t>
            </a:r>
            <a:r>
              <a:rPr lang="en-US" sz="2800" dirty="0" err="1" smtClean="0">
                <a:solidFill>
                  <a:srgbClr val="6600FF"/>
                </a:solidFill>
              </a:rPr>
              <a:t>carpora</a:t>
            </a:r>
            <a:r>
              <a:rPr lang="en-US" sz="2800" dirty="0" smtClean="0">
                <a:solidFill>
                  <a:srgbClr val="6600FF"/>
                </a:solidFill>
              </a:rPr>
              <a:t> </a:t>
            </a:r>
            <a:r>
              <a:rPr lang="en-US" sz="2800" dirty="0" err="1" smtClean="0">
                <a:solidFill>
                  <a:srgbClr val="6600FF"/>
                </a:solidFill>
              </a:rPr>
              <a:t>bigemina</a:t>
            </a:r>
            <a:r>
              <a:rPr lang="en-US" sz="2800" dirty="0" smtClean="0">
                <a:solidFill>
                  <a:srgbClr val="6600FF"/>
                </a:solidFill>
              </a:rPr>
              <a:t>, which are the </a:t>
            </a:r>
            <a:r>
              <a:rPr lang="en-US" sz="2800" dirty="0" err="1" smtClean="0">
                <a:solidFill>
                  <a:srgbClr val="6600FF"/>
                </a:solidFill>
              </a:rPr>
              <a:t>centres</a:t>
            </a:r>
            <a:r>
              <a:rPr lang="en-US" sz="2800" dirty="0" smtClean="0">
                <a:solidFill>
                  <a:srgbClr val="6600FF"/>
                </a:solidFill>
              </a:rPr>
              <a:t> of sight and hearing. Each optic lobe has a cavity called </a:t>
            </a:r>
            <a:r>
              <a:rPr lang="en-US" sz="2800" dirty="0" err="1" smtClean="0">
                <a:solidFill>
                  <a:srgbClr val="6600FF"/>
                </a:solidFill>
              </a:rPr>
              <a:t>optocoel</a:t>
            </a:r>
            <a:r>
              <a:rPr lang="en-US" sz="2800" dirty="0" smtClean="0">
                <a:solidFill>
                  <a:srgbClr val="6600FF"/>
                </a:solidFill>
              </a:rPr>
              <a:t>.  Ill and IV cranial nerves arise from midbrain.</a:t>
            </a:r>
            <a:endParaRPr lang="en-US" dirty="0">
              <a:solidFill>
                <a:srgbClr val="6600FF"/>
              </a:solidFill>
            </a:endParaRPr>
          </a:p>
        </p:txBody>
      </p:sp>
      <p:pic>
        <p:nvPicPr>
          <p:cNvPr id="1026" name="Picture 2"/>
          <p:cNvPicPr>
            <a:picLocks noChangeAspect="1" noChangeArrowheads="1"/>
          </p:cNvPicPr>
          <p:nvPr/>
        </p:nvPicPr>
        <p:blipFill>
          <a:blip r:embed="rId2"/>
          <a:srcRect/>
          <a:stretch>
            <a:fillRect/>
          </a:stretch>
        </p:blipFill>
        <p:spPr bwMode="auto">
          <a:xfrm>
            <a:off x="228600" y="685800"/>
            <a:ext cx="38100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381000"/>
            <a:ext cx="4800600" cy="5909310"/>
          </a:xfrm>
          <a:prstGeom prst="rect">
            <a:avLst/>
          </a:prstGeom>
        </p:spPr>
        <p:txBody>
          <a:bodyPr wrap="square">
            <a:spAutoFit/>
          </a:bodyPr>
          <a:lstStyle/>
          <a:p>
            <a:pPr algn="just" fontAlgn="base"/>
            <a:r>
              <a:rPr lang="en-US" b="1" dirty="0" smtClean="0"/>
              <a:t>(</a:t>
            </a:r>
            <a:r>
              <a:rPr lang="en-US" b="1" dirty="0" smtClean="0">
                <a:solidFill>
                  <a:srgbClr val="6600FF"/>
                </a:solidFill>
              </a:rPr>
              <a:t>c)</a:t>
            </a:r>
            <a:r>
              <a:rPr lang="en-US" dirty="0" smtClean="0">
                <a:solidFill>
                  <a:srgbClr val="6600FF"/>
                </a:solidFill>
              </a:rPr>
              <a:t> </a:t>
            </a:r>
            <a:r>
              <a:rPr lang="en-US" b="1" dirty="0" smtClean="0">
                <a:solidFill>
                  <a:srgbClr val="6600FF"/>
                </a:solidFill>
              </a:rPr>
              <a:t>Hind brain: </a:t>
            </a:r>
            <a:r>
              <a:rPr lang="en-US" dirty="0" smtClean="0">
                <a:solidFill>
                  <a:srgbClr val="6600FF"/>
                </a:solidFill>
              </a:rPr>
              <a:t>It consists of two parts cerebellum and medulla oblongata.</a:t>
            </a:r>
          </a:p>
          <a:p>
            <a:pPr algn="just" fontAlgn="base"/>
            <a:r>
              <a:rPr lang="en-US" dirty="0" smtClean="0">
                <a:solidFill>
                  <a:srgbClr val="6600FF"/>
                </a:solidFill>
              </a:rPr>
              <a:t>Cerebellum is large, elongated and rhomboidal structure overhanging the optic lobes in front and part of medulla behind. Its dorsal surface is irregularly folded and divided into three lobes by two transverse furrows. It has a cavity called </a:t>
            </a:r>
            <a:r>
              <a:rPr lang="en-US" dirty="0" err="1" smtClean="0">
                <a:solidFill>
                  <a:srgbClr val="6600FF"/>
                </a:solidFill>
              </a:rPr>
              <a:t>metacoel</a:t>
            </a:r>
            <a:r>
              <a:rPr lang="en-US" dirty="0" smtClean="0">
                <a:solidFill>
                  <a:srgbClr val="6600FF"/>
                </a:solidFill>
              </a:rPr>
              <a:t>. Anterior end of hind brain arises, a pair of hollow outgrowths, the </a:t>
            </a:r>
            <a:r>
              <a:rPr lang="en-US" dirty="0" err="1" smtClean="0">
                <a:solidFill>
                  <a:srgbClr val="6600FF"/>
                </a:solidFill>
              </a:rPr>
              <a:t>carpora</a:t>
            </a:r>
            <a:r>
              <a:rPr lang="en-US" dirty="0" smtClean="0">
                <a:solidFill>
                  <a:srgbClr val="6600FF"/>
                </a:solidFill>
              </a:rPr>
              <a:t> </a:t>
            </a:r>
            <a:r>
              <a:rPr lang="en-US" dirty="0" err="1" smtClean="0">
                <a:solidFill>
                  <a:srgbClr val="6600FF"/>
                </a:solidFill>
              </a:rPr>
              <a:t>restiformia</a:t>
            </a:r>
            <a:r>
              <a:rPr lang="en-US" dirty="0" smtClean="0">
                <a:solidFill>
                  <a:srgbClr val="6600FF"/>
                </a:solidFill>
              </a:rPr>
              <a:t> or auricular lobes. </a:t>
            </a:r>
          </a:p>
          <a:p>
            <a:pPr algn="just"/>
            <a:r>
              <a:rPr lang="en-US" dirty="0" smtClean="0">
                <a:solidFill>
                  <a:srgbClr val="6600FF"/>
                </a:solidFill>
              </a:rPr>
              <a:t>Medulla oblongata, the last part of the brain is a triangular structure and continues </a:t>
            </a:r>
            <a:r>
              <a:rPr lang="en-US" dirty="0" err="1" smtClean="0">
                <a:solidFill>
                  <a:srgbClr val="6600FF"/>
                </a:solidFill>
              </a:rPr>
              <a:t>posteriorly</a:t>
            </a:r>
            <a:r>
              <a:rPr lang="en-US" dirty="0" smtClean="0">
                <a:solidFill>
                  <a:srgbClr val="6600FF"/>
                </a:solidFill>
              </a:rPr>
              <a:t> into the spinal cord. Medulla is roofed over by a thin, non-glandular and vascular membrane, the posterior choroid plexus. It has a wide cavity called fourth ventricle </a:t>
            </a:r>
          </a:p>
          <a:p>
            <a:pPr algn="just"/>
            <a:r>
              <a:rPr lang="en-US" b="1" dirty="0" smtClean="0">
                <a:solidFill>
                  <a:srgbClr val="6600FF"/>
                </a:solidFill>
              </a:rPr>
              <a:t>Spinal Cord</a:t>
            </a:r>
            <a:r>
              <a:rPr lang="en-US" dirty="0" smtClean="0">
                <a:solidFill>
                  <a:srgbClr val="6600FF"/>
                </a:solidFill>
              </a:rPr>
              <a:t>: It is the extension of medulla oblongata up to the end of tail, within the neural canals of vertebral column. It encloses a central canal and inner grey matter covered by outer white matter.</a:t>
            </a:r>
            <a:endParaRPr lang="en-US" dirty="0">
              <a:solidFill>
                <a:srgbClr val="6600FF"/>
              </a:solidFill>
            </a:endParaRPr>
          </a:p>
        </p:txBody>
      </p:sp>
      <p:sp>
        <p:nvSpPr>
          <p:cNvPr id="4" name="Rectangle 3"/>
          <p:cNvSpPr/>
          <p:nvPr/>
        </p:nvSpPr>
        <p:spPr>
          <a:xfrm>
            <a:off x="6115791" y="883722"/>
            <a:ext cx="306494" cy="369332"/>
          </a:xfrm>
          <a:prstGeom prst="rect">
            <a:avLst/>
          </a:prstGeom>
        </p:spPr>
        <p:txBody>
          <a:bodyPr wrap="none">
            <a:spAutoFit/>
          </a:bodyPr>
          <a:lstStyle/>
          <a:p>
            <a:r>
              <a:rPr lang="en-US" dirty="0" smtClean="0">
                <a:solidFill>
                  <a:prstClr val="black"/>
                </a:solidFill>
              </a:rPr>
              <a:t>o</a:t>
            </a:r>
            <a:endParaRPr lang="en-US" dirty="0"/>
          </a:p>
        </p:txBody>
      </p:sp>
      <p:pic>
        <p:nvPicPr>
          <p:cNvPr id="5" name="Picture 2"/>
          <p:cNvPicPr>
            <a:picLocks noChangeAspect="1" noChangeArrowheads="1"/>
          </p:cNvPicPr>
          <p:nvPr/>
        </p:nvPicPr>
        <p:blipFill>
          <a:blip r:embed="rId2"/>
          <a:srcRect/>
          <a:stretch>
            <a:fillRect/>
          </a:stretch>
        </p:blipFill>
        <p:spPr bwMode="auto">
          <a:xfrm>
            <a:off x="304801" y="838200"/>
            <a:ext cx="3581399"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43000" y="381000"/>
            <a:ext cx="7391399" cy="5791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lum bright="-40000"/>
          </a:blip>
          <a:srcRect/>
          <a:stretch>
            <a:fillRect/>
          </a:stretch>
        </p:blipFill>
        <p:spPr bwMode="auto">
          <a:xfrm>
            <a:off x="1447800" y="228600"/>
            <a:ext cx="6705600" cy="624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734291" y="609600"/>
            <a:ext cx="7571509" cy="61247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4">
                    <a:lumMod val="50000"/>
                  </a:schemeClr>
                </a:solidFill>
                <a:effectLst/>
                <a:latin typeface="Arial Black" pitchFamily="34" charset="0"/>
                <a:ea typeface="Times New Roman" pitchFamily="18" charset="0"/>
              </a:rPr>
              <a:t>Functions of Brain:</a:t>
            </a:r>
            <a:endParaRPr kumimoji="0" lang="en-US" sz="2800" b="0" i="0" u="none" strike="noStrike" cap="none" normalizeH="0" baseline="0" dirty="0" smtClean="0">
              <a:ln>
                <a:noFill/>
              </a:ln>
              <a:solidFill>
                <a:schemeClr val="accent4">
                  <a:lumMod val="50000"/>
                </a:schemeClr>
              </a:solidFill>
              <a:effectLst/>
              <a:latin typeface="Arial Black"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latin typeface="Arial Black" pitchFamily="34" charset="0"/>
                <a:ea typeface="Times New Roman" pitchFamily="18" charset="0"/>
              </a:rPr>
              <a:t>1</a:t>
            </a:r>
            <a:r>
              <a:rPr kumimoji="0" lang="en-US" sz="2800" b="1" i="0" u="none" strike="noStrike" cap="none" normalizeH="0" baseline="0" dirty="0" smtClean="0">
                <a:ln>
                  <a:noFill/>
                </a:ln>
                <a:solidFill>
                  <a:srgbClr val="0070C0"/>
                </a:solidFill>
                <a:effectLst/>
                <a:latin typeface="Arial Black" pitchFamily="34" charset="0"/>
                <a:ea typeface="Times New Roman" pitchFamily="18" charset="0"/>
              </a:rPr>
              <a:t>. </a:t>
            </a:r>
            <a:r>
              <a:rPr kumimoji="0" lang="en-US" sz="2800" b="0" i="0" u="none" strike="noStrike" cap="none" normalizeH="0" baseline="0" dirty="0" smtClean="0">
                <a:ln>
                  <a:noFill/>
                </a:ln>
                <a:solidFill>
                  <a:srgbClr val="0070C0"/>
                </a:solidFill>
                <a:effectLst/>
                <a:latin typeface="Arial Black" pitchFamily="34" charset="0"/>
                <a:ea typeface="Times New Roman" pitchFamily="18" charset="0"/>
              </a:rPr>
              <a:t>Olfactory lobes and cerebrum are useful for sense of smell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latin typeface="Arial Black" pitchFamily="34" charset="0"/>
                <a:ea typeface="Times New Roman" pitchFamily="18" charset="0"/>
              </a:rPr>
              <a:t>2. The cerebellum is the seat of regulation of balance and muscular control.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latin typeface="Arial Black" pitchFamily="34" charset="0"/>
                <a:ea typeface="Times New Roman" pitchFamily="18" charset="0"/>
              </a:rPr>
              <a:t>3. The </a:t>
            </a:r>
            <a:r>
              <a:rPr kumimoji="0" lang="en-US" sz="2800" b="0" i="0" u="none" strike="noStrike" cap="none" normalizeH="0" baseline="0" dirty="0" err="1" smtClean="0">
                <a:ln>
                  <a:noFill/>
                </a:ln>
                <a:solidFill>
                  <a:srgbClr val="0070C0"/>
                </a:solidFill>
                <a:effectLst/>
                <a:latin typeface="Arial Black" pitchFamily="34" charset="0"/>
                <a:ea typeface="Times New Roman" pitchFamily="18" charset="0"/>
              </a:rPr>
              <a:t>lobi</a:t>
            </a:r>
            <a:r>
              <a:rPr kumimoji="0" lang="en-US" sz="2800" b="0" i="0" u="none" strike="noStrike" cap="none" normalizeH="0" baseline="0" dirty="0" smtClean="0">
                <a:ln>
                  <a:noFill/>
                </a:ln>
                <a:solidFill>
                  <a:srgbClr val="0070C0"/>
                </a:solidFill>
                <a:effectLst/>
                <a:latin typeface="Arial Black" pitchFamily="34" charset="0"/>
                <a:ea typeface="Times New Roman" pitchFamily="18" charset="0"/>
              </a:rPr>
              <a:t> inferiors and </a:t>
            </a:r>
            <a:r>
              <a:rPr kumimoji="0" lang="en-US" sz="2800" b="0" i="0" u="none" strike="noStrike" cap="none" normalizeH="0" baseline="0" dirty="0" err="1" smtClean="0">
                <a:ln>
                  <a:noFill/>
                </a:ln>
                <a:solidFill>
                  <a:srgbClr val="0070C0"/>
                </a:solidFill>
                <a:effectLst/>
                <a:latin typeface="Arial Black" pitchFamily="34" charset="0"/>
                <a:ea typeface="Times New Roman" pitchFamily="18" charset="0"/>
              </a:rPr>
              <a:t>sacci</a:t>
            </a:r>
            <a:r>
              <a:rPr kumimoji="0" lang="en-US" sz="2800" b="0" i="0" u="none" strike="noStrike" cap="none" normalizeH="0" baseline="0" dirty="0" smtClean="0">
                <a:ln>
                  <a:noFill/>
                </a:ln>
                <a:solidFill>
                  <a:srgbClr val="0070C0"/>
                </a:solidFill>
                <a:effectLst/>
                <a:latin typeface="Arial Black" pitchFamily="34" charset="0"/>
                <a:ea typeface="Times New Roman" pitchFamily="18" charset="0"/>
              </a:rPr>
              <a:t> </a:t>
            </a:r>
            <a:r>
              <a:rPr kumimoji="0" lang="en-US" sz="2800" b="0" i="0" u="none" strike="noStrike" cap="none" normalizeH="0" baseline="0" dirty="0" err="1" smtClean="0">
                <a:ln>
                  <a:noFill/>
                </a:ln>
                <a:solidFill>
                  <a:srgbClr val="0070C0"/>
                </a:solidFill>
                <a:effectLst/>
                <a:latin typeface="Arial Black" pitchFamily="34" charset="0"/>
                <a:ea typeface="Times New Roman" pitchFamily="18" charset="0"/>
              </a:rPr>
              <a:t>vasculosi</a:t>
            </a:r>
            <a:r>
              <a:rPr kumimoji="0" lang="en-US" sz="2800" b="0" i="0" u="none" strike="noStrike" cap="none" normalizeH="0" baseline="0" dirty="0" smtClean="0">
                <a:ln>
                  <a:noFill/>
                </a:ln>
                <a:solidFill>
                  <a:srgbClr val="0070C0"/>
                </a:solidFill>
                <a:effectLst/>
                <a:latin typeface="Arial Black" pitchFamily="34" charset="0"/>
                <a:ea typeface="Times New Roman" pitchFamily="18" charset="0"/>
              </a:rPr>
              <a:t> are </a:t>
            </a:r>
            <a:r>
              <a:rPr kumimoji="0" lang="en-US" sz="2800" b="0" i="0" u="none" strike="noStrike" cap="none" normalizeH="0" baseline="0" dirty="0" err="1" smtClean="0">
                <a:ln>
                  <a:noFill/>
                </a:ln>
                <a:solidFill>
                  <a:srgbClr val="0070C0"/>
                </a:solidFill>
                <a:effectLst/>
                <a:latin typeface="Arial Black" pitchFamily="34" charset="0"/>
                <a:ea typeface="Times New Roman" pitchFamily="18" charset="0"/>
              </a:rPr>
              <a:t>centres</a:t>
            </a:r>
            <a:r>
              <a:rPr kumimoji="0" lang="en-US" sz="2800" b="0" i="0" u="none" strike="noStrike" cap="none" normalizeH="0" baseline="0" dirty="0" smtClean="0">
                <a:ln>
                  <a:noFill/>
                </a:ln>
                <a:solidFill>
                  <a:srgbClr val="0070C0"/>
                </a:solidFill>
                <a:effectLst/>
                <a:latin typeface="Arial Black" pitchFamily="34" charset="0"/>
                <a:ea typeface="Times New Roman" pitchFamily="18" charset="0"/>
              </a:rPr>
              <a:t> for smell and taste.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latin typeface="Arial Black" pitchFamily="34" charset="0"/>
                <a:ea typeface="Times New Roman" pitchFamily="18" charset="0"/>
              </a:rPr>
              <a:t>4. Optic lobe has optic, olfactory, gustatory and acoustic-lateral sensory </a:t>
            </a:r>
            <a:r>
              <a:rPr kumimoji="0" lang="en-US" sz="2800" b="0" i="0" u="none" strike="noStrike" cap="none" normalizeH="0" baseline="0" dirty="0" err="1" smtClean="0">
                <a:ln>
                  <a:noFill/>
                </a:ln>
                <a:solidFill>
                  <a:srgbClr val="0070C0"/>
                </a:solidFill>
                <a:effectLst/>
                <a:latin typeface="Arial Black" pitchFamily="34" charset="0"/>
                <a:ea typeface="Times New Roman" pitchFamily="18" charset="0"/>
              </a:rPr>
              <a:t>centres</a:t>
            </a:r>
            <a:endParaRPr kumimoji="0" lang="en-US" sz="2800" b="0" i="0" u="none" strike="noStrike" cap="none" normalizeH="0" baseline="0" dirty="0" smtClean="0">
              <a:ln>
                <a:noFill/>
              </a:ln>
              <a:solidFill>
                <a:srgbClr val="0070C0"/>
              </a:solidFill>
              <a:effectLst/>
              <a:latin typeface="Arial Black"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latin typeface="Arial Black" pitchFamily="34" charset="0"/>
                <a:ea typeface="Times New Roman" pitchFamily="18" charset="0"/>
              </a:rPr>
              <a:t>5. The medulla oblongata contains the respiratory </a:t>
            </a:r>
            <a:r>
              <a:rPr kumimoji="0" lang="en-US" sz="2800" b="0" i="0" u="none" strike="noStrike" cap="none" normalizeH="0" baseline="0" dirty="0" err="1" smtClean="0">
                <a:ln>
                  <a:noFill/>
                </a:ln>
                <a:solidFill>
                  <a:srgbClr val="0070C0"/>
                </a:solidFill>
                <a:effectLst/>
                <a:latin typeface="Arial Black" pitchFamily="34" charset="0"/>
                <a:ea typeface="Times New Roman" pitchFamily="18" charset="0"/>
              </a:rPr>
              <a:t>centres</a:t>
            </a:r>
            <a:r>
              <a:rPr kumimoji="0" lang="en-US" sz="2800" b="0" i="0" u="none" strike="noStrike" cap="none" normalizeH="0" baseline="0" dirty="0" smtClean="0">
                <a:ln>
                  <a:noFill/>
                </a:ln>
                <a:solidFill>
                  <a:srgbClr val="0070C0"/>
                </a:solidFill>
                <a:effectLst/>
                <a:latin typeface="Arial Black" pitchFamily="34" charset="0"/>
                <a:ea typeface="Times New Roman" pitchFamily="18" charset="0"/>
              </a:rPr>
              <a:t>. </a:t>
            </a:r>
            <a:endParaRPr kumimoji="0" lang="en-US" sz="2800" b="0" i="0" u="none" strike="noStrike" cap="none" normalizeH="0" baseline="0" dirty="0" smtClean="0">
              <a:ln>
                <a:noFill/>
              </a:ln>
              <a:solidFill>
                <a:srgbClr val="0070C0"/>
              </a:solidFill>
              <a:effectLst/>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457200" y="609600"/>
            <a:ext cx="8458200" cy="548639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382000" cy="6801862"/>
          </a:xfrm>
          <a:prstGeom prst="rect">
            <a:avLst/>
          </a:prstGeom>
        </p:spPr>
        <p:txBody>
          <a:bodyPr wrap="square">
            <a:spAutoFit/>
          </a:bodyPr>
          <a:lstStyle/>
          <a:p>
            <a:pPr fontAlgn="base"/>
            <a:r>
              <a:rPr lang="en-US" sz="2200" dirty="0" smtClean="0">
                <a:solidFill>
                  <a:srgbClr val="6600FF"/>
                </a:solidFill>
              </a:rPr>
              <a:t>A) </a:t>
            </a:r>
            <a:r>
              <a:rPr lang="en-US" sz="2200" b="1" dirty="0" smtClean="0">
                <a:solidFill>
                  <a:srgbClr val="6600FF"/>
                </a:solidFill>
              </a:rPr>
              <a:t>The Cranial Nerves:</a:t>
            </a:r>
            <a:r>
              <a:rPr lang="en-US" sz="2200" dirty="0" smtClean="0">
                <a:solidFill>
                  <a:srgbClr val="6600FF"/>
                </a:solidFill>
              </a:rPr>
              <a:t> There are 10 pairs of cranial nerves recognized by their serial Roman numbers as well as the names. The serial numbers, names, origin and distribution of cranial nerves are as follows:-</a:t>
            </a:r>
          </a:p>
          <a:p>
            <a:pPr fontAlgn="base"/>
            <a:r>
              <a:rPr lang="en-US" sz="2200" b="1" dirty="0" smtClean="0">
                <a:solidFill>
                  <a:srgbClr val="6600FF"/>
                </a:solidFill>
              </a:rPr>
              <a:t>Nerve “0″ Terminal or Pre-olfactory: </a:t>
            </a:r>
            <a:r>
              <a:rPr lang="en-US" sz="2200" dirty="0" smtClean="0">
                <a:solidFill>
                  <a:srgbClr val="6600FF"/>
                </a:solidFill>
              </a:rPr>
              <a:t>These are sensory arising through </a:t>
            </a:r>
            <a:r>
              <a:rPr lang="en-US" sz="2200" dirty="0" err="1" smtClean="0">
                <a:solidFill>
                  <a:srgbClr val="6600FF"/>
                </a:solidFill>
              </a:rPr>
              <a:t>neuropore</a:t>
            </a:r>
            <a:r>
              <a:rPr lang="en-US" sz="2200" dirty="0" smtClean="0">
                <a:solidFill>
                  <a:srgbClr val="6600FF"/>
                </a:solidFill>
              </a:rPr>
              <a:t> of cerebrum and innervating the olfactory region.</a:t>
            </a:r>
          </a:p>
          <a:p>
            <a:pPr fontAlgn="base"/>
            <a:r>
              <a:rPr lang="en-US" sz="2200" b="1" dirty="0" smtClean="0">
                <a:solidFill>
                  <a:srgbClr val="6600FF"/>
                </a:solidFill>
              </a:rPr>
              <a:t>Nerve I Olfactory: </a:t>
            </a:r>
            <a:r>
              <a:rPr lang="en-US" sz="2200" dirty="0" smtClean="0">
                <a:solidFill>
                  <a:srgbClr val="6600FF"/>
                </a:solidFill>
              </a:rPr>
              <a:t>These are sensory, serves for smelling. Arise from olfactory lobe supply to olfactory sac.</a:t>
            </a:r>
          </a:p>
          <a:p>
            <a:pPr fontAlgn="base"/>
            <a:r>
              <a:rPr lang="en-US" sz="2200" b="1" dirty="0" smtClean="0">
                <a:solidFill>
                  <a:srgbClr val="6600FF"/>
                </a:solidFill>
              </a:rPr>
              <a:t>Nerve II Optic: </a:t>
            </a:r>
            <a:r>
              <a:rPr lang="en-US" sz="2200" dirty="0" smtClean="0">
                <a:solidFill>
                  <a:srgbClr val="6600FF"/>
                </a:solidFill>
              </a:rPr>
              <a:t>These are sensory in relation to light. Thick and short nerves arise from ventral side of diencephalon form optic </a:t>
            </a:r>
            <a:r>
              <a:rPr lang="en-US" sz="2200" dirty="0" err="1" smtClean="0">
                <a:solidFill>
                  <a:srgbClr val="6600FF"/>
                </a:solidFill>
              </a:rPr>
              <a:t>chiasma</a:t>
            </a:r>
            <a:r>
              <a:rPr lang="en-US" sz="2200" dirty="0" smtClean="0">
                <a:solidFill>
                  <a:srgbClr val="6600FF"/>
                </a:solidFill>
              </a:rPr>
              <a:t> and innervate retina of eye.</a:t>
            </a:r>
          </a:p>
          <a:p>
            <a:pPr fontAlgn="base"/>
            <a:r>
              <a:rPr lang="en-US" sz="2200" b="1" dirty="0" smtClean="0">
                <a:solidFill>
                  <a:srgbClr val="6600FF"/>
                </a:solidFill>
              </a:rPr>
              <a:t>Nerve III </a:t>
            </a:r>
            <a:r>
              <a:rPr lang="en-US" sz="2200" b="1" dirty="0" err="1" smtClean="0">
                <a:solidFill>
                  <a:srgbClr val="6600FF"/>
                </a:solidFill>
              </a:rPr>
              <a:t>Oculomotor</a:t>
            </a:r>
            <a:r>
              <a:rPr lang="en-US" sz="2200" b="1" dirty="0" smtClean="0">
                <a:solidFill>
                  <a:srgbClr val="6600FF"/>
                </a:solidFill>
              </a:rPr>
              <a:t>: </a:t>
            </a:r>
            <a:r>
              <a:rPr lang="en-US" sz="2200" dirty="0" smtClean="0">
                <a:solidFill>
                  <a:srgbClr val="6600FF"/>
                </a:solidFill>
              </a:rPr>
              <a:t>These are motor, controlling movements of eyeball, iris and lens. They are slender, arise from ventral surface of midbrain.</a:t>
            </a:r>
          </a:p>
          <a:p>
            <a:pPr fontAlgn="base"/>
            <a:r>
              <a:rPr lang="en-US" sz="2200" b="1" dirty="0" smtClean="0">
                <a:solidFill>
                  <a:srgbClr val="6600FF"/>
                </a:solidFill>
              </a:rPr>
              <a:t>Nerve IV </a:t>
            </a:r>
            <a:r>
              <a:rPr lang="en-US" sz="2200" b="1" dirty="0" err="1" smtClean="0">
                <a:solidFill>
                  <a:srgbClr val="6600FF"/>
                </a:solidFill>
              </a:rPr>
              <a:t>Trochlear</a:t>
            </a:r>
            <a:r>
              <a:rPr lang="en-US" sz="2200" b="1" dirty="0" smtClean="0">
                <a:solidFill>
                  <a:srgbClr val="6600FF"/>
                </a:solidFill>
              </a:rPr>
              <a:t> or Pathetic: </a:t>
            </a:r>
            <a:r>
              <a:rPr lang="en-US" sz="2200" dirty="0" smtClean="0">
                <a:solidFill>
                  <a:srgbClr val="6600FF"/>
                </a:solidFill>
              </a:rPr>
              <a:t>These are motor, help in rotation of eye ball. They arise </a:t>
            </a:r>
            <a:r>
              <a:rPr lang="en-US" sz="2200" dirty="0" err="1" smtClean="0">
                <a:solidFill>
                  <a:srgbClr val="6600FF"/>
                </a:solidFill>
              </a:rPr>
              <a:t>dorso</a:t>
            </a:r>
            <a:r>
              <a:rPr lang="en-US" sz="2200" dirty="0" smtClean="0">
                <a:solidFill>
                  <a:srgbClr val="6600FF"/>
                </a:solidFill>
              </a:rPr>
              <a:t>-ventrally from midbrain and supply the superior oblique muscle of eye.</a:t>
            </a:r>
          </a:p>
          <a:p>
            <a:pPr fontAlgn="base"/>
            <a:r>
              <a:rPr lang="en-US" sz="2200" b="1" dirty="0" smtClean="0">
                <a:solidFill>
                  <a:srgbClr val="6600FF"/>
                </a:solidFill>
              </a:rPr>
              <a:t>Nerve V Trigeminal: </a:t>
            </a:r>
            <a:r>
              <a:rPr lang="en-US" sz="2200" dirty="0" smtClean="0">
                <a:solidFill>
                  <a:srgbClr val="6600FF"/>
                </a:solidFill>
              </a:rPr>
              <a:t>They are mixed nerves arise from </a:t>
            </a:r>
            <a:r>
              <a:rPr lang="en-US" sz="2200" dirty="0" err="1" smtClean="0">
                <a:solidFill>
                  <a:srgbClr val="6600FF"/>
                </a:solidFill>
              </a:rPr>
              <a:t>antero</a:t>
            </a:r>
            <a:r>
              <a:rPr lang="en-US" sz="2200" dirty="0" smtClean="0">
                <a:solidFill>
                  <a:srgbClr val="6600FF"/>
                </a:solidFill>
              </a:rPr>
              <a:t>-lateral sides of medulla. Innervate to skin of snout and upper and lower jaw.</a:t>
            </a:r>
          </a:p>
          <a:p>
            <a:pPr fontAlgn="base"/>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153400" cy="6124754"/>
          </a:xfrm>
          <a:prstGeom prst="rect">
            <a:avLst/>
          </a:prstGeom>
        </p:spPr>
        <p:txBody>
          <a:bodyPr wrap="square">
            <a:spAutoFit/>
          </a:bodyPr>
          <a:lstStyle/>
          <a:p>
            <a:pPr fontAlgn="base"/>
            <a:r>
              <a:rPr lang="en-US" sz="2800" b="1" dirty="0" smtClean="0">
                <a:solidFill>
                  <a:srgbClr val="6600FF"/>
                </a:solidFill>
              </a:rPr>
              <a:t>Nerve VI </a:t>
            </a:r>
            <a:r>
              <a:rPr lang="en-US" sz="2800" b="1" dirty="0" err="1" smtClean="0">
                <a:solidFill>
                  <a:srgbClr val="6600FF"/>
                </a:solidFill>
              </a:rPr>
              <a:t>Abducens</a:t>
            </a:r>
            <a:r>
              <a:rPr lang="en-US" sz="2800" b="1" dirty="0" smtClean="0">
                <a:solidFill>
                  <a:srgbClr val="6600FF"/>
                </a:solidFill>
              </a:rPr>
              <a:t>: </a:t>
            </a:r>
            <a:r>
              <a:rPr lang="en-US" sz="2800" dirty="0" smtClean="0">
                <a:solidFill>
                  <a:srgbClr val="6600FF"/>
                </a:solidFill>
              </a:rPr>
              <a:t>It is a small slender and motor nerve arising mid ventrally from medulla to innervate the posterior rectus muscle of eye.</a:t>
            </a:r>
          </a:p>
          <a:p>
            <a:pPr fontAlgn="base"/>
            <a:r>
              <a:rPr lang="en-US" sz="2800" b="1" dirty="0" smtClean="0">
                <a:solidFill>
                  <a:srgbClr val="6600FF"/>
                </a:solidFill>
              </a:rPr>
              <a:t>Nerve VII Facial: </a:t>
            </a:r>
            <a:r>
              <a:rPr lang="en-US" sz="2800" dirty="0" smtClean="0">
                <a:solidFill>
                  <a:srgbClr val="6600FF"/>
                </a:solidFill>
              </a:rPr>
              <a:t>It is a mixed large nerve arising from the side of the medulla and supplies to the </a:t>
            </a:r>
            <a:r>
              <a:rPr lang="en-US" sz="2800" dirty="0" err="1" smtClean="0">
                <a:solidFill>
                  <a:srgbClr val="6600FF"/>
                </a:solidFill>
              </a:rPr>
              <a:t>ampullae</a:t>
            </a:r>
            <a:r>
              <a:rPr lang="en-US" sz="2800" dirty="0" smtClean="0">
                <a:solidFill>
                  <a:srgbClr val="6600FF"/>
                </a:solidFill>
              </a:rPr>
              <a:t> of </a:t>
            </a:r>
            <a:r>
              <a:rPr lang="en-US" sz="2800" dirty="0" err="1" smtClean="0">
                <a:solidFill>
                  <a:srgbClr val="6600FF"/>
                </a:solidFill>
              </a:rPr>
              <a:t>lorenzini</a:t>
            </a:r>
            <a:r>
              <a:rPr lang="en-US" sz="2800" dirty="0" smtClean="0">
                <a:solidFill>
                  <a:srgbClr val="6600FF"/>
                </a:solidFill>
              </a:rPr>
              <a:t> and </a:t>
            </a:r>
            <a:r>
              <a:rPr lang="en-US" sz="2800" dirty="0" err="1" smtClean="0">
                <a:solidFill>
                  <a:srgbClr val="6600FF"/>
                </a:solidFill>
              </a:rPr>
              <a:t>buccal</a:t>
            </a:r>
            <a:r>
              <a:rPr lang="en-US" sz="2800" dirty="0" smtClean="0">
                <a:solidFill>
                  <a:srgbClr val="6600FF"/>
                </a:solidFill>
              </a:rPr>
              <a:t> cavity.</a:t>
            </a:r>
          </a:p>
          <a:p>
            <a:pPr fontAlgn="base"/>
            <a:r>
              <a:rPr lang="en-US" sz="2800" b="1" dirty="0" smtClean="0">
                <a:solidFill>
                  <a:srgbClr val="6600FF"/>
                </a:solidFill>
              </a:rPr>
              <a:t>Nerve VIII Auditory: </a:t>
            </a:r>
            <a:r>
              <a:rPr lang="en-US" sz="2800" dirty="0" smtClean="0">
                <a:solidFill>
                  <a:srgbClr val="6600FF"/>
                </a:solidFill>
              </a:rPr>
              <a:t>It is sensory and helps in audition. It passes into auditory capsule to innervate the membranous labyrinth.</a:t>
            </a:r>
          </a:p>
          <a:p>
            <a:pPr fontAlgn="base"/>
            <a:r>
              <a:rPr lang="en-US" sz="2800" b="1" dirty="0" smtClean="0">
                <a:solidFill>
                  <a:srgbClr val="6600FF"/>
                </a:solidFill>
              </a:rPr>
              <a:t>Nerve IX </a:t>
            </a:r>
            <a:r>
              <a:rPr lang="en-US" sz="2800" b="1" dirty="0" err="1" smtClean="0">
                <a:solidFill>
                  <a:srgbClr val="6600FF"/>
                </a:solidFill>
              </a:rPr>
              <a:t>Glossopharyngeal</a:t>
            </a:r>
            <a:r>
              <a:rPr lang="en-US" sz="2800" b="1" dirty="0" smtClean="0">
                <a:solidFill>
                  <a:srgbClr val="6600FF"/>
                </a:solidFill>
              </a:rPr>
              <a:t>: </a:t>
            </a:r>
            <a:r>
              <a:rPr lang="en-US" sz="2800" dirty="0" smtClean="0">
                <a:solidFill>
                  <a:srgbClr val="6600FF"/>
                </a:solidFill>
              </a:rPr>
              <a:t>It is a mixed nerve and nerve and innervating to gill pouch and pharynx..</a:t>
            </a:r>
          </a:p>
          <a:p>
            <a:r>
              <a:rPr lang="en-US" sz="2800" b="1" dirty="0" smtClean="0">
                <a:solidFill>
                  <a:srgbClr val="6600FF"/>
                </a:solidFill>
              </a:rPr>
              <a:t>Nerve X </a:t>
            </a:r>
            <a:r>
              <a:rPr lang="en-US" sz="2800" b="1" dirty="0" err="1" smtClean="0">
                <a:solidFill>
                  <a:srgbClr val="6600FF"/>
                </a:solidFill>
              </a:rPr>
              <a:t>Vagus</a:t>
            </a:r>
            <a:r>
              <a:rPr lang="en-US" sz="2800" b="1" dirty="0" smtClean="0">
                <a:solidFill>
                  <a:srgbClr val="6600FF"/>
                </a:solidFill>
              </a:rPr>
              <a:t> or </a:t>
            </a:r>
            <a:r>
              <a:rPr lang="en-US" sz="2800" b="1" dirty="0" err="1" smtClean="0">
                <a:solidFill>
                  <a:srgbClr val="6600FF"/>
                </a:solidFill>
              </a:rPr>
              <a:t>pneumogastric</a:t>
            </a:r>
            <a:r>
              <a:rPr lang="en-US" sz="2800" b="1" dirty="0" smtClean="0">
                <a:solidFill>
                  <a:srgbClr val="6600FF"/>
                </a:solidFill>
              </a:rPr>
              <a:t>: </a:t>
            </a:r>
            <a:r>
              <a:rPr lang="en-US" sz="2800" dirty="0" smtClean="0">
                <a:solidFill>
                  <a:srgbClr val="6600FF"/>
                </a:solidFill>
              </a:rPr>
              <a:t>It is the largest and mixed nerve and innervating to  </a:t>
            </a:r>
            <a:r>
              <a:rPr lang="en-US" sz="2800" dirty="0" err="1" smtClean="0">
                <a:solidFill>
                  <a:srgbClr val="6600FF"/>
                </a:solidFill>
              </a:rPr>
              <a:t>neuromast</a:t>
            </a:r>
            <a:r>
              <a:rPr lang="en-US" sz="2800" dirty="0" smtClean="0">
                <a:solidFill>
                  <a:srgbClr val="6600FF"/>
                </a:solidFill>
              </a:rPr>
              <a:t> organs and  heart </a:t>
            </a:r>
            <a:endParaRPr lang="en-US" sz="2800" dirty="0">
              <a:solidFill>
                <a:srgbClr val="6600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04800" y="0"/>
            <a:ext cx="8381999"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rPr>
              <a:t>Scoliodon</a:t>
            </a:r>
            <a:r>
              <a:rPr lang="en-US" b="1" u="sng" dirty="0" smtClean="0">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rPr>
              <a:t> External Characters</a:t>
            </a:r>
            <a:endParaRPr lang="en-US" dirty="0"/>
          </a:p>
        </p:txBody>
      </p:sp>
      <p:sp>
        <p:nvSpPr>
          <p:cNvPr id="4" name="Content Placeholder 3"/>
          <p:cNvSpPr>
            <a:spLocks noGrp="1"/>
          </p:cNvSpPr>
          <p:nvPr>
            <p:ph sz="half" idx="2"/>
          </p:nvPr>
        </p:nvSpPr>
        <p:spPr>
          <a:xfrm>
            <a:off x="4267200" y="1600200"/>
            <a:ext cx="4419600" cy="4525963"/>
          </a:xfrm>
        </p:spPr>
        <p:txBody>
          <a:bodyPr>
            <a:normAutofit/>
          </a:bodyPr>
          <a:lstStyle/>
          <a:p>
            <a:pPr algn="just"/>
            <a:r>
              <a:rPr lang="en-US" b="1" dirty="0">
                <a:solidFill>
                  <a:srgbClr val="0070C0"/>
                </a:solidFill>
                <a:latin typeface="Arial Black" pitchFamily="34" charset="0"/>
              </a:rPr>
              <a:t>Trunk contains median unpaired fins and paired lateral fins. </a:t>
            </a:r>
            <a:endParaRPr lang="en-US" b="1" dirty="0" smtClean="0">
              <a:solidFill>
                <a:srgbClr val="0070C0"/>
              </a:solidFill>
              <a:latin typeface="Arial Black" pitchFamily="34" charset="0"/>
            </a:endParaRPr>
          </a:p>
          <a:p>
            <a:pPr algn="just"/>
            <a:r>
              <a:rPr lang="en-US" b="1" dirty="0" smtClean="0">
                <a:solidFill>
                  <a:srgbClr val="0070C0"/>
                </a:solidFill>
                <a:latin typeface="Arial Black" pitchFamily="34" charset="0"/>
              </a:rPr>
              <a:t>in </a:t>
            </a:r>
            <a:r>
              <a:rPr lang="en-US" b="1" dirty="0">
                <a:solidFill>
                  <a:srgbClr val="0070C0"/>
                </a:solidFill>
                <a:latin typeface="Arial Black" pitchFamily="34" charset="0"/>
              </a:rPr>
              <a:t>male, each pelvic fin bears along its inner edge a stiff, rod-like </a:t>
            </a:r>
            <a:r>
              <a:rPr lang="en-US" b="1" dirty="0" err="1">
                <a:solidFill>
                  <a:srgbClr val="0070C0"/>
                </a:solidFill>
                <a:latin typeface="Arial Black" pitchFamily="34" charset="0"/>
              </a:rPr>
              <a:t>copulatory</a:t>
            </a:r>
            <a:r>
              <a:rPr lang="en-US" b="1" dirty="0">
                <a:solidFill>
                  <a:srgbClr val="0070C0"/>
                </a:solidFill>
                <a:latin typeface="Arial Black" pitchFamily="34" charset="0"/>
              </a:rPr>
              <a:t> organ called the </a:t>
            </a:r>
            <a:r>
              <a:rPr lang="en-US" b="1" dirty="0" err="1">
                <a:solidFill>
                  <a:srgbClr val="0070C0"/>
                </a:solidFill>
                <a:latin typeface="Arial Black" pitchFamily="34" charset="0"/>
              </a:rPr>
              <a:t>clasper</a:t>
            </a:r>
            <a:endParaRPr lang="en-US" b="1" dirty="0">
              <a:solidFill>
                <a:srgbClr val="0070C0"/>
              </a:solidFill>
              <a:latin typeface="Arial Black" pitchFamily="34" charset="0"/>
            </a:endParaRPr>
          </a:p>
        </p:txBody>
      </p:sp>
      <p:pic>
        <p:nvPicPr>
          <p:cNvPr id="5" name="Content Placeholder 4"/>
          <p:cNvPicPr>
            <a:picLocks noGrp="1"/>
          </p:cNvPicPr>
          <p:nvPr>
            <p:ph sz="half" idx="1"/>
          </p:nvPr>
        </p:nvPicPr>
        <p:blipFill>
          <a:blip r:embed="rId2"/>
          <a:srcRect/>
          <a:stretch>
            <a:fillRect/>
          </a:stretch>
        </p:blipFill>
        <p:spPr bwMode="auto">
          <a:xfrm>
            <a:off x="565537" y="1600200"/>
            <a:ext cx="382192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0" y="152400"/>
            <a:ext cx="83820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smtClean="0">
                <a:solidFill>
                  <a:srgbClr val="6600FF"/>
                </a:solidFill>
              </a:rPr>
              <a:t>Scoliodon</a:t>
            </a:r>
            <a:r>
              <a:rPr lang="en-US" b="1" dirty="0" smtClean="0">
                <a:solidFill>
                  <a:srgbClr val="6600FF"/>
                </a:solidFill>
              </a:rPr>
              <a:t>: Male </a:t>
            </a:r>
            <a:r>
              <a:rPr lang="en-US" b="1" dirty="0" err="1" smtClean="0">
                <a:solidFill>
                  <a:srgbClr val="6600FF"/>
                </a:solidFill>
              </a:rPr>
              <a:t>Urinogenital</a:t>
            </a:r>
            <a:r>
              <a:rPr lang="en-US" b="1" dirty="0" smtClean="0">
                <a:solidFill>
                  <a:srgbClr val="6600FF"/>
                </a:solidFill>
              </a:rPr>
              <a:t> System</a:t>
            </a:r>
            <a:endParaRPr lang="en-US" dirty="0">
              <a:solidFill>
                <a:srgbClr val="6600FF"/>
              </a:solidFill>
            </a:endParaRPr>
          </a:p>
        </p:txBody>
      </p:sp>
      <p:sp>
        <p:nvSpPr>
          <p:cNvPr id="4" name="Content Placeholder 3"/>
          <p:cNvSpPr>
            <a:spLocks noGrp="1"/>
          </p:cNvSpPr>
          <p:nvPr>
            <p:ph sz="half" idx="2"/>
          </p:nvPr>
        </p:nvSpPr>
        <p:spPr/>
        <p:txBody>
          <a:bodyPr>
            <a:normAutofit fontScale="55000" lnSpcReduction="20000"/>
          </a:bodyPr>
          <a:lstStyle/>
          <a:p>
            <a:pPr algn="just"/>
            <a:r>
              <a:rPr lang="en-US" b="1" dirty="0" smtClean="0">
                <a:solidFill>
                  <a:srgbClr val="6600FF"/>
                </a:solidFill>
              </a:rPr>
              <a:t>Testes:</a:t>
            </a:r>
            <a:r>
              <a:rPr lang="en-US" dirty="0" smtClean="0">
                <a:solidFill>
                  <a:srgbClr val="6600FF"/>
                </a:solidFill>
              </a:rPr>
              <a:t> two elongated testes, each running from the liver to the rectal gland. They are attached to the abdominal wall by a double fold of peritoneum called </a:t>
            </a:r>
            <a:r>
              <a:rPr lang="en-US" b="1" i="1" dirty="0" err="1" smtClean="0">
                <a:solidFill>
                  <a:srgbClr val="6600FF"/>
                </a:solidFill>
              </a:rPr>
              <a:t>mesorchium</a:t>
            </a:r>
            <a:r>
              <a:rPr lang="en-US" b="1" i="1" dirty="0" smtClean="0">
                <a:solidFill>
                  <a:srgbClr val="6600FF"/>
                </a:solidFill>
              </a:rPr>
              <a:t>.</a:t>
            </a:r>
            <a:r>
              <a:rPr lang="en-US" i="1" dirty="0" smtClean="0">
                <a:solidFill>
                  <a:srgbClr val="6600FF"/>
                </a:solidFill>
              </a:rPr>
              <a:t> </a:t>
            </a:r>
            <a:r>
              <a:rPr lang="en-US" dirty="0" smtClean="0">
                <a:solidFill>
                  <a:srgbClr val="6600FF"/>
                </a:solidFill>
              </a:rPr>
              <a:t>Each testis is composed of numerous </a:t>
            </a:r>
            <a:r>
              <a:rPr lang="en-US" dirty="0" err="1" smtClean="0">
                <a:solidFill>
                  <a:srgbClr val="6600FF"/>
                </a:solidFill>
              </a:rPr>
              <a:t>seminiferous</a:t>
            </a:r>
            <a:r>
              <a:rPr lang="en-US" dirty="0" smtClean="0">
                <a:solidFill>
                  <a:srgbClr val="6600FF"/>
                </a:solidFill>
              </a:rPr>
              <a:t> </a:t>
            </a:r>
          </a:p>
          <a:p>
            <a:pPr algn="just"/>
            <a:r>
              <a:rPr lang="en-US" b="1" dirty="0" err="1" smtClean="0">
                <a:solidFill>
                  <a:srgbClr val="6600FF"/>
                </a:solidFill>
              </a:rPr>
              <a:t>Vasa</a:t>
            </a:r>
            <a:r>
              <a:rPr lang="en-US" b="1" dirty="0" smtClean="0">
                <a:solidFill>
                  <a:srgbClr val="6600FF"/>
                </a:solidFill>
              </a:rPr>
              <a:t> </a:t>
            </a:r>
            <a:r>
              <a:rPr lang="en-US" b="1" dirty="0" err="1" smtClean="0">
                <a:solidFill>
                  <a:srgbClr val="6600FF"/>
                </a:solidFill>
              </a:rPr>
              <a:t>efferentia</a:t>
            </a:r>
            <a:r>
              <a:rPr lang="en-US" dirty="0" smtClean="0">
                <a:solidFill>
                  <a:srgbClr val="6600FF"/>
                </a:solidFill>
              </a:rPr>
              <a:t>: From each testis arise several thin tubular </a:t>
            </a:r>
            <a:r>
              <a:rPr lang="en-US" dirty="0" err="1" smtClean="0">
                <a:solidFill>
                  <a:srgbClr val="6600FF"/>
                </a:solidFill>
              </a:rPr>
              <a:t>vasa</a:t>
            </a:r>
            <a:r>
              <a:rPr lang="en-US" dirty="0" smtClean="0">
                <a:solidFill>
                  <a:srgbClr val="6600FF"/>
                </a:solidFill>
              </a:rPr>
              <a:t> </a:t>
            </a:r>
            <a:r>
              <a:rPr lang="en-US" dirty="0" err="1" smtClean="0">
                <a:solidFill>
                  <a:srgbClr val="6600FF"/>
                </a:solidFill>
              </a:rPr>
              <a:t>efferantia</a:t>
            </a:r>
            <a:r>
              <a:rPr lang="en-US" dirty="0" smtClean="0">
                <a:solidFill>
                  <a:srgbClr val="6600FF"/>
                </a:solidFill>
              </a:rPr>
              <a:t> which open into the anterior and of that vas deferens. These ducts are convoluted called as </a:t>
            </a:r>
            <a:r>
              <a:rPr lang="en-US" dirty="0" err="1" smtClean="0">
                <a:solidFill>
                  <a:srgbClr val="6600FF"/>
                </a:solidFill>
              </a:rPr>
              <a:t>epididymis</a:t>
            </a:r>
            <a:r>
              <a:rPr lang="en-US" dirty="0" smtClean="0">
                <a:solidFill>
                  <a:srgbClr val="6600FF"/>
                </a:solidFill>
              </a:rPr>
              <a:t>. The vas deferens which passes back to form a broad seminal vesicle </a:t>
            </a:r>
          </a:p>
          <a:p>
            <a:pPr algn="just"/>
            <a:r>
              <a:rPr lang="en-US" b="1" dirty="0" err="1" smtClean="0">
                <a:solidFill>
                  <a:srgbClr val="6600FF"/>
                </a:solidFill>
              </a:rPr>
              <a:t>Spem</a:t>
            </a:r>
            <a:r>
              <a:rPr lang="en-US" b="1" dirty="0" smtClean="0">
                <a:solidFill>
                  <a:srgbClr val="6600FF"/>
                </a:solidFill>
              </a:rPr>
              <a:t> sac:</a:t>
            </a:r>
            <a:r>
              <a:rPr lang="en-US" dirty="0" smtClean="0">
                <a:solidFill>
                  <a:srgbClr val="6600FF"/>
                </a:solidFill>
              </a:rPr>
              <a:t> On either side of the </a:t>
            </a:r>
            <a:r>
              <a:rPr lang="en-US" dirty="0" err="1" smtClean="0">
                <a:solidFill>
                  <a:srgbClr val="6600FF"/>
                </a:solidFill>
              </a:rPr>
              <a:t>urinogenital</a:t>
            </a:r>
            <a:r>
              <a:rPr lang="en-US" dirty="0" smtClean="0">
                <a:solidFill>
                  <a:srgbClr val="6600FF"/>
                </a:solidFill>
              </a:rPr>
              <a:t> sinus lies a club shaped sperm sac. The function sperm sac is unknown. </a:t>
            </a:r>
          </a:p>
          <a:p>
            <a:pPr algn="just"/>
            <a:r>
              <a:rPr lang="en-US" dirty="0" smtClean="0">
                <a:solidFill>
                  <a:srgbClr val="6600FF"/>
                </a:solidFill>
              </a:rPr>
              <a:t>Siphons: A pair of elongated siphons lies on the ventral side of the body between the skin and muscles.</a:t>
            </a:r>
          </a:p>
          <a:p>
            <a:pPr algn="just"/>
            <a:r>
              <a:rPr lang="en-US" b="1" dirty="0" smtClean="0">
                <a:solidFill>
                  <a:srgbClr val="6600FF"/>
                </a:solidFill>
              </a:rPr>
              <a:t>Claspers (</a:t>
            </a:r>
            <a:r>
              <a:rPr lang="en-US" b="1" dirty="0" err="1" smtClean="0">
                <a:solidFill>
                  <a:srgbClr val="6600FF"/>
                </a:solidFill>
              </a:rPr>
              <a:t>Myxopterygium</a:t>
            </a:r>
            <a:r>
              <a:rPr lang="en-US" b="1" dirty="0" smtClean="0">
                <a:solidFill>
                  <a:srgbClr val="6600FF"/>
                </a:solidFill>
              </a:rPr>
              <a:t>):</a:t>
            </a:r>
            <a:r>
              <a:rPr lang="en-US" dirty="0" smtClean="0">
                <a:solidFill>
                  <a:srgbClr val="6600FF"/>
                </a:solidFill>
              </a:rPr>
              <a:t> These are paired stiff, rod like </a:t>
            </a:r>
            <a:r>
              <a:rPr lang="en-US" dirty="0" err="1" smtClean="0">
                <a:solidFill>
                  <a:srgbClr val="6600FF"/>
                </a:solidFill>
              </a:rPr>
              <a:t>copulatory</a:t>
            </a:r>
            <a:r>
              <a:rPr lang="en-US" dirty="0" smtClean="0">
                <a:solidFill>
                  <a:srgbClr val="6600FF"/>
                </a:solidFill>
              </a:rPr>
              <a:t> organs which are modified pelvic fin. Each claspers is a tube partially open on the dorsal side forming a triangular groove which open into </a:t>
            </a:r>
            <a:r>
              <a:rPr lang="en-US" dirty="0" err="1" smtClean="0">
                <a:solidFill>
                  <a:srgbClr val="6600FF"/>
                </a:solidFill>
              </a:rPr>
              <a:t>cloaca</a:t>
            </a:r>
            <a:r>
              <a:rPr lang="en-US" dirty="0" smtClean="0">
                <a:solidFill>
                  <a:srgbClr val="6600FF"/>
                </a:solidFill>
              </a:rPr>
              <a:t>.</a:t>
            </a:r>
            <a:endParaRPr lang="en-US" dirty="0"/>
          </a:p>
        </p:txBody>
      </p:sp>
      <p:pic>
        <p:nvPicPr>
          <p:cNvPr id="5" name="Content Placeholder 4"/>
          <p:cNvPicPr>
            <a:picLocks noGrp="1"/>
          </p:cNvPicPr>
          <p:nvPr>
            <p:ph sz="half" idx="1"/>
          </p:nvPr>
        </p:nvPicPr>
        <p:blipFill>
          <a:blip r:embed="rId2"/>
          <a:srcRect/>
          <a:stretch>
            <a:fillRect/>
          </a:stretch>
        </p:blipFill>
        <p:spPr bwMode="auto">
          <a:xfrm>
            <a:off x="381001" y="1600200"/>
            <a:ext cx="3720634"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i="1" dirty="0" err="1" smtClean="0">
                <a:solidFill>
                  <a:srgbClr val="6600FF"/>
                </a:solidFill>
              </a:rPr>
              <a:t>Scoliodon</a:t>
            </a:r>
            <a:r>
              <a:rPr lang="en-US" sz="4000" b="1" dirty="0" smtClean="0">
                <a:solidFill>
                  <a:srgbClr val="6600FF"/>
                </a:solidFill>
              </a:rPr>
              <a:t>: Female </a:t>
            </a:r>
            <a:r>
              <a:rPr lang="en-US" sz="4000" b="1" dirty="0" err="1" smtClean="0">
                <a:solidFill>
                  <a:srgbClr val="6600FF"/>
                </a:solidFill>
              </a:rPr>
              <a:t>Urinogenital</a:t>
            </a:r>
            <a:r>
              <a:rPr lang="en-US" sz="4000" b="1" dirty="0" smtClean="0">
                <a:solidFill>
                  <a:srgbClr val="6600FF"/>
                </a:solidFill>
              </a:rPr>
              <a:t> System</a:t>
            </a:r>
            <a:endParaRPr lang="en-US" sz="4000" dirty="0"/>
          </a:p>
        </p:txBody>
      </p:sp>
      <p:sp>
        <p:nvSpPr>
          <p:cNvPr id="4" name="Content Placeholder 3"/>
          <p:cNvSpPr>
            <a:spLocks noGrp="1"/>
          </p:cNvSpPr>
          <p:nvPr>
            <p:ph sz="half" idx="2"/>
          </p:nvPr>
        </p:nvSpPr>
        <p:spPr>
          <a:xfrm>
            <a:off x="4648200" y="1295400"/>
            <a:ext cx="4038600" cy="5029200"/>
          </a:xfrm>
        </p:spPr>
        <p:txBody>
          <a:bodyPr>
            <a:normAutofit fontScale="25000" lnSpcReduction="20000"/>
          </a:bodyPr>
          <a:lstStyle/>
          <a:p>
            <a:pPr algn="just"/>
            <a:r>
              <a:rPr lang="en-US" sz="6400" b="1" dirty="0" smtClean="0">
                <a:solidFill>
                  <a:srgbClr val="6600FF"/>
                </a:solidFill>
              </a:rPr>
              <a:t>Ovary: </a:t>
            </a:r>
            <a:r>
              <a:rPr lang="en-US" sz="6400" dirty="0" smtClean="0">
                <a:solidFill>
                  <a:srgbClr val="6600FF"/>
                </a:solidFill>
              </a:rPr>
              <a:t>yellowish, </a:t>
            </a:r>
            <a:r>
              <a:rPr lang="en-US" sz="6400" dirty="0" err="1" smtClean="0">
                <a:solidFill>
                  <a:srgbClr val="6600FF"/>
                </a:solidFill>
              </a:rPr>
              <a:t>lobulated</a:t>
            </a:r>
            <a:r>
              <a:rPr lang="en-US" sz="6400" dirty="0" smtClean="0">
                <a:solidFill>
                  <a:srgbClr val="6600FF"/>
                </a:solidFill>
              </a:rPr>
              <a:t>, </a:t>
            </a:r>
            <a:r>
              <a:rPr lang="en-US" sz="6400" dirty="0" err="1" smtClean="0">
                <a:solidFill>
                  <a:srgbClr val="6600FF"/>
                </a:solidFill>
              </a:rPr>
              <a:t>saccular</a:t>
            </a:r>
            <a:r>
              <a:rPr lang="en-US" sz="6400" dirty="0" smtClean="0">
                <a:solidFill>
                  <a:srgbClr val="6600FF"/>
                </a:solidFill>
              </a:rPr>
              <a:t> bodies and located in the abdominal </a:t>
            </a:r>
            <a:br>
              <a:rPr lang="en-US" sz="6400" dirty="0" smtClean="0">
                <a:solidFill>
                  <a:srgbClr val="6600FF"/>
                </a:solidFill>
              </a:rPr>
            </a:br>
            <a:r>
              <a:rPr lang="en-US" sz="6400" dirty="0" smtClean="0">
                <a:solidFill>
                  <a:srgbClr val="6600FF"/>
                </a:solidFill>
              </a:rPr>
              <a:t>cavity-and attached to the anterior abdominal wall </a:t>
            </a:r>
            <a:r>
              <a:rPr lang="en-US" sz="6400" dirty="0" err="1" smtClean="0">
                <a:solidFill>
                  <a:srgbClr val="6600FF"/>
                </a:solidFill>
              </a:rPr>
              <a:t>middorsally</a:t>
            </a:r>
            <a:r>
              <a:rPr lang="en-US" sz="6400" dirty="0" smtClean="0">
                <a:solidFill>
                  <a:srgbClr val="6600FF"/>
                </a:solidFill>
              </a:rPr>
              <a:t> by a fold </a:t>
            </a:r>
            <a:br>
              <a:rPr lang="en-US" sz="6400" dirty="0" smtClean="0">
                <a:solidFill>
                  <a:srgbClr val="6600FF"/>
                </a:solidFill>
              </a:rPr>
            </a:br>
            <a:r>
              <a:rPr lang="en-US" sz="6400" dirty="0" smtClean="0">
                <a:solidFill>
                  <a:srgbClr val="6600FF"/>
                </a:solidFill>
              </a:rPr>
              <a:t>of peritoneum called </a:t>
            </a:r>
            <a:r>
              <a:rPr lang="en-US" sz="6400" dirty="0" err="1" smtClean="0">
                <a:solidFill>
                  <a:srgbClr val="6600FF"/>
                </a:solidFill>
              </a:rPr>
              <a:t>mesovariumThey</a:t>
            </a:r>
            <a:r>
              <a:rPr lang="en-US" sz="6400" dirty="0" smtClean="0">
                <a:solidFill>
                  <a:srgbClr val="6600FF"/>
                </a:solidFill>
              </a:rPr>
              <a:t> extend back </a:t>
            </a:r>
            <a:br>
              <a:rPr lang="en-US" sz="6400" dirty="0" smtClean="0">
                <a:solidFill>
                  <a:srgbClr val="6600FF"/>
                </a:solidFill>
              </a:rPr>
            </a:br>
            <a:r>
              <a:rPr lang="en-US" sz="6400" dirty="0" smtClean="0">
                <a:solidFill>
                  <a:srgbClr val="6600FF"/>
                </a:solidFill>
              </a:rPr>
              <a:t>from the base of liver and merge into the </a:t>
            </a:r>
            <a:r>
              <a:rPr lang="en-US" sz="6400" dirty="0" err="1" smtClean="0">
                <a:solidFill>
                  <a:srgbClr val="6600FF"/>
                </a:solidFill>
              </a:rPr>
              <a:t>epigonal</a:t>
            </a:r>
            <a:r>
              <a:rPr lang="en-US" sz="6400" dirty="0" smtClean="0">
                <a:solidFill>
                  <a:srgbClr val="6600FF"/>
                </a:solidFill>
              </a:rPr>
              <a:t> organ.</a:t>
            </a:r>
          </a:p>
          <a:p>
            <a:pPr algn="just"/>
            <a:r>
              <a:rPr lang="en-US" sz="6400" b="1" dirty="0" smtClean="0">
                <a:solidFill>
                  <a:srgbClr val="6600FF"/>
                </a:solidFill>
              </a:rPr>
              <a:t>Oviducts:</a:t>
            </a:r>
            <a:r>
              <a:rPr lang="en-US" sz="6400" dirty="0" smtClean="0">
                <a:solidFill>
                  <a:srgbClr val="6600FF"/>
                </a:solidFill>
              </a:rPr>
              <a:t>  large tubes extending along </a:t>
            </a:r>
            <a:r>
              <a:rPr lang="en-US" sz="6400" dirty="0" err="1" smtClean="0">
                <a:solidFill>
                  <a:srgbClr val="6600FF"/>
                </a:solidFill>
              </a:rPr>
              <a:t>Anteriorly</a:t>
            </a:r>
            <a:r>
              <a:rPr lang="en-US" sz="6400" dirty="0" smtClean="0">
                <a:solidFill>
                  <a:srgbClr val="6600FF"/>
                </a:solidFill>
              </a:rPr>
              <a:t> they are narrow </a:t>
            </a:r>
            <a:br>
              <a:rPr lang="en-US" sz="6400" dirty="0" smtClean="0">
                <a:solidFill>
                  <a:srgbClr val="6600FF"/>
                </a:solidFill>
              </a:rPr>
            </a:br>
            <a:r>
              <a:rPr lang="en-US" sz="6400" dirty="0" smtClean="0">
                <a:solidFill>
                  <a:srgbClr val="6600FF"/>
                </a:solidFill>
              </a:rPr>
              <a:t>and unite mid ventrally below the </a:t>
            </a:r>
            <a:r>
              <a:rPr lang="en-US" sz="6400" dirty="0" err="1" smtClean="0">
                <a:solidFill>
                  <a:srgbClr val="6600FF"/>
                </a:solidFill>
              </a:rPr>
              <a:t>oesophagus</a:t>
            </a:r>
            <a:r>
              <a:rPr lang="en-US" sz="6400" dirty="0" smtClean="0">
                <a:solidFill>
                  <a:srgbClr val="6600FF"/>
                </a:solidFill>
              </a:rPr>
              <a:t>. They open into the </a:t>
            </a:r>
            <a:r>
              <a:rPr lang="en-US" sz="6400" dirty="0" err="1" smtClean="0">
                <a:solidFill>
                  <a:srgbClr val="6600FF"/>
                </a:solidFill>
              </a:rPr>
              <a:t>coelom</a:t>
            </a:r>
            <a:r>
              <a:rPr lang="en-US" sz="6400" dirty="0" smtClean="0">
                <a:solidFill>
                  <a:srgbClr val="6600FF"/>
                </a:solidFill>
              </a:rPr>
              <a:t> </a:t>
            </a:r>
            <a:br>
              <a:rPr lang="en-US" sz="6400" dirty="0" smtClean="0">
                <a:solidFill>
                  <a:srgbClr val="6600FF"/>
                </a:solidFill>
              </a:rPr>
            </a:br>
            <a:r>
              <a:rPr lang="en-US" sz="6400" dirty="0" smtClean="0">
                <a:solidFill>
                  <a:srgbClr val="6600FF"/>
                </a:solidFill>
              </a:rPr>
              <a:t>by zigzag slit like aperture, the </a:t>
            </a:r>
            <a:r>
              <a:rPr lang="en-US" sz="6400" dirty="0" err="1" smtClean="0">
                <a:solidFill>
                  <a:srgbClr val="6600FF"/>
                </a:solidFill>
              </a:rPr>
              <a:t>ostium</a:t>
            </a:r>
            <a:r>
              <a:rPr lang="en-US" sz="6400" dirty="0" smtClean="0">
                <a:solidFill>
                  <a:srgbClr val="6600FF"/>
                </a:solidFill>
              </a:rPr>
              <a:t> or </a:t>
            </a:r>
            <a:r>
              <a:rPr lang="en-US" sz="6400" dirty="0" err="1" smtClean="0">
                <a:solidFill>
                  <a:srgbClr val="6600FF"/>
                </a:solidFill>
              </a:rPr>
              <a:t>oviducal</a:t>
            </a:r>
            <a:r>
              <a:rPr lang="en-US" sz="6400" b="1" dirty="0" smtClean="0">
                <a:solidFill>
                  <a:srgbClr val="6600FF"/>
                </a:solidFill>
              </a:rPr>
              <a:t> </a:t>
            </a:r>
            <a:r>
              <a:rPr lang="en-US" sz="6400" dirty="0" smtClean="0">
                <a:solidFill>
                  <a:srgbClr val="6600FF"/>
                </a:solidFill>
              </a:rPr>
              <a:t>funnel lying ventral </a:t>
            </a:r>
            <a:br>
              <a:rPr lang="en-US" sz="6400" dirty="0" smtClean="0">
                <a:solidFill>
                  <a:srgbClr val="6600FF"/>
                </a:solidFill>
              </a:rPr>
            </a:br>
            <a:r>
              <a:rPr lang="en-US" sz="6400" dirty="0" smtClean="0">
                <a:solidFill>
                  <a:srgbClr val="6600FF"/>
                </a:solidFill>
              </a:rPr>
              <a:t>to the </a:t>
            </a:r>
            <a:r>
              <a:rPr lang="en-US" sz="6400" dirty="0" err="1" smtClean="0">
                <a:solidFill>
                  <a:srgbClr val="6600FF"/>
                </a:solidFill>
              </a:rPr>
              <a:t>oesophagus</a:t>
            </a:r>
            <a:r>
              <a:rPr lang="en-US" sz="6400" dirty="0" smtClean="0">
                <a:solidFill>
                  <a:srgbClr val="6600FF"/>
                </a:solidFill>
              </a:rPr>
              <a:t> and posterior' to transverse septum</a:t>
            </a:r>
          </a:p>
          <a:p>
            <a:pPr algn="just"/>
            <a:r>
              <a:rPr lang="en-US" sz="6400" b="1" dirty="0" smtClean="0">
                <a:solidFill>
                  <a:srgbClr val="6600FF"/>
                </a:solidFill>
              </a:rPr>
              <a:t>Shell gland:</a:t>
            </a:r>
            <a:r>
              <a:rPr lang="en-US" sz="6400" dirty="0" smtClean="0">
                <a:solidFill>
                  <a:srgbClr val="6600FF"/>
                </a:solidFill>
              </a:rPr>
              <a:t> (</a:t>
            </a:r>
            <a:r>
              <a:rPr lang="en-US" sz="6400" dirty="0" err="1" smtClean="0">
                <a:solidFill>
                  <a:srgbClr val="6600FF"/>
                </a:solidFill>
              </a:rPr>
              <a:t>oviducal</a:t>
            </a:r>
            <a:r>
              <a:rPr lang="en-US" sz="6400" dirty="0" smtClean="0">
                <a:solidFill>
                  <a:srgbClr val="6600FF"/>
                </a:solidFill>
              </a:rPr>
              <a:t> or </a:t>
            </a:r>
            <a:r>
              <a:rPr lang="en-US" sz="6400" dirty="0" err="1" smtClean="0">
                <a:solidFill>
                  <a:srgbClr val="6600FF"/>
                </a:solidFill>
              </a:rPr>
              <a:t>nidamental</a:t>
            </a:r>
            <a:r>
              <a:rPr lang="en-US" sz="6400" dirty="0" smtClean="0">
                <a:solidFill>
                  <a:srgbClr val="6600FF"/>
                </a:solidFill>
              </a:rPr>
              <a:t> gland)</a:t>
            </a:r>
            <a:r>
              <a:rPr lang="en-US" sz="6400" b="1" dirty="0" smtClean="0">
                <a:solidFill>
                  <a:srgbClr val="6600FF"/>
                </a:solidFill>
              </a:rPr>
              <a:t> </a:t>
            </a:r>
            <a:r>
              <a:rPr lang="en-US" sz="6400" dirty="0" smtClean="0">
                <a:solidFill>
                  <a:srgbClr val="6600FF"/>
                </a:solidFill>
              </a:rPr>
              <a:t>which is </a:t>
            </a:r>
            <a:br>
              <a:rPr lang="en-US" sz="6400" dirty="0" smtClean="0">
                <a:solidFill>
                  <a:srgbClr val="6600FF"/>
                </a:solidFill>
              </a:rPr>
            </a:br>
            <a:r>
              <a:rPr lang="en-US" sz="6400" dirty="0" smtClean="0">
                <a:solidFill>
                  <a:srgbClr val="6600FF"/>
                </a:solidFill>
              </a:rPr>
              <a:t>heart shaped and shows narrow middle mucus secreting zone and </a:t>
            </a:r>
            <a:br>
              <a:rPr lang="en-US" sz="6400" dirty="0" smtClean="0">
                <a:solidFill>
                  <a:srgbClr val="6600FF"/>
                </a:solidFill>
              </a:rPr>
            </a:br>
            <a:r>
              <a:rPr lang="en-US" sz="6400" dirty="0" smtClean="0">
                <a:solidFill>
                  <a:srgbClr val="6600FF"/>
                </a:solidFill>
              </a:rPr>
              <a:t>posterior large shell secreting zone</a:t>
            </a:r>
          </a:p>
          <a:p>
            <a:pPr algn="just"/>
            <a:r>
              <a:rPr lang="en-US" sz="6400" b="1" dirty="0" smtClean="0">
                <a:solidFill>
                  <a:srgbClr val="6600FF"/>
                </a:solidFill>
              </a:rPr>
              <a:t>Uterus: </a:t>
            </a:r>
            <a:r>
              <a:rPr lang="en-US" sz="6400" dirty="0" smtClean="0">
                <a:solidFill>
                  <a:srgbClr val="6600FF"/>
                </a:solidFill>
              </a:rPr>
              <a:t>Towards the posterior region, the oviduct dilates to form a uterus. The two uteri unite to form a short vagina, which opens into </a:t>
            </a:r>
            <a:r>
              <a:rPr lang="en-US" sz="6400" dirty="0" err="1" smtClean="0">
                <a:solidFill>
                  <a:srgbClr val="6600FF"/>
                </a:solidFill>
              </a:rPr>
              <a:t>cloaca</a:t>
            </a:r>
            <a:r>
              <a:rPr lang="en-US" sz="6400" dirty="0" smtClean="0">
                <a:solidFill>
                  <a:srgbClr val="6600FF"/>
                </a:solidFill>
              </a:rPr>
              <a:t>.</a:t>
            </a:r>
            <a:endParaRPr lang="en-US" sz="4000" dirty="0" smtClean="0">
              <a:solidFill>
                <a:srgbClr val="6600FF"/>
              </a:solidFill>
            </a:endParaRPr>
          </a:p>
          <a:p>
            <a:pPr algn="just"/>
            <a:endParaRPr lang="en-US" dirty="0">
              <a:solidFill>
                <a:srgbClr val="6600FF"/>
              </a:solidFill>
            </a:endParaRPr>
          </a:p>
        </p:txBody>
      </p:sp>
      <p:pic>
        <p:nvPicPr>
          <p:cNvPr id="5" name="Content Placeholder 4"/>
          <p:cNvPicPr>
            <a:picLocks noGrp="1"/>
          </p:cNvPicPr>
          <p:nvPr>
            <p:ph sz="half" idx="1"/>
          </p:nvPr>
        </p:nvPicPr>
        <p:blipFill>
          <a:blip r:embed="rId2"/>
          <a:srcRect/>
          <a:stretch>
            <a:fillRect/>
          </a:stretch>
        </p:blipFill>
        <p:spPr bwMode="auto">
          <a:xfrm>
            <a:off x="750806" y="1600200"/>
            <a:ext cx="345138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533400" y="1"/>
            <a:ext cx="7848600" cy="3352799"/>
          </a:xfrm>
          <a:prstGeom prst="rect">
            <a:avLst/>
          </a:prstGeom>
          <a:noFill/>
          <a:ln w="9525">
            <a:noFill/>
            <a:miter lim="800000"/>
            <a:headEnd/>
            <a:tailEnd/>
          </a:ln>
        </p:spPr>
      </p:pic>
      <p:sp>
        <p:nvSpPr>
          <p:cNvPr id="2049" name="Rectangle 1"/>
          <p:cNvSpPr>
            <a:spLocks noChangeArrowheads="1"/>
          </p:cNvSpPr>
          <p:nvPr/>
        </p:nvSpPr>
        <p:spPr bwMode="auto">
          <a:xfrm>
            <a:off x="533400" y="3352800"/>
            <a:ext cx="78486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1. Olfactory organs</a:t>
            </a:r>
            <a:r>
              <a:rPr kumimoji="0" lang="en-US" sz="20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 pair of blind sacs lying on the ventral side of the head in front of the mouth. It is covered externally by a thin membrane and </a:t>
            </a:r>
            <a:r>
              <a:rPr kumimoji="0" lang="en-US" sz="2000"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muscous</a:t>
            </a:r>
            <a:r>
              <a:rPr kumimoji="0" lang="en-US" sz="20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membrane lining the inner wall which form double series of folds. The </a:t>
            </a:r>
            <a:r>
              <a:rPr kumimoji="0" lang="en-US" sz="2000"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schneiderian</a:t>
            </a:r>
            <a:r>
              <a:rPr kumimoji="0" lang="en-US" sz="20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folds are many medial </a:t>
            </a:r>
            <a:r>
              <a:rPr kumimoji="0" lang="en-US" sz="2000"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raphes</a:t>
            </a:r>
            <a:r>
              <a:rPr kumimoji="0" lang="en-US" sz="20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Two types of cells, the olfactory receptors cells and supporting cells. The olfactory cells are connected with the </a:t>
            </a:r>
            <a:r>
              <a:rPr kumimoji="0" lang="en-US" sz="2000"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fibres</a:t>
            </a:r>
            <a:r>
              <a:rPr kumimoji="0" lang="en-US" sz="20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of the olfactory nerve which passes from each olfactory sac with olfactory lobe of its side of the brain. Each external nostril is more or less completely divided into two, a lateral  incurrent siphon and a medial </a:t>
            </a:r>
            <a:r>
              <a:rPr kumimoji="0" lang="en-US" sz="2000"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excurrent</a:t>
            </a:r>
            <a:r>
              <a:rPr kumimoji="0" lang="en-US" sz="20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siphon by three nasal flaps. The highly developed sense of smell enables them to detect food.</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rgbClr val="6600FF"/>
              </a:solidFill>
              <a:effectLst/>
              <a:latin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457200" y="3681663"/>
            <a:ext cx="8077200"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2. Eyes (Photoreceptors): ey</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e-ball consists of three </a:t>
            </a:r>
            <a:b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b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concentric layers, </a:t>
            </a:r>
            <a:endParaRPr kumimoji="0" lang="en-US" sz="1100" b="0" i="0" u="none" strike="noStrike" cap="none" normalizeH="0" baseline="0" dirty="0" smtClean="0">
              <a:ln>
                <a:noFill/>
              </a:ln>
              <a:solidFill>
                <a:srgbClr val="66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1. Sclerotic layer:</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is cartilaginous and opaque and forms the outer protective layer and exposed part is transparent and is known as cornea through which the light enters. </a:t>
            </a:r>
            <a:r>
              <a:rPr kumimoji="0" lang="en-US"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2.</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Choroid layer:</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richly supplied with blood vessels and is pigmented. It is continued in front as strongly circular curtain, the iris, with a median vertical slit, as strongly circular curtain, the iris, with a median vertical slit, the pupil.</a:t>
            </a:r>
            <a:endParaRPr kumimoji="0" lang="en-US" sz="1600"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3. Retina layer:</a:t>
            </a:r>
            <a:r>
              <a:rPr kumimoji="0" lang="en-US" sz="16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innermost layer and made up of special nerve cells called rods cells but no cone cells. The spherical crystalline lens which divides the eye into two unequal chambers, each filled with a saline liquid, the aqueous </a:t>
            </a:r>
            <a:r>
              <a:rPr kumimoji="0" lang="en-US" sz="1600" b="0"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humour</a:t>
            </a:r>
            <a:r>
              <a:rPr kumimoji="0" lang="en-US" sz="16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while the chamber behind the lens contains a denser fluid, the vitreous </a:t>
            </a:r>
            <a:r>
              <a:rPr kumimoji="0" lang="en-US" sz="1600" b="0"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humour</a:t>
            </a:r>
            <a:r>
              <a:rPr kumimoji="0" lang="en-US" sz="16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The lens is kept in place by a </a:t>
            </a:r>
            <a:r>
              <a:rPr kumimoji="0" lang="en-US" sz="1600" b="0"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suspensory</a:t>
            </a:r>
            <a:r>
              <a:rPr kumimoji="0" lang="en-US" sz="16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ligament.</a:t>
            </a:r>
            <a:r>
              <a:rPr kumimoji="0" lang="en-US" sz="1100" b="0" i="0" u="none" strike="noStrike" cap="none" normalizeH="0" baseline="0" dirty="0" smtClean="0">
                <a:ln>
                  <a:noFill/>
                </a:ln>
                <a:solidFill>
                  <a:srgbClr val="6600FF"/>
                </a:solidFill>
                <a:effectLst/>
                <a:latin typeface="Arial" pitchFamily="34" charset="0"/>
              </a:rPr>
              <a:t> </a:t>
            </a:r>
            <a:endParaRPr kumimoji="0" lang="en-US" sz="1800" b="0" i="0" u="none" strike="noStrike" cap="none" normalizeH="0" baseline="0" dirty="0" smtClean="0">
              <a:ln>
                <a:noFill/>
              </a:ln>
              <a:solidFill>
                <a:srgbClr val="6600FF"/>
              </a:solidFill>
              <a:effectLst/>
              <a:latin typeface="Arial" pitchFamily="34" charset="0"/>
            </a:endParaRPr>
          </a:p>
        </p:txBody>
      </p:sp>
      <p:pic>
        <p:nvPicPr>
          <p:cNvPr id="3" name="Picture 2"/>
          <p:cNvPicPr/>
          <p:nvPr/>
        </p:nvPicPr>
        <p:blipFill>
          <a:blip r:embed="rId2"/>
          <a:srcRect/>
          <a:stretch>
            <a:fillRect/>
          </a:stretch>
        </p:blipFill>
        <p:spPr bwMode="auto">
          <a:xfrm>
            <a:off x="533400" y="0"/>
            <a:ext cx="7620000" cy="36004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524001" y="304800"/>
            <a:ext cx="6324600" cy="3200400"/>
          </a:xfrm>
          <a:prstGeom prst="rect">
            <a:avLst/>
          </a:prstGeom>
          <a:noFill/>
          <a:ln w="9525">
            <a:noFill/>
            <a:miter lim="800000"/>
            <a:headEnd/>
            <a:tailEnd/>
          </a:ln>
        </p:spPr>
      </p:pic>
      <p:sp>
        <p:nvSpPr>
          <p:cNvPr id="51201" name="Rectangle 1"/>
          <p:cNvSpPr>
            <a:spLocks noChangeArrowheads="1"/>
          </p:cNvSpPr>
          <p:nvPr/>
        </p:nvSpPr>
        <p:spPr bwMode="auto">
          <a:xfrm>
            <a:off x="304800" y="3581400"/>
            <a:ext cx="81534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The eye-muscles</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The eye-ball is lodged in the orbit and is held in position by six eye-muscles. The first group comprises four </a:t>
            </a:r>
            <a:r>
              <a:rPr kumimoji="0" lang="en-US"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recti</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muscles</a:t>
            </a:r>
            <a:endParaRPr kumimoji="0" lang="en-US" sz="1100" b="0" i="0" u="none" strike="noStrike" cap="none" normalizeH="0" baseline="0" dirty="0" smtClean="0">
              <a:ln>
                <a:noFill/>
              </a:ln>
              <a:solidFill>
                <a:srgbClr val="66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1</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Superior rectus is inserted on the dorsal surface of the eye-ball.</a:t>
            </a:r>
            <a:endParaRPr kumimoji="0" lang="en-US" sz="1100" b="0" i="0" u="none" strike="noStrike" cap="none" normalizeH="0" baseline="0" dirty="0" smtClean="0">
              <a:ln>
                <a:noFill/>
              </a:ln>
              <a:solidFill>
                <a:srgbClr val="66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2. Inferior rectus is inserted on the ventral surface of the eye-ball.</a:t>
            </a:r>
            <a:endParaRPr kumimoji="0" lang="en-US" sz="1100" b="0" i="0" u="none" strike="noStrike" cap="none" normalizeH="0" baseline="0" dirty="0" smtClean="0">
              <a:ln>
                <a:noFill/>
              </a:ln>
              <a:solidFill>
                <a:srgbClr val="66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3. Anterior rectus is inserted on the anterior surface of the eye-ball.</a:t>
            </a:r>
            <a:endParaRPr kumimoji="0" lang="en-US" sz="1100" b="0" i="0" u="none" strike="noStrike" cap="none" normalizeH="0" baseline="0" dirty="0" smtClean="0">
              <a:ln>
                <a:noFill/>
              </a:ln>
              <a:solidFill>
                <a:srgbClr val="66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4. Posterior rectus muscles is inserted on the posterior surface of the eye-ball.</a:t>
            </a:r>
            <a:endParaRPr kumimoji="0" lang="en-US" sz="1100" b="0" i="0" u="none" strike="noStrike" cap="none" normalizeH="0" baseline="0" dirty="0" smtClean="0">
              <a:ln>
                <a:noFill/>
              </a:ln>
              <a:solidFill>
                <a:srgbClr val="66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The second group comprise two oblique muscles</a:t>
            </a:r>
            <a:endParaRPr kumimoji="0" lang="en-US" sz="1100" b="0" i="0" u="none" strike="noStrike" cap="none" normalizeH="0" baseline="0" dirty="0" smtClean="0">
              <a:ln>
                <a:noFill/>
              </a:ln>
              <a:solidFill>
                <a:srgbClr val="66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1. Superior oblique is inserted on the dorsal surface of the eye ball in front of the place of insertion of the superior rectus.</a:t>
            </a:r>
            <a:endParaRPr kumimoji="0" lang="en-US" sz="1100" b="0" i="0" u="none" strike="noStrike" cap="none" normalizeH="0" baseline="0" dirty="0" smtClean="0">
              <a:ln>
                <a:noFill/>
              </a:ln>
              <a:solidFill>
                <a:srgbClr val="66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2. inferior oblique is inserted in the ventral surface of the eye ball in front of the inferior rectus.</a:t>
            </a:r>
            <a:endParaRPr kumimoji="0" lang="en-US" sz="1800" b="0" i="0" u="none" strike="noStrike" cap="none" normalizeH="0" baseline="0" dirty="0" smtClean="0">
              <a:ln>
                <a:noFill/>
              </a:ln>
              <a:solidFill>
                <a:srgbClr val="6600FF"/>
              </a:solidFill>
              <a:effectLst/>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914400" y="381000"/>
            <a:ext cx="6934200" cy="2667000"/>
          </a:xfrm>
          <a:prstGeom prst="rect">
            <a:avLst/>
          </a:prstGeom>
          <a:noFill/>
          <a:ln w="9525">
            <a:noFill/>
            <a:miter lim="800000"/>
            <a:headEnd/>
            <a:tailEnd/>
          </a:ln>
        </p:spPr>
      </p:pic>
      <p:sp>
        <p:nvSpPr>
          <p:cNvPr id="52225" name="Rectangle 1"/>
          <p:cNvSpPr>
            <a:spLocks noChangeArrowheads="1"/>
          </p:cNvSpPr>
          <p:nvPr/>
        </p:nvSpPr>
        <p:spPr bwMode="auto">
          <a:xfrm>
            <a:off x="457200" y="3048000"/>
            <a:ext cx="79248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6600FF"/>
                </a:solidFill>
                <a:effectLst/>
                <a:latin typeface="Arial" pitchFamily="34" charset="0"/>
                <a:ea typeface="Times New Roman" pitchFamily="18" charset="0"/>
              </a:rPr>
              <a:t>3. The </a:t>
            </a:r>
            <a:r>
              <a:rPr kumimoji="0" lang="en-US" b="1" i="0" u="none" strike="noStrike" cap="none" normalizeH="0" baseline="0" dirty="0" err="1" smtClean="0">
                <a:ln>
                  <a:noFill/>
                </a:ln>
                <a:solidFill>
                  <a:srgbClr val="6600FF"/>
                </a:solidFill>
                <a:effectLst/>
                <a:latin typeface="Arial" pitchFamily="34" charset="0"/>
                <a:ea typeface="Times New Roman" pitchFamily="18" charset="0"/>
              </a:rPr>
              <a:t>Stato</a:t>
            </a:r>
            <a:r>
              <a:rPr kumimoji="0" lang="en-US" b="1" i="0" u="none" strike="noStrike" cap="none" normalizeH="0" baseline="0" dirty="0" smtClean="0">
                <a:ln>
                  <a:noFill/>
                </a:ln>
                <a:solidFill>
                  <a:srgbClr val="6600FF"/>
                </a:solidFill>
                <a:effectLst/>
                <a:latin typeface="Arial" pitchFamily="34" charset="0"/>
                <a:ea typeface="Times New Roman" pitchFamily="18" charset="0"/>
              </a:rPr>
              <a:t>-acoustic Organs (Organs of equilibrium and Hearing): </a:t>
            </a:r>
            <a:r>
              <a:rPr kumimoji="0" lang="en-US" b="0" i="0" u="none" strike="noStrike" cap="none" normalizeH="0" baseline="0" dirty="0" smtClean="0">
                <a:ln>
                  <a:noFill/>
                </a:ln>
                <a:solidFill>
                  <a:srgbClr val="6600FF"/>
                </a:solidFill>
                <a:effectLst/>
                <a:latin typeface="Arial" pitchFamily="34" charset="0"/>
                <a:ea typeface="Times New Roman" pitchFamily="18" charset="0"/>
              </a:rPr>
              <a:t>The pair of internal ears or membranous labyrinth serves the function o equilibrium and Hearing in the </a:t>
            </a:r>
            <a:r>
              <a:rPr kumimoji="0" lang="en-US" b="0" i="0" u="none" strike="noStrike" cap="none" normalizeH="0" baseline="0" dirty="0" err="1" smtClean="0">
                <a:ln>
                  <a:noFill/>
                </a:ln>
                <a:solidFill>
                  <a:srgbClr val="6600FF"/>
                </a:solidFill>
                <a:effectLst/>
                <a:latin typeface="Arial" pitchFamily="34" charset="0"/>
                <a:ea typeface="Times New Roman" pitchFamily="18" charset="0"/>
              </a:rPr>
              <a:t>Scoliodon</a:t>
            </a:r>
            <a:r>
              <a:rPr kumimoji="0" lang="en-US" b="0" i="0" u="none" strike="noStrike" cap="none" normalizeH="0" baseline="0" dirty="0" smtClean="0">
                <a:ln>
                  <a:noFill/>
                </a:ln>
                <a:solidFill>
                  <a:srgbClr val="6600FF"/>
                </a:solidFill>
                <a:effectLst/>
                <a:latin typeface="Arial" pitchFamily="34" charset="0"/>
                <a:ea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1. </a:t>
            </a:r>
            <a:r>
              <a:rPr kumimoji="0" lang="en-US" b="1"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Utriculus</a:t>
            </a:r>
            <a:r>
              <a:rPr kumimoji="0" lang="en-US"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medial, vertical, somewhat flattened structure placed dorsally. Three semicircular canals also arise from the </a:t>
            </a:r>
            <a:r>
              <a:rPr kumimoji="0" lang="en-US"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utriculus</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and these are anterior vertical, posterior vertical and horizontal semicircular canals All the three canals show swellings at one end called the </a:t>
            </a:r>
            <a:r>
              <a:rPr kumimoji="0" lang="en-US"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ampullae</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rgbClr val="6600FF"/>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2. </a:t>
            </a:r>
            <a:r>
              <a:rPr kumimoji="0" lang="en-US" b="1"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Sacculus</a:t>
            </a:r>
            <a:r>
              <a:rPr kumimoji="0" lang="en-US"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posterior and ventral part and gives out a posterior </a:t>
            </a:r>
            <a:b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br>
            <a:r>
              <a:rPr kumimoji="0" lang="en-US"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outpushing</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called the </a:t>
            </a:r>
            <a:r>
              <a:rPr kumimoji="0" lang="en-US"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lagena</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The sensory cells in </a:t>
            </a:r>
            <a:r>
              <a:rPr kumimoji="0" lang="en-US"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cristae</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and maculae possess cilia at the free end while the basal ends receive nerve </a:t>
            </a:r>
            <a:r>
              <a:rPr kumimoji="0" lang="en-US"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fibres</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from auditory nerve . The actual receptors of the internal ears are modified </a:t>
            </a:r>
            <a:r>
              <a:rPr kumimoji="0" lang="en-US"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neuromasts</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called </a:t>
            </a:r>
            <a:r>
              <a:rPr kumimoji="0" lang="en-US"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cristae</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and maculae. The cavity of the internal ear is filled with a watery fluid called </a:t>
            </a:r>
            <a:r>
              <a:rPr kumimoji="0" lang="en-US"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endolymph</a:t>
            </a:r>
            <a:r>
              <a:rPr kumimoji="0" lang="en-US"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rgbClr val="6600FF"/>
              </a:solidFill>
              <a:effectLst/>
              <a:latin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533400" y="1600200"/>
            <a:ext cx="7848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Functions of membranous labyrinth: </a:t>
            </a:r>
            <a:endParaRPr kumimoji="0" lang="en-US" sz="2000" b="0" i="0" u="none" strike="noStrike" cap="none" normalizeH="0" baseline="0" dirty="0" smtClean="0">
              <a:ln>
                <a:noFill/>
              </a:ln>
              <a:solidFill>
                <a:srgbClr val="66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1. It mainly acts as a </a:t>
            </a:r>
            <a:r>
              <a:rPr kumimoji="0" lang="en-US" sz="3600"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stato</a:t>
            </a:r>
            <a:r>
              <a:rPr kumimoji="0" lang="en-US" sz="36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acoustic organ.</a:t>
            </a:r>
            <a:endParaRPr kumimoji="0" lang="en-US" sz="2000" b="0" i="0" u="none" strike="noStrike" cap="none" normalizeH="0" baseline="0" dirty="0" smtClean="0">
              <a:ln>
                <a:noFill/>
              </a:ln>
              <a:solidFill>
                <a:srgbClr val="66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2. It controls the equilibrium and balance of the body.</a:t>
            </a:r>
            <a:endParaRPr kumimoji="0" lang="en-US" sz="32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3.  It also controls change in direction during swimming and maintains muscular tone and is a       gravity receptors</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609600" y="381000"/>
            <a:ext cx="7620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4. </a:t>
            </a:r>
            <a:r>
              <a:rPr kumimoji="0" lang="en-US" sz="2000" b="1"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Ampullae</a:t>
            </a:r>
            <a:r>
              <a:rPr kumimoji="0" lang="en-US" sz="2000"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of </a:t>
            </a:r>
            <a:r>
              <a:rPr kumimoji="0" lang="en-US" sz="2000" b="1"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Lorenzini</a:t>
            </a:r>
            <a:r>
              <a:rPr kumimoji="0" lang="en-US" sz="2000"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rgbClr val="6600FF"/>
                </a:solidFill>
                <a:effectLst/>
                <a:latin typeface="Calibri"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unbranched</a:t>
            </a:r>
            <a:r>
              <a:rPr kumimoji="0" lang="en-US" sz="20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tubes found in definitely located groups on the upper and lower surfaces of the head. In all sharks, that are habitually active, hundreds of pores open to the exterior. Each pore leads into a duct </a:t>
            </a:r>
            <a:r>
              <a:rPr kumimoji="0" lang="en-US" sz="2000" b="0"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od</a:t>
            </a:r>
            <a:r>
              <a:rPr kumimoji="0" lang="en-US" sz="20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canal of </a:t>
            </a:r>
            <a:r>
              <a:rPr kumimoji="0" lang="en-US" sz="2000" b="0"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Lorenzini</a:t>
            </a:r>
            <a:r>
              <a:rPr kumimoji="0" lang="en-US" sz="20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filled with mucus.  The proximal portion of the </a:t>
            </a:r>
            <a:r>
              <a:rPr kumimoji="0" lang="en-US" sz="2000" b="0"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ampulla</a:t>
            </a:r>
            <a:r>
              <a:rPr kumimoji="0" lang="en-US" sz="20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consists of about eight or nine dilated sacs. Two types of cells are present in the </a:t>
            </a:r>
            <a:r>
              <a:rPr kumimoji="0" lang="en-US" sz="2000" b="0"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ampulla</a:t>
            </a:r>
            <a:r>
              <a:rPr kumimoji="0" lang="en-US" sz="20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pear shaped mucous gland cells and sensory cells. The mucous gland cells secrete mucus. The sensory cells are hair like structure. </a:t>
            </a:r>
            <a:r>
              <a:rPr kumimoji="0" lang="en-US" b="1" i="0" u="none" strike="noStrike" cap="none" normalizeH="0" baseline="0" dirty="0" smtClean="0">
                <a:ln>
                  <a:noFill/>
                </a:ln>
                <a:solidFill>
                  <a:srgbClr val="6600FF"/>
                </a:solidFill>
                <a:effectLst/>
                <a:latin typeface="Calibri" pitchFamily="34" charset="0"/>
                <a:ea typeface="Calibri" pitchFamily="34" charset="0"/>
                <a:cs typeface="Times New Roman" pitchFamily="18" charset="0"/>
              </a:rPr>
              <a:t>Function:</a:t>
            </a:r>
            <a:r>
              <a:rPr kumimoji="0" lang="en-US" b="0" i="0" u="none" strike="noStrike" cap="none" normalizeH="0" baseline="0" dirty="0" smtClean="0">
                <a:ln>
                  <a:noFill/>
                </a:ln>
                <a:solidFill>
                  <a:srgbClr val="6600FF"/>
                </a:solidFill>
                <a:effectLst/>
                <a:latin typeface="Calibri" pitchFamily="34" charset="0"/>
                <a:ea typeface="Calibri" pitchFamily="34" charset="0"/>
                <a:cs typeface="Times New Roman" pitchFamily="18" charset="0"/>
              </a:rPr>
              <a:t> - They detect changes of temperature so they are also called as </a:t>
            </a:r>
            <a:r>
              <a:rPr kumimoji="0" lang="en-US" b="0" i="0" u="none" strike="noStrike" cap="none" normalizeH="0" baseline="0" dirty="0" err="1" smtClean="0">
                <a:ln>
                  <a:noFill/>
                </a:ln>
                <a:solidFill>
                  <a:srgbClr val="6600FF"/>
                </a:solidFill>
                <a:effectLst/>
                <a:latin typeface="Calibri" pitchFamily="34" charset="0"/>
                <a:ea typeface="Calibri" pitchFamily="34" charset="0"/>
                <a:cs typeface="Times New Roman" pitchFamily="18" charset="0"/>
              </a:rPr>
              <a:t>thermoreceptors</a:t>
            </a:r>
            <a:endParaRPr kumimoji="0" lang="en-US" sz="1800" b="0" i="0" u="none" strike="noStrike" cap="none" normalizeH="0" baseline="0" dirty="0" smtClean="0">
              <a:ln>
                <a:noFill/>
              </a:ln>
              <a:solidFill>
                <a:srgbClr val="6600FF"/>
              </a:solidFill>
              <a:effectLst/>
              <a:latin typeface="Arial" pitchFamily="34" charset="0"/>
            </a:endParaRPr>
          </a:p>
        </p:txBody>
      </p:sp>
      <p:pic>
        <p:nvPicPr>
          <p:cNvPr id="3" name="Picture 2"/>
          <p:cNvPicPr/>
          <p:nvPr/>
        </p:nvPicPr>
        <p:blipFill>
          <a:blip r:embed="rId2"/>
          <a:srcRect/>
          <a:stretch>
            <a:fillRect/>
          </a:stretch>
        </p:blipFill>
        <p:spPr bwMode="auto">
          <a:xfrm>
            <a:off x="838200" y="3276600"/>
            <a:ext cx="7467600" cy="31527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685800" y="533401"/>
            <a:ext cx="7620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6600FF"/>
                </a:solidFill>
                <a:effectLst/>
                <a:latin typeface="Arial" pitchFamily="34" charset="0"/>
                <a:ea typeface="Times New Roman" pitchFamily="18" charset="0"/>
              </a:rPr>
              <a:t>5. The </a:t>
            </a:r>
            <a:r>
              <a:rPr kumimoji="0" lang="en-US" sz="2800" b="1" i="0" u="none" strike="noStrike" cap="none" normalizeH="0" baseline="0" dirty="0" err="1" smtClean="0">
                <a:ln>
                  <a:noFill/>
                </a:ln>
                <a:solidFill>
                  <a:srgbClr val="6600FF"/>
                </a:solidFill>
                <a:effectLst/>
                <a:latin typeface="Arial" pitchFamily="34" charset="0"/>
                <a:ea typeface="Times New Roman" pitchFamily="18" charset="0"/>
              </a:rPr>
              <a:t>Neuromast</a:t>
            </a:r>
            <a:r>
              <a:rPr kumimoji="0" lang="en-US" sz="2800" b="1" i="0" u="none" strike="noStrike" cap="none" normalizeH="0" baseline="0" dirty="0" smtClean="0">
                <a:ln>
                  <a:noFill/>
                </a:ln>
                <a:solidFill>
                  <a:srgbClr val="6600FF"/>
                </a:solidFill>
                <a:effectLst/>
                <a:latin typeface="Arial" pitchFamily="34" charset="0"/>
                <a:ea typeface="Times New Roman" pitchFamily="18" charset="0"/>
              </a:rPr>
              <a:t> Organs (</a:t>
            </a:r>
            <a:r>
              <a:rPr kumimoji="0" lang="en-US" sz="2800" b="1" i="0" u="none" strike="noStrike" cap="none" normalizeH="0" baseline="0" dirty="0" err="1" smtClean="0">
                <a:ln>
                  <a:noFill/>
                </a:ln>
                <a:solidFill>
                  <a:srgbClr val="6600FF"/>
                </a:solidFill>
                <a:effectLst/>
                <a:latin typeface="Arial" pitchFamily="34" charset="0"/>
                <a:ea typeface="Times New Roman" pitchFamily="18" charset="0"/>
              </a:rPr>
              <a:t>Rheoreceptors</a:t>
            </a:r>
            <a:r>
              <a:rPr kumimoji="0" lang="en-US" sz="2800" b="1" i="0" u="none" strike="noStrike" cap="none" normalizeH="0" baseline="0" dirty="0" smtClean="0">
                <a:ln>
                  <a:noFill/>
                </a:ln>
                <a:solidFill>
                  <a:srgbClr val="6600FF"/>
                </a:solidFill>
                <a:effectLst/>
                <a:latin typeface="Arial" pitchFamily="34" charset="0"/>
                <a:ea typeface="Times New Roman" pitchFamily="18" charset="0"/>
              </a:rPr>
              <a:t>):  </a:t>
            </a:r>
            <a:r>
              <a:rPr kumimoji="0" lang="en-US" sz="28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The </a:t>
            </a:r>
            <a:r>
              <a:rPr kumimoji="0" lang="en-US" sz="2800" b="0" i="0" u="none" strike="noStrike" cap="none" normalizeH="0" baseline="0" dirty="0" err="1" smtClean="0">
                <a:ln>
                  <a:noFill/>
                </a:ln>
                <a:solidFill>
                  <a:srgbClr val="6600FF"/>
                </a:solidFill>
                <a:effectLst/>
                <a:latin typeface="Times New Roman" pitchFamily="18" charset="0"/>
                <a:ea typeface="Times New Roman" pitchFamily="18" charset="0"/>
                <a:cs typeface="Times New Roman" pitchFamily="18" charset="0"/>
              </a:rPr>
              <a:t>neuromast</a:t>
            </a:r>
            <a:r>
              <a:rPr kumimoji="0" lang="en-US" sz="28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organs consist of: (1) lateral line receptors and (2) pit organs. </a:t>
            </a:r>
            <a:endParaRPr kumimoji="0" lang="en-US" sz="1600" b="0" i="0" u="none" strike="noStrike" cap="none" normalizeH="0" baseline="0" dirty="0" smtClean="0">
              <a:ln>
                <a:noFill/>
              </a:ln>
              <a:solidFill>
                <a:srgbClr val="66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The lateral line receptors lie in the lateral line canal on each side of the trunk and tail, each of which is continued into the cephalic canals on the head. The canals lie in the dermis and have a group of epidermal receptors or </a:t>
            </a:r>
            <a:r>
              <a:rPr kumimoji="0" lang="en-US" sz="2800" b="0"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neuromasts</a:t>
            </a:r>
            <a:r>
              <a:rPr kumimoji="0" lang="en-US" sz="28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embedded in their walls. The </a:t>
            </a:r>
            <a:r>
              <a:rPr kumimoji="0" lang="en-US" sz="2800" b="0"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neuromasts</a:t>
            </a:r>
            <a:r>
              <a:rPr kumimoji="0" lang="en-US" sz="28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are innervated by </a:t>
            </a:r>
            <a:r>
              <a:rPr kumimoji="0" lang="en-US" sz="2800" b="0"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vagus</a:t>
            </a:r>
            <a:r>
              <a:rPr kumimoji="0" lang="en-US" sz="28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nerve. </a:t>
            </a:r>
            <a:endParaRPr kumimoji="0" lang="en-US" sz="1600" b="0" i="0" u="none" strike="noStrike" cap="none" normalizeH="0" baseline="0" dirty="0" smtClean="0">
              <a:ln>
                <a:noFill/>
              </a:ln>
              <a:solidFill>
                <a:srgbClr val="66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Function:</a:t>
            </a:r>
            <a:r>
              <a:rPr kumimoji="0" lang="en-US" sz="28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 The lateral line receptors are current receptors (</a:t>
            </a:r>
            <a:r>
              <a:rPr kumimoji="0" lang="en-US" sz="2800" b="0"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rheoreceptors</a:t>
            </a:r>
            <a:r>
              <a:rPr kumimoji="0" lang="en-US" sz="28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detecting movement and vibration in the surrounding water.</a:t>
            </a:r>
            <a:endParaRPr kumimoji="0" lang="en-US" sz="1800" b="0" i="0" u="none" strike="noStrike" cap="none" normalizeH="0" baseline="0" dirty="0" smtClean="0">
              <a:ln>
                <a:noFill/>
              </a:ln>
              <a:solidFill>
                <a:srgbClr val="6600FF"/>
              </a:solidFill>
              <a:effectLst/>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rPr>
              <a:t>Scoliodon</a:t>
            </a:r>
            <a:r>
              <a:rPr lang="en-US" b="1" u="sng" dirty="0" smtClean="0">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3500000" scaled="1"/>
                  <a:tileRect/>
                </a:gradFill>
              </a:rPr>
              <a:t>:  Claspers</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685800" y="1600199"/>
            <a:ext cx="7543800" cy="46759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609600" y="990600"/>
            <a:ext cx="7696200" cy="4876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3.bp.blogspot.com/-lck-jYhdL10/U7mFInp8kgI/AAAAAAAAD-U/s5H3sl-PTcI/s1600/Scoliodon_Page_05.jpg"/>
          <p:cNvPicPr/>
          <p:nvPr/>
        </p:nvPicPr>
        <p:blipFill>
          <a:blip r:embed="rId2"/>
          <a:srcRect/>
          <a:stretch>
            <a:fillRect/>
          </a:stretch>
        </p:blipFill>
        <p:spPr bwMode="auto">
          <a:xfrm>
            <a:off x="685800" y="609600"/>
            <a:ext cx="8001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685800" y="228600"/>
            <a:ext cx="7467599" cy="2895600"/>
          </a:xfrm>
          <a:prstGeom prst="rect">
            <a:avLst/>
          </a:prstGeom>
          <a:noFill/>
          <a:ln w="9525">
            <a:noFill/>
            <a:miter lim="800000"/>
            <a:headEnd/>
            <a:tailEnd/>
          </a:ln>
        </p:spPr>
      </p:pic>
      <p:sp>
        <p:nvSpPr>
          <p:cNvPr id="3" name="TextBox 2"/>
          <p:cNvSpPr txBox="1"/>
          <p:nvPr/>
        </p:nvSpPr>
        <p:spPr>
          <a:xfrm>
            <a:off x="838200" y="2743200"/>
            <a:ext cx="1752600" cy="369332"/>
          </a:xfrm>
          <a:prstGeom prst="rect">
            <a:avLst/>
          </a:prstGeom>
          <a:noFill/>
        </p:spPr>
        <p:txBody>
          <a:bodyPr wrap="square" rtlCol="0">
            <a:spAutoFit/>
          </a:bodyPr>
          <a:lstStyle/>
          <a:p>
            <a:r>
              <a:rPr lang="en-US" b="1" dirty="0" smtClean="0">
                <a:solidFill>
                  <a:srgbClr val="0070C0"/>
                </a:solidFill>
              </a:rPr>
              <a:t>Dorsal</a:t>
            </a:r>
            <a:r>
              <a:rPr lang="en-US" dirty="0" smtClean="0"/>
              <a:t> </a:t>
            </a:r>
            <a:r>
              <a:rPr lang="en-US" b="1" dirty="0" smtClean="0">
                <a:solidFill>
                  <a:srgbClr val="0070C0"/>
                </a:solidFill>
              </a:rPr>
              <a:t>View</a:t>
            </a:r>
            <a:endParaRPr lang="en-US" b="1" dirty="0">
              <a:solidFill>
                <a:srgbClr val="0070C0"/>
              </a:solidFill>
            </a:endParaRPr>
          </a:p>
        </p:txBody>
      </p:sp>
      <p:sp>
        <p:nvSpPr>
          <p:cNvPr id="4" name="TextBox 3"/>
          <p:cNvSpPr txBox="1"/>
          <p:nvPr/>
        </p:nvSpPr>
        <p:spPr>
          <a:xfrm>
            <a:off x="5791200" y="2590800"/>
            <a:ext cx="1752600" cy="369332"/>
          </a:xfrm>
          <a:prstGeom prst="rect">
            <a:avLst/>
          </a:prstGeom>
          <a:noFill/>
        </p:spPr>
        <p:txBody>
          <a:bodyPr wrap="square" rtlCol="0">
            <a:spAutoFit/>
          </a:bodyPr>
          <a:lstStyle/>
          <a:p>
            <a:r>
              <a:rPr lang="en-US" b="1" dirty="0" smtClean="0">
                <a:solidFill>
                  <a:srgbClr val="0070C0"/>
                </a:solidFill>
              </a:rPr>
              <a:t>Ventral View</a:t>
            </a:r>
            <a:endParaRPr lang="en-US" b="1" dirty="0">
              <a:solidFill>
                <a:srgbClr val="0070C0"/>
              </a:solidFill>
            </a:endParaRPr>
          </a:p>
        </p:txBody>
      </p:sp>
      <p:sp>
        <p:nvSpPr>
          <p:cNvPr id="5" name="TextBox 4"/>
          <p:cNvSpPr txBox="1"/>
          <p:nvPr/>
        </p:nvSpPr>
        <p:spPr>
          <a:xfrm>
            <a:off x="685800" y="3200401"/>
            <a:ext cx="8001000" cy="3416320"/>
          </a:xfrm>
          <a:prstGeom prst="rect">
            <a:avLst/>
          </a:prstGeom>
          <a:noFill/>
        </p:spPr>
        <p:txBody>
          <a:bodyPr wrap="square" rtlCol="0">
            <a:spAutoFit/>
          </a:bodyPr>
          <a:lstStyle/>
          <a:p>
            <a:r>
              <a:rPr lang="en-US" b="1" dirty="0" err="1" smtClean="0">
                <a:solidFill>
                  <a:srgbClr val="0070C0"/>
                </a:solidFill>
                <a:latin typeface="Arial Black" pitchFamily="34" charset="0"/>
              </a:rPr>
              <a:t>Placoid</a:t>
            </a:r>
            <a:r>
              <a:rPr lang="en-US" b="1" dirty="0" smtClean="0">
                <a:solidFill>
                  <a:srgbClr val="0070C0"/>
                </a:solidFill>
                <a:latin typeface="Arial Black" pitchFamily="34" charset="0"/>
              </a:rPr>
              <a:t> scales are derived from both epidermis and dermis of skin.</a:t>
            </a:r>
          </a:p>
          <a:p>
            <a:r>
              <a:rPr lang="en-US" b="1" dirty="0" smtClean="0">
                <a:solidFill>
                  <a:srgbClr val="0070C0"/>
                </a:solidFill>
                <a:latin typeface="Arial Black" pitchFamily="34" charset="0"/>
              </a:rPr>
              <a:t>A typical </a:t>
            </a:r>
            <a:r>
              <a:rPr lang="en-US" b="1" dirty="0" err="1" smtClean="0">
                <a:solidFill>
                  <a:srgbClr val="0070C0"/>
                </a:solidFill>
                <a:latin typeface="Arial Black" pitchFamily="34" charset="0"/>
              </a:rPr>
              <a:t>placoid</a:t>
            </a:r>
            <a:r>
              <a:rPr lang="en-US" b="1" dirty="0" smtClean="0">
                <a:solidFill>
                  <a:srgbClr val="0070C0"/>
                </a:solidFill>
                <a:latin typeface="Arial Black" pitchFamily="34" charset="0"/>
              </a:rPr>
              <a:t> scale is distinguished into the basal plate and spine.</a:t>
            </a:r>
          </a:p>
          <a:p>
            <a:r>
              <a:rPr lang="en-US" b="1" dirty="0">
                <a:solidFill>
                  <a:srgbClr val="0070C0"/>
                </a:solidFill>
                <a:latin typeface="Arial Black" pitchFamily="34" charset="0"/>
              </a:rPr>
              <a:t>Basal plate: It is a diamond-shaped or rhomboidal plate formed of cement like material. It lies embedded in the dermis and is firmly attached to it by strong </a:t>
            </a:r>
            <a:r>
              <a:rPr lang="en-US" b="1" dirty="0" err="1">
                <a:solidFill>
                  <a:srgbClr val="0070C0"/>
                </a:solidFill>
                <a:latin typeface="Arial Black" pitchFamily="34" charset="0"/>
              </a:rPr>
              <a:t>fibres</a:t>
            </a:r>
            <a:r>
              <a:rPr lang="en-US" b="1" dirty="0">
                <a:solidFill>
                  <a:srgbClr val="0070C0"/>
                </a:solidFill>
                <a:latin typeface="Arial Black" pitchFamily="34" charset="0"/>
              </a:rPr>
              <a:t> of connective tissue</a:t>
            </a:r>
            <a:r>
              <a:rPr lang="en-US" b="1" dirty="0" smtClean="0">
                <a:solidFill>
                  <a:srgbClr val="0070C0"/>
                </a:solidFill>
                <a:latin typeface="Arial Black" pitchFamily="34" charset="0"/>
              </a:rPr>
              <a:t>.</a:t>
            </a:r>
          </a:p>
          <a:p>
            <a:r>
              <a:rPr lang="en-US" b="1" dirty="0">
                <a:solidFill>
                  <a:srgbClr val="0070C0"/>
                </a:solidFill>
                <a:latin typeface="Arial Black" pitchFamily="34" charset="0"/>
              </a:rPr>
              <a:t>The Spine: It is a flat, backwardly directed trident structure projecting out of the skin and giving it roughness.</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1.bp.blogspot.com/-3Dt6xDNk7D8/U7mFVMBUd2I/AAAAAAAAD-k/wakvYlTGVG4/s1600/Scoliodon_Page_07.jpg"/>
          <p:cNvPicPr>
            <a:picLocks noChangeAspect="1" noChangeArrowheads="1"/>
          </p:cNvPicPr>
          <p:nvPr/>
        </p:nvPicPr>
        <p:blipFill>
          <a:blip r:embed="rId3"/>
          <a:srcRect/>
          <a:stretch>
            <a:fillRect/>
          </a:stretch>
        </p:blipFill>
        <p:spPr bwMode="auto">
          <a:xfrm>
            <a:off x="228600" y="609600"/>
            <a:ext cx="8302625" cy="5867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PdA5ugjeYQM/U7mFY3SdDEI/AAAAAAAAD-s/nl7H-Gc2qxU/s1600/Scoliodon_Page_08.jpg"/>
          <p:cNvPicPr>
            <a:picLocks noChangeAspect="1" noChangeArrowheads="1"/>
          </p:cNvPicPr>
          <p:nvPr/>
        </p:nvPicPr>
        <p:blipFill>
          <a:blip r:embed="rId2"/>
          <a:srcRect/>
          <a:stretch>
            <a:fillRect/>
          </a:stretch>
        </p:blipFill>
        <p:spPr bwMode="auto">
          <a:xfrm>
            <a:off x="762000" y="533400"/>
            <a:ext cx="8077200" cy="577041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fig. 3.8 digestive sysyetm "/>
          <p:cNvPicPr>
            <a:picLocks/>
          </p:cNvPicPr>
          <p:nvPr/>
        </p:nvPicPr>
        <p:blipFill>
          <a:blip r:embed="rId2"/>
          <a:stretch>
            <a:fillRect/>
          </a:stretch>
        </p:blipFill>
        <p:spPr bwMode="auto">
          <a:xfrm>
            <a:off x="685800" y="381000"/>
            <a:ext cx="4114800" cy="5714999"/>
          </a:xfrm>
          <a:prstGeom prst="rect">
            <a:avLst/>
          </a:prstGeom>
          <a:noFill/>
          <a:ln>
            <a:noFill/>
          </a:ln>
        </p:spPr>
      </p:pic>
      <p:pic>
        <p:nvPicPr>
          <p:cNvPr id="3" name="Content Placeholder 4"/>
          <p:cNvPicPr>
            <a:picLocks/>
          </p:cNvPicPr>
          <p:nvPr/>
        </p:nvPicPr>
        <p:blipFill>
          <a:blip r:embed="rId3"/>
          <a:srcRect/>
          <a:stretch>
            <a:fillRect/>
          </a:stretch>
        </p:blipFill>
        <p:spPr bwMode="auto">
          <a:xfrm>
            <a:off x="4876800" y="685800"/>
            <a:ext cx="3318278" cy="544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1984</Words>
  <Application>Microsoft Office PowerPoint</Application>
  <PresentationFormat>On-screen Show (4:3)</PresentationFormat>
  <Paragraphs>113</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Scoliodon External Characters</vt:lpstr>
      <vt:lpstr>Scoliodon External Characters</vt:lpstr>
      <vt:lpstr>Scoliodon External Characters</vt:lpstr>
      <vt:lpstr>Scoliodon:  Claspers</vt:lpstr>
      <vt:lpstr>Slide 5</vt:lpstr>
      <vt:lpstr>Slide 6</vt:lpstr>
      <vt:lpstr>Slide 7</vt:lpstr>
      <vt:lpstr>Slide 8</vt:lpstr>
      <vt:lpstr>Slide 9</vt:lpstr>
      <vt:lpstr>Slide 10</vt:lpstr>
      <vt:lpstr>Slide 11</vt:lpstr>
      <vt:lpstr>Scoliodon: Heart </vt:lpstr>
      <vt:lpstr>Scoliodon: Heart </vt:lpstr>
      <vt:lpstr>Scoliodon: Heart Internal Structure </vt:lpstr>
      <vt:lpstr>Scoliodon:Arterial system</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Scoliodon: Male Urinogenital System</vt:lpstr>
      <vt:lpstr>Scoliodon: Female Urinogenital System</vt:lpstr>
      <vt:lpstr>Slide 33</vt:lpstr>
      <vt:lpstr>Slide 34</vt:lpstr>
      <vt:lpstr>Slide 35</vt:lpstr>
      <vt:lpstr>Slide 36</vt:lpstr>
      <vt:lpstr>Slide 37</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Digestive System of Scoliodon</dc:title>
  <dc:creator>Sai</dc:creator>
  <cp:lastModifiedBy>user</cp:lastModifiedBy>
  <cp:revision>37</cp:revision>
  <dcterms:created xsi:type="dcterms:W3CDTF">2016-02-10T16:31:10Z</dcterms:created>
  <dcterms:modified xsi:type="dcterms:W3CDTF">2019-08-06T07:21:13Z</dcterms:modified>
</cp:coreProperties>
</file>