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05" r:id="rId5"/>
    <p:sldId id="306" r:id="rId6"/>
    <p:sldId id="278" r:id="rId7"/>
    <p:sldId id="283" r:id="rId8"/>
    <p:sldId id="284" r:id="rId9"/>
    <p:sldId id="289" r:id="rId10"/>
    <p:sldId id="286" r:id="rId11"/>
    <p:sldId id="287" r:id="rId12"/>
    <p:sldId id="291" r:id="rId13"/>
    <p:sldId id="293" r:id="rId14"/>
    <p:sldId id="294" r:id="rId15"/>
    <p:sldId id="307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2D9"/>
    <a:srgbClr val="FFEECD"/>
    <a:srgbClr val="FFEBC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722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18470-8EA2-4F78-8C14-400D91564B5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C22B12-1565-4CC6-AC93-2722D791F48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7F4A5-1BBD-46B1-97F5-F97E1250973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E71A0-3885-4396-8902-D739E1B101C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616C5-89FE-4F1F-AE3E-09796675DAB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2ABF1-9B85-412F-99E5-38EF1929827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900DB-1924-40D6-A2E7-2C56D2DD725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E0DC6-69AC-4076-A7D3-1562603BAA3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28E29E-0998-48F1-ACEC-6E51AFDD1EC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AE682-3C1C-4115-8FD0-F6880CC5C9C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9E9AB-0A7F-4ED6-B66C-78A631A8359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0CDAD34-10B7-4621-A1E4-6248D5145A8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500042"/>
            <a:ext cx="7500990" cy="9079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Unit-IV: </a:t>
            </a:r>
            <a:r>
              <a:rPr lang="en-US" b="1" u="sng" dirty="0" err="1" smtClean="0">
                <a:solidFill>
                  <a:srgbClr val="FF0000"/>
                </a:solidFill>
              </a:rPr>
              <a:t>Biomolecules</a:t>
            </a:r>
            <a:r>
              <a:rPr lang="en-US" b="1" u="sng" dirty="0" smtClean="0">
                <a:solidFill>
                  <a:srgbClr val="FF0000"/>
                </a:solidFill>
              </a:rPr>
              <a:t> and Secondary Metabolites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sz="3200" b="1" dirty="0" smtClean="0">
                <a:solidFill>
                  <a:srgbClr val="FF0000"/>
                </a:solidFill>
              </a:rPr>
              <a:t>                         </a:t>
            </a:r>
            <a:r>
              <a:rPr lang="en-US" sz="2800" b="1" dirty="0" smtClean="0">
                <a:solidFill>
                  <a:srgbClr val="FF0000"/>
                </a:solidFill>
              </a:rPr>
              <a:t>Proteins 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altLang="en-US" sz="20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‘Proteins  are polymers made up of amino acids linked together by </a:t>
            </a:r>
            <a:r>
              <a:rPr lang="en-US" altLang="en-US" sz="20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 </a:t>
            </a:r>
          </a:p>
          <a:p>
            <a:r>
              <a:rPr lang="en-US" altLang="en-US" sz="20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US" altLang="en-US" sz="20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US" altLang="en-US" sz="20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peptide bonds.’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</a:t>
            </a:r>
            <a:endParaRPr lang="en-US" sz="2000" b="1" dirty="0" smtClean="0">
              <a:solidFill>
                <a:srgbClr val="FF0000"/>
              </a:solidFill>
              <a:latin typeface="+mj-lt"/>
            </a:endParaRPr>
          </a:p>
          <a:p>
            <a:r>
              <a:rPr lang="en-US" sz="2000" b="1" dirty="0" smtClean="0">
                <a:latin typeface="+mj-lt"/>
              </a:rPr>
              <a:t>-</a:t>
            </a:r>
            <a:r>
              <a:rPr lang="en-US" sz="2000" dirty="0" smtClean="0">
                <a:latin typeface="+mj-lt"/>
              </a:rPr>
              <a:t>These are the most important  organic substances in a living cell. They have a high molecular weight, ranging up to several millions. Proteins perform various functions, such as enzymes, hormones, etc.</a:t>
            </a:r>
          </a:p>
          <a:p>
            <a:endParaRPr lang="en-US" sz="2000" dirty="0" smtClean="0">
              <a:solidFill>
                <a:srgbClr val="FF0000"/>
              </a:solidFill>
              <a:latin typeface="+mj-lt"/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 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u="sng" dirty="0" smtClean="0">
              <a:solidFill>
                <a:srgbClr val="FF0000"/>
              </a:solidFill>
            </a:endParaRPr>
          </a:p>
          <a:p>
            <a:endParaRPr lang="en-US" u="sng" dirty="0" smtClean="0">
              <a:solidFill>
                <a:srgbClr val="FF0000"/>
              </a:solidFill>
            </a:endParaRPr>
          </a:p>
          <a:p>
            <a:endParaRPr lang="en-US" u="sng" dirty="0" smtClean="0">
              <a:solidFill>
                <a:srgbClr val="FF0000"/>
              </a:solidFill>
            </a:endParaRPr>
          </a:p>
          <a:p>
            <a:endParaRPr lang="en-US" u="sng" dirty="0" smtClean="0">
              <a:solidFill>
                <a:srgbClr val="FF0000"/>
              </a:solidFill>
            </a:endParaRPr>
          </a:p>
          <a:p>
            <a:endParaRPr lang="en-US" u="sng" dirty="0" smtClean="0">
              <a:solidFill>
                <a:srgbClr val="FF0000"/>
              </a:solidFill>
            </a:endParaRPr>
          </a:p>
          <a:p>
            <a:endParaRPr lang="en-US" u="sng" dirty="0" smtClean="0">
              <a:solidFill>
                <a:srgbClr val="FF0000"/>
              </a:solidFill>
            </a:endParaRPr>
          </a:p>
          <a:p>
            <a:endParaRPr lang="en-US" u="sng" dirty="0" smtClean="0">
              <a:solidFill>
                <a:srgbClr val="FF0000"/>
              </a:solidFill>
            </a:endParaRPr>
          </a:p>
          <a:p>
            <a:endParaRPr lang="en-US" u="sng" dirty="0" smtClean="0">
              <a:solidFill>
                <a:srgbClr val="FF0000"/>
              </a:solidFill>
            </a:endParaRPr>
          </a:p>
          <a:p>
            <a:endParaRPr lang="en-US" u="sng" dirty="0" smtClean="0">
              <a:solidFill>
                <a:srgbClr val="FF0000"/>
              </a:solidFill>
            </a:endParaRPr>
          </a:p>
          <a:p>
            <a:endParaRPr lang="en-US" u="sng" dirty="0" smtClean="0">
              <a:solidFill>
                <a:srgbClr val="FF0000"/>
              </a:solidFill>
            </a:endParaRPr>
          </a:p>
          <a:p>
            <a:endParaRPr lang="en-US" u="sng" dirty="0" smtClean="0">
              <a:solidFill>
                <a:srgbClr val="FF0000"/>
              </a:solidFill>
            </a:endParaRPr>
          </a:p>
          <a:p>
            <a:endParaRPr lang="en-US" u="sng" dirty="0" smtClean="0">
              <a:solidFill>
                <a:srgbClr val="FF0000"/>
              </a:solidFill>
            </a:endParaRPr>
          </a:p>
          <a:p>
            <a:r>
              <a:rPr lang="en-US" u="sng" dirty="0" smtClean="0">
                <a:solidFill>
                  <a:srgbClr val="FF0000"/>
                </a:solidFill>
              </a:rPr>
              <a:t> Pr</a:t>
            </a:r>
            <a:endParaRPr lang="en-US" u="sng" dirty="0">
              <a:solidFill>
                <a:srgbClr val="FF0000"/>
              </a:solidFill>
            </a:endParaRPr>
          </a:p>
        </p:txBody>
      </p:sp>
      <p:pic>
        <p:nvPicPr>
          <p:cNvPr id="3" name="Picture 8"/>
          <p:cNvPicPr>
            <a:picLocks noChangeAspect="1" noChangeArrowheads="1"/>
          </p:cNvPicPr>
          <p:nvPr/>
        </p:nvPicPr>
        <p:blipFill>
          <a:blip r:embed="rId2"/>
          <a:srcRect t="46991" b="3355"/>
          <a:stretch>
            <a:fillRect/>
          </a:stretch>
        </p:blipFill>
        <p:spPr bwMode="auto">
          <a:xfrm>
            <a:off x="2428860" y="3714752"/>
            <a:ext cx="4286250" cy="2928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ChangeArrowheads="1"/>
          </p:cNvSpPr>
          <p:nvPr/>
        </p:nvSpPr>
        <p:spPr bwMode="auto">
          <a:xfrm>
            <a:off x="214312" y="142875"/>
            <a:ext cx="8929687" cy="3650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</a:pPr>
            <a:endParaRPr lang="en-US" altLang="en-US" b="1" u="sng" dirty="0" smtClean="0">
              <a:solidFill>
                <a:srgbClr val="C00000"/>
              </a:solidFill>
              <a:latin typeface="Times" charset="0"/>
            </a:endParaRPr>
          </a:p>
          <a:p>
            <a:pPr marL="342900" indent="-342900" algn="just"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</a:pPr>
            <a:r>
              <a:rPr lang="en-US" altLang="en-US" sz="2200" b="1" dirty="0" smtClean="0">
                <a:solidFill>
                  <a:srgbClr val="C00000"/>
                </a:solidFill>
                <a:latin typeface="+mj-lt"/>
              </a:rPr>
              <a:t>4) </a:t>
            </a:r>
            <a:r>
              <a:rPr lang="en-US" altLang="en-US" sz="2200" b="1" u="sng" dirty="0" smtClean="0">
                <a:solidFill>
                  <a:srgbClr val="C00000"/>
                </a:solidFill>
                <a:latin typeface="+mj-lt"/>
              </a:rPr>
              <a:t>Quaternary </a:t>
            </a:r>
            <a:r>
              <a:rPr lang="en-US" altLang="en-US" sz="2200" b="1" u="sng" dirty="0">
                <a:solidFill>
                  <a:srgbClr val="C00000"/>
                </a:solidFill>
                <a:latin typeface="+mj-lt"/>
              </a:rPr>
              <a:t>structure</a:t>
            </a:r>
            <a:r>
              <a:rPr lang="en-US" altLang="en-US" sz="2200" b="1" dirty="0">
                <a:solidFill>
                  <a:srgbClr val="C00000"/>
                </a:solidFill>
                <a:latin typeface="+mj-lt"/>
              </a:rPr>
              <a:t>:  </a:t>
            </a:r>
            <a:endParaRPr lang="en-US" altLang="en-US" sz="2200" b="1" dirty="0" smtClean="0">
              <a:solidFill>
                <a:srgbClr val="C00000"/>
              </a:solidFill>
              <a:latin typeface="+mj-lt"/>
            </a:endParaRPr>
          </a:p>
          <a:p>
            <a:pPr marL="342900" indent="-342900" algn="just"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</a:pPr>
            <a:endParaRPr lang="en-US" altLang="en-US" b="1" dirty="0" smtClean="0">
              <a:solidFill>
                <a:srgbClr val="C00000"/>
              </a:solidFill>
              <a:latin typeface="+mj-lt"/>
            </a:endParaRPr>
          </a:p>
          <a:p>
            <a:pPr marL="342900" indent="-342900"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</a:pPr>
            <a:r>
              <a:rPr lang="en-US" altLang="en-US" sz="2000" b="1" dirty="0" smtClean="0">
                <a:solidFill>
                  <a:srgbClr val="C00000"/>
                </a:solidFill>
                <a:latin typeface="+mj-lt"/>
              </a:rPr>
              <a:t>     </a:t>
            </a:r>
            <a:r>
              <a:rPr lang="en-US" altLang="en-US" sz="2000" dirty="0" smtClean="0">
                <a:solidFill>
                  <a:srgbClr val="C00000"/>
                </a:solidFill>
                <a:latin typeface="+mj-lt"/>
              </a:rPr>
              <a:t>- </a:t>
            </a:r>
            <a:r>
              <a:rPr lang="en-US" altLang="en-US" sz="2000" dirty="0" smtClean="0">
                <a:solidFill>
                  <a:srgbClr val="000000"/>
                </a:solidFill>
                <a:latin typeface="+mj-lt"/>
              </a:rPr>
              <a:t>It r</a:t>
            </a:r>
            <a:r>
              <a:rPr lang="en-US" altLang="en-US" sz="2000" dirty="0" smtClean="0">
                <a:solidFill>
                  <a:srgbClr val="000000"/>
                </a:solidFill>
                <a:latin typeface="+mj-lt"/>
              </a:rPr>
              <a:t>efers </a:t>
            </a:r>
            <a:r>
              <a:rPr lang="en-US" altLang="en-US" sz="2000" dirty="0" smtClean="0">
                <a:solidFill>
                  <a:srgbClr val="000000"/>
                </a:solidFill>
                <a:latin typeface="+mj-lt"/>
              </a:rPr>
              <a:t>to the association of </a:t>
            </a:r>
            <a:r>
              <a:rPr lang="en-US" altLang="en-US" sz="2000" dirty="0">
                <a:solidFill>
                  <a:srgbClr val="000000"/>
                </a:solidFill>
                <a:latin typeface="+mj-lt"/>
              </a:rPr>
              <a:t>two or more polypeptide </a:t>
            </a:r>
            <a:r>
              <a:rPr lang="en-US" altLang="en-US" sz="2000" dirty="0" smtClean="0">
                <a:solidFill>
                  <a:srgbClr val="000000"/>
                </a:solidFill>
                <a:latin typeface="+mj-lt"/>
              </a:rPr>
              <a:t>chains to form a stable unit.</a:t>
            </a:r>
          </a:p>
          <a:p>
            <a:pPr marL="342900" indent="-342900"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</a:pPr>
            <a:r>
              <a:rPr lang="en-US" altLang="en-US" sz="2000" dirty="0" smtClean="0">
                <a:solidFill>
                  <a:srgbClr val="000000"/>
                </a:solidFill>
                <a:latin typeface="+mj-lt"/>
              </a:rPr>
              <a:t>     Identical units – </a:t>
            </a:r>
            <a:r>
              <a:rPr lang="en-US" altLang="en-US" sz="2000" u="sng" dirty="0" smtClean="0">
                <a:solidFill>
                  <a:srgbClr val="000000"/>
                </a:solidFill>
                <a:latin typeface="+mj-lt"/>
              </a:rPr>
              <a:t>homogenous proteins</a:t>
            </a:r>
            <a:r>
              <a:rPr lang="en-US" altLang="en-US" sz="20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000" dirty="0" smtClean="0">
                <a:solidFill>
                  <a:srgbClr val="000000"/>
                </a:solidFill>
                <a:latin typeface="+mj-lt"/>
              </a:rPr>
              <a:t>(</a:t>
            </a:r>
            <a:r>
              <a:rPr lang="en-US" altLang="en-US" sz="2000" dirty="0" err="1" smtClean="0">
                <a:solidFill>
                  <a:srgbClr val="000000"/>
                </a:solidFill>
                <a:latin typeface="+mj-lt"/>
              </a:rPr>
              <a:t>eg</a:t>
            </a:r>
            <a:r>
              <a:rPr lang="en-US" altLang="en-US" sz="2000" dirty="0" smtClean="0">
                <a:solidFill>
                  <a:srgbClr val="000000"/>
                </a:solidFill>
                <a:latin typeface="+mj-lt"/>
              </a:rPr>
              <a:t>. </a:t>
            </a:r>
            <a:r>
              <a:rPr lang="en-US" altLang="en-US" sz="2000" dirty="0" err="1" smtClean="0">
                <a:solidFill>
                  <a:srgbClr val="000000"/>
                </a:solidFill>
                <a:latin typeface="+mj-lt"/>
              </a:rPr>
              <a:t>isozymes</a:t>
            </a:r>
            <a:r>
              <a:rPr lang="en-US" altLang="en-US" sz="2000" dirty="0" smtClean="0">
                <a:solidFill>
                  <a:srgbClr val="000000"/>
                </a:solidFill>
                <a:latin typeface="+mj-lt"/>
              </a:rPr>
              <a:t> H</a:t>
            </a:r>
            <a:r>
              <a:rPr lang="en-US" altLang="en-US" sz="1800" baseline="-25000" dirty="0" smtClean="0">
                <a:solidFill>
                  <a:srgbClr val="000000"/>
                </a:solidFill>
                <a:latin typeface="+mj-lt"/>
              </a:rPr>
              <a:t>4</a:t>
            </a:r>
            <a:r>
              <a:rPr lang="en-US" altLang="en-US" sz="2000" dirty="0" smtClean="0">
                <a:solidFill>
                  <a:srgbClr val="000000"/>
                </a:solidFill>
                <a:latin typeface="+mj-lt"/>
              </a:rPr>
              <a:t> and M</a:t>
            </a:r>
            <a:r>
              <a:rPr lang="en-US" altLang="en-US" sz="1800" baseline="-25000" dirty="0" smtClean="0">
                <a:solidFill>
                  <a:srgbClr val="000000"/>
                </a:solidFill>
              </a:rPr>
              <a:t>4</a:t>
            </a:r>
            <a:r>
              <a:rPr lang="en-US" altLang="en-US" sz="1800" dirty="0" smtClean="0">
                <a:solidFill>
                  <a:srgbClr val="000000"/>
                </a:solidFill>
                <a:latin typeface="+mj-lt"/>
              </a:rPr>
              <a:t> of lactic </a:t>
            </a:r>
            <a:r>
              <a:rPr lang="en-US" altLang="en-US" sz="1800" dirty="0" err="1" smtClean="0">
                <a:solidFill>
                  <a:srgbClr val="000000"/>
                </a:solidFill>
                <a:latin typeface="+mj-lt"/>
              </a:rPr>
              <a:t>dehydrogenase</a:t>
            </a:r>
            <a:r>
              <a:rPr lang="en-US" altLang="en-US" sz="1800" dirty="0" smtClean="0">
                <a:solidFill>
                  <a:srgbClr val="000000"/>
                </a:solidFill>
                <a:latin typeface="+mj-lt"/>
              </a:rPr>
              <a:t>)</a:t>
            </a:r>
            <a:r>
              <a:rPr lang="en-US" altLang="en-US" sz="2000" dirty="0" smtClean="0">
                <a:solidFill>
                  <a:srgbClr val="000000"/>
                </a:solidFill>
                <a:latin typeface="+mj-lt"/>
              </a:rPr>
              <a:t>. </a:t>
            </a:r>
          </a:p>
          <a:p>
            <a:pPr marL="342900" indent="-342900"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</a:pPr>
            <a:r>
              <a:rPr lang="en-US" altLang="en-US" sz="2000" dirty="0" smtClean="0">
                <a:solidFill>
                  <a:srgbClr val="000000"/>
                </a:solidFill>
                <a:latin typeface="+mj-lt"/>
              </a:rPr>
              <a:t>     Dissimilar units – </a:t>
            </a:r>
            <a:r>
              <a:rPr lang="en-US" altLang="en-US" sz="2000" u="sng" dirty="0" smtClean="0">
                <a:solidFill>
                  <a:srgbClr val="000000"/>
                </a:solidFill>
                <a:latin typeface="+mj-lt"/>
              </a:rPr>
              <a:t>heterogeneous</a:t>
            </a:r>
            <a:r>
              <a:rPr lang="en-US" altLang="en-US" sz="20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000" u="sng" dirty="0" smtClean="0">
                <a:solidFill>
                  <a:srgbClr val="000000"/>
                </a:solidFill>
              </a:rPr>
              <a:t>proteins </a:t>
            </a:r>
            <a:r>
              <a:rPr lang="en-US" altLang="en-US" sz="2000" dirty="0" smtClean="0">
                <a:solidFill>
                  <a:srgbClr val="000000"/>
                </a:solidFill>
                <a:latin typeface="+mj-lt"/>
              </a:rPr>
              <a:t>(</a:t>
            </a:r>
            <a:r>
              <a:rPr lang="en-US" altLang="en-US" sz="2000" dirty="0" err="1" smtClean="0">
                <a:solidFill>
                  <a:srgbClr val="000000"/>
                </a:solidFill>
                <a:latin typeface="+mj-lt"/>
              </a:rPr>
              <a:t>eg</a:t>
            </a:r>
            <a:r>
              <a:rPr lang="en-US" altLang="en-US" sz="2000" dirty="0" smtClean="0">
                <a:solidFill>
                  <a:srgbClr val="000000"/>
                </a:solidFill>
                <a:latin typeface="+mj-lt"/>
              </a:rPr>
              <a:t>. </a:t>
            </a:r>
            <a:r>
              <a:rPr lang="en-US" altLang="en-US" sz="2000" dirty="0" err="1" smtClean="0">
                <a:solidFill>
                  <a:srgbClr val="000000"/>
                </a:solidFill>
                <a:latin typeface="+mj-lt"/>
              </a:rPr>
              <a:t>Haemoglobin</a:t>
            </a:r>
            <a:r>
              <a:rPr lang="en-US" altLang="en-US" sz="2000" dirty="0" smtClean="0">
                <a:solidFill>
                  <a:srgbClr val="000000"/>
                </a:solidFill>
                <a:latin typeface="+mj-lt"/>
              </a:rPr>
              <a:t> : 2 alpha chains and 2 beta chains)</a:t>
            </a:r>
            <a:r>
              <a:rPr lang="en-US" altLang="en-US" sz="2000" dirty="0">
                <a:solidFill>
                  <a:srgbClr val="000000"/>
                </a:solidFill>
                <a:latin typeface="+mj-lt"/>
              </a:rPr>
              <a:t/>
            </a:r>
            <a:br>
              <a:rPr lang="en-US" altLang="en-US" sz="2000" dirty="0">
                <a:solidFill>
                  <a:srgbClr val="000000"/>
                </a:solidFill>
                <a:latin typeface="+mj-lt"/>
              </a:rPr>
            </a:br>
            <a:endParaRPr lang="en-US" altLang="en-US" sz="2000" dirty="0">
              <a:solidFill>
                <a:srgbClr val="000000"/>
              </a:solidFill>
              <a:latin typeface="+mj-lt"/>
            </a:endParaRPr>
          </a:p>
        </p:txBody>
      </p:sp>
      <p:pic>
        <p:nvPicPr>
          <p:cNvPr id="23555" name="Picture 4"/>
          <p:cNvPicPr>
            <a:picLocks noChangeAspect="1" noChangeArrowheads="1"/>
          </p:cNvPicPr>
          <p:nvPr/>
        </p:nvPicPr>
        <p:blipFill>
          <a:blip r:embed="rId2"/>
          <a:srcRect b="3893"/>
          <a:stretch>
            <a:fillRect/>
          </a:stretch>
        </p:blipFill>
        <p:spPr bwMode="auto">
          <a:xfrm>
            <a:off x="1143000" y="3357562"/>
            <a:ext cx="6429375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/>
          <a:srcRect b="4320"/>
          <a:stretch>
            <a:fillRect/>
          </a:stretch>
        </p:blipFill>
        <p:spPr bwMode="auto">
          <a:xfrm>
            <a:off x="214313" y="285750"/>
            <a:ext cx="8929687" cy="623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857232"/>
            <a:ext cx="7386045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Biological functions of proteins:</a:t>
            </a:r>
          </a:p>
          <a:p>
            <a:endParaRPr lang="en-US" sz="2000" dirty="0" smtClean="0"/>
          </a:p>
          <a:p>
            <a:pPr marL="457200" indent="-457200">
              <a:buAutoNum type="arabicParenR"/>
            </a:pPr>
            <a:r>
              <a:rPr lang="en-US" sz="2000" b="1" dirty="0" smtClean="0"/>
              <a:t>Membrane proteins: </a:t>
            </a:r>
            <a:r>
              <a:rPr lang="en-US" sz="2000" dirty="0" smtClean="0"/>
              <a:t>Proteins and lipids form the major components of cell membranes. Many enzymes are associated with the membranes.</a:t>
            </a:r>
          </a:p>
          <a:p>
            <a:pPr marL="457200" indent="-457200">
              <a:buAutoNum type="arabicParenR"/>
            </a:pPr>
            <a:r>
              <a:rPr lang="en-US" sz="2000" b="1" dirty="0" smtClean="0"/>
              <a:t>Enzymes : </a:t>
            </a:r>
            <a:r>
              <a:rPr lang="en-US" sz="2000" dirty="0" smtClean="0"/>
              <a:t>All the enzymes are proteins. They are biocatalysts.</a:t>
            </a:r>
          </a:p>
          <a:p>
            <a:pPr marL="457200" indent="-457200">
              <a:buAutoNum type="arabicParenR"/>
            </a:pPr>
            <a:r>
              <a:rPr lang="en-US" sz="2000" b="1" dirty="0" smtClean="0"/>
              <a:t>Hormones :</a:t>
            </a:r>
            <a:r>
              <a:rPr lang="en-US" sz="2000" dirty="0" smtClean="0"/>
              <a:t> Many hormones are peptides and proteins. They play important role in regulation of metabolic activities.</a:t>
            </a:r>
          </a:p>
          <a:p>
            <a:pPr marL="457200" indent="-457200">
              <a:buAutoNum type="arabicParenR"/>
            </a:pPr>
            <a:r>
              <a:rPr lang="en-US" sz="2000" b="1" dirty="0" smtClean="0"/>
              <a:t>Blood proteins : </a:t>
            </a:r>
            <a:r>
              <a:rPr lang="en-US" sz="2000" dirty="0" smtClean="0"/>
              <a:t>Blood proteins include the plasma proteins and </a:t>
            </a:r>
            <a:r>
              <a:rPr lang="en-US" sz="2000" dirty="0" err="1" smtClean="0"/>
              <a:t>haemoglobin</a:t>
            </a:r>
            <a:r>
              <a:rPr lang="en-US" sz="2000" dirty="0" smtClean="0"/>
              <a:t>.</a:t>
            </a:r>
          </a:p>
          <a:p>
            <a:pPr marL="457200" indent="-457200">
              <a:buAutoNum type="arabicParenR"/>
            </a:pPr>
            <a:r>
              <a:rPr lang="en-US" sz="2000" b="1" dirty="0" smtClean="0"/>
              <a:t>Antibiotics:</a:t>
            </a:r>
            <a:r>
              <a:rPr lang="en-US" sz="2000" dirty="0" smtClean="0"/>
              <a:t> </a:t>
            </a:r>
            <a:r>
              <a:rPr lang="en-US" sz="2000" dirty="0" smtClean="0"/>
              <a:t>Some </a:t>
            </a:r>
            <a:r>
              <a:rPr lang="en-US" sz="2000" dirty="0" smtClean="0"/>
              <a:t>antibiotics</a:t>
            </a:r>
            <a:r>
              <a:rPr lang="en-US" sz="2000" b="1" dirty="0" smtClean="0"/>
              <a:t> </a:t>
            </a:r>
            <a:r>
              <a:rPr lang="en-US" sz="2000" dirty="0" smtClean="0"/>
              <a:t>like</a:t>
            </a:r>
            <a:r>
              <a:rPr lang="en-US" sz="2000" b="1" dirty="0" smtClean="0"/>
              <a:t> </a:t>
            </a:r>
            <a:r>
              <a:rPr lang="en-US" sz="2000" dirty="0" smtClean="0"/>
              <a:t>Gramicidin S, </a:t>
            </a:r>
            <a:r>
              <a:rPr lang="en-US" sz="2000" dirty="0" err="1" smtClean="0"/>
              <a:t>Tyrosidin</a:t>
            </a:r>
            <a:r>
              <a:rPr lang="en-US" sz="2000" dirty="0" smtClean="0"/>
              <a:t> and Penicillin G are </a:t>
            </a:r>
            <a:r>
              <a:rPr lang="en-US" sz="2000" dirty="0" smtClean="0"/>
              <a:t>peptides</a:t>
            </a:r>
            <a:r>
              <a:rPr lang="en-US" sz="2000" dirty="0" smtClean="0"/>
              <a:t>. </a:t>
            </a:r>
          </a:p>
          <a:p>
            <a:pPr marL="457200" indent="-457200">
              <a:buAutoNum type="arabicParenR"/>
            </a:pPr>
            <a:r>
              <a:rPr lang="en-US" sz="2000" b="1" dirty="0" smtClean="0"/>
              <a:t>Nucleoproteins :</a:t>
            </a:r>
            <a:r>
              <a:rPr lang="en-US" sz="2000" dirty="0" smtClean="0"/>
              <a:t>  These are </a:t>
            </a:r>
            <a:r>
              <a:rPr lang="en-US" sz="2000" dirty="0" smtClean="0"/>
              <a:t>conjugated </a:t>
            </a:r>
            <a:r>
              <a:rPr lang="en-US" sz="2000" dirty="0" smtClean="0"/>
              <a:t>proteins (proteins + nucleic acids) of cell nuclei.</a:t>
            </a:r>
          </a:p>
          <a:p>
            <a:endParaRPr lang="en-US" sz="2000" dirty="0" smtClean="0"/>
          </a:p>
          <a:p>
            <a:endParaRPr lang="en-US" sz="2800" dirty="0" smtClean="0"/>
          </a:p>
          <a:p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6"/>
          <p:cNvSpPr txBox="1">
            <a:spLocks noChangeArrowheads="1"/>
          </p:cNvSpPr>
          <p:nvPr/>
        </p:nvSpPr>
        <p:spPr bwMode="auto">
          <a:xfrm>
            <a:off x="1000125" y="642918"/>
            <a:ext cx="7458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altLang="en-US" b="1" u="sng" dirty="0">
                <a:solidFill>
                  <a:srgbClr val="C00000"/>
                </a:solidFill>
                <a:latin typeface="+mj-lt"/>
              </a:rPr>
              <a:t>Amino Acids</a:t>
            </a:r>
            <a:endParaRPr lang="en-US" altLang="en-US" u="sng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052" name="Rectangle 8"/>
          <p:cNvSpPr>
            <a:spLocks noChangeArrowheads="1"/>
          </p:cNvSpPr>
          <p:nvPr/>
        </p:nvSpPr>
        <p:spPr bwMode="auto">
          <a:xfrm>
            <a:off x="685800" y="6324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 altLang="en-US" sz="1200">
              <a:latin typeface="Times" charset="0"/>
            </a:endParaRP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285750" y="214313"/>
            <a:ext cx="8643938" cy="7417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endParaRPr lang="en-US" altLang="en-US" u="sng" dirty="0">
              <a:solidFill>
                <a:schemeClr val="accent2">
                  <a:lumMod val="75000"/>
                </a:schemeClr>
              </a:solidFill>
              <a:latin typeface="Times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altLang="en-US" sz="2800" b="1" u="sng" dirty="0" smtClean="0">
                <a:solidFill>
                  <a:schemeClr val="accent2">
                    <a:lumMod val="75000"/>
                  </a:schemeClr>
                </a:solidFill>
                <a:latin typeface="Times" charset="0"/>
              </a:rPr>
              <a:t> </a:t>
            </a:r>
            <a:endParaRPr lang="en-US" altLang="en-US" sz="2800" b="1" u="sng" dirty="0">
              <a:solidFill>
                <a:schemeClr val="accent2">
                  <a:lumMod val="75000"/>
                </a:schemeClr>
              </a:solidFill>
              <a:latin typeface="Times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en-US" altLang="en-US" b="1" dirty="0">
                <a:solidFill>
                  <a:schemeClr val="accent2">
                    <a:lumMod val="75000"/>
                  </a:schemeClr>
                </a:solidFill>
                <a:latin typeface="Times" charset="0"/>
              </a:rPr>
              <a:t>  </a:t>
            </a:r>
            <a:r>
              <a:rPr lang="en-US" altLang="en-US" sz="20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Amino Acids are the building 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blocks </a:t>
            </a:r>
            <a:r>
              <a:rPr lang="en-US" altLang="en-US" sz="20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of proteins. </a:t>
            </a:r>
            <a:endParaRPr lang="en-US" altLang="en-US" sz="2000" dirty="0" smtClean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   They have one amino group and one carboxyl group. Other functional 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group                                     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        may 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also be present.</a:t>
            </a:r>
            <a:endParaRPr lang="en-US" altLang="en-US" sz="2000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en-US" altLang="en-US" sz="20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 There are about 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20 </a:t>
            </a:r>
            <a:r>
              <a:rPr lang="en-US" altLang="en-US" sz="20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amino acids 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which make all proteins on earth. </a:t>
            </a:r>
            <a:endParaRPr lang="en-US" altLang="en-US" sz="2000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altLang="en-US" sz="2000" b="1" u="sng" dirty="0">
                <a:solidFill>
                  <a:srgbClr val="C00000"/>
                </a:solidFill>
                <a:latin typeface="+mj-lt"/>
              </a:rPr>
              <a:t>Structure of amino acids:</a:t>
            </a:r>
          </a:p>
          <a:p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	Each </a:t>
            </a:r>
            <a:r>
              <a:rPr lang="en-US" altLang="en-US" sz="20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amino acid has 4 different groups attached to 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a carbon. These </a:t>
            </a:r>
            <a:r>
              <a:rPr lang="en-US" altLang="en-US" sz="20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4 groups are : 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a hydrogen, an amino </a:t>
            </a:r>
            <a:r>
              <a:rPr lang="en-US" altLang="en-US" sz="20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group, 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carboxyl group and a side</a:t>
            </a:r>
            <a:r>
              <a:rPr lang="en-US" altLang="en-US" sz="20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chain </a:t>
            </a:r>
            <a:r>
              <a:rPr lang="en-US" altLang="en-US" sz="20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(R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). </a:t>
            </a:r>
          </a:p>
          <a:p>
            <a:r>
              <a:rPr lang="en-US" sz="2000" dirty="0" smtClean="0">
                <a:solidFill>
                  <a:schemeClr val="accent2"/>
                </a:solidFill>
                <a:latin typeface="+mj-lt"/>
              </a:rPr>
              <a:t>R represents functional group, </a:t>
            </a:r>
            <a:r>
              <a:rPr lang="en-US" sz="2000" dirty="0" err="1" smtClean="0">
                <a:solidFill>
                  <a:schemeClr val="accent2"/>
                </a:solidFill>
                <a:latin typeface="+mj-lt"/>
              </a:rPr>
              <a:t>eg</a:t>
            </a:r>
            <a:r>
              <a:rPr lang="en-US" sz="2000" dirty="0" smtClean="0">
                <a:solidFill>
                  <a:schemeClr val="accent2"/>
                </a:solidFill>
                <a:latin typeface="+mj-lt"/>
              </a:rPr>
              <a:t>: in </a:t>
            </a:r>
            <a:r>
              <a:rPr lang="en-US" sz="2000" dirty="0" err="1" smtClean="0">
                <a:solidFill>
                  <a:schemeClr val="accent2"/>
                </a:solidFill>
                <a:latin typeface="+mj-lt"/>
              </a:rPr>
              <a:t>glysine</a:t>
            </a:r>
            <a:r>
              <a:rPr lang="en-US" sz="2000" dirty="0" smtClean="0">
                <a:solidFill>
                  <a:schemeClr val="accent2"/>
                </a:solidFill>
                <a:latin typeface="+mj-lt"/>
              </a:rPr>
              <a:t> R-H, in serine R-OH, in </a:t>
            </a:r>
            <a:r>
              <a:rPr lang="en-US" sz="2000" dirty="0" err="1" smtClean="0">
                <a:solidFill>
                  <a:schemeClr val="accent2"/>
                </a:solidFill>
                <a:latin typeface="+mj-lt"/>
              </a:rPr>
              <a:t>alanine</a:t>
            </a:r>
            <a:r>
              <a:rPr lang="en-US" sz="2000" dirty="0" smtClean="0">
                <a:solidFill>
                  <a:schemeClr val="accent2"/>
                </a:solidFill>
                <a:latin typeface="+mj-lt"/>
              </a:rPr>
              <a:t> R-CH , etc.</a:t>
            </a:r>
          </a:p>
          <a:p>
            <a:pPr algn="just" eaLnBrk="0" hangingPunct="0">
              <a:spcBef>
                <a:spcPct val="50000"/>
              </a:spcBef>
              <a:defRPr/>
            </a:pPr>
            <a:endParaRPr lang="en-US" altLang="en-US" sz="2000" b="1" dirty="0">
              <a:solidFill>
                <a:schemeClr val="accent2">
                  <a:lumMod val="75000"/>
                </a:schemeClr>
              </a:solidFill>
              <a:latin typeface="Times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endParaRPr lang="en-US" altLang="en-US" b="1" dirty="0">
              <a:solidFill>
                <a:schemeClr val="accent2">
                  <a:lumMod val="75000"/>
                </a:schemeClr>
              </a:solidFill>
              <a:latin typeface="Times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endParaRPr lang="en-US" altLang="en-US" b="1" dirty="0">
              <a:solidFill>
                <a:schemeClr val="accent2">
                  <a:lumMod val="75000"/>
                </a:schemeClr>
              </a:solidFill>
              <a:latin typeface="Times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endParaRPr lang="en-US" altLang="en-US" b="1" dirty="0">
              <a:solidFill>
                <a:schemeClr val="accent2">
                  <a:lumMod val="75000"/>
                </a:schemeClr>
              </a:solidFill>
              <a:latin typeface="Times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altLang="en-US" b="1" dirty="0">
                <a:solidFill>
                  <a:schemeClr val="accent2">
                    <a:lumMod val="75000"/>
                  </a:schemeClr>
                </a:solidFill>
                <a:latin typeface="Times" charset="0"/>
              </a:rPr>
              <a:t> </a:t>
            </a:r>
            <a:endParaRPr lang="en-US" altLang="en-US" b="1" u="sng" dirty="0">
              <a:solidFill>
                <a:schemeClr val="accent2">
                  <a:lumMod val="75000"/>
                </a:schemeClr>
              </a:solidFill>
              <a:latin typeface="Times" charset="0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4857750" y="4857760"/>
            <a:ext cx="3571875" cy="1571636"/>
            <a:chOff x="3754" y="2550"/>
            <a:chExt cx="2006" cy="998"/>
          </a:xfrm>
        </p:grpSpPr>
        <p:pic>
          <p:nvPicPr>
            <p:cNvPr id="2055" name="Picture 8"/>
            <p:cNvPicPr>
              <a:picLocks noChangeAspect="1" noChangeArrowheads="1"/>
            </p:cNvPicPr>
            <p:nvPr/>
          </p:nvPicPr>
          <p:blipFill>
            <a:blip r:embed="rId2"/>
            <a:srcRect l="73308" t="23160" b="34360"/>
            <a:stretch>
              <a:fillRect/>
            </a:stretch>
          </p:blipFill>
          <p:spPr bwMode="auto">
            <a:xfrm>
              <a:off x="3754" y="2550"/>
              <a:ext cx="2006" cy="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6" name="Text Box 9"/>
            <p:cNvSpPr txBox="1">
              <a:spLocks noChangeArrowheads="1"/>
            </p:cNvSpPr>
            <p:nvPr/>
          </p:nvSpPr>
          <p:spPr bwMode="auto">
            <a:xfrm>
              <a:off x="4562" y="3296"/>
              <a:ext cx="286" cy="23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3300"/>
                  </a:solidFill>
                </a:rPr>
                <a:t>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/>
          <p:cNvPicPr>
            <a:picLocks noChangeAspect="1" noChangeArrowheads="1"/>
          </p:cNvPicPr>
          <p:nvPr/>
        </p:nvPicPr>
        <p:blipFill>
          <a:blip r:embed="rId2"/>
          <a:srcRect l="1347" t="4605" r="1617" b="7663"/>
          <a:stretch>
            <a:fillRect/>
          </a:stretch>
        </p:blipFill>
        <p:spPr bwMode="auto">
          <a:xfrm>
            <a:off x="285750" y="2786063"/>
            <a:ext cx="8382000" cy="362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 b="59663"/>
          <a:stretch>
            <a:fillRect/>
          </a:stretch>
        </p:blipFill>
        <p:spPr bwMode="auto">
          <a:xfrm>
            <a:off x="0" y="500063"/>
            <a:ext cx="8839200" cy="212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2"/>
          <p:cNvSpPr txBox="1">
            <a:spLocks noChangeArrowheads="1"/>
          </p:cNvSpPr>
          <p:nvPr/>
        </p:nvSpPr>
        <p:spPr bwMode="auto">
          <a:xfrm>
            <a:off x="500034" y="714356"/>
            <a:ext cx="8143904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1" u="sng" dirty="0">
                <a:solidFill>
                  <a:srgbClr val="C00000"/>
                </a:solidFill>
                <a:latin typeface="+mj-lt"/>
              </a:rPr>
              <a:t>Peptides and </a:t>
            </a:r>
            <a:r>
              <a:rPr lang="en-US" b="1" u="sng" dirty="0" smtClean="0">
                <a:solidFill>
                  <a:srgbClr val="C00000"/>
                </a:solidFill>
                <a:latin typeface="+mj-lt"/>
              </a:rPr>
              <a:t>Proteins</a:t>
            </a:r>
          </a:p>
          <a:p>
            <a:pPr algn="ctr"/>
            <a:endParaRPr lang="en-US" b="1" dirty="0">
              <a:solidFill>
                <a:srgbClr val="C00000"/>
              </a:solidFill>
              <a:latin typeface="Times" charset="0"/>
            </a:endParaRPr>
          </a:p>
          <a:p>
            <a:pPr algn="just"/>
            <a:r>
              <a:rPr lang="en-US" sz="2000" dirty="0" smtClean="0">
                <a:latin typeface="Times" charset="0"/>
              </a:rPr>
              <a:t>- </a:t>
            </a:r>
            <a:r>
              <a:rPr lang="en-US" sz="2000" dirty="0" smtClean="0">
                <a:latin typeface="+mj-lt"/>
              </a:rPr>
              <a:t>20 </a:t>
            </a:r>
            <a:r>
              <a:rPr lang="en-US" sz="2000" dirty="0">
                <a:latin typeface="+mj-lt"/>
              </a:rPr>
              <a:t>amino acids are commonly found in protein.</a:t>
            </a:r>
          </a:p>
          <a:p>
            <a:pPr algn="just"/>
            <a:r>
              <a:rPr lang="en-US" sz="2000" dirty="0" smtClean="0">
                <a:latin typeface="+mj-lt"/>
              </a:rPr>
              <a:t>- These </a:t>
            </a:r>
            <a:r>
              <a:rPr lang="en-US" sz="2000" dirty="0">
                <a:latin typeface="+mj-lt"/>
              </a:rPr>
              <a:t>20 amino acids are linked together through “peptide </a:t>
            </a:r>
            <a:r>
              <a:rPr lang="en-US" sz="2000" dirty="0" smtClean="0">
                <a:latin typeface="+mj-lt"/>
              </a:rPr>
              <a:t>bond” </a:t>
            </a:r>
            <a:r>
              <a:rPr lang="en-US" sz="2000" dirty="0">
                <a:latin typeface="+mj-lt"/>
              </a:rPr>
              <a:t>forming </a:t>
            </a:r>
            <a:r>
              <a:rPr lang="en-US" sz="2000" dirty="0" smtClean="0">
                <a:latin typeface="+mj-lt"/>
              </a:rPr>
              <a:t>   </a:t>
            </a:r>
            <a:r>
              <a:rPr lang="en-US" sz="2000" dirty="0" smtClean="0">
                <a:latin typeface="+mj-lt"/>
              </a:rPr>
              <a:t>      peptides </a:t>
            </a:r>
            <a:r>
              <a:rPr lang="en-US" sz="2000" dirty="0">
                <a:latin typeface="+mj-lt"/>
              </a:rPr>
              <a:t>and proteins (what’s the difference?).</a:t>
            </a:r>
          </a:p>
          <a:p>
            <a:pPr algn="just"/>
            <a:r>
              <a:rPr lang="en-US" sz="2000" dirty="0">
                <a:latin typeface="+mj-lt"/>
              </a:rPr>
              <a:t> - The chains containing less than </a:t>
            </a:r>
            <a:r>
              <a:rPr lang="en-US" sz="2000" dirty="0" smtClean="0">
                <a:latin typeface="+mj-lt"/>
              </a:rPr>
              <a:t>30 </a:t>
            </a:r>
            <a:r>
              <a:rPr lang="en-US" sz="2000" dirty="0">
                <a:latin typeface="+mj-lt"/>
              </a:rPr>
              <a:t>amino acids are called </a:t>
            </a:r>
            <a:r>
              <a:rPr lang="en-US" sz="2000" b="1" dirty="0" smtClean="0">
                <a:solidFill>
                  <a:srgbClr val="002060"/>
                </a:solidFill>
                <a:latin typeface="+mj-lt"/>
              </a:rPr>
              <a:t>“</a:t>
            </a:r>
            <a:r>
              <a:rPr lang="en-US" sz="2000" b="1" u="sng" dirty="0" smtClean="0">
                <a:solidFill>
                  <a:srgbClr val="002060"/>
                </a:solidFill>
                <a:latin typeface="+mj-lt"/>
              </a:rPr>
              <a:t>peptides</a:t>
            </a:r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", </a:t>
            </a:r>
            <a:r>
              <a:rPr lang="en-US" sz="2000" dirty="0" smtClean="0">
                <a:latin typeface="+mj-lt"/>
              </a:rPr>
              <a:t>while </a:t>
            </a:r>
            <a:r>
              <a:rPr lang="en-US" sz="2000" dirty="0">
                <a:latin typeface="+mj-lt"/>
              </a:rPr>
              <a:t>those containing greater than </a:t>
            </a:r>
            <a:r>
              <a:rPr lang="en-US" sz="2000" dirty="0" smtClean="0">
                <a:latin typeface="+mj-lt"/>
              </a:rPr>
              <a:t>30 </a:t>
            </a:r>
            <a:r>
              <a:rPr lang="en-US" sz="2000" dirty="0">
                <a:latin typeface="+mj-lt"/>
              </a:rPr>
              <a:t>amino acids are called </a:t>
            </a:r>
            <a:r>
              <a:rPr lang="en-US" sz="2000" b="1" dirty="0">
                <a:solidFill>
                  <a:srgbClr val="002060"/>
                </a:solidFill>
                <a:latin typeface="+mj-lt"/>
              </a:rPr>
              <a:t>“</a:t>
            </a:r>
            <a:r>
              <a:rPr lang="en-US" sz="2000" b="1" u="sng" dirty="0">
                <a:solidFill>
                  <a:srgbClr val="002060"/>
                </a:solidFill>
                <a:latin typeface="+mj-lt"/>
              </a:rPr>
              <a:t>proteins</a:t>
            </a:r>
            <a:r>
              <a:rPr lang="en-US" sz="2000" b="1" dirty="0" smtClean="0">
                <a:solidFill>
                  <a:srgbClr val="002060"/>
                </a:solidFill>
                <a:latin typeface="+mj-lt"/>
              </a:rPr>
              <a:t>”.</a:t>
            </a:r>
            <a:endParaRPr lang="en-US" sz="2000" b="1" dirty="0">
              <a:solidFill>
                <a:srgbClr val="002060"/>
              </a:solidFill>
              <a:latin typeface="+mj-lt"/>
            </a:endParaRPr>
          </a:p>
          <a:p>
            <a:endParaRPr lang="en-US" sz="2000" dirty="0">
              <a:solidFill>
                <a:srgbClr val="002060"/>
              </a:solidFill>
              <a:latin typeface="+mj-lt"/>
            </a:endParaRPr>
          </a:p>
          <a:p>
            <a:r>
              <a:rPr lang="en-US" sz="2000" b="1" u="sng" dirty="0">
                <a:solidFill>
                  <a:srgbClr val="C00000"/>
                </a:solidFill>
                <a:latin typeface="+mj-lt"/>
              </a:rPr>
              <a:t>Peptide bond formation</a:t>
            </a:r>
            <a:r>
              <a:rPr lang="en-US" sz="2000" b="1" u="sng" dirty="0" smtClean="0">
                <a:solidFill>
                  <a:srgbClr val="C00000"/>
                </a:solidFill>
                <a:latin typeface="+mj-lt"/>
              </a:rPr>
              <a:t>:</a:t>
            </a:r>
          </a:p>
          <a:p>
            <a:endParaRPr lang="en-US" sz="2000" b="1" u="sng" dirty="0">
              <a:solidFill>
                <a:srgbClr val="C00000"/>
              </a:solidFill>
              <a:latin typeface="+mj-lt"/>
            </a:endParaRPr>
          </a:p>
          <a:p>
            <a:pPr algn="just"/>
            <a:r>
              <a:rPr lang="en-US" sz="2000" dirty="0">
                <a:latin typeface="+mj-lt"/>
              </a:rPr>
              <a:t>	</a:t>
            </a:r>
            <a:r>
              <a:rPr lang="en-US" sz="2000" dirty="0" smtClean="0">
                <a:latin typeface="+mj-lt"/>
              </a:rPr>
              <a:t>Carboxyl </a:t>
            </a:r>
            <a:r>
              <a:rPr lang="en-US" sz="2000" dirty="0">
                <a:latin typeface="+mj-lt"/>
              </a:rPr>
              <a:t>group of one amino acid </a:t>
            </a:r>
            <a:r>
              <a:rPr lang="en-US" sz="2000" dirty="0" smtClean="0">
                <a:latin typeface="+mj-lt"/>
              </a:rPr>
              <a:t>forms </a:t>
            </a:r>
            <a:r>
              <a:rPr lang="en-US" sz="2000" dirty="0">
                <a:latin typeface="+mj-lt"/>
              </a:rPr>
              <a:t>a </a:t>
            </a:r>
            <a:r>
              <a:rPr lang="en-US" sz="2000" dirty="0" smtClean="0">
                <a:latin typeface="+mj-lt"/>
              </a:rPr>
              <a:t>covalent peptide </a:t>
            </a:r>
            <a:r>
              <a:rPr lang="en-US" sz="2000" dirty="0">
                <a:latin typeface="+mj-lt"/>
              </a:rPr>
              <a:t>bond with </a:t>
            </a:r>
            <a:r>
              <a:rPr lang="en-US" sz="2000" dirty="0" smtClean="0">
                <a:latin typeface="+mj-lt"/>
              </a:rPr>
              <a:t>amino </a:t>
            </a:r>
            <a:r>
              <a:rPr lang="en-US" sz="2000" dirty="0">
                <a:latin typeface="+mj-lt"/>
              </a:rPr>
              <a:t>group of another amino </a:t>
            </a:r>
            <a:r>
              <a:rPr lang="en-US" sz="2000" dirty="0" smtClean="0">
                <a:latin typeface="+mj-lt"/>
              </a:rPr>
              <a:t>acid </a:t>
            </a:r>
            <a:r>
              <a:rPr lang="en-US" sz="2000" dirty="0">
                <a:latin typeface="+mj-lt"/>
              </a:rPr>
              <a:t>by removal of a  molecule of water. The result is : </a:t>
            </a:r>
            <a:r>
              <a:rPr lang="en-US" sz="2000" b="1" u="sng" dirty="0" err="1">
                <a:latin typeface="+mj-lt"/>
              </a:rPr>
              <a:t>Dipeptide</a:t>
            </a:r>
            <a:r>
              <a:rPr lang="en-US" sz="2000" dirty="0">
                <a:latin typeface="+mj-lt"/>
              </a:rPr>
              <a:t> ( i.e. </a:t>
            </a:r>
            <a:r>
              <a:rPr lang="en-US" sz="2000" dirty="0" smtClean="0">
                <a:latin typeface="+mj-lt"/>
              </a:rPr>
              <a:t>two </a:t>
            </a:r>
            <a:r>
              <a:rPr lang="en-US" sz="2000" dirty="0">
                <a:latin typeface="+mj-lt"/>
              </a:rPr>
              <a:t>amino acids linked by one peptide bond).  By the same way,  the </a:t>
            </a:r>
            <a:r>
              <a:rPr lang="en-US" sz="2000" dirty="0" err="1">
                <a:latin typeface="+mj-lt"/>
              </a:rPr>
              <a:t>dipeptide</a:t>
            </a:r>
            <a:r>
              <a:rPr lang="en-US" sz="2000" dirty="0">
                <a:latin typeface="+mj-lt"/>
              </a:rPr>
              <a:t> can then forms a second peptide bond with a third amino </a:t>
            </a:r>
            <a:r>
              <a:rPr lang="en-US" sz="2000" dirty="0" smtClean="0">
                <a:latin typeface="+mj-lt"/>
              </a:rPr>
              <a:t>acid </a:t>
            </a:r>
            <a:r>
              <a:rPr lang="en-US" sz="2000" dirty="0">
                <a:latin typeface="+mj-lt"/>
              </a:rPr>
              <a:t>to give </a:t>
            </a:r>
            <a:r>
              <a:rPr lang="en-US" sz="2000" b="1" u="sng" dirty="0" err="1">
                <a:latin typeface="+mj-lt"/>
              </a:rPr>
              <a:t>Tripeptide</a:t>
            </a:r>
            <a:r>
              <a:rPr lang="en-US" sz="2000" b="1" u="sng" dirty="0">
                <a:latin typeface="+mj-lt"/>
              </a:rPr>
              <a:t>. </a:t>
            </a:r>
            <a:r>
              <a:rPr lang="en-US" sz="2000" dirty="0">
                <a:latin typeface="+mj-lt"/>
              </a:rPr>
              <a:t>Repetition of this process generates a polypeptide or protein of specific amino acid sequence.</a:t>
            </a:r>
            <a:endParaRPr lang="ar-SA" sz="2000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214313"/>
            <a:ext cx="8215313" cy="830262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>
              <a:defRPr/>
            </a:pPr>
            <a:r>
              <a:rPr lang="en-US" b="1" u="sng" dirty="0">
                <a:solidFill>
                  <a:srgbClr val="FF0000"/>
                </a:solidFill>
              </a:rPr>
              <a:t>Peptide  bond formation: </a:t>
            </a:r>
          </a:p>
          <a:p>
            <a:pPr>
              <a:defRPr/>
            </a:pPr>
            <a:endParaRPr lang="ar-SA" b="1" u="sng" dirty="0">
              <a:solidFill>
                <a:schemeClr val="accent6"/>
              </a:solidFill>
            </a:endParaRPr>
          </a:p>
        </p:txBody>
      </p:sp>
      <p:grpSp>
        <p:nvGrpSpPr>
          <p:cNvPr id="15363" name="Group 14"/>
          <p:cNvGrpSpPr>
            <a:grpSpLocks/>
          </p:cNvGrpSpPr>
          <p:nvPr/>
        </p:nvGrpSpPr>
        <p:grpSpPr bwMode="auto">
          <a:xfrm>
            <a:off x="285750" y="857250"/>
            <a:ext cx="4572000" cy="3500438"/>
            <a:chOff x="144" y="2114"/>
            <a:chExt cx="2928" cy="1783"/>
          </a:xfrm>
        </p:grpSpPr>
        <p:grpSp>
          <p:nvGrpSpPr>
            <p:cNvPr id="15366" name="Group 12"/>
            <p:cNvGrpSpPr>
              <a:grpSpLocks/>
            </p:cNvGrpSpPr>
            <p:nvPr/>
          </p:nvGrpSpPr>
          <p:grpSpPr bwMode="auto">
            <a:xfrm>
              <a:off x="144" y="2114"/>
              <a:ext cx="2640" cy="1783"/>
              <a:chOff x="144" y="2114"/>
              <a:chExt cx="2640" cy="1783"/>
            </a:xfrm>
          </p:grpSpPr>
          <p:pic>
            <p:nvPicPr>
              <p:cNvPr id="15368" name="Picture 9"/>
              <p:cNvPicPr>
                <a:picLocks noChangeAspect="1" noChangeArrowheads="1"/>
              </p:cNvPicPr>
              <p:nvPr/>
            </p:nvPicPr>
            <p:blipFill>
              <a:blip r:embed="rId2"/>
              <a:srcRect b="52655"/>
              <a:stretch>
                <a:fillRect/>
              </a:stretch>
            </p:blipFill>
            <p:spPr bwMode="auto">
              <a:xfrm>
                <a:off x="144" y="2114"/>
                <a:ext cx="2640" cy="17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5369" name="Text Box 11"/>
              <p:cNvSpPr txBox="1">
                <a:spLocks noChangeArrowheads="1"/>
              </p:cNvSpPr>
              <p:nvPr/>
            </p:nvSpPr>
            <p:spPr bwMode="auto">
              <a:xfrm>
                <a:off x="1536" y="3264"/>
                <a:ext cx="197" cy="63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/>
              </a:p>
              <a:p>
                <a:pPr>
                  <a:spcBef>
                    <a:spcPct val="50000"/>
                  </a:spcBef>
                </a:pPr>
                <a:endParaRPr lang="en-US"/>
              </a:p>
            </p:txBody>
          </p:sp>
        </p:grpSp>
        <p:sp>
          <p:nvSpPr>
            <p:cNvPr id="15367" name="Line 13"/>
            <p:cNvSpPr>
              <a:spLocks noChangeShapeType="1"/>
            </p:cNvSpPr>
            <p:nvPr/>
          </p:nvSpPr>
          <p:spPr bwMode="auto">
            <a:xfrm>
              <a:off x="2736" y="3312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5364" name="Picture 8"/>
          <p:cNvPicPr>
            <a:picLocks noChangeAspect="1" noChangeArrowheads="1"/>
          </p:cNvPicPr>
          <p:nvPr/>
        </p:nvPicPr>
        <p:blipFill>
          <a:blip r:embed="rId2"/>
          <a:srcRect t="46991" b="3355"/>
          <a:stretch>
            <a:fillRect/>
          </a:stretch>
        </p:blipFill>
        <p:spPr bwMode="auto">
          <a:xfrm>
            <a:off x="4857750" y="642938"/>
            <a:ext cx="4286250" cy="364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Box 8"/>
          <p:cNvSpPr txBox="1">
            <a:spLocks noChangeArrowheads="1"/>
          </p:cNvSpPr>
          <p:nvPr/>
        </p:nvSpPr>
        <p:spPr bwMode="auto">
          <a:xfrm>
            <a:off x="0" y="4143375"/>
            <a:ext cx="9144000" cy="579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-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00100" y="285750"/>
            <a:ext cx="5572164" cy="526297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b="1" u="sng" dirty="0" smtClean="0">
                <a:solidFill>
                  <a:srgbClr val="C00000"/>
                </a:solidFill>
              </a:rPr>
              <a:t>Structure of protein</a:t>
            </a:r>
          </a:p>
          <a:p>
            <a:pPr algn="ctr">
              <a:defRPr/>
            </a:pPr>
            <a:endParaRPr lang="en-US" b="1" u="sng" dirty="0" smtClean="0">
              <a:solidFill>
                <a:srgbClr val="C00000"/>
              </a:solidFill>
            </a:endParaRPr>
          </a:p>
          <a:p>
            <a:pPr algn="ctr">
              <a:defRPr/>
            </a:pPr>
            <a:r>
              <a:rPr lang="en-US" b="1" u="sng" dirty="0" smtClean="0">
                <a:solidFill>
                  <a:srgbClr val="C00000"/>
                </a:solidFill>
              </a:rPr>
              <a:t>Levels of Protein structure</a:t>
            </a:r>
          </a:p>
          <a:p>
            <a:pPr algn="just">
              <a:defRPr/>
            </a:pPr>
            <a:r>
              <a:rPr lang="en-US" sz="2000" dirty="0" smtClean="0">
                <a:latin typeface="+mj-lt"/>
              </a:rPr>
              <a:t>              There </a:t>
            </a:r>
            <a:r>
              <a:rPr lang="en-US" sz="2000" dirty="0">
                <a:latin typeface="+mj-lt"/>
              </a:rPr>
              <a:t>are four levels of protein </a:t>
            </a:r>
            <a:r>
              <a:rPr lang="en-US" sz="2000" dirty="0" smtClean="0">
                <a:latin typeface="+mj-lt"/>
              </a:rPr>
              <a:t>structure</a:t>
            </a:r>
          </a:p>
          <a:p>
            <a:pPr algn="just">
              <a:defRPr/>
            </a:pPr>
            <a:r>
              <a:rPr lang="en-US" sz="2000" dirty="0" smtClean="0">
                <a:latin typeface="+mj-lt"/>
              </a:rPr>
              <a:t>          (</a:t>
            </a:r>
            <a:r>
              <a:rPr lang="en-US" sz="2000" dirty="0">
                <a:latin typeface="+mj-lt"/>
              </a:rPr>
              <a:t>primary, secondary, tertiary and quaternary) </a:t>
            </a:r>
            <a:endParaRPr lang="en-US" sz="2000" dirty="0" smtClean="0">
              <a:latin typeface="+mj-lt"/>
            </a:endParaRPr>
          </a:p>
          <a:p>
            <a:pPr algn="just">
              <a:defRPr/>
            </a:pPr>
            <a:endParaRPr lang="en-US" sz="2200" dirty="0">
              <a:latin typeface="+mj-lt"/>
            </a:endParaRPr>
          </a:p>
          <a:p>
            <a:pPr algn="just">
              <a:defRPr/>
            </a:pPr>
            <a:r>
              <a:rPr lang="en-US" sz="2200" b="1" dirty="0" smtClean="0">
                <a:solidFill>
                  <a:srgbClr val="C00000"/>
                </a:solidFill>
                <a:latin typeface="+mj-lt"/>
              </a:rPr>
              <a:t>1) </a:t>
            </a:r>
            <a:r>
              <a:rPr lang="en-US" sz="2200" b="1" u="sng" dirty="0" smtClean="0">
                <a:solidFill>
                  <a:srgbClr val="C00000"/>
                </a:solidFill>
                <a:latin typeface="+mj-lt"/>
              </a:rPr>
              <a:t>Primary </a:t>
            </a:r>
            <a:r>
              <a:rPr lang="en-US" sz="2200" b="1" u="sng" dirty="0">
                <a:solidFill>
                  <a:srgbClr val="C00000"/>
                </a:solidFill>
                <a:latin typeface="+mj-lt"/>
              </a:rPr>
              <a:t>structure:</a:t>
            </a:r>
            <a:r>
              <a:rPr lang="en-US" sz="2200" b="1" dirty="0">
                <a:solidFill>
                  <a:srgbClr val="C00000"/>
                </a:solidFill>
                <a:latin typeface="+mj-lt"/>
              </a:rPr>
              <a:t> </a:t>
            </a:r>
            <a:endParaRPr lang="en-US" sz="2200" dirty="0">
              <a:solidFill>
                <a:srgbClr val="C00000"/>
              </a:solidFill>
              <a:latin typeface="+mj-lt"/>
            </a:endParaRPr>
          </a:p>
          <a:p>
            <a:pPr marL="342900" indent="-342900"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    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-</a:t>
            </a:r>
            <a:r>
              <a:rPr lang="en-US" sz="2000" b="1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 It is a linear </a:t>
            </a:r>
            <a:r>
              <a:rPr lang="en-US" altLang="en-US" sz="2000" dirty="0" smtClean="0">
                <a:solidFill>
                  <a:srgbClr val="000000"/>
                </a:solidFill>
                <a:latin typeface="+mj-lt"/>
              </a:rPr>
              <a:t>sequence </a:t>
            </a:r>
            <a:r>
              <a:rPr lang="en-US" altLang="en-US" sz="2000" dirty="0">
                <a:solidFill>
                  <a:srgbClr val="000000"/>
                </a:solidFill>
                <a:latin typeface="+mj-lt"/>
              </a:rPr>
              <a:t>of amino </a:t>
            </a:r>
            <a:r>
              <a:rPr lang="en-US" altLang="en-US" sz="2000" dirty="0" smtClean="0">
                <a:solidFill>
                  <a:srgbClr val="000000"/>
                </a:solidFill>
                <a:latin typeface="+mj-lt"/>
              </a:rPr>
              <a:t>acids      </a:t>
            </a:r>
          </a:p>
          <a:p>
            <a:pPr marL="342900" indent="-342900"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altLang="en-US" sz="2000" dirty="0" smtClean="0">
                <a:solidFill>
                  <a:srgbClr val="000000"/>
                </a:solidFill>
                <a:latin typeface="+mj-lt"/>
              </a:rPr>
              <a:t>         </a:t>
            </a:r>
            <a:r>
              <a:rPr lang="en-US" altLang="en-US" sz="2000" dirty="0" smtClean="0">
                <a:solidFill>
                  <a:srgbClr val="000000"/>
                </a:solidFill>
                <a:latin typeface="+mj-lt"/>
              </a:rPr>
              <a:t>  forming </a:t>
            </a:r>
            <a:r>
              <a:rPr lang="en-US" altLang="en-US" sz="2000" dirty="0" smtClean="0">
                <a:solidFill>
                  <a:srgbClr val="000000"/>
                </a:solidFill>
                <a:latin typeface="+mj-lt"/>
              </a:rPr>
              <a:t>a polypeptide chain.</a:t>
            </a:r>
            <a:endParaRPr lang="en-US" altLang="en-US" sz="2000" dirty="0">
              <a:solidFill>
                <a:srgbClr val="000000"/>
              </a:solidFill>
              <a:latin typeface="+mj-lt"/>
            </a:endParaRPr>
          </a:p>
          <a:p>
            <a:pPr marL="742950" lvl="1" indent="-285750" algn="just">
              <a:spcBef>
                <a:spcPct val="20000"/>
              </a:spcBef>
              <a:buClr>
                <a:srgbClr val="339933"/>
              </a:buClr>
              <a:buFontTx/>
              <a:buChar char="–"/>
              <a:tabLst>
                <a:tab pos="2743200" algn="l"/>
              </a:tabLst>
              <a:defRPr/>
            </a:pPr>
            <a:r>
              <a:rPr lang="en-US" altLang="en-US" sz="2000" dirty="0" smtClean="0">
                <a:solidFill>
                  <a:srgbClr val="000000"/>
                </a:solidFill>
                <a:latin typeface="+mj-lt"/>
              </a:rPr>
              <a:t>At </a:t>
            </a:r>
            <a:r>
              <a:rPr lang="en-US" altLang="en-US" sz="2000" dirty="0">
                <a:solidFill>
                  <a:srgbClr val="000000"/>
                </a:solidFill>
                <a:latin typeface="+mj-lt"/>
              </a:rPr>
              <a:t>one end is an amino acid with a free amino group the (the N-terminus) and at the other is an amino acid with a free carboxyl group the (the C-terminus</a:t>
            </a:r>
            <a:r>
              <a:rPr lang="en-US" altLang="en-US" sz="2000" dirty="0" smtClean="0">
                <a:solidFill>
                  <a:srgbClr val="000000"/>
                </a:solidFill>
                <a:latin typeface="+mj-lt"/>
              </a:rPr>
              <a:t>).</a:t>
            </a:r>
          </a:p>
          <a:p>
            <a:pPr marL="742950" lvl="1" indent="-285750" algn="just">
              <a:spcBef>
                <a:spcPct val="20000"/>
              </a:spcBef>
              <a:buClr>
                <a:srgbClr val="339933"/>
              </a:buClr>
              <a:buFontTx/>
              <a:buChar char="–"/>
              <a:tabLst>
                <a:tab pos="2743200" algn="l"/>
              </a:tabLst>
              <a:defRPr/>
            </a:pPr>
            <a:r>
              <a:rPr lang="en-US" altLang="en-US" sz="2000" dirty="0" smtClean="0">
                <a:solidFill>
                  <a:srgbClr val="000000"/>
                </a:solidFill>
                <a:latin typeface="+mj-lt"/>
              </a:rPr>
              <a:t>Only a few plant proteins occur in this form.</a:t>
            </a:r>
            <a:endParaRPr lang="en-US" altLang="en-US" sz="2000" dirty="0">
              <a:solidFill>
                <a:srgbClr val="000000"/>
              </a:solidFill>
              <a:latin typeface="+mj-lt"/>
            </a:endParaRPr>
          </a:p>
          <a:p>
            <a:pPr>
              <a:defRPr/>
            </a:pPr>
            <a:r>
              <a:rPr lang="en-US" dirty="0" smtClean="0"/>
              <a:t>   </a:t>
            </a:r>
            <a:endParaRPr lang="ar-SA" dirty="0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/>
          <a:srcRect b="3355"/>
          <a:stretch>
            <a:fillRect/>
          </a:stretch>
        </p:blipFill>
        <p:spPr bwMode="auto">
          <a:xfrm>
            <a:off x="6643702" y="214313"/>
            <a:ext cx="2286016" cy="664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357188"/>
            <a:ext cx="8572500" cy="2492990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ctr">
              <a:defRPr/>
            </a:pPr>
            <a:r>
              <a:rPr lang="en-US" b="1" u="sng" dirty="0">
                <a:solidFill>
                  <a:srgbClr val="C00000"/>
                </a:solidFill>
                <a:latin typeface="Times"/>
              </a:rPr>
              <a:t> </a:t>
            </a:r>
            <a:r>
              <a:rPr lang="en-US" b="1" u="sng" dirty="0">
                <a:solidFill>
                  <a:srgbClr val="C00000"/>
                </a:solidFill>
                <a:latin typeface="+mj-lt"/>
              </a:rPr>
              <a:t>High orders of Protein structure</a:t>
            </a:r>
            <a:endParaRPr lang="en-US" b="1" dirty="0">
              <a:solidFill>
                <a:srgbClr val="C00000"/>
              </a:solidFill>
              <a:latin typeface="+mj-lt"/>
            </a:endParaRPr>
          </a:p>
          <a:p>
            <a:pPr>
              <a:defRPr/>
            </a:pPr>
            <a:r>
              <a:rPr lang="en-US" dirty="0">
                <a:latin typeface="+mj-lt"/>
              </a:rPr>
              <a:t> </a:t>
            </a:r>
          </a:p>
          <a:p>
            <a:pPr marL="342900" lvl="1" indent="-342900" algn="just">
              <a:spcBef>
                <a:spcPct val="20000"/>
              </a:spcBef>
              <a:buClr>
                <a:srgbClr val="339933"/>
              </a:buClr>
              <a:buFontTx/>
              <a:buChar char="•"/>
              <a:tabLst>
                <a:tab pos="2743200" algn="l"/>
              </a:tabLst>
              <a:defRPr/>
            </a:pPr>
            <a:r>
              <a:rPr lang="en-US" altLang="en-US" sz="2000" b="1" dirty="0">
                <a:solidFill>
                  <a:srgbClr val="000000"/>
                </a:solidFill>
                <a:latin typeface="+mj-lt"/>
              </a:rPr>
              <a:t>A functional protein </a:t>
            </a:r>
            <a:r>
              <a:rPr lang="en-US" altLang="en-US" sz="2000" dirty="0">
                <a:solidFill>
                  <a:srgbClr val="000000"/>
                </a:solidFill>
                <a:latin typeface="+mj-lt"/>
              </a:rPr>
              <a:t>is </a:t>
            </a:r>
            <a:r>
              <a:rPr lang="en-US" altLang="en-US" sz="2000" b="1" dirty="0">
                <a:solidFill>
                  <a:srgbClr val="000000"/>
                </a:solidFill>
                <a:latin typeface="+mj-lt"/>
              </a:rPr>
              <a:t>not just</a:t>
            </a:r>
            <a:r>
              <a:rPr lang="en-US" altLang="en-US" sz="2000" dirty="0">
                <a:solidFill>
                  <a:srgbClr val="000000"/>
                </a:solidFill>
                <a:latin typeface="+mj-lt"/>
              </a:rPr>
              <a:t> a polypeptide chain, but </a:t>
            </a:r>
            <a:r>
              <a:rPr lang="en-US" altLang="en-US" sz="2000" b="1" dirty="0">
                <a:solidFill>
                  <a:srgbClr val="000000"/>
                </a:solidFill>
                <a:latin typeface="+mj-lt"/>
              </a:rPr>
              <a:t>one or more</a:t>
            </a:r>
            <a:r>
              <a:rPr lang="en-US" altLang="en-US" sz="2000" dirty="0">
                <a:solidFill>
                  <a:srgbClr val="000000"/>
                </a:solidFill>
                <a:latin typeface="+mj-lt"/>
              </a:rPr>
              <a:t> polypeptides precisely </a:t>
            </a:r>
            <a:r>
              <a:rPr lang="en-US" altLang="en-US" sz="2000" u="sng" dirty="0">
                <a:solidFill>
                  <a:srgbClr val="000000"/>
                </a:solidFill>
                <a:latin typeface="+mj-lt"/>
              </a:rPr>
              <a:t>twisted, folded and coiled into a molecule of unique shape</a:t>
            </a:r>
            <a:r>
              <a:rPr lang="en-US" altLang="en-US" sz="2000" b="1" u="sng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000" u="sng" dirty="0">
                <a:solidFill>
                  <a:srgbClr val="000000"/>
                </a:solidFill>
                <a:latin typeface="+mj-lt"/>
              </a:rPr>
              <a:t>(conformation)</a:t>
            </a:r>
            <a:r>
              <a:rPr lang="en-US" altLang="en-US" sz="2000" dirty="0">
                <a:solidFill>
                  <a:srgbClr val="000000"/>
                </a:solidFill>
                <a:latin typeface="+mj-lt"/>
              </a:rPr>
              <a:t>.</a:t>
            </a:r>
            <a:r>
              <a:rPr lang="en-US" altLang="en-US" sz="2000" b="1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000" dirty="0">
                <a:solidFill>
                  <a:srgbClr val="000000"/>
                </a:solidFill>
                <a:latin typeface="+mj-lt"/>
              </a:rPr>
              <a:t>This conformation is essential for some protein </a:t>
            </a:r>
            <a:r>
              <a:rPr lang="en-US" altLang="en-US" sz="2000" dirty="0" smtClean="0">
                <a:solidFill>
                  <a:srgbClr val="000000"/>
                </a:solidFill>
                <a:latin typeface="+mj-lt"/>
              </a:rPr>
              <a:t>function.</a:t>
            </a:r>
            <a:endParaRPr lang="en-US" altLang="en-US" sz="2800" dirty="0">
              <a:solidFill>
                <a:srgbClr val="000000"/>
              </a:solidFill>
              <a:latin typeface="+mj-lt"/>
            </a:endParaRPr>
          </a:p>
          <a:p>
            <a:pPr>
              <a:defRPr/>
            </a:pPr>
            <a:endParaRPr lang="ar-SA" dirty="0"/>
          </a:p>
        </p:txBody>
      </p:sp>
      <p:pic>
        <p:nvPicPr>
          <p:cNvPr id="18435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88" y="3500439"/>
            <a:ext cx="586740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1"/>
          <p:cNvSpPr txBox="1">
            <a:spLocks noChangeArrowheads="1"/>
          </p:cNvSpPr>
          <p:nvPr/>
        </p:nvSpPr>
        <p:spPr bwMode="auto">
          <a:xfrm>
            <a:off x="0" y="428625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ar-SA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285720" y="0"/>
            <a:ext cx="4429156" cy="692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Low" eaLnBrk="0" hangingPunct="0">
              <a:defRPr/>
            </a:pPr>
            <a:r>
              <a:rPr lang="en-US" b="1" dirty="0">
                <a:solidFill>
                  <a:srgbClr val="C00000"/>
                </a:solidFill>
                <a:latin typeface="Times"/>
                <a:ea typeface="Times New Roman" pitchFamily="18" charset="0"/>
              </a:rPr>
              <a:t> </a:t>
            </a:r>
            <a:r>
              <a:rPr lang="en-US" sz="2200" b="1" dirty="0" smtClean="0">
                <a:solidFill>
                  <a:srgbClr val="C00000"/>
                </a:solidFill>
                <a:latin typeface="+mj-lt"/>
                <a:ea typeface="Times New Roman" pitchFamily="18" charset="0"/>
              </a:rPr>
              <a:t>2) </a:t>
            </a:r>
            <a:r>
              <a:rPr lang="en-US" sz="2200" b="1" u="sng" dirty="0" smtClean="0">
                <a:solidFill>
                  <a:srgbClr val="C00000"/>
                </a:solidFill>
                <a:latin typeface="+mj-lt"/>
                <a:ea typeface="Times New Roman" pitchFamily="18" charset="0"/>
              </a:rPr>
              <a:t>Secondary </a:t>
            </a:r>
            <a:r>
              <a:rPr lang="en-US" sz="2200" b="1" u="sng" dirty="0">
                <a:solidFill>
                  <a:srgbClr val="C00000"/>
                </a:solidFill>
                <a:latin typeface="+mj-lt"/>
                <a:ea typeface="Times New Roman" pitchFamily="18" charset="0"/>
              </a:rPr>
              <a:t>structure: </a:t>
            </a:r>
          </a:p>
          <a:p>
            <a:pPr marL="88900" algn="just" eaLnBrk="0" hangingPunct="0">
              <a:defRPr/>
            </a:pPr>
            <a:r>
              <a:rPr lang="en-US" dirty="0">
                <a:ea typeface="Times New Roman" pitchFamily="18" charset="0"/>
              </a:rPr>
              <a:t>	</a:t>
            </a:r>
            <a:r>
              <a:rPr lang="en-US" sz="1800" dirty="0" smtClean="0">
                <a:latin typeface="+mj-lt"/>
                <a:ea typeface="Times New Roman" pitchFamily="18" charset="0"/>
              </a:rPr>
              <a:t>Most long polypeptide chains are folded or coiled. This brings about the secondary structure. The folding of the polypeptide chain is maintained by hydrogen bonds formed between adjacent amino acids. </a:t>
            </a:r>
            <a:r>
              <a:rPr lang="en-US" sz="2000" b="1" u="sng" dirty="0" smtClean="0">
                <a:solidFill>
                  <a:srgbClr val="C00000"/>
                </a:solidFill>
                <a:latin typeface="+mj-lt"/>
              </a:rPr>
              <a:t>α-helix</a:t>
            </a:r>
            <a:r>
              <a:rPr lang="en-US" sz="2000" b="1" u="sng" dirty="0">
                <a:solidFill>
                  <a:srgbClr val="C00000"/>
                </a:solidFill>
                <a:latin typeface="+mj-lt"/>
              </a:rPr>
              <a:t>:</a:t>
            </a:r>
            <a:r>
              <a:rPr lang="en-US" sz="2000" b="1" dirty="0">
                <a:solidFill>
                  <a:srgbClr val="C00000"/>
                </a:solidFill>
                <a:latin typeface="+mj-lt"/>
              </a:rPr>
              <a:t> </a:t>
            </a:r>
            <a:r>
              <a:rPr lang="en-US" sz="1800" dirty="0">
                <a:latin typeface="+mj-lt"/>
              </a:rPr>
              <a:t>It is </a:t>
            </a:r>
            <a:r>
              <a:rPr lang="en-US" sz="1800" dirty="0" smtClean="0">
                <a:latin typeface="+mj-lt"/>
              </a:rPr>
              <a:t>the most common form of coiling. It is right-handed coiled strand. It is stabilized by hydrogen bonds between  H of NH</a:t>
            </a:r>
            <a:r>
              <a:rPr lang="en-US" sz="1800" baseline="-25000" dirty="0" smtClean="0">
                <a:latin typeface="+mj-lt"/>
              </a:rPr>
              <a:t>2</a:t>
            </a:r>
            <a:r>
              <a:rPr lang="en-US" sz="1800" dirty="0" smtClean="0">
                <a:latin typeface="+mj-lt"/>
              </a:rPr>
              <a:t> group and O of CO group of fourth a. a. away in the peptide chain. Although </a:t>
            </a:r>
            <a:r>
              <a:rPr lang="en-US" sz="1800" dirty="0" smtClean="0"/>
              <a:t>hydrogen bond </a:t>
            </a:r>
            <a:r>
              <a:rPr lang="en-US" sz="1800" dirty="0" smtClean="0">
                <a:latin typeface="+mj-lt"/>
              </a:rPr>
              <a:t>is weak, the large No. maintains a stable structure. </a:t>
            </a:r>
            <a:r>
              <a:rPr lang="en-US" sz="1800" dirty="0" err="1" smtClean="0">
                <a:latin typeface="+mj-lt"/>
              </a:rPr>
              <a:t>eg</a:t>
            </a:r>
            <a:r>
              <a:rPr lang="en-US" sz="1800" dirty="0" smtClean="0">
                <a:latin typeface="+mj-lt"/>
              </a:rPr>
              <a:t>. keratin in hair, myosin in muscles, etc.</a:t>
            </a:r>
            <a:endParaRPr lang="en-US" sz="1800" dirty="0">
              <a:latin typeface="+mj-lt"/>
            </a:endParaRPr>
          </a:p>
          <a:p>
            <a:pPr algn="just">
              <a:defRPr/>
            </a:pPr>
            <a:r>
              <a:rPr lang="en-US" sz="1800" b="1" dirty="0">
                <a:latin typeface="+mj-lt"/>
              </a:rPr>
              <a:t> </a:t>
            </a:r>
            <a:r>
              <a:rPr lang="en-US" sz="2000" b="1" u="sng" dirty="0" smtClean="0">
                <a:solidFill>
                  <a:srgbClr val="C00000"/>
                </a:solidFill>
                <a:latin typeface="+mj-lt"/>
              </a:rPr>
              <a:t>β-pleated </a:t>
            </a:r>
            <a:r>
              <a:rPr lang="en-US" sz="2000" b="1" u="sng" dirty="0" smtClean="0">
                <a:solidFill>
                  <a:srgbClr val="C00000"/>
                </a:solidFill>
                <a:latin typeface="+mj-lt"/>
              </a:rPr>
              <a:t>sheet</a:t>
            </a:r>
            <a:r>
              <a:rPr lang="en-US" sz="2000" b="1" dirty="0" smtClean="0">
                <a:solidFill>
                  <a:srgbClr val="C00000"/>
                </a:solidFill>
                <a:latin typeface="+mj-lt"/>
              </a:rPr>
              <a:t>: </a:t>
            </a:r>
            <a:r>
              <a:rPr lang="en-US" sz="1800" dirty="0" smtClean="0">
                <a:latin typeface="+mj-lt"/>
              </a:rPr>
              <a:t>It</a:t>
            </a:r>
            <a:r>
              <a:rPr lang="en-US" sz="1800" b="1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sz="1800" dirty="0">
                <a:latin typeface="+mj-lt"/>
              </a:rPr>
              <a:t>is another form of secondary </a:t>
            </a:r>
            <a:r>
              <a:rPr lang="en-US" sz="1800" dirty="0" smtClean="0">
                <a:latin typeface="+mj-lt"/>
              </a:rPr>
              <a:t>structure. It is a sheet-like structure and not rod-like. The hydrogen bonding is in between strands </a:t>
            </a:r>
            <a:r>
              <a:rPr lang="en-US" sz="1800" u="sng" dirty="0" smtClean="0">
                <a:latin typeface="+mj-lt"/>
              </a:rPr>
              <a:t>(inter-strand)</a:t>
            </a:r>
            <a:r>
              <a:rPr lang="en-US" sz="1800" dirty="0" smtClean="0">
                <a:latin typeface="+mj-lt"/>
              </a:rPr>
              <a:t> rather than within strands </a:t>
            </a:r>
            <a:r>
              <a:rPr lang="en-US" sz="1800" u="sng" dirty="0" smtClean="0">
                <a:latin typeface="+mj-lt"/>
              </a:rPr>
              <a:t>(intra-strand</a:t>
            </a:r>
            <a:r>
              <a:rPr lang="en-US" sz="1800" dirty="0" smtClean="0">
                <a:latin typeface="+mj-lt"/>
              </a:rPr>
              <a:t>). Pairs of strands lie side by side.  The hydrogen bonds occur between  H of </a:t>
            </a:r>
            <a:r>
              <a:rPr lang="en-US" sz="1800" dirty="0" smtClean="0"/>
              <a:t>NH</a:t>
            </a:r>
            <a:r>
              <a:rPr lang="en-US" sz="1800" baseline="-25000" dirty="0" smtClean="0"/>
              <a:t>2</a:t>
            </a:r>
            <a:r>
              <a:rPr lang="en-US" sz="1800" dirty="0" smtClean="0">
                <a:latin typeface="+mj-lt"/>
              </a:rPr>
              <a:t> group of one strand and </a:t>
            </a:r>
          </a:p>
          <a:p>
            <a:pPr algn="just">
              <a:defRPr/>
            </a:pPr>
            <a:r>
              <a:rPr lang="en-US" sz="1800" dirty="0" smtClean="0">
                <a:latin typeface="+mj-lt"/>
              </a:rPr>
              <a:t>O of CO group other strand. The two strands may be parallel or antiparallel. </a:t>
            </a:r>
            <a:r>
              <a:rPr lang="en-US" sz="1800" dirty="0" err="1" smtClean="0">
                <a:latin typeface="+mj-lt"/>
              </a:rPr>
              <a:t>eg</a:t>
            </a:r>
            <a:r>
              <a:rPr lang="en-US" sz="1800" dirty="0" smtClean="0">
                <a:latin typeface="+mj-lt"/>
              </a:rPr>
              <a:t>. silk fibroin.</a:t>
            </a:r>
            <a:endParaRPr lang="en-US" sz="1800" dirty="0">
              <a:latin typeface="+mj-lt"/>
            </a:endParaRPr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/>
          <a:srcRect b="2791"/>
          <a:stretch>
            <a:fillRect/>
          </a:stretch>
        </p:blipFill>
        <p:spPr bwMode="auto">
          <a:xfrm>
            <a:off x="4786314" y="357188"/>
            <a:ext cx="4143374" cy="6143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571472" y="0"/>
            <a:ext cx="4500591" cy="6894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</a:pPr>
            <a:endParaRPr lang="en-US" altLang="en-US" sz="3200" b="1" u="sng" dirty="0" smtClean="0">
              <a:solidFill>
                <a:srgbClr val="C00000"/>
              </a:solidFill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</a:pPr>
            <a:r>
              <a:rPr lang="en-US" altLang="en-US" b="1" dirty="0" smtClean="0">
                <a:solidFill>
                  <a:srgbClr val="C00000"/>
                </a:solidFill>
              </a:rPr>
              <a:t>  </a:t>
            </a:r>
            <a:r>
              <a:rPr lang="en-US" altLang="en-US" sz="2200" b="1" dirty="0" smtClean="0">
                <a:solidFill>
                  <a:srgbClr val="C00000"/>
                </a:solidFill>
              </a:rPr>
              <a:t>3) </a:t>
            </a:r>
            <a:r>
              <a:rPr lang="en-US" altLang="en-US" sz="2200" b="1" u="sng" dirty="0" smtClean="0">
                <a:solidFill>
                  <a:srgbClr val="C00000"/>
                </a:solidFill>
              </a:rPr>
              <a:t>Tertiary structure </a:t>
            </a:r>
            <a:r>
              <a:rPr lang="en-US" altLang="en-US" sz="2200" b="1" dirty="0" smtClean="0">
                <a:solidFill>
                  <a:srgbClr val="C00000"/>
                </a:solidFill>
              </a:rPr>
              <a:t>:</a:t>
            </a:r>
            <a:r>
              <a:rPr lang="en-US" altLang="en-US" sz="3200" dirty="0" smtClean="0">
                <a:latin typeface="Times" charset="0"/>
              </a:rPr>
              <a:t> 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</a:pPr>
            <a:r>
              <a:rPr lang="en-US" altLang="en-US" sz="2000" dirty="0" smtClean="0">
                <a:latin typeface="+mj-lt"/>
              </a:rPr>
              <a:t>         (</a:t>
            </a:r>
            <a:r>
              <a:rPr lang="en-US" altLang="en-US" sz="2000" dirty="0" err="1" smtClean="0">
                <a:latin typeface="+mj-lt"/>
              </a:rPr>
              <a:t>eg</a:t>
            </a:r>
            <a:r>
              <a:rPr lang="en-US" altLang="en-US" sz="2000" dirty="0" smtClean="0">
                <a:latin typeface="+mj-lt"/>
              </a:rPr>
              <a:t>. </a:t>
            </a:r>
            <a:r>
              <a:rPr lang="en-US" altLang="en-US" sz="2000" dirty="0" err="1" smtClean="0">
                <a:latin typeface="+mj-lt"/>
              </a:rPr>
              <a:t>myoglobin</a:t>
            </a:r>
            <a:r>
              <a:rPr lang="en-US" altLang="en-US" sz="2000" dirty="0" smtClean="0">
                <a:latin typeface="+mj-lt"/>
              </a:rPr>
              <a:t>)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</a:pPr>
            <a:endParaRPr lang="en-US" altLang="en-US" sz="2000" b="1" dirty="0" smtClean="0">
              <a:solidFill>
                <a:srgbClr val="C00000"/>
              </a:solidFill>
              <a:latin typeface="+mj-lt"/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</a:pPr>
            <a:r>
              <a:rPr lang="en-US" altLang="en-US" sz="2000" dirty="0" smtClean="0">
                <a:latin typeface="+mj-lt"/>
              </a:rPr>
              <a:t>       It involves folding and coiling of a polypeptide chain to produce a complex globular shape. This structure is maintained by 4 types of bonds: 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</a:pPr>
            <a:r>
              <a:rPr lang="en-US" altLang="en-US" sz="2000" dirty="0" smtClean="0">
                <a:latin typeface="+mj-lt"/>
              </a:rPr>
              <a:t>  1) </a:t>
            </a:r>
            <a:r>
              <a:rPr lang="en-US" altLang="en-US" sz="2000" u="sng" dirty="0" smtClean="0">
                <a:latin typeface="+mj-lt"/>
              </a:rPr>
              <a:t>Disulphide bonds</a:t>
            </a:r>
            <a:r>
              <a:rPr lang="en-US" altLang="en-US" sz="2000" dirty="0" smtClean="0">
                <a:latin typeface="+mj-lt"/>
              </a:rPr>
              <a:t>: -S-S- bond is formed  between 2 </a:t>
            </a:r>
            <a:r>
              <a:rPr lang="en-US" altLang="en-US" sz="2000" dirty="0" err="1" smtClean="0">
                <a:latin typeface="+mj-lt"/>
              </a:rPr>
              <a:t>cystein</a:t>
            </a:r>
            <a:r>
              <a:rPr lang="en-US" altLang="en-US" sz="2000" dirty="0" smtClean="0">
                <a:latin typeface="+mj-lt"/>
              </a:rPr>
              <a:t> residues.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</a:pPr>
            <a:r>
              <a:rPr lang="en-US" altLang="en-US" sz="2000" dirty="0" smtClean="0">
                <a:latin typeface="+mj-lt"/>
              </a:rPr>
              <a:t>  2) </a:t>
            </a:r>
            <a:r>
              <a:rPr lang="en-US" altLang="en-US" sz="2000" u="sng" dirty="0" smtClean="0">
                <a:latin typeface="+mj-lt"/>
              </a:rPr>
              <a:t>Hydrogen bonds</a:t>
            </a:r>
            <a:r>
              <a:rPr lang="en-US" altLang="en-US" sz="2000" dirty="0" smtClean="0">
                <a:latin typeface="+mj-lt"/>
              </a:rPr>
              <a:t>: formed </a:t>
            </a:r>
            <a:r>
              <a:rPr lang="en-US" sz="2000" dirty="0" smtClean="0">
                <a:latin typeface="+mj-lt"/>
              </a:rPr>
              <a:t>between  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</a:pPr>
            <a:r>
              <a:rPr lang="en-US" sz="2000" dirty="0" smtClean="0">
                <a:latin typeface="+mj-lt"/>
              </a:rPr>
              <a:t>       H of </a:t>
            </a:r>
            <a:r>
              <a:rPr lang="en-US" sz="2000" dirty="0" smtClean="0"/>
              <a:t>NH</a:t>
            </a:r>
            <a:r>
              <a:rPr lang="en-US" sz="2000" baseline="-25000" dirty="0" smtClean="0"/>
              <a:t>2</a:t>
            </a:r>
            <a:r>
              <a:rPr lang="en-US" sz="2000" dirty="0" smtClean="0">
                <a:latin typeface="+mj-lt"/>
              </a:rPr>
              <a:t> group and O of CO group. </a:t>
            </a:r>
            <a:endParaRPr lang="en-US" altLang="en-US" sz="2000" dirty="0" smtClean="0">
              <a:latin typeface="+mj-lt"/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</a:pPr>
            <a:r>
              <a:rPr lang="en-US" altLang="en-US" sz="2000" dirty="0" smtClean="0">
                <a:latin typeface="+mj-lt"/>
              </a:rPr>
              <a:t>  3) </a:t>
            </a:r>
            <a:r>
              <a:rPr lang="en-US" altLang="en-US" sz="2000" u="sng" dirty="0" smtClean="0">
                <a:latin typeface="+mj-lt"/>
              </a:rPr>
              <a:t>Ionic bonds</a:t>
            </a:r>
            <a:r>
              <a:rPr lang="en-US" altLang="en-US" sz="2000" dirty="0" smtClean="0">
                <a:latin typeface="+mj-lt"/>
              </a:rPr>
              <a:t>: formed </a:t>
            </a:r>
            <a:r>
              <a:rPr lang="en-US" altLang="en-US" sz="2000" dirty="0" smtClean="0">
                <a:latin typeface="+mj-lt"/>
              </a:rPr>
              <a:t>when an </a:t>
            </a:r>
            <a:r>
              <a:rPr lang="en-US" altLang="en-US" sz="2000" dirty="0" smtClean="0">
                <a:latin typeface="+mj-lt"/>
              </a:rPr>
              <a:t>acidic and </a:t>
            </a:r>
            <a:r>
              <a:rPr lang="en-US" altLang="en-US" sz="2000" dirty="0" smtClean="0">
                <a:latin typeface="+mj-lt"/>
              </a:rPr>
              <a:t>a basic a</a:t>
            </a:r>
            <a:r>
              <a:rPr lang="en-US" altLang="en-US" sz="2000" dirty="0" smtClean="0">
                <a:latin typeface="+mj-lt"/>
              </a:rPr>
              <a:t>mino acid</a:t>
            </a:r>
            <a:r>
              <a:rPr lang="en-US" altLang="en-US" sz="2000" dirty="0" smtClean="0">
                <a:latin typeface="+mj-lt"/>
              </a:rPr>
              <a:t> </a:t>
            </a:r>
            <a:r>
              <a:rPr lang="en-US" altLang="en-US" sz="2000" dirty="0" smtClean="0">
                <a:latin typeface="+mj-lt"/>
              </a:rPr>
              <a:t>are ionized and lie together.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</a:pPr>
            <a:r>
              <a:rPr lang="en-US" altLang="en-US" sz="2000" dirty="0" smtClean="0">
                <a:latin typeface="+mj-lt"/>
              </a:rPr>
              <a:t>  4) </a:t>
            </a:r>
            <a:r>
              <a:rPr lang="en-US" altLang="en-US" sz="2000" u="sng" dirty="0" smtClean="0">
                <a:latin typeface="+mj-lt"/>
              </a:rPr>
              <a:t>Hydrophobic bonds</a:t>
            </a:r>
            <a:r>
              <a:rPr lang="en-US" altLang="en-US" sz="2000" dirty="0" smtClean="0">
                <a:latin typeface="+mj-lt"/>
              </a:rPr>
              <a:t>: formed because of tendency of non-polar side chains of neutral </a:t>
            </a:r>
            <a:r>
              <a:rPr lang="en-US" altLang="en-US" sz="2000" dirty="0" smtClean="0">
                <a:latin typeface="+mj-lt"/>
              </a:rPr>
              <a:t>a</a:t>
            </a:r>
            <a:r>
              <a:rPr lang="en-US" altLang="en-US" sz="2000" dirty="0" smtClean="0">
                <a:latin typeface="+mj-lt"/>
              </a:rPr>
              <a:t>mino acids</a:t>
            </a:r>
            <a:r>
              <a:rPr lang="en-US" altLang="en-US" sz="2000" dirty="0" smtClean="0">
                <a:latin typeface="+mj-lt"/>
              </a:rPr>
              <a:t> </a:t>
            </a:r>
            <a:r>
              <a:rPr lang="en-US" altLang="en-US" sz="2000" dirty="0" smtClean="0">
                <a:latin typeface="+mj-lt"/>
              </a:rPr>
              <a:t>to closely associate with one another.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</a:pPr>
            <a:r>
              <a:rPr lang="en-US" altLang="en-US" sz="2000" dirty="0" smtClean="0">
                <a:latin typeface="Times" charset="0"/>
              </a:rPr>
              <a:t>     </a:t>
            </a:r>
            <a:endParaRPr lang="en-US" altLang="en-US" sz="2000" dirty="0">
              <a:latin typeface="Times" charset="0"/>
            </a:endParaRP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/>
          <a:srcRect b="3355"/>
          <a:stretch>
            <a:fillRect/>
          </a:stretch>
        </p:blipFill>
        <p:spPr bwMode="auto">
          <a:xfrm>
            <a:off x="5000625" y="1000125"/>
            <a:ext cx="414337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A6A071C6A49042BCDDCD5C17BEC29E" ma:contentTypeVersion="1" ma:contentTypeDescription="Create a new document." ma:contentTypeScope="" ma:versionID="b12af873bf9503fb8f19a78132ae8c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a447206dab0015f8b9f8924535193e8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575D052-2C7C-40D4-BD21-4FF0D52AF48A}">
  <ds:schemaRefs>
    <ds:schemaRef ds:uri="http://schemas.microsoft.com/office/2006/metadata/propertie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B37B31F7-2AC9-462B-88A6-03CDA3C1A47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690ABB-56E8-471C-9166-7A5D5F6EFC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1917</TotalTime>
  <Words>577</Words>
  <Application>Microsoft PowerPoint</Application>
  <PresentationFormat>On-screen Show (4:3)</PresentationFormat>
  <Paragraphs>96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Rehab M. Nouh</dc:creator>
  <cp:lastModifiedBy>hp-</cp:lastModifiedBy>
  <cp:revision>165</cp:revision>
  <dcterms:created xsi:type="dcterms:W3CDTF">2003-03-04T18:58:34Z</dcterms:created>
  <dcterms:modified xsi:type="dcterms:W3CDTF">2017-09-23T02:24:14Z</dcterms:modified>
</cp:coreProperties>
</file>