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9" r:id="rId4"/>
    <p:sldId id="257" r:id="rId5"/>
    <p:sldId id="258" r:id="rId6"/>
    <p:sldId id="273" r:id="rId7"/>
    <p:sldId id="272" r:id="rId8"/>
    <p:sldId id="259" r:id="rId9"/>
    <p:sldId id="260" r:id="rId10"/>
    <p:sldId id="290" r:id="rId11"/>
    <p:sldId id="291" r:id="rId12"/>
    <p:sldId id="274" r:id="rId13"/>
    <p:sldId id="275" r:id="rId14"/>
    <p:sldId id="276" r:id="rId15"/>
    <p:sldId id="261" r:id="rId16"/>
    <p:sldId id="280" r:id="rId17"/>
    <p:sldId id="262" r:id="rId18"/>
    <p:sldId id="281" r:id="rId19"/>
    <p:sldId id="277" r:id="rId20"/>
    <p:sldId id="278" r:id="rId21"/>
    <p:sldId id="279" r:id="rId22"/>
    <p:sldId id="263" r:id="rId23"/>
    <p:sldId id="264" r:id="rId24"/>
    <p:sldId id="265" r:id="rId25"/>
    <p:sldId id="295" r:id="rId26"/>
    <p:sldId id="267" r:id="rId27"/>
    <p:sldId id="268" r:id="rId28"/>
    <p:sldId id="269" r:id="rId29"/>
    <p:sldId id="271" r:id="rId30"/>
    <p:sldId id="282" r:id="rId31"/>
    <p:sldId id="283" r:id="rId32"/>
    <p:sldId id="292" r:id="rId33"/>
    <p:sldId id="284" r:id="rId34"/>
    <p:sldId id="285" r:id="rId35"/>
    <p:sldId id="293" r:id="rId36"/>
    <p:sldId id="286" r:id="rId37"/>
    <p:sldId id="287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8977DFE-9ACB-4FD7-920D-0FC01AA1968F}" type="datetimeFigureOut">
              <a:rPr lang="en-US" smtClean="0"/>
              <a:pPr/>
              <a:t>02/07/2016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4DD656-5696-4F3D-85A1-2F7EC25892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2400" dirty="0" smtClean="0"/>
              <a:t>DR. Mohammed Arif</a:t>
            </a:r>
          </a:p>
          <a:p>
            <a:pPr algn="l"/>
            <a:r>
              <a:rPr lang="en-US" sz="2400" dirty="0" smtClean="0"/>
              <a:t>Associate professor</a:t>
            </a:r>
          </a:p>
          <a:p>
            <a:pPr algn="l"/>
            <a:r>
              <a:rPr lang="en-US" sz="2400" dirty="0" smtClean="0"/>
              <a:t>Consultant virologist</a:t>
            </a:r>
          </a:p>
          <a:p>
            <a:pPr algn="l"/>
            <a:r>
              <a:rPr lang="en-US" sz="2400" dirty="0" smtClean="0"/>
              <a:t>Head of the virology unit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General structure and classification of viruses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Structure of icosahedral unenveloped virus</a:t>
            </a:r>
            <a:endParaRPr lang="en-US" sz="2800" dirty="0"/>
          </a:p>
        </p:txBody>
      </p:sp>
      <p:pic>
        <p:nvPicPr>
          <p:cNvPr id="4" name="Content Placeholder 3" descr="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057400" y="1752600"/>
            <a:ext cx="5257800" cy="37338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Structure of icosahedral enveloped virus.</a:t>
            </a:r>
            <a:endParaRPr lang="en-US" sz="2800" dirty="0"/>
          </a:p>
        </p:txBody>
      </p:sp>
      <p:pic>
        <p:nvPicPr>
          <p:cNvPr id="4" name="Content Placeholder 3" descr="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28800" y="1752600"/>
            <a:ext cx="5715000" cy="42672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Structure of viruses</a:t>
            </a:r>
            <a:endParaRPr lang="en-US" sz="2800" dirty="0"/>
          </a:p>
        </p:txBody>
      </p:sp>
      <p:pic>
        <p:nvPicPr>
          <p:cNvPr id="4" name="Content Placeholder 3" descr="Slide6[1]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5744" y="1527175"/>
            <a:ext cx="6096000" cy="4572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Enveloped viruses ( Herpes viruses , Rabies virus &amp; influenza viruses).</a:t>
            </a:r>
            <a:endParaRPr lang="en-US" sz="2800" dirty="0"/>
          </a:p>
        </p:txBody>
      </p:sp>
      <p:pic>
        <p:nvPicPr>
          <p:cNvPr id="4" name="Content Placeholder 3" descr="hsv2[1]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1809750" cy="2066925"/>
          </a:xfrm>
        </p:spPr>
      </p:pic>
      <p:pic>
        <p:nvPicPr>
          <p:cNvPr id="5" name="Picture 4" descr="flu3c-2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3733800"/>
            <a:ext cx="3276600" cy="2514600"/>
          </a:xfrm>
          <a:prstGeom prst="rect">
            <a:avLst/>
          </a:prstGeom>
        </p:spPr>
      </p:pic>
      <p:pic>
        <p:nvPicPr>
          <p:cNvPr id="6" name="Picture 5" descr="Rabies1-2[1]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5480" y="1371600"/>
            <a:ext cx="2895600" cy="267462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Unenveloped viruses  ( Adenoviruses ).</a:t>
            </a:r>
            <a:endParaRPr lang="en-US" sz="2800" dirty="0"/>
          </a:p>
        </p:txBody>
      </p:sp>
      <p:pic>
        <p:nvPicPr>
          <p:cNvPr id="4" name="Content Placeholder 3" descr="adeno3-2[1]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86000" y="2133600"/>
            <a:ext cx="3733800" cy="34290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Symmetry of viruses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Viruses are divided into three groups, based on the morphology of the nucleocapsid and the arrangement of capsomeres.</a:t>
            </a:r>
          </a:p>
          <a:p>
            <a:r>
              <a:rPr lang="en-US" dirty="0" smtClean="0"/>
              <a:t>1-Cubic symmetry:</a:t>
            </a:r>
          </a:p>
          <a:p>
            <a:pPr>
              <a:buNone/>
            </a:pPr>
            <a:r>
              <a:rPr lang="en-US" dirty="0" smtClean="0"/>
              <a:t>The virus particle is icosahedral in shape (almost spherical particle )  and the nucleic acid contained inside the capsid. The icosahedron particle is composed of 20 equilateral triangles , 12 vertices and has 2,3,5 rotational symmetry.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Cubic symmetry</a:t>
            </a:r>
            <a:endParaRPr lang="en-US" sz="2800" dirty="0"/>
          </a:p>
        </p:txBody>
      </p:sp>
      <p:pic>
        <p:nvPicPr>
          <p:cNvPr id="4" name="Content Placeholder 3" descr="532symm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62000" y="1676400"/>
            <a:ext cx="7315200" cy="4190999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Symmetry of viruses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2- helical symmetry :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 virus particle is elongated or pleomorphic  (not spherical), and the nucleic acid is spiral. Caposomeres are arranged round the nucleic acid. </a:t>
            </a:r>
          </a:p>
          <a:p>
            <a:r>
              <a:rPr lang="en-US" sz="2400" dirty="0" smtClean="0"/>
              <a:t>3- complex symmetry: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 virus particle does not confirm either cubic or helical symmetry.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Helical symmetry</a:t>
            </a:r>
            <a:endParaRPr lang="en-US" sz="2800" dirty="0"/>
          </a:p>
        </p:txBody>
      </p:sp>
      <p:pic>
        <p:nvPicPr>
          <p:cNvPr id="4" name="Content Placeholder 3" descr="helix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981200" y="1905000"/>
            <a:ext cx="4038599" cy="42672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Cubic symmetry ( Adeno &amp;  herpes viruses ).</a:t>
            </a:r>
            <a:endParaRPr lang="en-US" sz="2800" dirty="0"/>
          </a:p>
        </p:txBody>
      </p:sp>
      <p:pic>
        <p:nvPicPr>
          <p:cNvPr id="4" name="Content Placeholder 3" descr="adeno3-2[1]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3400" y="1600200"/>
            <a:ext cx="3505200" cy="3733800"/>
          </a:xfrm>
        </p:spPr>
      </p:pic>
      <p:pic>
        <p:nvPicPr>
          <p:cNvPr id="6" name="Picture 5" descr="hsv2[1]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600200"/>
            <a:ext cx="3952875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The concept of virus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Edward Jenner (1798), introduced the term virus in microbiology.</a:t>
            </a:r>
          </a:p>
          <a:p>
            <a:r>
              <a:rPr lang="en-US" dirty="0" smtClean="0"/>
              <a:t>Virus in Greek means poison.</a:t>
            </a:r>
          </a:p>
          <a:p>
            <a:r>
              <a:rPr lang="en-US" dirty="0" smtClean="0"/>
              <a:t>Edward Jenner noticed  that milk maids   who infected with cowpox  develop immunity  against smallpox.  </a:t>
            </a:r>
          </a:p>
          <a:p>
            <a:r>
              <a:rPr lang="en-US" dirty="0" smtClean="0"/>
              <a:t>He inoculated a boy with the vesicle fluid taken from the hand of infected maid.</a:t>
            </a:r>
          </a:p>
          <a:p>
            <a:r>
              <a:rPr lang="en-US" dirty="0" smtClean="0"/>
              <a:t>The boy developed sustained immunity against  smallpox.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Helical symmetry ( influenza &amp; rabies viruses ).</a:t>
            </a:r>
            <a:endParaRPr lang="en-US" sz="2800" dirty="0"/>
          </a:p>
        </p:txBody>
      </p:sp>
      <p:pic>
        <p:nvPicPr>
          <p:cNvPr id="4" name="Content Placeholder 3" descr="flu3c-2[1]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4800" y="1600200"/>
            <a:ext cx="3810000" cy="3505200"/>
          </a:xfrm>
        </p:spPr>
      </p:pic>
      <p:pic>
        <p:nvPicPr>
          <p:cNvPr id="5" name="Picture 4" descr="Rabies1-2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676400"/>
            <a:ext cx="4038600" cy="33528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Complex symmetry ( Poxviruses ).</a:t>
            </a:r>
            <a:endParaRPr lang="en-US" sz="2800" dirty="0"/>
          </a:p>
        </p:txBody>
      </p:sp>
      <p:pic>
        <p:nvPicPr>
          <p:cNvPr id="4" name="Content Placeholder 3" descr="mollusc3[1]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95400" y="1752600"/>
            <a:ext cx="5638800" cy="4419600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Classification of viruses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sz="2400" dirty="0" smtClean="0"/>
              <a:t>Viruses are divided into two large groups:</a:t>
            </a:r>
          </a:p>
          <a:p>
            <a:r>
              <a:rPr lang="en-US" sz="2400" dirty="0" smtClean="0"/>
              <a:t>RNA containing viruses.</a:t>
            </a:r>
          </a:p>
          <a:p>
            <a:r>
              <a:rPr lang="en-US" sz="2400" dirty="0" smtClean="0"/>
              <a:t>DNA containing viruses.</a:t>
            </a:r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Baltimore classification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sz="2400" dirty="0" smtClean="0"/>
              <a:t>Viruses were divided into six groups based on the their nucleic acid and m-RNA production.</a:t>
            </a:r>
          </a:p>
          <a:p>
            <a:r>
              <a:rPr lang="en-US" sz="2400" dirty="0" smtClean="0"/>
              <a:t>1- ds-DNA viruses.</a:t>
            </a:r>
          </a:p>
          <a:p>
            <a:r>
              <a:rPr lang="en-US" sz="2400" dirty="0" smtClean="0"/>
              <a:t>2- ss-DNA viruses.</a:t>
            </a:r>
          </a:p>
          <a:p>
            <a:r>
              <a:rPr lang="en-US" sz="2400" dirty="0" smtClean="0"/>
              <a:t>3- ds- RNA viruses.</a:t>
            </a:r>
          </a:p>
          <a:p>
            <a:r>
              <a:rPr lang="en-US" sz="2400" dirty="0" smtClean="0"/>
              <a:t>4- ss-RNA viruses with positive strands( positive polarity).</a:t>
            </a:r>
          </a:p>
          <a:p>
            <a:r>
              <a:rPr lang="en-US" sz="2400" dirty="0" smtClean="0"/>
              <a:t>5- ss-RNA viruses with negative  strands(negative polarity).</a:t>
            </a:r>
          </a:p>
          <a:p>
            <a:r>
              <a:rPr lang="en-US" sz="2400" dirty="0" smtClean="0"/>
              <a:t>6- ss-RNA viruses associated with the enzyme reverse transcriptase.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 1- Double stranded DNA families of medical importance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1- Poxviridae.</a:t>
            </a:r>
          </a:p>
          <a:p>
            <a:r>
              <a:rPr lang="en-US" sz="2400" dirty="0" smtClean="0"/>
              <a:t>2- Herpesviridae.</a:t>
            </a:r>
          </a:p>
          <a:p>
            <a:r>
              <a:rPr lang="en-US" sz="2400" dirty="0" smtClean="0"/>
              <a:t>3- Hepadnaviridae.</a:t>
            </a:r>
          </a:p>
          <a:p>
            <a:r>
              <a:rPr lang="en-US" sz="2400" dirty="0" smtClean="0"/>
              <a:t>4- Adenoviridae.</a:t>
            </a:r>
          </a:p>
          <a:p>
            <a:r>
              <a:rPr lang="en-US" sz="2400" dirty="0" smtClean="0"/>
              <a:t>5- Papovaviridae.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 2- Single stranded DNA families.</a:t>
            </a:r>
            <a:br>
              <a:rPr lang="en-US" sz="2800" dirty="0" smtClean="0"/>
            </a:br>
            <a:r>
              <a:rPr lang="en-US" sz="2800" dirty="0" smtClean="0"/>
              <a:t> 3- Double stranded RNA families.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Single stranded DNA family:</a:t>
            </a:r>
          </a:p>
          <a:p>
            <a:pPr>
              <a:buNone/>
            </a:pPr>
            <a:r>
              <a:rPr lang="en-US" dirty="0" smtClean="0"/>
              <a:t>1-  Parvovoridae.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Double stranded RNA family:</a:t>
            </a:r>
          </a:p>
          <a:p>
            <a:pPr>
              <a:buNone/>
            </a:pPr>
            <a:r>
              <a:rPr lang="en-US" dirty="0" smtClean="0"/>
              <a:t>1- Reoviridae 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4- Single stranded RNA families with positive strands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1-Picornaviridae.</a:t>
            </a:r>
          </a:p>
          <a:p>
            <a:r>
              <a:rPr lang="en-US" sz="2400" dirty="0" smtClean="0"/>
              <a:t>2- Caliciviridae.</a:t>
            </a:r>
          </a:p>
          <a:p>
            <a:r>
              <a:rPr lang="en-US" sz="2400" dirty="0" smtClean="0"/>
              <a:t>3- Astroviridae.</a:t>
            </a:r>
          </a:p>
          <a:p>
            <a:r>
              <a:rPr lang="en-US" sz="2400" dirty="0" smtClean="0"/>
              <a:t>4- Coronaviridae.</a:t>
            </a:r>
          </a:p>
          <a:p>
            <a:r>
              <a:rPr lang="en-US" sz="2400" dirty="0" smtClean="0"/>
              <a:t>5- Flaviviradae.</a:t>
            </a:r>
          </a:p>
          <a:p>
            <a:r>
              <a:rPr lang="en-US" sz="2400" dirty="0" smtClean="0"/>
              <a:t>6- Togaviridae.</a:t>
            </a:r>
          </a:p>
          <a:p>
            <a:r>
              <a:rPr lang="en-US" sz="2400" dirty="0" smtClean="0"/>
              <a:t>The viral genome acts directly  as m-RNA.</a:t>
            </a: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5- Single stranded RNA families with negative strands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1- Orthomyxoviridae.</a:t>
            </a:r>
          </a:p>
          <a:p>
            <a:r>
              <a:rPr lang="en-US" sz="2400" dirty="0" smtClean="0"/>
              <a:t>2- Paramyxoviridae.</a:t>
            </a:r>
          </a:p>
          <a:p>
            <a:r>
              <a:rPr lang="en-US" sz="2400" dirty="0" smtClean="0"/>
              <a:t>3- Rhabdoviridae.</a:t>
            </a:r>
          </a:p>
          <a:p>
            <a:r>
              <a:rPr lang="en-US" sz="2400" dirty="0" smtClean="0"/>
              <a:t>4- Filoviridae.</a:t>
            </a:r>
          </a:p>
          <a:p>
            <a:endParaRPr lang="en-US" sz="2400" dirty="0" smtClean="0"/>
          </a:p>
          <a:p>
            <a:r>
              <a:rPr lang="en-US" sz="2400" dirty="0" smtClean="0"/>
              <a:t>The viral genome does not act as m-RNA.</a:t>
            </a:r>
          </a:p>
          <a:p>
            <a:r>
              <a:rPr lang="en-US" sz="2400" dirty="0" smtClean="0"/>
              <a:t>It must be transcribed by the viral enzyme  transcriptase into  m-RNA.</a:t>
            </a:r>
          </a:p>
          <a:p>
            <a:r>
              <a:rPr lang="en-US" sz="2400" dirty="0" smtClean="0"/>
              <a:t>Virions contain the  enzyme  transcriptase.</a:t>
            </a:r>
            <a:endParaRPr 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6-Single stranded RNA viruses associated with the enzyme reverse transcriptase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 Retroviruses.</a:t>
            </a:r>
          </a:p>
          <a:p>
            <a:endParaRPr lang="en-US" sz="2400" dirty="0" smtClean="0"/>
          </a:p>
          <a:p>
            <a:r>
              <a:rPr lang="en-US" sz="2400" dirty="0" smtClean="0"/>
              <a:t>The viral genome is reverse transcribed into a complementary DNA strand  using the enzyme reverse transcriptase.</a:t>
            </a:r>
            <a:endParaRPr lang="en-US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Steps in virus replications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1- Adsorption (attachment).</a:t>
            </a:r>
          </a:p>
          <a:p>
            <a:r>
              <a:rPr lang="en-US" sz="2400" dirty="0" smtClean="0"/>
              <a:t>2- Penetration.</a:t>
            </a:r>
          </a:p>
          <a:p>
            <a:r>
              <a:rPr lang="en-US" sz="2400" dirty="0" smtClean="0"/>
              <a:t>3- uncoating.</a:t>
            </a:r>
          </a:p>
          <a:p>
            <a:r>
              <a:rPr lang="en-US" sz="2400" dirty="0" smtClean="0"/>
              <a:t>4- Replication of the viral genome.</a:t>
            </a:r>
          </a:p>
          <a:p>
            <a:r>
              <a:rPr lang="en-US" sz="2400" dirty="0" smtClean="0"/>
              <a:t>5- Transcription of the viral genome into m-RNA.</a:t>
            </a:r>
          </a:p>
          <a:p>
            <a:r>
              <a:rPr lang="en-US" sz="2400" dirty="0" smtClean="0"/>
              <a:t>6- Translation of m-RNA into viral proteins.</a:t>
            </a:r>
          </a:p>
          <a:p>
            <a:r>
              <a:rPr lang="en-US" sz="2400" dirty="0" smtClean="0"/>
              <a:t>7- protein synthesis,</a:t>
            </a:r>
          </a:p>
          <a:p>
            <a:r>
              <a:rPr lang="en-US" sz="2400" dirty="0" smtClean="0"/>
              <a:t>8- Viral assembly.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The concept of virus.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Edward Jenner assumed that the vesicle fluid that has been taken from the hand of the milk maid contained a poison ( virus ), that was responsible for immunity.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Steps in virus replication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1-Adsorption (attachment 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Viruses must recognize and bind to specific cellular receptors on the surface of the infected cell via particular  glycoproteins.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Steps in virus replication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2--Penetration.</a:t>
            </a:r>
          </a:p>
          <a:p>
            <a:pPr>
              <a:buNone/>
            </a:pPr>
            <a:r>
              <a:rPr lang="en-US" dirty="0" smtClean="0"/>
              <a:t>    A- Enveloped viruses that has the ability to form syncytia ( multi-nucleated giant cell ) enter the cell through fusion of the viral envelope with cell plasma membrane( </a:t>
            </a:r>
            <a:r>
              <a:rPr lang="en-US" dirty="0" err="1" smtClean="0"/>
              <a:t>eg</a:t>
            </a:r>
            <a:r>
              <a:rPr lang="en-US" dirty="0" smtClean="0"/>
              <a:t>. Paramyo and herpes viruses ).</a:t>
            </a:r>
          </a:p>
          <a:p>
            <a:pPr>
              <a:buNone/>
            </a:pPr>
            <a:r>
              <a:rPr lang="en-US" dirty="0" smtClean="0"/>
              <a:t>    2- The remaining enveloped viruses enter the cell through endocytosis.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Entry of enveloped viruses, fusion of the viral envelope.</a:t>
            </a:r>
            <a:endParaRPr lang="en-US" sz="2800" dirty="0"/>
          </a:p>
        </p:txBody>
      </p:sp>
      <p:pic>
        <p:nvPicPr>
          <p:cNvPr id="4" name="Content Placeholder 3" descr="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14600" y="1295400"/>
            <a:ext cx="4267200" cy="5029199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Steps in virus replication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B- Unenveloped viruses enter the cell either by endocytosis ( endosome lyses as with adenoviruses) or by forming a pore in the membrane of the cell. The viral RNA is then released inside the cell (picornaviruses).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Endocytosis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Endocytosis involves invagination of the cell membrane to form vesicles in the cell cytoplasm.</a:t>
            </a:r>
          </a:p>
          <a:p>
            <a:r>
              <a:rPr lang="en-US" dirty="0" smtClean="0"/>
              <a:t>Infected viruses are then engulfed inside these vesicles.</a:t>
            </a:r>
          </a:p>
          <a:p>
            <a:r>
              <a:rPr lang="en-US" dirty="0" smtClean="0"/>
              <a:t>Each vesicle fuses with a lysosome to form lysosomal vesicle.</a:t>
            </a:r>
          </a:p>
          <a:p>
            <a:r>
              <a:rPr lang="en-US" dirty="0" smtClean="0"/>
              <a:t>The viral envelope fuses with lysosomal membrane and the viral nucleocapsid is expelled into the cytoplasm.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Endocytosis.</a:t>
            </a:r>
            <a:endParaRPr lang="en-US" sz="2800" dirty="0"/>
          </a:p>
        </p:txBody>
      </p:sp>
      <p:pic>
        <p:nvPicPr>
          <p:cNvPr id="4" name="Content Placeholder 3" descr="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341630" y="1527175"/>
            <a:ext cx="4424227" cy="4572000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Steps in virus replication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3- Uncoating.</a:t>
            </a:r>
          </a:p>
          <a:p>
            <a:pPr>
              <a:buNone/>
            </a:pPr>
            <a:r>
              <a:rPr lang="en-US" dirty="0" smtClean="0"/>
              <a:t>     Release of the viral genome from its protective capsid to enable the viral nucleic acid to replicate.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4- Transcription. Synthesis of m-RNA.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5-Translation. The viral genome is translated using cell ribosomes into structural and non-structural proteins.  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Steps in viral replication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6- Replication of the viral nucleic acid.</a:t>
            </a:r>
          </a:p>
          <a:p>
            <a:endParaRPr lang="en-US" dirty="0" smtClean="0"/>
          </a:p>
          <a:p>
            <a:r>
              <a:rPr lang="en-US" dirty="0" smtClean="0"/>
              <a:t>7-Assembly. New virus genomes and proteins are assembled to form new virus particles.</a:t>
            </a:r>
          </a:p>
          <a:p>
            <a:endParaRPr lang="en-US" dirty="0" smtClean="0"/>
          </a:p>
          <a:p>
            <a:r>
              <a:rPr lang="en-US" dirty="0" smtClean="0"/>
              <a:t>8-Release. Enveloped viruses are released by budding from the infected cells. Unenveloped viruses are released by rupture of the infected cells.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Release of enveloped viruses by budding</a:t>
            </a:r>
            <a:endParaRPr lang="en-US" sz="2800" dirty="0"/>
          </a:p>
        </p:txBody>
      </p:sp>
      <p:pic>
        <p:nvPicPr>
          <p:cNvPr id="4" name="Content Placeholder 3" descr="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10688" y="1527175"/>
            <a:ext cx="2086111" cy="4572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General  characteristics of viruses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Viruses are smaller than bacteria, they range in size between 20-300 nanometer ( nm ).</a:t>
            </a:r>
          </a:p>
          <a:p>
            <a:r>
              <a:rPr lang="en-US" sz="2400" dirty="0" smtClean="0"/>
              <a:t>Viruses contain only one type of nucleic acid, either  DNA or RNA, but never both.</a:t>
            </a:r>
          </a:p>
          <a:p>
            <a:r>
              <a:rPr lang="en-US" sz="2400" dirty="0" smtClean="0"/>
              <a:t>Viruses  consist of nucleic acid surrounded by a  protein coat. Some viruses have additional lipoprotein envelope.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Viruses lack cellular organelles, such as mitochondria and ribosomes.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General  characteristics of viruses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Viruses are obligate cellular parasites. They replicate only inside living cells.</a:t>
            </a:r>
          </a:p>
          <a:p>
            <a:r>
              <a:rPr lang="en-US" dirty="0" smtClean="0"/>
              <a:t>Viruses replicate through replication of their nucleic acid and synthesis of the viral protein.</a:t>
            </a:r>
          </a:p>
          <a:p>
            <a:r>
              <a:rPr lang="en-US" dirty="0" smtClean="0"/>
              <a:t>Viruses do not multiply in chemically defined media.</a:t>
            </a:r>
          </a:p>
          <a:p>
            <a:r>
              <a:rPr lang="en-US" dirty="0" smtClean="0"/>
              <a:t>Viruses do not undergo binary fission.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Size of viruses</a:t>
            </a:r>
            <a:endParaRPr lang="en-US" sz="2800" dirty="0"/>
          </a:p>
        </p:txBody>
      </p:sp>
      <p:pic>
        <p:nvPicPr>
          <p:cNvPr id="4" name="Content Placeholder 3" descr="size of virus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438400" y="2303805"/>
            <a:ext cx="3776764" cy="28777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Terminology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Virion: The complete virus particle.</a:t>
            </a:r>
          </a:p>
          <a:p>
            <a:r>
              <a:rPr lang="en-US" sz="2400" dirty="0" smtClean="0"/>
              <a:t>Capsid: The protein coat that surrounds nucleic acid.</a:t>
            </a:r>
          </a:p>
          <a:p>
            <a:r>
              <a:rPr lang="en-US" sz="2400" dirty="0" smtClean="0"/>
              <a:t>Nucleocapsid: The nucleic acid plus the capsid.</a:t>
            </a:r>
          </a:p>
          <a:p>
            <a:r>
              <a:rPr lang="en-US" sz="2400" dirty="0" smtClean="0"/>
              <a:t>Capsomeres: The structural protein units that made up the capsid.</a:t>
            </a:r>
          </a:p>
          <a:p>
            <a:r>
              <a:rPr lang="en-US" sz="2400" dirty="0" smtClean="0"/>
              <a:t>Defective virus: the virus cannot replicate by its own, it requires helper virus.</a:t>
            </a:r>
          </a:p>
          <a:p>
            <a:r>
              <a:rPr lang="en-US" sz="2400" dirty="0" smtClean="0"/>
              <a:t>Nanometer : </a:t>
            </a:r>
            <a:r>
              <a:rPr lang="en-US" sz="2400" dirty="0" err="1" smtClean="0"/>
              <a:t>milli</a:t>
            </a:r>
            <a:r>
              <a:rPr lang="en-US" sz="2400" dirty="0" smtClean="0"/>
              <a:t>-micron.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General structure of viruses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Viruses composed of nucleic acid either DNA or RNA, surrounded by a protein coat called the capsid.</a:t>
            </a:r>
          </a:p>
          <a:p>
            <a:r>
              <a:rPr lang="en-US" dirty="0" smtClean="0"/>
              <a:t>The capsid is composed of small structural units called capsomeres.</a:t>
            </a:r>
          </a:p>
          <a:p>
            <a:r>
              <a:rPr lang="en-US" dirty="0" smtClean="0"/>
              <a:t>The capsid protects nucleic acid from inactivation by the outer physical conditions.</a:t>
            </a:r>
          </a:p>
          <a:p>
            <a:r>
              <a:rPr lang="en-US" dirty="0" smtClean="0"/>
              <a:t>Some viruses have additional lipoprotein envelope , composed of virally coded protein and host lipid. The viral envelope is covered with glycoprotein spikes.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General structure of viruses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Some viruses have enzymes inside the virion. All ss- RNA viruses with negative polarity have the enzyme transcriptase ( RNA dependent RNA polymerase) inside </a:t>
            </a:r>
            <a:r>
              <a:rPr lang="en-US" sz="2400" dirty="0" err="1" smtClean="0"/>
              <a:t>virions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Retroviruses and hepatitis B virus contain the enzyme reverse transcriptase.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353</TotalTime>
  <Words>1160</Words>
  <Application>Microsoft Office PowerPoint</Application>
  <PresentationFormat>On-screen Show (4:3)</PresentationFormat>
  <Paragraphs>169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Civic</vt:lpstr>
      <vt:lpstr>General structure and classification of viruses</vt:lpstr>
      <vt:lpstr>The concept of virus</vt:lpstr>
      <vt:lpstr>The concept of virus.</vt:lpstr>
      <vt:lpstr>General  characteristics of viruses</vt:lpstr>
      <vt:lpstr>General  characteristics of viruses</vt:lpstr>
      <vt:lpstr>Size of viruses</vt:lpstr>
      <vt:lpstr>Terminology</vt:lpstr>
      <vt:lpstr> General structure of viruses</vt:lpstr>
      <vt:lpstr>General structure of viruses</vt:lpstr>
      <vt:lpstr>Structure of icosahedral unenveloped virus</vt:lpstr>
      <vt:lpstr>Structure of icosahedral enveloped virus.</vt:lpstr>
      <vt:lpstr>Structure of viruses</vt:lpstr>
      <vt:lpstr>Enveloped viruses ( Herpes viruses , Rabies virus &amp; influenza viruses).</vt:lpstr>
      <vt:lpstr>Unenveloped viruses  ( Adenoviruses ).</vt:lpstr>
      <vt:lpstr>Symmetry of viruses</vt:lpstr>
      <vt:lpstr>Cubic symmetry</vt:lpstr>
      <vt:lpstr>Symmetry of viruses</vt:lpstr>
      <vt:lpstr>Helical symmetry</vt:lpstr>
      <vt:lpstr>Cubic symmetry ( Adeno &amp;  herpes viruses ).</vt:lpstr>
      <vt:lpstr>Helical symmetry ( influenza &amp; rabies viruses ).</vt:lpstr>
      <vt:lpstr>Complex symmetry ( Poxviruses ).</vt:lpstr>
      <vt:lpstr>Classification of viruses</vt:lpstr>
      <vt:lpstr>Baltimore classification</vt:lpstr>
      <vt:lpstr> 1- Double stranded DNA families of medical importance</vt:lpstr>
      <vt:lpstr> 2- Single stranded DNA families.  3- Double stranded RNA families.</vt:lpstr>
      <vt:lpstr>4- Single stranded RNA families with positive strands</vt:lpstr>
      <vt:lpstr>5- Single stranded RNA families with negative strands</vt:lpstr>
      <vt:lpstr>6-Single stranded RNA viruses associated with the enzyme reverse transcriptase</vt:lpstr>
      <vt:lpstr>Steps in virus replications</vt:lpstr>
      <vt:lpstr>Steps in virus replication</vt:lpstr>
      <vt:lpstr>Steps in virus replication</vt:lpstr>
      <vt:lpstr>Entry of enveloped viruses, fusion of the viral envelope.</vt:lpstr>
      <vt:lpstr>Steps in virus replication</vt:lpstr>
      <vt:lpstr>Endocytosis</vt:lpstr>
      <vt:lpstr>Endocytosis.</vt:lpstr>
      <vt:lpstr>Steps in virus replication</vt:lpstr>
      <vt:lpstr>Steps in viral replication</vt:lpstr>
      <vt:lpstr>Release of enveloped viruses by budding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structure and classification of viruses</dc:title>
  <dc:creator>Dr.Arif</dc:creator>
  <cp:lastModifiedBy>da</cp:lastModifiedBy>
  <cp:revision>69</cp:revision>
  <dcterms:created xsi:type="dcterms:W3CDTF">2008-06-10T05:50:29Z</dcterms:created>
  <dcterms:modified xsi:type="dcterms:W3CDTF">2016-07-02T09:42:29Z</dcterms:modified>
</cp:coreProperties>
</file>