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1" r:id="rId2"/>
  </p:sldMasterIdLst>
  <p:notesMasterIdLst>
    <p:notesMasterId r:id="rId108"/>
  </p:notesMasterIdLst>
  <p:handoutMasterIdLst>
    <p:handoutMasterId r:id="rId109"/>
  </p:handoutMasterIdLst>
  <p:sldIdLst>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372" r:id="rId25"/>
    <p:sldId id="281" r:id="rId26"/>
    <p:sldId id="283" r:id="rId27"/>
    <p:sldId id="284" r:id="rId28"/>
    <p:sldId id="285" r:id="rId29"/>
    <p:sldId id="293" r:id="rId30"/>
    <p:sldId id="286" r:id="rId31"/>
    <p:sldId id="287" r:id="rId32"/>
    <p:sldId id="288" r:id="rId33"/>
    <p:sldId id="289" r:id="rId34"/>
    <p:sldId id="290" r:id="rId35"/>
    <p:sldId id="291" r:id="rId36"/>
    <p:sldId id="292"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7" r:id="rId50"/>
    <p:sldId id="308" r:id="rId51"/>
    <p:sldId id="309"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73"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AA4"/>
    <a:srgbClr val="C000C0"/>
    <a:srgbClr val="21429F"/>
    <a:srgbClr val="00602B"/>
    <a:srgbClr val="8D0BB5"/>
    <a:srgbClr val="0033CC"/>
    <a:srgbClr val="231900"/>
    <a:srgbClr val="FF9900"/>
    <a:srgbClr val="00421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4660"/>
  </p:normalViewPr>
  <p:slideViewPr>
    <p:cSldViewPr>
      <p:cViewPr varScale="1">
        <p:scale>
          <a:sx n="70" d="100"/>
          <a:sy n="70" d="100"/>
        </p:scale>
        <p:origin x="1494" y="72"/>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141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handoutMaster" Target="handoutMasters/handout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525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32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130E30D-9D68-40D9-A2D7-D4B57ED82F17}" type="slidenum">
              <a:rPr lang="en-US" smtClean="0"/>
              <a:pPr/>
              <a:t>1</a:t>
            </a:fld>
            <a:endParaRPr lang="en-US" dirty="0"/>
          </a:p>
        </p:txBody>
      </p:sp>
    </p:spTree>
    <p:extLst>
      <p:ext uri="{BB962C8B-B14F-4D97-AF65-F5344CB8AC3E}">
        <p14:creationId xmlns:p14="http://schemas.microsoft.com/office/powerpoint/2010/main" val="2860125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130E30D-9D68-40D9-A2D7-D4B57ED82F17}" type="slidenum">
              <a:rPr lang="en-US" smtClean="0"/>
              <a:pPr/>
              <a:t>2</a:t>
            </a:fld>
            <a:endParaRPr lang="en-US" dirty="0"/>
          </a:p>
        </p:txBody>
      </p:sp>
    </p:spTree>
    <p:extLst>
      <p:ext uri="{BB962C8B-B14F-4D97-AF65-F5344CB8AC3E}">
        <p14:creationId xmlns:p14="http://schemas.microsoft.com/office/powerpoint/2010/main" val="240522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130E30D-9D68-40D9-A2D7-D4B57ED82F17}" type="slidenum">
              <a:rPr lang="en-US" smtClean="0"/>
              <a:pPr/>
              <a:t>11</a:t>
            </a:fld>
            <a:endParaRPr lang="en-US" dirty="0"/>
          </a:p>
        </p:txBody>
      </p:sp>
    </p:spTree>
    <p:extLst>
      <p:ext uri="{BB962C8B-B14F-4D97-AF65-F5344CB8AC3E}">
        <p14:creationId xmlns:p14="http://schemas.microsoft.com/office/powerpoint/2010/main" val="3164909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sz="1200" b="1" kern="1200" baseline="0" dirty="0" smtClean="0">
                <a:solidFill>
                  <a:schemeClr val="tx1"/>
                </a:solidFill>
                <a:latin typeface="+mn-lt"/>
                <a:ea typeface="+mn-ea"/>
                <a:cs typeface="+mn-cs"/>
              </a:rPr>
              <a:t>Fig. 2.9 Zones of Lake</a:t>
            </a:r>
            <a:endParaRPr lang="en-US" dirty="0"/>
          </a:p>
        </p:txBody>
      </p:sp>
    </p:spTree>
    <p:extLst>
      <p:ext uri="{BB962C8B-B14F-4D97-AF65-F5344CB8AC3E}">
        <p14:creationId xmlns:p14="http://schemas.microsoft.com/office/powerpoint/2010/main" val="1170323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Tree>
  </p:cSld>
  <p:clrMapOvr>
    <a:overrideClrMapping bg1="dk1" tx1="lt1" bg2="dk2" tx2="lt2" accent1="accent1" accent2="accent2" accent3="accent3" accent4="accent4" accent5="accent5" accent6="accent6" hlink="hlink" folHlink="folHlink"/>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FDAF5-F660-482C-B816-8056037FD8A8}" type="datetimeFigureOut">
              <a:rPr lang="en-US" smtClean="0"/>
              <a:pPr/>
              <a:t>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F49736-6BE2-4D7C-9362-15440BC03636}" type="slidenum">
              <a:rPr lang="en-US" smtClean="0"/>
              <a:pPr/>
              <a:t>‹#›</a:t>
            </a:fld>
            <a:endParaRPr lang="en-US"/>
          </a:p>
        </p:txBody>
      </p:sp>
    </p:spTree>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FDAF5-F660-482C-B816-8056037FD8A8}" type="datetimeFigureOut">
              <a:rPr lang="en-US" smtClean="0"/>
              <a:pPr/>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49736-6BE2-4D7C-9362-15440BC03636}" type="slidenum">
              <a:rPr lang="en-US" smtClean="0"/>
              <a:pPr/>
              <a:t>‹#›</a:t>
            </a:fld>
            <a:endParaRPr lang="en-US"/>
          </a:p>
        </p:txBody>
      </p:sp>
    </p:spTree>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FDAF5-F660-482C-B816-8056037FD8A8}" type="datetimeFigureOut">
              <a:rPr lang="en-US" smtClean="0"/>
              <a:pPr/>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49736-6BE2-4D7C-9362-15440BC03636}" type="slidenum">
              <a:rPr lang="en-US" smtClean="0"/>
              <a:pPr/>
              <a:t>‹#›</a:t>
            </a:fld>
            <a:endParaRPr lang="en-US"/>
          </a:p>
        </p:txBody>
      </p:sp>
    </p:spTree>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FDAF5-F660-482C-B816-8056037FD8A8}"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49736-6BE2-4D7C-9362-15440BC03636}" type="slidenum">
              <a:rPr lang="en-US" smtClean="0"/>
              <a:pPr/>
              <a:t>‹#›</a:t>
            </a:fld>
            <a:endParaRPr lang="en-US"/>
          </a:p>
        </p:txBody>
      </p:sp>
    </p:spTree>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FDAF5-F660-482C-B816-8056037FD8A8}"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49736-6BE2-4D7C-9362-15440BC03636}" type="slidenum">
              <a:rPr lang="en-US" smtClean="0"/>
              <a:pPr/>
              <a:t>‹#›</a:t>
            </a:fld>
            <a:endParaRPr lang="en-US"/>
          </a:p>
        </p:txBody>
      </p:sp>
    </p:spTree>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bg>
      <p:bgRef idx="1002">
        <a:schemeClr val="bg2"/>
      </p:bgRef>
    </p:bg>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Tree>
  </p:cSld>
  <p:clrMapOvr>
    <a:overrideClrMapping bg1="dk1" tx1="lt1" bg2="dk2" tx2="lt2" accent1="accent1" accent2="accent2" accent3="accent3" accent4="accent4" accent5="accent5" accent6="accent6" hlink="hlink" folHlink="folHlink"/>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bg>
      <p:bgRef idx="1002">
        <a:schemeClr val="bg2"/>
      </p:bgRef>
    </p:bg>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Tree>
  </p:cSld>
  <p:clrMapOvr>
    <a:overrideClrMapping bg1="dk1" tx1="lt1" bg2="dk2" tx2="lt2" accent1="accent1" accent2="accent2" accent3="accent3" accent4="accent4" accent5="accent5" accent6="accent6" hlink="hlink" folHlink="folHlink"/>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6FDAF5-F660-482C-B816-8056037FD8A8}"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49736-6BE2-4D7C-9362-15440BC03636}" type="slidenum">
              <a:rPr lang="en-US" smtClean="0"/>
              <a:pPr/>
              <a:t>‹#›</a:t>
            </a:fld>
            <a:endParaRPr lang="en-US"/>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FDAF5-F660-482C-B816-8056037FD8A8}"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49736-6BE2-4D7C-9362-15440BC03636}" type="slidenum">
              <a:rPr lang="en-US" smtClean="0"/>
              <a:pPr/>
              <a:t>‹#›</a:t>
            </a:fld>
            <a:endParaRPr lang="en-US"/>
          </a:p>
        </p:txBody>
      </p:sp>
    </p:spTree>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6FDAF5-F660-482C-B816-8056037FD8A8}"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49736-6BE2-4D7C-9362-15440BC03636}" type="slidenum">
              <a:rPr lang="en-US" smtClean="0"/>
              <a:pPr/>
              <a:t>‹#›</a:t>
            </a:fld>
            <a:endParaRPr lang="en-US"/>
          </a:p>
        </p:txBody>
      </p:sp>
    </p:spTree>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6FDAF5-F660-482C-B816-8056037FD8A8}" type="datetimeFigureOut">
              <a:rPr lang="en-US" smtClean="0"/>
              <a:pPr/>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49736-6BE2-4D7C-9362-15440BC03636}" type="slidenum">
              <a:rPr lang="en-US" smtClean="0"/>
              <a:pPr/>
              <a:t>‹#›</a:t>
            </a:fld>
            <a:endParaRPr lang="en-US"/>
          </a:p>
        </p:txBody>
      </p:sp>
    </p:spTree>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6FDAF5-F660-482C-B816-8056037FD8A8}" type="datetimeFigureOut">
              <a:rPr lang="en-US" smtClean="0"/>
              <a:pPr/>
              <a:t>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F49736-6BE2-4D7C-9362-15440BC03636}" type="slidenum">
              <a:rPr lang="en-US" smtClean="0"/>
              <a:pPr/>
              <a:t>‹#›</a:t>
            </a:fld>
            <a:endParaRPr lang="en-US"/>
          </a:p>
        </p:txBody>
      </p:sp>
    </p:spTree>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6FDAF5-F660-482C-B816-8056037FD8A8}" type="datetimeFigureOut">
              <a:rPr lang="en-US" smtClean="0"/>
              <a:pPr/>
              <a:t>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F49736-6BE2-4D7C-9362-15440BC03636}" type="slidenum">
              <a:rPr lang="en-US" smtClean="0"/>
              <a:pPr/>
              <a:t>‹#›</a:t>
            </a:fld>
            <a:endParaRPr lang="en-US"/>
          </a:p>
        </p:txBody>
      </p:sp>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D236E9-783A-4B3A-B131-8C290BCEFA62}" type="datetimeFigureOut">
              <a:rPr lang="en-US" smtClean="0"/>
              <a:pPr/>
              <a:t>2/10/2016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BB3B58F-3CA5-4C07-A20B-EB904E13FF9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9" r:id="rId2"/>
    <p:sldLayoutId id="2147483740" r:id="rId3"/>
  </p:sldLayoutIdLst>
  <p:transition spd="slow">
    <p:zoom/>
  </p:transition>
  <p:txStyles>
    <p:titleStyle>
      <a:lvl1pPr algn="l" rtl="0" eaLnBrk="1" latinLnBrk="0" hangingPunct="1">
        <a:spcBef>
          <a:spcPct val="0"/>
        </a:spcBef>
        <a:buNone/>
        <a:defRPr kumimoji="0" sz="2400" b="1" kern="1200">
          <a:ln>
            <a:noFill/>
          </a:ln>
          <a:solidFill>
            <a:srgbClr val="1C5AA4"/>
          </a:solidFill>
          <a:effectLst/>
          <a:latin typeface="+mn-lt"/>
          <a:ea typeface="+mj-ea"/>
          <a:cs typeface="+mj-cs"/>
        </a:defRPr>
      </a:lvl1pPr>
    </p:titleStyle>
    <p:bodyStyle>
      <a:lvl1pPr marL="273050" indent="-273050" algn="l" rtl="0" eaLnBrk="1" latinLnBrk="0" hangingPunct="1">
        <a:spcBef>
          <a:spcPct val="20000"/>
        </a:spcBef>
        <a:buClr>
          <a:schemeClr val="accent3"/>
        </a:buClr>
        <a:buSzPct val="95000"/>
        <a:buFont typeface="Wingdings 2"/>
        <a:buChar char=""/>
        <a:tabLst>
          <a:tab pos="173038" algn="l"/>
        </a:tabLst>
        <a:defRPr kumimoji="0" sz="2400" b="1" kern="1200">
          <a:solidFill>
            <a:srgbClr val="1C5AA4"/>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FDAF5-F660-482C-B816-8056037FD8A8}" type="datetimeFigureOut">
              <a:rPr lang="en-US" smtClean="0"/>
              <a:pPr/>
              <a:t>2/10/2016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49736-6BE2-4D7C-9362-15440BC036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68" r:id="rId12"/>
    <p:sldLayoutId id="2147483769" r:id="rId13"/>
  </p:sldLayoutIdLst>
  <p:transition spd="slow">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0" y="1676400"/>
            <a:ext cx="184731" cy="369332"/>
          </a:xfrm>
          <a:prstGeom prst="rect">
            <a:avLst/>
          </a:prstGeom>
          <a:noFill/>
        </p:spPr>
        <p:txBody>
          <a:bodyPr wrap="none" rtlCol="0">
            <a:spAutoFit/>
          </a:bodyPr>
          <a:lstStyle/>
          <a:p>
            <a:endParaRPr lang="en-US" dirty="0"/>
          </a:p>
        </p:txBody>
      </p:sp>
      <p:pic>
        <p:nvPicPr>
          <p:cNvPr id="5" name="Picture 4" descr="ecosystem-wide.jpg"/>
          <p:cNvPicPr>
            <a:picLocks noChangeAspect="1"/>
          </p:cNvPicPr>
          <p:nvPr/>
        </p:nvPicPr>
        <p:blipFill>
          <a:blip r:embed="rId3" cstate="print"/>
          <a:stretch>
            <a:fillRect/>
          </a:stretch>
        </p:blipFill>
        <p:spPr>
          <a:xfrm>
            <a:off x="304800" y="914400"/>
            <a:ext cx="4572000" cy="4267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8" name="Rectangle 7"/>
          <p:cNvSpPr/>
          <p:nvPr/>
        </p:nvSpPr>
        <p:spPr>
          <a:xfrm>
            <a:off x="4876800" y="1676400"/>
            <a:ext cx="302364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solidFill>
                  <a:srgbClr val="002060"/>
                </a:solidFill>
                <a:effectLst>
                  <a:outerShdw blurRad="80000" dist="40000" dir="5040000" algn="tl">
                    <a:srgbClr val="000000">
                      <a:alpha val="30000"/>
                    </a:srgbClr>
                  </a:outerShdw>
                </a:effectLst>
                <a:latin typeface="Calibri" pitchFamily="34" charset="0"/>
                <a:cs typeface="Calibri" pitchFamily="34" charset="0"/>
              </a:rPr>
              <a:t>Chapter-2</a:t>
            </a:r>
            <a:endParaRPr lang="en-US" sz="5400" b="1" cap="none" spc="0" dirty="0">
              <a:ln w="11430"/>
              <a:solidFill>
                <a:srgbClr val="002060"/>
              </a:solidFill>
              <a:effectLst>
                <a:outerShdw blurRad="80000" dist="40000" dir="5040000" algn="tl">
                  <a:srgbClr val="000000">
                    <a:alpha val="30000"/>
                  </a:srgbClr>
                </a:outerShdw>
              </a:effectLst>
              <a:latin typeface="Calibri" pitchFamily="34" charset="0"/>
              <a:cs typeface="Calibri" pitchFamily="34" charset="0"/>
            </a:endParaRPr>
          </a:p>
        </p:txBody>
      </p:sp>
      <p:sp>
        <p:nvSpPr>
          <p:cNvPr id="9" name="Rectangle 8"/>
          <p:cNvSpPr/>
          <p:nvPr/>
        </p:nvSpPr>
        <p:spPr>
          <a:xfrm>
            <a:off x="3345617" y="3581400"/>
            <a:ext cx="5798382"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smtClean="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rPr>
              <a:t>ECO SYSTEM</a:t>
            </a:r>
            <a:endParaRPr lang="en-US" sz="6600" b="1" cap="none" spc="50" dirty="0">
              <a:ln w="11430"/>
              <a:solidFill>
                <a:srgbClr val="7030A0"/>
              </a:solidFill>
              <a:effectLst>
                <a:outerShdw blurRad="76200" dist="50800" dir="5400000" algn="tl" rotWithShape="0">
                  <a:srgbClr val="000000">
                    <a:alpha val="65000"/>
                  </a:srgbClr>
                </a:outerShdw>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ARIAL"/>
          <p:cNvSpPr/>
          <p:nvPr/>
        </p:nvSpPr>
        <p:spPr>
          <a:xfrm>
            <a:off x="762000" y="762000"/>
            <a:ext cx="3733800" cy="461665"/>
          </a:xfrm>
          <a:prstGeom prst="rect">
            <a:avLst/>
          </a:prstGeom>
        </p:spPr>
        <p:txBody>
          <a:bodyPr wrap="square">
            <a:spAutoFit/>
          </a:bodyPr>
          <a:lstStyle/>
          <a:p>
            <a:r>
              <a:rPr lang="en-US" sz="2400" b="1" dirty="0" smtClean="0">
                <a:latin typeface="Times New Roman" pitchFamily="18" charset="0"/>
                <a:cs typeface="Times New Roman" pitchFamily="18" charset="0"/>
              </a:rPr>
              <a:t>(ii) Marine ecosystem</a:t>
            </a:r>
            <a:endParaRPr lang="en-US" sz="2400" b="1" i="1" dirty="0" smtClean="0">
              <a:latin typeface="Times New Roman" pitchFamily="18" charset="0"/>
              <a:cs typeface="Times New Roman" pitchFamily="18" charset="0"/>
            </a:endParaRPr>
          </a:p>
        </p:txBody>
      </p:sp>
      <p:sp>
        <p:nvSpPr>
          <p:cNvPr id="7" name="Rectangle 6"/>
          <p:cNvSpPr/>
          <p:nvPr/>
        </p:nvSpPr>
        <p:spPr>
          <a:xfrm>
            <a:off x="1111135" y="1501965"/>
            <a:ext cx="3977179" cy="461665"/>
          </a:xfrm>
          <a:prstGeom prst="rect">
            <a:avLst/>
          </a:prstGeom>
        </p:spPr>
        <p:txBody>
          <a:bodyPr wrap="none">
            <a:spAutoFit/>
          </a:bodyPr>
          <a:lstStyle/>
          <a:p>
            <a:r>
              <a:rPr lang="en-US" sz="2400" dirty="0" smtClean="0">
                <a:latin typeface="Times New Roman" pitchFamily="18" charset="0"/>
                <a:cs typeface="Times New Roman" pitchFamily="18" charset="0"/>
              </a:rPr>
              <a:t>Example: Seas and sea shores.</a:t>
            </a:r>
            <a:endParaRPr lang="en-US" sz="2400" dirty="0">
              <a:latin typeface="Times New Roman" pitchFamily="18" charset="0"/>
              <a:cs typeface="Times New Roman" pitchFamily="18" charset="0"/>
            </a:endParaRPr>
          </a:p>
        </p:txBody>
      </p:sp>
      <p:sp>
        <p:nvSpPr>
          <p:cNvPr id="10" name="Rectangle 9"/>
          <p:cNvSpPr/>
          <p:nvPr/>
        </p:nvSpPr>
        <p:spPr>
          <a:xfrm>
            <a:off x="762000" y="2819399"/>
            <a:ext cx="5684377"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latin typeface="Arial" pitchFamily="34" charset="0"/>
                <a:cs typeface="Arial" pitchFamily="34" charset="0"/>
              </a:rPr>
              <a:t>Man-made (or) Artificial ecosystems</a:t>
            </a:r>
          </a:p>
        </p:txBody>
      </p:sp>
      <p:sp>
        <p:nvSpPr>
          <p:cNvPr id="11" name="Rectangle 10"/>
          <p:cNvSpPr/>
          <p:nvPr/>
        </p:nvSpPr>
        <p:spPr>
          <a:xfrm>
            <a:off x="685800" y="3733800"/>
            <a:ext cx="7543800" cy="830997"/>
          </a:xfrm>
          <a:prstGeom prst="rect">
            <a:avLst/>
          </a:prstGeom>
        </p:spPr>
        <p:txBody>
          <a:bodyPr wrap="square">
            <a:spAutoFit/>
          </a:bodyPr>
          <a:lstStyle/>
          <a:p>
            <a:r>
              <a:rPr lang="en-US" sz="2400" dirty="0" smtClean="0">
                <a:latin typeface="Times New Roman" pitchFamily="18" charset="0"/>
                <a:cs typeface="Times New Roman" pitchFamily="18" charset="0"/>
              </a:rPr>
              <a:t>Artificial ecosystem is operated (or) maintained by man himself.</a:t>
            </a:r>
            <a:endParaRPr lang="en-US" sz="2400" dirty="0">
              <a:latin typeface="Times New Roman" pitchFamily="18" charset="0"/>
              <a:cs typeface="Times New Roman" pitchFamily="18" charset="0"/>
            </a:endParaRPr>
          </a:p>
        </p:txBody>
      </p:sp>
      <p:sp>
        <p:nvSpPr>
          <p:cNvPr id="12" name="Rectangle 11"/>
          <p:cNvSpPr/>
          <p:nvPr/>
        </p:nvSpPr>
        <p:spPr>
          <a:xfrm>
            <a:off x="726852" y="5148548"/>
            <a:ext cx="3890809" cy="461665"/>
          </a:xfrm>
          <a:prstGeom prst="rect">
            <a:avLst/>
          </a:prstGeom>
        </p:spPr>
        <p:txBody>
          <a:bodyPr wrap="none">
            <a:spAutoFit/>
          </a:bodyPr>
          <a:lstStyle/>
          <a:p>
            <a:pPr algn="ctr"/>
            <a:r>
              <a:rPr lang="en-US" sz="2400" dirty="0" smtClean="0">
                <a:latin typeface="Times New Roman" pitchFamily="18" charset="0"/>
                <a:cs typeface="Times New Roman" pitchFamily="18" charset="0"/>
              </a:rPr>
              <a:t>Example: Croplands, gardens.</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11" grpId="0"/>
      <p:bldP spid="1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336" y="838200"/>
            <a:ext cx="1981633" cy="461665"/>
          </a:xfrm>
          <a:prstGeom prst="rect">
            <a:avLst/>
          </a:prstGeom>
        </p:spPr>
        <p:txBody>
          <a:bodyPr wrap="none">
            <a:spAutoFit/>
          </a:bodyPr>
          <a:lstStyle/>
          <a:p>
            <a:r>
              <a:rPr lang="en-US" sz="2400" b="1" dirty="0" smtClean="0"/>
              <a:t>2. Consumers</a:t>
            </a:r>
            <a:endParaRPr lang="en-US" sz="2400" b="1" dirty="0"/>
          </a:p>
        </p:txBody>
      </p:sp>
      <p:sp>
        <p:nvSpPr>
          <p:cNvPr id="3" name="Rectangle 2"/>
          <p:cNvSpPr/>
          <p:nvPr/>
        </p:nvSpPr>
        <p:spPr>
          <a:xfrm>
            <a:off x="533400" y="1371600"/>
            <a:ext cx="6934200" cy="830997"/>
          </a:xfrm>
          <a:prstGeom prst="rect">
            <a:avLst/>
          </a:prstGeom>
        </p:spPr>
        <p:txBody>
          <a:bodyPr wrap="square">
            <a:spAutoFit/>
          </a:bodyPr>
          <a:lstStyle/>
          <a:p>
            <a:pPr>
              <a:tabLst>
                <a:tab pos="461963" algn="l"/>
              </a:tabLst>
            </a:pPr>
            <a:r>
              <a:rPr lang="en-US" sz="2400" dirty="0" smtClean="0"/>
              <a:t> 	These are heterotrophic macro consumers. They 	depend on producers for their nutrition.</a:t>
            </a:r>
            <a:endParaRPr lang="en-US" sz="2400" dirty="0"/>
          </a:p>
        </p:txBody>
      </p:sp>
      <p:sp>
        <p:nvSpPr>
          <p:cNvPr id="4" name="Rectangle 3"/>
          <p:cNvSpPr/>
          <p:nvPr/>
        </p:nvSpPr>
        <p:spPr>
          <a:xfrm>
            <a:off x="598583" y="2242851"/>
            <a:ext cx="4895123" cy="461665"/>
          </a:xfrm>
          <a:prstGeom prst="rect">
            <a:avLst/>
          </a:prstGeom>
        </p:spPr>
        <p:txBody>
          <a:bodyPr wrap="none">
            <a:spAutoFit/>
          </a:bodyPr>
          <a:lstStyle/>
          <a:p>
            <a:r>
              <a:rPr lang="en-US" sz="2400" b="1" dirty="0" smtClean="0"/>
              <a:t>(</a:t>
            </a:r>
            <a:r>
              <a:rPr lang="en-US" sz="2400" b="1" dirty="0" err="1" smtClean="0"/>
              <a:t>i</a:t>
            </a:r>
            <a:r>
              <a:rPr lang="en-US" sz="2400" b="1" dirty="0" smtClean="0"/>
              <a:t>)  Primary consumers (herbivores)</a:t>
            </a:r>
            <a:endParaRPr lang="en-US" sz="2400" b="1" dirty="0"/>
          </a:p>
        </p:txBody>
      </p:sp>
      <p:sp>
        <p:nvSpPr>
          <p:cNvPr id="5" name="Rectangle 4"/>
          <p:cNvSpPr/>
          <p:nvPr/>
        </p:nvSpPr>
        <p:spPr>
          <a:xfrm>
            <a:off x="1371600" y="2844275"/>
            <a:ext cx="4105611" cy="461665"/>
          </a:xfrm>
          <a:prstGeom prst="rect">
            <a:avLst/>
          </a:prstGeom>
        </p:spPr>
        <p:txBody>
          <a:bodyPr wrap="none">
            <a:spAutoFit/>
          </a:bodyPr>
          <a:lstStyle/>
          <a:p>
            <a:r>
              <a:rPr lang="en-US" sz="2400" dirty="0" smtClean="0"/>
              <a:t>Eg. Crustaceans, </a:t>
            </a:r>
            <a:r>
              <a:rPr lang="en-US" sz="2400" dirty="0" err="1" smtClean="0"/>
              <a:t>molluscs</a:t>
            </a:r>
            <a:r>
              <a:rPr lang="en-US" sz="2400" dirty="0" smtClean="0"/>
              <a:t>, fish.</a:t>
            </a:r>
            <a:endParaRPr lang="en-US" sz="2400" dirty="0"/>
          </a:p>
        </p:txBody>
      </p:sp>
      <p:sp>
        <p:nvSpPr>
          <p:cNvPr id="10" name="Rectangle 9"/>
          <p:cNvSpPr/>
          <p:nvPr/>
        </p:nvSpPr>
        <p:spPr>
          <a:xfrm>
            <a:off x="1143000" y="3581400"/>
            <a:ext cx="3322576" cy="461665"/>
          </a:xfrm>
          <a:prstGeom prst="rect">
            <a:avLst/>
          </a:prstGeom>
        </p:spPr>
        <p:txBody>
          <a:bodyPr wrap="none">
            <a:spAutoFit/>
          </a:bodyPr>
          <a:lstStyle/>
          <a:p>
            <a:pPr>
              <a:tabLst>
                <a:tab pos="176213" algn="l"/>
              </a:tabLst>
            </a:pPr>
            <a:r>
              <a:rPr lang="en-US" sz="2400" dirty="0" smtClean="0"/>
              <a:t>  They feed on producers.</a:t>
            </a:r>
            <a:endParaRPr lang="en-US" sz="2400" dirty="0"/>
          </a:p>
        </p:txBody>
      </p:sp>
      <p:sp>
        <p:nvSpPr>
          <p:cNvPr id="11" name="Rectangle 10"/>
          <p:cNvSpPr/>
          <p:nvPr/>
        </p:nvSpPr>
        <p:spPr>
          <a:xfrm>
            <a:off x="629796" y="4267200"/>
            <a:ext cx="5238165" cy="461665"/>
          </a:xfrm>
          <a:prstGeom prst="rect">
            <a:avLst/>
          </a:prstGeom>
        </p:spPr>
        <p:txBody>
          <a:bodyPr wrap="none">
            <a:spAutoFit/>
          </a:bodyPr>
          <a:lstStyle/>
          <a:p>
            <a:r>
              <a:rPr lang="en-US" sz="2400" b="1" dirty="0" smtClean="0"/>
              <a:t>(ii)  Secondary consumers (carnivores)</a:t>
            </a:r>
            <a:endParaRPr lang="en-US" sz="2400" b="1" dirty="0"/>
          </a:p>
        </p:txBody>
      </p:sp>
      <p:sp>
        <p:nvSpPr>
          <p:cNvPr id="12" name="Rectangle 11"/>
          <p:cNvSpPr/>
          <p:nvPr/>
        </p:nvSpPr>
        <p:spPr>
          <a:xfrm>
            <a:off x="1619930" y="4952999"/>
            <a:ext cx="4222631" cy="461665"/>
          </a:xfrm>
          <a:prstGeom prst="rect">
            <a:avLst/>
          </a:prstGeom>
        </p:spPr>
        <p:txBody>
          <a:bodyPr wrap="none">
            <a:spAutoFit/>
          </a:bodyPr>
          <a:lstStyle/>
          <a:p>
            <a:r>
              <a:rPr lang="en-US" sz="2400" dirty="0" smtClean="0"/>
              <a:t>Eg. Herring </a:t>
            </a:r>
            <a:r>
              <a:rPr lang="en-US" sz="2400" dirty="0" smtClean="0"/>
              <a:t>shad</a:t>
            </a:r>
            <a:r>
              <a:rPr lang="en-US" sz="2400" dirty="0" smtClean="0"/>
              <a:t>, mackerel, etc.,</a:t>
            </a:r>
            <a:endParaRPr lang="en-US" sz="2400" dirty="0"/>
          </a:p>
        </p:txBody>
      </p:sp>
      <p:sp>
        <p:nvSpPr>
          <p:cNvPr id="16" name="Rectangle 15"/>
          <p:cNvSpPr/>
          <p:nvPr/>
        </p:nvSpPr>
        <p:spPr>
          <a:xfrm>
            <a:off x="1371600" y="5715000"/>
            <a:ext cx="3407536" cy="461665"/>
          </a:xfrm>
          <a:prstGeom prst="rect">
            <a:avLst/>
          </a:prstGeom>
        </p:spPr>
        <p:txBody>
          <a:bodyPr wrap="none">
            <a:spAutoFit/>
          </a:bodyPr>
          <a:lstStyle/>
          <a:p>
            <a:r>
              <a:rPr lang="en-US" sz="2400" dirty="0" smtClean="0"/>
              <a:t>  They feed on herbivores.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0" grpId="0"/>
      <p:bldP spid="11" grpId="0"/>
      <p:bldP spid="12" grpId="0"/>
      <p:bldP spid="1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3363228" cy="461665"/>
          </a:xfrm>
          <a:prstGeom prst="rect">
            <a:avLst/>
          </a:prstGeom>
        </p:spPr>
        <p:txBody>
          <a:bodyPr wrap="none">
            <a:spAutoFit/>
          </a:bodyPr>
          <a:lstStyle/>
          <a:p>
            <a:r>
              <a:rPr lang="en-US" sz="2400" b="1" dirty="0" smtClean="0"/>
              <a:t>(iii) Tertiary Consumers</a:t>
            </a:r>
            <a:endParaRPr lang="en-US" sz="2400" b="1" dirty="0"/>
          </a:p>
        </p:txBody>
      </p:sp>
      <p:sp>
        <p:nvSpPr>
          <p:cNvPr id="3" name="Rectangle 2"/>
          <p:cNvSpPr/>
          <p:nvPr/>
        </p:nvSpPr>
        <p:spPr>
          <a:xfrm>
            <a:off x="2895600" y="1447800"/>
            <a:ext cx="3199915" cy="461665"/>
          </a:xfrm>
          <a:prstGeom prst="rect">
            <a:avLst/>
          </a:prstGeom>
        </p:spPr>
        <p:txBody>
          <a:bodyPr wrap="none">
            <a:spAutoFit/>
          </a:bodyPr>
          <a:lstStyle/>
          <a:p>
            <a:r>
              <a:rPr lang="en-US" sz="2400" dirty="0" smtClean="0"/>
              <a:t>Eg.  Cod, Haddock, etc.,</a:t>
            </a:r>
            <a:endParaRPr lang="en-US" sz="2400" dirty="0"/>
          </a:p>
        </p:txBody>
      </p:sp>
      <p:sp>
        <p:nvSpPr>
          <p:cNvPr id="4" name="Rectangle 3"/>
          <p:cNvSpPr/>
          <p:nvPr/>
        </p:nvSpPr>
        <p:spPr>
          <a:xfrm>
            <a:off x="1066800" y="2286000"/>
            <a:ext cx="7010400" cy="461665"/>
          </a:xfrm>
          <a:prstGeom prst="rect">
            <a:avLst/>
          </a:prstGeom>
        </p:spPr>
        <p:txBody>
          <a:bodyPr wrap="square">
            <a:spAutoFit/>
          </a:bodyPr>
          <a:lstStyle/>
          <a:p>
            <a:pPr>
              <a:tabLst>
                <a:tab pos="461963" algn="l"/>
              </a:tabLst>
            </a:pPr>
            <a:r>
              <a:rPr lang="en-US" sz="2400" dirty="0" smtClean="0"/>
              <a:t> They are the top consumers. They feed on small fishes.</a:t>
            </a:r>
            <a:endParaRPr lang="en-US" sz="2400" dirty="0"/>
          </a:p>
        </p:txBody>
      </p:sp>
      <p:sp>
        <p:nvSpPr>
          <p:cNvPr id="5" name="Rectangle 4"/>
          <p:cNvSpPr/>
          <p:nvPr/>
        </p:nvSpPr>
        <p:spPr>
          <a:xfrm>
            <a:off x="698500" y="3657600"/>
            <a:ext cx="2364750" cy="461665"/>
          </a:xfrm>
          <a:prstGeom prst="rect">
            <a:avLst/>
          </a:prstGeom>
        </p:spPr>
        <p:txBody>
          <a:bodyPr wrap="none">
            <a:spAutoFit/>
          </a:bodyPr>
          <a:lstStyle/>
          <a:p>
            <a:r>
              <a:rPr lang="en-US" sz="2400" b="1" dirty="0" smtClean="0"/>
              <a:t>(3) Decomposers</a:t>
            </a:r>
            <a:endParaRPr lang="en-US" sz="2400" b="1" dirty="0"/>
          </a:p>
        </p:txBody>
      </p:sp>
      <p:sp>
        <p:nvSpPr>
          <p:cNvPr id="6" name="Rectangle 5"/>
          <p:cNvSpPr/>
          <p:nvPr/>
        </p:nvSpPr>
        <p:spPr>
          <a:xfrm>
            <a:off x="2971800" y="4343400"/>
            <a:ext cx="3829895" cy="461665"/>
          </a:xfrm>
          <a:prstGeom prst="rect">
            <a:avLst/>
          </a:prstGeom>
        </p:spPr>
        <p:txBody>
          <a:bodyPr wrap="none">
            <a:spAutoFit/>
          </a:bodyPr>
          <a:lstStyle/>
          <a:p>
            <a:r>
              <a:rPr lang="en-US" sz="2400" dirty="0" smtClean="0"/>
              <a:t>Eg.  Bacteria and some fungi.</a:t>
            </a:r>
            <a:endParaRPr lang="en-US" sz="2400" dirty="0"/>
          </a:p>
        </p:txBody>
      </p:sp>
      <p:sp>
        <p:nvSpPr>
          <p:cNvPr id="7" name="Rectangle 6"/>
          <p:cNvSpPr/>
          <p:nvPr/>
        </p:nvSpPr>
        <p:spPr>
          <a:xfrm>
            <a:off x="1145575" y="5029200"/>
            <a:ext cx="5388078" cy="461665"/>
          </a:xfrm>
          <a:prstGeom prst="rect">
            <a:avLst/>
          </a:prstGeom>
        </p:spPr>
        <p:txBody>
          <a:bodyPr wrap="none">
            <a:spAutoFit/>
          </a:bodyPr>
          <a:lstStyle/>
          <a:p>
            <a:r>
              <a:rPr lang="en-US" sz="2400" dirty="0" smtClean="0"/>
              <a:t>  They decompose the dead organic matter</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90600"/>
            <a:ext cx="4115229"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cs typeface="Arial" pitchFamily="34" charset="0"/>
              </a:rPr>
              <a:t>ESTUARINE ECOSYSTEM</a:t>
            </a:r>
          </a:p>
        </p:txBody>
      </p:sp>
      <p:sp>
        <p:nvSpPr>
          <p:cNvPr id="4" name="Rectangle 3"/>
          <p:cNvSpPr/>
          <p:nvPr/>
        </p:nvSpPr>
        <p:spPr>
          <a:xfrm>
            <a:off x="609600" y="2362200"/>
            <a:ext cx="7848600" cy="2677656"/>
          </a:xfrm>
          <a:prstGeom prst="rect">
            <a:avLst/>
          </a:prstGeom>
        </p:spPr>
        <p:txBody>
          <a:bodyPr wrap="square">
            <a:spAutoFit/>
          </a:bodyPr>
          <a:lstStyle/>
          <a:p>
            <a:pPr algn="just">
              <a:buSzPct val="100000"/>
              <a:tabLst>
                <a:tab pos="406400" algn="l"/>
              </a:tabLst>
            </a:pPr>
            <a:r>
              <a:rPr lang="en-US" sz="2400" dirty="0" smtClean="0"/>
              <a:t> </a:t>
            </a:r>
            <a:r>
              <a:rPr lang="en-US" sz="2400" b="1" dirty="0" smtClean="0"/>
              <a:t>	An estuary is a partially enclosed coastal area at the 	mouth of a river, where river joins the sea. </a:t>
            </a:r>
            <a:r>
              <a:rPr lang="en-US" sz="2400" dirty="0" smtClean="0"/>
              <a:t>It is strongly 	affected by tidal action. </a:t>
            </a:r>
          </a:p>
          <a:p>
            <a:pPr algn="just">
              <a:buSzPct val="100000"/>
              <a:buFont typeface="Times New Roman" pitchFamily="18" charset="0"/>
              <a:buChar char="■"/>
              <a:tabLst>
                <a:tab pos="406400" algn="l"/>
              </a:tabLst>
            </a:pPr>
            <a:endParaRPr lang="en-US" sz="2400" dirty="0" smtClean="0"/>
          </a:p>
          <a:p>
            <a:pPr algn="just">
              <a:buSzPct val="100000"/>
              <a:tabLst>
                <a:tab pos="406400" algn="l"/>
              </a:tabLst>
            </a:pPr>
            <a:r>
              <a:rPr lang="en-US" sz="2400" dirty="0" smtClean="0"/>
              <a:t> 	Estuaries are generally abundant of nutrients. Estuaries 	are 	useful to human beings due to their high food potential. It is 	essential to protect the estuaries from pollution.</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53886"/>
            <a:ext cx="5513049"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latin typeface="Times New Roman" pitchFamily="18" charset="0"/>
                <a:cs typeface="Times New Roman" pitchFamily="18" charset="0"/>
              </a:rPr>
              <a:t>Characteristics of Estuarine ecosystem</a:t>
            </a:r>
          </a:p>
        </p:txBody>
      </p:sp>
      <p:sp>
        <p:nvSpPr>
          <p:cNvPr id="3" name="Rectangle 2"/>
          <p:cNvSpPr/>
          <p:nvPr/>
        </p:nvSpPr>
        <p:spPr>
          <a:xfrm>
            <a:off x="533400" y="1828800"/>
            <a:ext cx="8077200" cy="3785652"/>
          </a:xfrm>
          <a:prstGeom prst="rect">
            <a:avLst/>
          </a:prstGeom>
        </p:spPr>
        <p:txBody>
          <a:bodyPr wrap="square">
            <a:spAutoFit/>
          </a:bodyPr>
          <a:lstStyle/>
          <a:p>
            <a:pPr algn="just">
              <a:tabLst>
                <a:tab pos="342900" algn="l"/>
              </a:tabLst>
            </a:pPr>
            <a:r>
              <a:rPr lang="en-US" sz="2400" dirty="0" smtClean="0"/>
              <a:t>1. 	Estuaries are transition zones, which are strongly affected by 	tides of the sea.</a:t>
            </a:r>
          </a:p>
          <a:p>
            <a:pPr algn="just">
              <a:tabLst>
                <a:tab pos="342900" algn="l"/>
              </a:tabLst>
            </a:pPr>
            <a:endParaRPr lang="en-US" sz="2400" dirty="0" smtClean="0"/>
          </a:p>
          <a:p>
            <a:pPr algn="just">
              <a:buAutoNum type="arabicPeriod" startAt="2"/>
              <a:tabLst>
                <a:tab pos="406400" algn="l"/>
              </a:tabLst>
            </a:pPr>
            <a:r>
              <a:rPr lang="en-US" sz="2400" dirty="0" smtClean="0"/>
              <a:t> 	Water characteristics are periodically changed.</a:t>
            </a:r>
          </a:p>
          <a:p>
            <a:pPr marL="457200" indent="-457200" algn="just">
              <a:buAutoNum type="arabicPeriod" startAt="2"/>
              <a:tabLst>
                <a:tab pos="342900" algn="l"/>
              </a:tabLst>
            </a:pPr>
            <a:endParaRPr lang="en-US" sz="2400" dirty="0" smtClean="0"/>
          </a:p>
          <a:p>
            <a:pPr algn="just">
              <a:tabLst>
                <a:tab pos="342900" algn="l"/>
              </a:tabLst>
            </a:pPr>
            <a:r>
              <a:rPr lang="en-US" sz="2400" dirty="0" smtClean="0"/>
              <a:t>3. 	The living organism in estuarine ecosystems have	wide tolerance.</a:t>
            </a:r>
          </a:p>
          <a:p>
            <a:pPr algn="just">
              <a:tabLst>
                <a:tab pos="342900" algn="l"/>
              </a:tabLst>
            </a:pPr>
            <a:endParaRPr lang="en-US" sz="2400" dirty="0" smtClean="0"/>
          </a:p>
          <a:p>
            <a:pPr algn="just">
              <a:tabLst>
                <a:tab pos="342900" algn="l"/>
              </a:tabLst>
            </a:pPr>
            <a:r>
              <a:rPr lang="en-US" sz="2400" dirty="0" smtClean="0"/>
              <a:t>4. 	Salinity remains highest during the summer and lowest  	during the winter.</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1" y="990600"/>
            <a:ext cx="75438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smtClean="0">
                <a:ln w="11430"/>
                <a:cs typeface="Arial" pitchFamily="34" charset="0"/>
              </a:rPr>
              <a:t>Structure and function of Estuarine Ecosystem</a:t>
            </a:r>
          </a:p>
        </p:txBody>
      </p:sp>
      <p:sp>
        <p:nvSpPr>
          <p:cNvPr id="5" name="Rectangle 4"/>
          <p:cNvSpPr/>
          <p:nvPr/>
        </p:nvSpPr>
        <p:spPr>
          <a:xfrm>
            <a:off x="685800" y="4038600"/>
            <a:ext cx="3084499" cy="461665"/>
          </a:xfrm>
          <a:prstGeom prst="rect">
            <a:avLst/>
          </a:prstGeom>
        </p:spPr>
        <p:txBody>
          <a:bodyPr wrap="none">
            <a:spAutoFit/>
          </a:bodyPr>
          <a:lstStyle/>
          <a:p>
            <a:r>
              <a:rPr lang="en-US" sz="2400" b="1" dirty="0" smtClean="0"/>
              <a:t>II. Biotic Components</a:t>
            </a:r>
            <a:endParaRPr lang="en-US" sz="2400" b="1" dirty="0"/>
          </a:p>
        </p:txBody>
      </p:sp>
      <p:sp>
        <p:nvSpPr>
          <p:cNvPr id="6" name="Rectangle 5"/>
          <p:cNvSpPr/>
          <p:nvPr/>
        </p:nvSpPr>
        <p:spPr>
          <a:xfrm>
            <a:off x="609600" y="2286000"/>
            <a:ext cx="3136436" cy="461665"/>
          </a:xfrm>
          <a:prstGeom prst="rect">
            <a:avLst/>
          </a:prstGeom>
        </p:spPr>
        <p:txBody>
          <a:bodyPr wrap="none">
            <a:spAutoFit/>
          </a:bodyPr>
          <a:lstStyle/>
          <a:p>
            <a:r>
              <a:rPr lang="en-US" sz="2400" b="1" dirty="0" smtClean="0"/>
              <a:t>I. </a:t>
            </a:r>
            <a:r>
              <a:rPr lang="en-US" sz="2400" b="1" dirty="0" err="1" smtClean="0"/>
              <a:t>Abiotic</a:t>
            </a:r>
            <a:r>
              <a:rPr lang="en-US" sz="2400" b="1" dirty="0" smtClean="0"/>
              <a:t> Components</a:t>
            </a:r>
            <a:endParaRPr lang="en-US" sz="2400" b="1" dirty="0"/>
          </a:p>
        </p:txBody>
      </p:sp>
      <p:sp>
        <p:nvSpPr>
          <p:cNvPr id="8" name="Rectangle 7"/>
          <p:cNvSpPr/>
          <p:nvPr/>
        </p:nvSpPr>
        <p:spPr>
          <a:xfrm>
            <a:off x="914401" y="2971800"/>
            <a:ext cx="7391400" cy="830997"/>
          </a:xfrm>
          <a:prstGeom prst="rect">
            <a:avLst/>
          </a:prstGeom>
        </p:spPr>
        <p:txBody>
          <a:bodyPr wrap="square">
            <a:spAutoFit/>
          </a:bodyPr>
          <a:lstStyle/>
          <a:p>
            <a:r>
              <a:rPr lang="en-US" sz="2400" dirty="0" smtClean="0"/>
              <a:t>Eg. Temperature, pH, sodium and potassium salts and various nutrients.</a:t>
            </a:r>
            <a:endParaRPr lang="en-US" sz="2400" dirty="0"/>
          </a:p>
        </p:txBody>
      </p:sp>
      <p:sp>
        <p:nvSpPr>
          <p:cNvPr id="12" name="Rectangle 11"/>
          <p:cNvSpPr/>
          <p:nvPr/>
        </p:nvSpPr>
        <p:spPr>
          <a:xfrm>
            <a:off x="762000" y="4572000"/>
            <a:ext cx="1906291" cy="477054"/>
          </a:xfrm>
          <a:prstGeom prst="rect">
            <a:avLst/>
          </a:prstGeom>
        </p:spPr>
        <p:txBody>
          <a:bodyPr wrap="none">
            <a:spAutoFit/>
          </a:bodyPr>
          <a:lstStyle/>
          <a:p>
            <a:r>
              <a:rPr lang="en-US" sz="2400" dirty="0" smtClean="0"/>
              <a:t>(a) Producers</a:t>
            </a:r>
            <a:endParaRPr lang="en-US" sz="2400" dirty="0"/>
          </a:p>
        </p:txBody>
      </p:sp>
      <p:sp>
        <p:nvSpPr>
          <p:cNvPr id="13" name="Rectangle 12"/>
          <p:cNvSpPr/>
          <p:nvPr/>
        </p:nvSpPr>
        <p:spPr>
          <a:xfrm>
            <a:off x="762000" y="5355769"/>
            <a:ext cx="7772399" cy="461665"/>
          </a:xfrm>
          <a:prstGeom prst="rect">
            <a:avLst/>
          </a:prstGeom>
        </p:spPr>
        <p:txBody>
          <a:bodyPr wrap="square">
            <a:spAutoFit/>
          </a:bodyPr>
          <a:lstStyle/>
          <a:p>
            <a:r>
              <a:rPr lang="en-US" sz="2400" dirty="0" smtClean="0"/>
              <a:t>Eg. Marsh grasses, seaweeds, sea grasses and phytoplankton.</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2" grpId="0"/>
      <p:bldP spid="1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8188" y="609600"/>
            <a:ext cx="2207656" cy="477054"/>
          </a:xfrm>
          <a:prstGeom prst="rect">
            <a:avLst/>
          </a:prstGeom>
        </p:spPr>
        <p:txBody>
          <a:bodyPr wrap="none">
            <a:spAutoFit/>
          </a:bodyPr>
          <a:lstStyle/>
          <a:p>
            <a:r>
              <a:rPr lang="en-US" sz="2500" b="1" dirty="0" smtClean="0"/>
              <a:t>(b) Consumers</a:t>
            </a:r>
            <a:endParaRPr lang="en-US" sz="2500" b="1" dirty="0"/>
          </a:p>
        </p:txBody>
      </p:sp>
      <p:sp>
        <p:nvSpPr>
          <p:cNvPr id="3" name="Rectangle 2"/>
          <p:cNvSpPr/>
          <p:nvPr/>
        </p:nvSpPr>
        <p:spPr>
          <a:xfrm>
            <a:off x="687944" y="2720489"/>
            <a:ext cx="2440092" cy="477054"/>
          </a:xfrm>
          <a:prstGeom prst="rect">
            <a:avLst/>
          </a:prstGeom>
        </p:spPr>
        <p:txBody>
          <a:bodyPr wrap="none">
            <a:spAutoFit/>
          </a:bodyPr>
          <a:lstStyle/>
          <a:p>
            <a:r>
              <a:rPr lang="en-US" sz="2500" b="1" dirty="0" smtClean="0"/>
              <a:t>(c) Decomposers</a:t>
            </a:r>
          </a:p>
        </p:txBody>
      </p:sp>
      <p:sp>
        <p:nvSpPr>
          <p:cNvPr id="4" name="Rectangle 3"/>
          <p:cNvSpPr/>
          <p:nvPr/>
        </p:nvSpPr>
        <p:spPr>
          <a:xfrm>
            <a:off x="2821544" y="1336189"/>
            <a:ext cx="5277407" cy="461665"/>
          </a:xfrm>
          <a:prstGeom prst="rect">
            <a:avLst/>
          </a:prstGeom>
        </p:spPr>
        <p:txBody>
          <a:bodyPr wrap="none">
            <a:spAutoFit/>
          </a:bodyPr>
          <a:lstStyle/>
          <a:p>
            <a:r>
              <a:rPr lang="en-US" sz="2400" dirty="0" smtClean="0"/>
              <a:t>Eg. Oysters, crabs, seabirds, small fishes.</a:t>
            </a:r>
            <a:endParaRPr lang="en-US" sz="2400" dirty="0"/>
          </a:p>
        </p:txBody>
      </p:sp>
      <p:sp>
        <p:nvSpPr>
          <p:cNvPr id="5" name="Rectangle 4"/>
          <p:cNvSpPr/>
          <p:nvPr/>
        </p:nvSpPr>
        <p:spPr>
          <a:xfrm>
            <a:off x="2935844" y="3698389"/>
            <a:ext cx="5336717" cy="461665"/>
          </a:xfrm>
          <a:prstGeom prst="rect">
            <a:avLst/>
          </a:prstGeom>
        </p:spPr>
        <p:txBody>
          <a:bodyPr wrap="none">
            <a:spAutoFit/>
          </a:bodyPr>
          <a:lstStyle/>
          <a:p>
            <a:r>
              <a:rPr lang="en-US" sz="2400" dirty="0" smtClean="0"/>
              <a:t>Eg. Bacteria, fungi and actenomycetous.</a:t>
            </a:r>
            <a:endParaRPr lang="en-US" sz="2400" dirty="0"/>
          </a:p>
        </p:txBody>
      </p:sp>
    </p:spTree>
    <p:extLst>
      <p:ext uri="{BB962C8B-B14F-4D97-AF65-F5344CB8AC3E}">
        <p14:creationId xmlns:p14="http://schemas.microsoft.com/office/powerpoint/2010/main" val="34383961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09600"/>
            <a:ext cx="77724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smtClean="0">
                <a:ln w="11430"/>
                <a:latin typeface="Times New Roman" pitchFamily="18" charset="0"/>
                <a:cs typeface="Times New Roman" pitchFamily="18" charset="0"/>
              </a:rPr>
              <a:t>STRUCTURE / COMPONENTS OF AN ECOSYSTEM</a:t>
            </a:r>
            <a:endParaRPr lang="en-US" sz="2400" b="1" spc="50" dirty="0">
              <a:ln w="11430"/>
              <a:latin typeface="Times New Roman" pitchFamily="18" charset="0"/>
              <a:cs typeface="Times New Roman" pitchFamily="18" charset="0"/>
            </a:endParaRPr>
          </a:p>
        </p:txBody>
      </p:sp>
      <p:sp>
        <p:nvSpPr>
          <p:cNvPr id="7" name="Rectangle 6"/>
          <p:cNvSpPr/>
          <p:nvPr/>
        </p:nvSpPr>
        <p:spPr>
          <a:xfrm>
            <a:off x="645886" y="1752600"/>
            <a:ext cx="8077200" cy="4047262"/>
          </a:xfrm>
          <a:prstGeom prst="rect">
            <a:avLst/>
          </a:prstGeom>
        </p:spPr>
        <p:txBody>
          <a:bodyPr wrap="square">
            <a:spAutoFit/>
          </a:bodyPr>
          <a:lstStyle/>
          <a:p>
            <a:pPr algn="just">
              <a:spcBef>
                <a:spcPts val="600"/>
              </a:spcBef>
              <a:spcAft>
                <a:spcPts val="600"/>
              </a:spcAft>
              <a:tabLst>
                <a:tab pos="461963" algn="l"/>
              </a:tabLst>
            </a:pPr>
            <a:r>
              <a:rPr lang="en-US" sz="2400" b="1" dirty="0" smtClean="0">
                <a:solidFill>
                  <a:srgbClr val="0070C0"/>
                </a:solidFill>
              </a:rPr>
              <a:t> </a:t>
            </a:r>
            <a:r>
              <a:rPr lang="en-US" sz="2400" b="1" dirty="0" smtClean="0">
                <a:solidFill>
                  <a:srgbClr val="0070C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The term structure refers to various components. So the structure of an ecosystem explains the Relationship 	between abiotic (non-living) and  biotic (living) components.</a:t>
            </a:r>
          </a:p>
          <a:p>
            <a:pPr>
              <a:spcBef>
                <a:spcPts val="600"/>
              </a:spcBef>
              <a:spcAft>
                <a:spcPts val="1200"/>
              </a:spcAft>
              <a:tabLst>
                <a:tab pos="461963" algn="l"/>
              </a:tabLst>
            </a:pPr>
            <a:r>
              <a:rPr lang="en-US" sz="2400" dirty="0" smtClean="0">
                <a:latin typeface="Times New Roman" pitchFamily="18" charset="0"/>
                <a:cs typeface="Times New Roman" pitchFamily="18" charset="0"/>
              </a:rPr>
              <a:t> 	</a:t>
            </a:r>
          </a:p>
          <a:p>
            <a:pPr>
              <a:spcBef>
                <a:spcPts val="600"/>
              </a:spcBef>
              <a:spcAft>
                <a:spcPts val="1200"/>
              </a:spcAft>
              <a:tabLst>
                <a:tab pos="461963" algn="l"/>
              </a:tabLst>
            </a:pPr>
            <a:r>
              <a:rPr lang="en-US" sz="2400" dirty="0" smtClean="0">
                <a:latin typeface="Times New Roman" pitchFamily="18" charset="0"/>
                <a:cs typeface="Times New Roman" pitchFamily="18" charset="0"/>
              </a:rPr>
              <a:t>An ecosystem has two major components</a:t>
            </a:r>
          </a:p>
          <a:p>
            <a:pPr>
              <a:spcBef>
                <a:spcPts val="600"/>
              </a:spcBef>
              <a:spcAft>
                <a:spcPts val="1200"/>
              </a:spcAft>
              <a:tabLst>
                <a:tab pos="461963" algn="l"/>
              </a:tabLst>
            </a:pPr>
            <a:endParaRPr lang="en-US" sz="2400" dirty="0" smtClean="0">
              <a:latin typeface="Times New Roman" pitchFamily="18" charset="0"/>
              <a:cs typeface="Times New Roman" pitchFamily="18" charset="0"/>
            </a:endParaRPr>
          </a:p>
          <a:p>
            <a:pPr marL="914400" lvl="1" indent="-457200">
              <a:spcBef>
                <a:spcPts val="600"/>
              </a:spcBef>
              <a:spcAft>
                <a:spcPts val="600"/>
              </a:spcAft>
              <a:buAutoNum type="arabicPeriod"/>
              <a:tabLst>
                <a:tab pos="461963" algn="l"/>
              </a:tabLst>
            </a:pPr>
            <a:r>
              <a:rPr lang="en-US" sz="2400" dirty="0" smtClean="0">
                <a:latin typeface="Times New Roman" pitchFamily="18" charset="0"/>
                <a:cs typeface="Times New Roman" pitchFamily="18" charset="0"/>
              </a:rPr>
              <a:t>Abiotic (non-living) components.</a:t>
            </a:r>
          </a:p>
          <a:p>
            <a:pPr>
              <a:spcBef>
                <a:spcPts val="600"/>
              </a:spcBef>
              <a:spcAft>
                <a:spcPts val="600"/>
              </a:spcAft>
              <a:tabLst>
                <a:tab pos="461963" algn="l"/>
              </a:tabLst>
            </a:pPr>
            <a:r>
              <a:rPr lang="en-US" sz="2400" dirty="0" smtClean="0">
                <a:latin typeface="Times New Roman" pitchFamily="18" charset="0"/>
                <a:cs typeface="Times New Roman" pitchFamily="18" charset="0"/>
              </a:rPr>
              <a:t>	2. 	Biotic (living) components.</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additive="base">
                                        <p:cTn id="2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 calcmode="lin" valueType="num">
                                      <p:cBhvr additive="base">
                                        <p:cTn id="3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biLevel thresh="75000"/>
          </a:blip>
          <a:srcRect/>
          <a:stretch>
            <a:fillRect/>
          </a:stretch>
        </p:blipFill>
        <p:spPr bwMode="auto">
          <a:xfrm>
            <a:off x="2514600" y="838200"/>
            <a:ext cx="3810000" cy="3581400"/>
          </a:xfrm>
          <a:prstGeom prst="rect">
            <a:avLst/>
          </a:prstGeom>
          <a:noFill/>
          <a:ln w="9525">
            <a:noFill/>
            <a:miter lim="800000"/>
            <a:headEnd/>
            <a:tailEnd/>
          </a:ln>
          <a:effectLst/>
        </p:spPr>
      </p:pic>
      <p:sp>
        <p:nvSpPr>
          <p:cNvPr id="3" name="Rectangle 2"/>
          <p:cNvSpPr/>
          <p:nvPr/>
        </p:nvSpPr>
        <p:spPr>
          <a:xfrm>
            <a:off x="1143000" y="4953000"/>
            <a:ext cx="7010400" cy="461665"/>
          </a:xfrm>
          <a:prstGeom prst="rect">
            <a:avLst/>
          </a:prstGeom>
        </p:spPr>
        <p:txBody>
          <a:bodyPr wrap="square">
            <a:spAutoFit/>
          </a:bodyPr>
          <a:lstStyle/>
          <a:p>
            <a:pPr algn="ctr"/>
            <a:r>
              <a:rPr lang="en-US" sz="2400" b="1" dirty="0" smtClean="0">
                <a:latin typeface="Times New Roman" pitchFamily="18" charset="0"/>
                <a:cs typeface="Times New Roman" pitchFamily="18" charset="0"/>
              </a:rPr>
              <a:t>Components of an ecosystems and their relationship</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613787"/>
            <a:ext cx="4607352"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solidFill>
                  <a:srgbClr val="0B465B"/>
                </a:solidFill>
                <a:latin typeface="Times New Roman" pitchFamily="18" charset="0"/>
                <a:cs typeface="Times New Roman" pitchFamily="18" charset="0"/>
              </a:rPr>
              <a:t>Abiotic (non-living) components</a:t>
            </a:r>
          </a:p>
        </p:txBody>
      </p:sp>
      <p:sp>
        <p:nvSpPr>
          <p:cNvPr id="4" name="Rectangle 3"/>
          <p:cNvSpPr/>
          <p:nvPr/>
        </p:nvSpPr>
        <p:spPr>
          <a:xfrm>
            <a:off x="544286" y="1447800"/>
            <a:ext cx="7924800" cy="1200329"/>
          </a:xfrm>
          <a:prstGeom prst="rect">
            <a:avLst/>
          </a:prstGeom>
        </p:spPr>
        <p:txBody>
          <a:bodyPr wrap="square">
            <a:spAutoFit/>
          </a:bodyPr>
          <a:lstStyle/>
          <a:p>
            <a:pPr algn="just">
              <a:tabLst>
                <a:tab pos="461963" algn="l"/>
              </a:tabLst>
            </a:pPr>
            <a:r>
              <a:rPr lang="en-US" sz="2400" b="1" dirty="0" smtClean="0">
                <a:solidFill>
                  <a:srgbClr val="0070C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Non-living components (physical and chemical) of an ecosystem collectively form a community called 	abiotic components (or) abiotic community. It includes</a:t>
            </a:r>
            <a:endParaRPr lang="en-US" sz="2400" dirty="0">
              <a:latin typeface="Times New Roman" pitchFamily="18" charset="0"/>
              <a:cs typeface="Times New Roman" pitchFamily="18" charset="0"/>
            </a:endParaRPr>
          </a:p>
        </p:txBody>
      </p:sp>
      <p:sp>
        <p:nvSpPr>
          <p:cNvPr id="5" name="Rectangle 4"/>
          <p:cNvSpPr/>
          <p:nvPr/>
        </p:nvSpPr>
        <p:spPr>
          <a:xfrm>
            <a:off x="762000" y="3048000"/>
            <a:ext cx="7315200" cy="461665"/>
          </a:xfrm>
          <a:prstGeom prst="rect">
            <a:avLst/>
          </a:prstGeom>
        </p:spPr>
        <p:txBody>
          <a:bodyPr wrap="square">
            <a:spAutoFit/>
          </a:bodyPr>
          <a:lstStyle/>
          <a:p>
            <a:r>
              <a:rPr lang="fr-FR" sz="2400" dirty="0" smtClean="0">
                <a:latin typeface="Times New Roman" pitchFamily="18" charset="0"/>
                <a:cs typeface="Times New Roman" pitchFamily="18" charset="0"/>
              </a:rPr>
              <a:t>Example: Climate, soil, water, air, energy, nutrients, etc.,</a:t>
            </a:r>
            <a:endParaRPr lang="en-US" sz="2400" dirty="0">
              <a:latin typeface="Times New Roman" pitchFamily="18" charset="0"/>
              <a:cs typeface="Times New Roman" pitchFamily="18" charset="0"/>
            </a:endParaRPr>
          </a:p>
        </p:txBody>
      </p:sp>
      <p:sp>
        <p:nvSpPr>
          <p:cNvPr id="6" name="Rectangle 5"/>
          <p:cNvSpPr/>
          <p:nvPr/>
        </p:nvSpPr>
        <p:spPr>
          <a:xfrm>
            <a:off x="408215" y="3886200"/>
            <a:ext cx="8153400" cy="1569660"/>
          </a:xfrm>
          <a:prstGeom prst="rect">
            <a:avLst/>
          </a:prstGeom>
        </p:spPr>
        <p:txBody>
          <a:bodyPr wrap="square">
            <a:spAutoFit/>
          </a:bodyPr>
          <a:lstStyle/>
          <a:p>
            <a:pPr algn="just">
              <a:tabLst>
                <a:tab pos="461963" algn="l"/>
              </a:tabLst>
            </a:pPr>
            <a:r>
              <a:rPr lang="en-US" sz="2400" b="1" dirty="0" smtClean="0"/>
              <a:t>1. 	</a:t>
            </a:r>
            <a:r>
              <a:rPr lang="en-US" sz="2400" b="1" dirty="0" smtClean="0">
                <a:latin typeface="Times New Roman" pitchFamily="18" charset="0"/>
                <a:cs typeface="Times New Roman" pitchFamily="18" charset="0"/>
              </a:rPr>
              <a:t>Physical components</a:t>
            </a:r>
            <a:r>
              <a:rPr lang="en-US" sz="2400" dirty="0" smtClean="0">
                <a:latin typeface="Times New Roman" pitchFamily="18" charset="0"/>
                <a:cs typeface="Times New Roman" pitchFamily="18" charset="0"/>
              </a:rPr>
              <a:t>: It includes the energy, 	climate, 	raw materials and living space that the biological 	community needs. It is useful for the 	growth and 	maintenance of its member.</a:t>
            </a: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586" y="5502270"/>
            <a:ext cx="4648200" cy="404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9857" y="1371600"/>
            <a:ext cx="8077200" cy="830997"/>
          </a:xfrm>
          <a:prstGeom prst="rect">
            <a:avLst/>
          </a:prstGeom>
        </p:spPr>
        <p:txBody>
          <a:bodyPr wrap="square">
            <a:spAutoFit/>
          </a:bodyPr>
          <a:lstStyle/>
          <a:p>
            <a:pPr algn="just">
              <a:tabLst>
                <a:tab pos="461963" algn="l"/>
              </a:tabLst>
            </a:pPr>
            <a:r>
              <a:rPr lang="en-US" sz="2400" b="1" dirty="0" smtClean="0"/>
              <a:t>2. 	</a:t>
            </a:r>
            <a:r>
              <a:rPr lang="en-US" sz="2400" b="1" dirty="0" smtClean="0">
                <a:latin typeface="Times New Roman" pitchFamily="18" charset="0"/>
                <a:cs typeface="Times New Roman" pitchFamily="18" charset="0"/>
              </a:rPr>
              <a:t>Chemical Components:  </a:t>
            </a:r>
            <a:r>
              <a:rPr lang="en-US" sz="2400" dirty="0" smtClean="0">
                <a:latin typeface="Times New Roman" pitchFamily="18" charset="0"/>
                <a:cs typeface="Times New Roman" pitchFamily="18" charset="0"/>
              </a:rPr>
              <a:t>It is the sources of  essential nutrients.</a:t>
            </a:r>
            <a:endParaRPr lang="en-US" sz="2400" dirty="0">
              <a:latin typeface="Times New Roman" pitchFamily="18" charset="0"/>
              <a:cs typeface="Times New Roman" pitchFamily="18" charset="0"/>
            </a:endParaRPr>
          </a:p>
        </p:txBody>
      </p:sp>
      <p:sp>
        <p:nvSpPr>
          <p:cNvPr id="9" name="Rectangle 8"/>
          <p:cNvSpPr/>
          <p:nvPr/>
        </p:nvSpPr>
        <p:spPr>
          <a:xfrm>
            <a:off x="747486" y="2793340"/>
            <a:ext cx="7819571" cy="2323713"/>
          </a:xfrm>
          <a:prstGeom prst="rect">
            <a:avLst/>
          </a:prstGeom>
        </p:spPr>
        <p:txBody>
          <a:bodyPr wrap="square">
            <a:spAutoFit/>
          </a:bodyPr>
          <a:lstStyle/>
          <a:p>
            <a:pPr algn="just">
              <a:spcAft>
                <a:spcPts val="1200"/>
              </a:spcAft>
              <a:tabLst>
                <a:tab pos="461963" algn="l"/>
              </a:tabLst>
            </a:pPr>
            <a:r>
              <a:rPr lang="en-US" sz="2400" b="1" dirty="0" smtClean="0">
                <a:latin typeface="Times New Roman" pitchFamily="18" charset="0"/>
                <a:cs typeface="Times New Roman" pitchFamily="18" charset="0"/>
              </a:rPr>
              <a:t>Example</a:t>
            </a:r>
          </a:p>
          <a:p>
            <a:pPr algn="just">
              <a:spcAft>
                <a:spcPts val="1200"/>
              </a:spcAft>
              <a:tabLst>
                <a:tab pos="461963" algn="l"/>
              </a:tabLst>
            </a:pPr>
            <a:r>
              <a:rPr lang="en-US" sz="2400" b="1" dirty="0" smtClean="0">
                <a:latin typeface="Times New Roman" pitchFamily="18" charset="0"/>
                <a:cs typeface="Times New Roman" pitchFamily="18" charset="0"/>
              </a:rPr>
              <a:t>(i) 	Organic substances</a:t>
            </a:r>
            <a:r>
              <a:rPr lang="en-US" sz="2400" dirty="0" smtClean="0">
                <a:latin typeface="Times New Roman" pitchFamily="18" charset="0"/>
                <a:cs typeface="Times New Roman" pitchFamily="18" charset="0"/>
              </a:rPr>
              <a:t>: Protein, lipids, carbohydrates, etc.,</a:t>
            </a:r>
          </a:p>
          <a:p>
            <a:pPr algn="just">
              <a:spcBef>
                <a:spcPts val="600"/>
              </a:spcBef>
              <a:tabLst>
                <a:tab pos="461963" algn="l"/>
              </a:tabLst>
            </a:pPr>
            <a:r>
              <a:rPr lang="en-US" sz="2400" b="1" dirty="0" smtClean="0">
                <a:latin typeface="Times New Roman" pitchFamily="18" charset="0"/>
                <a:cs typeface="Times New Roman" pitchFamily="18" charset="0"/>
              </a:rPr>
              <a:t>(ii) 	Inorganic substances</a:t>
            </a:r>
            <a:r>
              <a:rPr lang="en-US" sz="2400" dirty="0" smtClean="0">
                <a:latin typeface="Times New Roman" pitchFamily="18" charset="0"/>
                <a:cs typeface="Times New Roman" pitchFamily="18" charset="0"/>
              </a:rPr>
              <a:t>: All micro (Al, Co, Zn, Cu) and 	macro elements (C, H, O, P, N, P, K) and few other 	elements.</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962408"/>
            <a:ext cx="271260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cs typeface="Arial" pitchFamily="34" charset="0"/>
              </a:rPr>
              <a:t>Biotic components</a:t>
            </a:r>
          </a:p>
        </p:txBody>
      </p:sp>
      <p:sp>
        <p:nvSpPr>
          <p:cNvPr id="4" name="Rectangle 3"/>
          <p:cNvSpPr/>
          <p:nvPr/>
        </p:nvSpPr>
        <p:spPr>
          <a:xfrm>
            <a:off x="685800" y="1981200"/>
            <a:ext cx="7696200" cy="1200329"/>
          </a:xfrm>
          <a:prstGeom prst="rect">
            <a:avLst/>
          </a:prstGeom>
        </p:spPr>
        <p:txBody>
          <a:bodyPr wrap="square">
            <a:spAutoFit/>
          </a:bodyPr>
          <a:lstStyle/>
          <a:p>
            <a:pPr algn="just">
              <a:tabLst>
                <a:tab pos="461963" algn="l"/>
              </a:tabLst>
            </a:pPr>
            <a:r>
              <a:rPr lang="en-US" sz="2400" dirty="0" smtClean="0"/>
              <a:t> Living organisms (or) living members in an ecosystem collectively form its community called biotic components (or) biotic community.</a:t>
            </a:r>
            <a:endParaRPr lang="en-US" sz="2400" dirty="0"/>
          </a:p>
        </p:txBody>
      </p:sp>
      <p:sp>
        <p:nvSpPr>
          <p:cNvPr id="7" name="Rectangle 6"/>
          <p:cNvSpPr/>
          <p:nvPr/>
        </p:nvSpPr>
        <p:spPr>
          <a:xfrm>
            <a:off x="762000" y="3962400"/>
            <a:ext cx="7620000" cy="1200329"/>
          </a:xfrm>
          <a:prstGeom prst="rect">
            <a:avLst/>
          </a:prstGeom>
        </p:spPr>
        <p:txBody>
          <a:bodyPr wrap="square">
            <a:spAutoFit/>
          </a:bodyPr>
          <a:lstStyle/>
          <a:p>
            <a:pPr algn="just">
              <a:tabLst>
                <a:tab pos="461963" algn="l"/>
              </a:tabLst>
            </a:pPr>
            <a:r>
              <a:rPr lang="en-US" sz="2400" dirty="0" smtClean="0"/>
              <a:t> The living components are made of many different species. These species are distinguished on the basis of their nutritional (feeding) relationship. It includes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7772400" cy="1938992"/>
          </a:xfrm>
          <a:prstGeom prst="rect">
            <a:avLst/>
          </a:prstGeom>
        </p:spPr>
        <p:txBody>
          <a:bodyPr wrap="square">
            <a:spAutoFit/>
          </a:bodyPr>
          <a:lstStyle/>
          <a:p>
            <a:pPr marL="457200" indent="-457200" algn="just">
              <a:buAutoNum type="arabicPeriod"/>
              <a:tabLst>
                <a:tab pos="457200" algn="l"/>
              </a:tabLst>
            </a:pPr>
            <a:r>
              <a:rPr lang="en-US" sz="2400" b="1" dirty="0" smtClean="0">
                <a:latin typeface="Times New Roman" pitchFamily="18" charset="0"/>
                <a:cs typeface="Times New Roman" pitchFamily="18" charset="0"/>
              </a:rPr>
              <a:t>Autotrophic components: </a:t>
            </a:r>
          </a:p>
          <a:p>
            <a:pPr algn="just">
              <a:tabLst>
                <a:tab pos="457200" algn="l"/>
              </a:tabLst>
            </a:pPr>
            <a:r>
              <a:rPr lang="en-US" sz="2400" dirty="0" smtClean="0">
                <a:latin typeface="Times New Roman" pitchFamily="18" charset="0"/>
                <a:cs typeface="Times New Roman" pitchFamily="18" charset="0"/>
              </a:rPr>
              <a:t>	Autotrophic components are producers, which are 	autotrophs (self-nourishing organisms). They derive 	energy from sunlight and make organic 	compounds from 	inorganic substances</a:t>
            </a:r>
            <a:r>
              <a:rPr lang="en-US" sz="2400" b="1" dirty="0" smtClean="0"/>
              <a:t>.</a:t>
            </a:r>
            <a:endParaRPr lang="en-US" sz="2400" b="1" dirty="0"/>
          </a:p>
        </p:txBody>
      </p:sp>
      <p:sp>
        <p:nvSpPr>
          <p:cNvPr id="3" name="Rectangle 2"/>
          <p:cNvSpPr/>
          <p:nvPr/>
        </p:nvSpPr>
        <p:spPr>
          <a:xfrm>
            <a:off x="1219200" y="2982686"/>
            <a:ext cx="5593198" cy="461665"/>
          </a:xfrm>
          <a:prstGeom prst="rect">
            <a:avLst/>
          </a:prstGeom>
        </p:spPr>
        <p:txBody>
          <a:bodyPr wrap="none">
            <a:spAutoFit/>
          </a:bodyPr>
          <a:lstStyle/>
          <a:p>
            <a:r>
              <a:rPr lang="en-US" sz="2400" dirty="0" smtClean="0">
                <a:latin typeface="Times New Roman" pitchFamily="18" charset="0"/>
                <a:cs typeface="Times New Roman" pitchFamily="18" charset="0"/>
              </a:rPr>
              <a:t>Example: Green plants, algae, bacteria, etc.,</a:t>
            </a:r>
            <a:endParaRPr lang="en-US" sz="2400" dirty="0">
              <a:latin typeface="Times New Roman" pitchFamily="18" charset="0"/>
              <a:cs typeface="Times New Roman" pitchFamily="18" charset="0"/>
            </a:endParaRPr>
          </a:p>
        </p:txBody>
      </p:sp>
      <p:sp>
        <p:nvSpPr>
          <p:cNvPr id="7" name="Rectangle 6"/>
          <p:cNvSpPr/>
          <p:nvPr/>
        </p:nvSpPr>
        <p:spPr>
          <a:xfrm>
            <a:off x="685800" y="3886200"/>
            <a:ext cx="7620000" cy="1569660"/>
          </a:xfrm>
          <a:prstGeom prst="rect">
            <a:avLst/>
          </a:prstGeom>
        </p:spPr>
        <p:txBody>
          <a:bodyPr wrap="square">
            <a:spAutoFit/>
          </a:bodyPr>
          <a:lstStyle/>
          <a:p>
            <a:pPr marL="457200" indent="-457200" algn="just">
              <a:buAutoNum type="arabicPeriod" startAt="2"/>
              <a:tabLst>
                <a:tab pos="461963" algn="l"/>
              </a:tabLst>
            </a:pPr>
            <a:r>
              <a:rPr lang="en-US" sz="2400" b="1" dirty="0" smtClean="0">
                <a:latin typeface="Times New Roman" pitchFamily="18" charset="0"/>
                <a:cs typeface="Times New Roman" pitchFamily="18" charset="0"/>
              </a:rPr>
              <a:t>Heterotrophic components: </a:t>
            </a:r>
            <a:r>
              <a:rPr lang="en-US" sz="2400" dirty="0" smtClean="0">
                <a:latin typeface="Times New Roman" pitchFamily="18" charset="0"/>
                <a:cs typeface="Times New Roman" pitchFamily="18" charset="0"/>
              </a:rPr>
              <a:t>	</a:t>
            </a:r>
          </a:p>
          <a:p>
            <a:pPr algn="just">
              <a:tabLst>
                <a:tab pos="461963" algn="l"/>
              </a:tabLst>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Heterotrophic components are consumers and 	decomposers, which are heterotrophs (dependent on 	others for food). </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295400"/>
            <a:ext cx="7391400" cy="461665"/>
          </a:xfrm>
          <a:prstGeom prst="rect">
            <a:avLst/>
          </a:prstGeom>
        </p:spPr>
        <p:txBody>
          <a:bodyPr wrap="square">
            <a:spAutoFit/>
          </a:bodyPr>
          <a:lstStyle/>
          <a:p>
            <a:pPr algn="just">
              <a:tabLst>
                <a:tab pos="461963" algn="l"/>
              </a:tabLst>
            </a:pPr>
            <a:r>
              <a:rPr lang="en-US" sz="2400" b="1" dirty="0" smtClean="0">
                <a:latin typeface="Times New Roman" pitchFamily="18" charset="0"/>
                <a:cs typeface="Times New Roman" pitchFamily="18" charset="0"/>
              </a:rPr>
              <a:t>Heterotroph's consume the autotrophs (producers). </a:t>
            </a:r>
            <a:endParaRPr lang="en-US" sz="2400" b="1" dirty="0">
              <a:latin typeface="Times New Roman" pitchFamily="18" charset="0"/>
              <a:cs typeface="Times New Roman" pitchFamily="18" charset="0"/>
            </a:endParaRPr>
          </a:p>
        </p:txBody>
      </p:sp>
      <p:sp>
        <p:nvSpPr>
          <p:cNvPr id="3" name="Rectangle 2"/>
          <p:cNvSpPr/>
          <p:nvPr/>
        </p:nvSpPr>
        <p:spPr>
          <a:xfrm>
            <a:off x="609600" y="2438400"/>
            <a:ext cx="7924800" cy="1938992"/>
          </a:xfrm>
          <a:prstGeom prst="rect">
            <a:avLst/>
          </a:prstGeom>
        </p:spPr>
        <p:txBody>
          <a:bodyPr wrap="square">
            <a:spAutoFit/>
          </a:bodyPr>
          <a:lstStyle/>
          <a:p>
            <a:pPr marL="457200" indent="-457200" algn="just">
              <a:buAutoNum type="alphaLcParenBoth"/>
            </a:pPr>
            <a:r>
              <a:rPr lang="en-US" sz="2400" b="1" dirty="0" smtClean="0">
                <a:latin typeface="Times New Roman" pitchFamily="18" charset="0"/>
                <a:cs typeface="Times New Roman" pitchFamily="18" charset="0"/>
              </a:rPr>
              <a:t>Macro consumers: </a:t>
            </a:r>
            <a:r>
              <a:rPr lang="en-US" sz="2400" dirty="0" smtClean="0">
                <a:latin typeface="Times New Roman" pitchFamily="18" charset="0"/>
                <a:cs typeface="Times New Roman" pitchFamily="18" charset="0"/>
              </a:rPr>
              <a:t>These are herbivores, omnivores (or) carnivores.</a:t>
            </a:r>
          </a:p>
          <a:p>
            <a:pPr marL="457200" indent="-457200">
              <a:buAutoNum type="alphaLcParenBoth"/>
            </a:pPr>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(b) Saprotrophs (micro consumers): </a:t>
            </a:r>
            <a:r>
              <a:rPr lang="en-US" sz="2400" dirty="0" smtClean="0">
                <a:latin typeface="Times New Roman" pitchFamily="18" charset="0"/>
                <a:cs typeface="Times New Roman" pitchFamily="18" charset="0"/>
              </a:rPr>
              <a:t>These are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decomposers  	(bacteria, fungi, etc).</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2401" y="838199"/>
            <a:ext cx="4758034"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Classification of biotic components</a:t>
            </a:r>
          </a:p>
        </p:txBody>
      </p:sp>
      <p:sp>
        <p:nvSpPr>
          <p:cNvPr id="5" name="Rectangle 4"/>
          <p:cNvSpPr/>
          <p:nvPr/>
        </p:nvSpPr>
        <p:spPr>
          <a:xfrm>
            <a:off x="838200" y="1947092"/>
            <a:ext cx="7543800" cy="1200329"/>
          </a:xfrm>
          <a:prstGeom prst="rect">
            <a:avLst/>
          </a:prstGeom>
        </p:spPr>
        <p:txBody>
          <a:bodyPr wrap="square">
            <a:spAutoFit/>
          </a:bodyPr>
          <a:lstStyle/>
          <a:p>
            <a:pPr algn="just">
              <a:tabLst>
                <a:tab pos="461963" algn="l"/>
              </a:tabLst>
            </a:pPr>
            <a:r>
              <a:rPr lang="en-US" sz="2400" b="1" dirty="0" smtClean="0">
                <a:solidFill>
                  <a:srgbClr val="1C5AA4"/>
                </a:solidFill>
              </a:rPr>
              <a:t> </a:t>
            </a:r>
            <a:r>
              <a:rPr lang="en-US" sz="2400" dirty="0" smtClean="0">
                <a:latin typeface="Times New Roman" pitchFamily="18" charset="0"/>
                <a:cs typeface="Times New Roman" pitchFamily="18" charset="0"/>
              </a:rPr>
              <a:t>The members of biotic components of an ecosystem are grouped into three groups based on how do they get their food.</a:t>
            </a:r>
            <a:endParaRPr lang="en-US" sz="2400" dirty="0">
              <a:latin typeface="Times New Roman" pitchFamily="18" charset="0"/>
              <a:cs typeface="Times New Roman" pitchFamily="18" charset="0"/>
            </a:endParaRPr>
          </a:p>
        </p:txBody>
      </p:sp>
      <p:sp>
        <p:nvSpPr>
          <p:cNvPr id="7" name="Rectangle 6"/>
          <p:cNvSpPr/>
          <p:nvPr/>
        </p:nvSpPr>
        <p:spPr>
          <a:xfrm>
            <a:off x="1422400" y="3581400"/>
            <a:ext cx="7010400" cy="1754326"/>
          </a:xfrm>
          <a:prstGeom prst="rect">
            <a:avLst/>
          </a:prstGeom>
        </p:spPr>
        <p:txBody>
          <a:bodyPr wrap="square">
            <a:spAutoFit/>
          </a:bodyPr>
          <a:lstStyle/>
          <a:p>
            <a:pPr>
              <a:lnSpc>
                <a:spcPct val="150000"/>
              </a:lnSpc>
            </a:pPr>
            <a:r>
              <a:rPr lang="en-US" sz="2400" dirty="0" smtClean="0"/>
              <a:t>1</a:t>
            </a:r>
            <a:r>
              <a:rPr lang="en-US" sz="2400" dirty="0" smtClean="0">
                <a:solidFill>
                  <a:srgbClr val="1C5AA4"/>
                </a:solidFill>
              </a:rPr>
              <a:t>. </a:t>
            </a:r>
            <a:r>
              <a:rPr lang="en-US" sz="2400" dirty="0" smtClean="0">
                <a:latin typeface="Times New Roman" pitchFamily="18" charset="0"/>
                <a:cs typeface="Times New Roman" pitchFamily="18" charset="0"/>
              </a:rPr>
              <a:t>Producers (Plants).</a:t>
            </a:r>
          </a:p>
          <a:p>
            <a:pPr>
              <a:lnSpc>
                <a:spcPct val="150000"/>
              </a:lnSpc>
            </a:pPr>
            <a:r>
              <a:rPr lang="en-US" sz="2400" dirty="0" smtClean="0">
                <a:latin typeface="Times New Roman" pitchFamily="18" charset="0"/>
                <a:cs typeface="Times New Roman" pitchFamily="18" charset="0"/>
              </a:rPr>
              <a:t>2. Consumer (Animals).</a:t>
            </a:r>
          </a:p>
          <a:p>
            <a:pPr>
              <a:lnSpc>
                <a:spcPct val="150000"/>
              </a:lnSpc>
            </a:pPr>
            <a:r>
              <a:rPr lang="en-US" sz="2400" dirty="0" smtClean="0">
                <a:latin typeface="Times New Roman" pitchFamily="18" charset="0"/>
                <a:cs typeface="Times New Roman" pitchFamily="18" charset="0"/>
              </a:rPr>
              <a:t>3. Decomposers (Micro-organisms).</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7696200" cy="830997"/>
          </a:xfrm>
          <a:prstGeom prst="rect">
            <a:avLst/>
          </a:prstGeom>
        </p:spPr>
        <p:txBody>
          <a:bodyPr wrap="square">
            <a:spAutoFit/>
          </a:bodyPr>
          <a:lstStyle/>
          <a:p>
            <a:pPr>
              <a:tabLst>
                <a:tab pos="461963" algn="l"/>
              </a:tabLst>
            </a:pPr>
            <a:r>
              <a:rPr lang="en-US" sz="2400" b="1" dirty="0" smtClean="0"/>
              <a:t>1. </a:t>
            </a:r>
            <a:r>
              <a:rPr lang="en-US" sz="2400" b="1" dirty="0" smtClean="0">
                <a:solidFill>
                  <a:srgbClr val="0033CC"/>
                </a:solidFill>
              </a:rPr>
              <a:t>	</a:t>
            </a:r>
            <a:r>
              <a:rPr lang="en-US" sz="2400" b="1" dirty="0" smtClean="0"/>
              <a:t>Producers (Autotrophs): </a:t>
            </a:r>
            <a:r>
              <a:rPr lang="en-US" sz="2400" dirty="0" smtClean="0"/>
              <a:t>Producers synthesize their 	food themselves through photosynthesis.</a:t>
            </a:r>
            <a:endParaRPr lang="en-US" sz="2400" dirty="0"/>
          </a:p>
        </p:txBody>
      </p:sp>
      <p:sp>
        <p:nvSpPr>
          <p:cNvPr id="3" name="Rectangle 2"/>
          <p:cNvSpPr/>
          <p:nvPr/>
        </p:nvSpPr>
        <p:spPr>
          <a:xfrm>
            <a:off x="743857" y="2072639"/>
            <a:ext cx="4196020" cy="461665"/>
          </a:xfrm>
          <a:prstGeom prst="rect">
            <a:avLst/>
          </a:prstGeom>
        </p:spPr>
        <p:txBody>
          <a:bodyPr wrap="none">
            <a:spAutoFi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Example: </a:t>
            </a:r>
            <a:r>
              <a:rPr lang="en-US" sz="2400" dirty="0" smtClean="0">
                <a:latin typeface="Times New Roman" pitchFamily="18" charset="0"/>
                <a:cs typeface="Times New Roman" pitchFamily="18" charset="0"/>
              </a:rPr>
              <a:t>All green plants, trees.</a:t>
            </a:r>
            <a:endParaRPr lang="en-US" sz="2400" dirty="0">
              <a:latin typeface="Times New Roman" pitchFamily="18" charset="0"/>
              <a:cs typeface="Times New Roman" pitchFamily="18" charset="0"/>
            </a:endParaRPr>
          </a:p>
        </p:txBody>
      </p:sp>
      <p:sp>
        <p:nvSpPr>
          <p:cNvPr id="7" name="Rectangle 6"/>
          <p:cNvSpPr/>
          <p:nvPr/>
        </p:nvSpPr>
        <p:spPr>
          <a:xfrm>
            <a:off x="783771" y="2811306"/>
            <a:ext cx="2135521" cy="461665"/>
          </a:xfrm>
          <a:prstGeom prst="rect">
            <a:avLst/>
          </a:prstGeom>
        </p:spPr>
        <p:txBody>
          <a:bodyPr wrap="none">
            <a:spAutoFit/>
          </a:bodyPr>
          <a:lstStyle/>
          <a:p>
            <a:r>
              <a:rPr lang="en-US" sz="2400" b="1" dirty="0" smtClean="0">
                <a:latin typeface="Times New Roman" pitchFamily="18" charset="0"/>
                <a:cs typeface="Times New Roman" pitchFamily="18" charset="0"/>
              </a:rPr>
              <a:t>Photosynthesis</a:t>
            </a:r>
            <a:endParaRPr lang="en-US" sz="2400" dirty="0">
              <a:latin typeface="Times New Roman" pitchFamily="18" charset="0"/>
              <a:cs typeface="Times New Roman" pitchFamily="18" charset="0"/>
            </a:endParaRPr>
          </a:p>
        </p:txBody>
      </p:sp>
      <p:sp>
        <p:nvSpPr>
          <p:cNvPr id="8" name="Rectangle 7"/>
          <p:cNvSpPr/>
          <p:nvPr/>
        </p:nvSpPr>
        <p:spPr>
          <a:xfrm>
            <a:off x="1063170" y="3429000"/>
            <a:ext cx="7318829" cy="1200329"/>
          </a:xfrm>
          <a:prstGeom prst="rect">
            <a:avLst/>
          </a:prstGeom>
        </p:spPr>
        <p:txBody>
          <a:bodyPr wrap="square">
            <a:spAutoFit/>
          </a:bodyPr>
          <a:lstStyle/>
          <a:p>
            <a:pPr algn="just">
              <a:buFont typeface="Wingdings" pitchFamily="2" charset="2"/>
              <a:buChar char="Ø"/>
              <a:tabLst>
                <a:tab pos="461963" algn="l"/>
              </a:tabLst>
            </a:pPr>
            <a:r>
              <a:rPr lang="en-US" sz="2400" b="1" dirty="0" smtClean="0"/>
              <a:t> 	</a:t>
            </a:r>
            <a:r>
              <a:rPr lang="en-US" sz="2400" dirty="0" smtClean="0">
                <a:latin typeface="Times New Roman" pitchFamily="18" charset="0"/>
                <a:cs typeface="Times New Roman" pitchFamily="18" charset="0"/>
              </a:rPr>
              <a:t>The green pigments, called chlorophyll, 	present in the leaves of plants, converts CO2 and H2O in the presence of sunlight into carbohydrates.</a:t>
            </a: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43857" y="4876801"/>
            <a:ext cx="755990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685800" y="2514600"/>
            <a:ext cx="7848600" cy="2677656"/>
          </a:xfrm>
          <a:prstGeom prst="rect">
            <a:avLst/>
          </a:prstGeom>
          <a:noFill/>
        </p:spPr>
        <p:txBody>
          <a:bodyPr wrap="square" rtlCol="0">
            <a:spAutoFit/>
          </a:bodyPr>
          <a:lstStyle/>
          <a:p>
            <a:pPr algn="just" defTabSz="627063">
              <a:buClr>
                <a:schemeClr val="accent1">
                  <a:lumMod val="75000"/>
                </a:schemeClr>
              </a:buClr>
              <a:tabLst>
                <a:tab pos="627063" algn="l"/>
              </a:tabLst>
            </a:pPr>
            <a:r>
              <a:rPr lang="en-US" sz="2400" dirty="0" smtClean="0">
                <a:solidFill>
                  <a:schemeClr val="bg1"/>
                </a:solidFill>
                <a:cs typeface="Arial" pitchFamily="34" charset="0"/>
              </a:rPr>
              <a:t>	All living organisms, are </a:t>
            </a:r>
            <a:r>
              <a:rPr lang="en-US" sz="2400" dirty="0">
                <a:solidFill>
                  <a:schemeClr val="bg1"/>
                </a:solidFill>
                <a:cs typeface="Arial" pitchFamily="34" charset="0"/>
              </a:rPr>
              <a:t>surrounded by </a:t>
            </a:r>
            <a:r>
              <a:rPr lang="en-US" sz="2400" dirty="0" smtClean="0">
                <a:solidFill>
                  <a:schemeClr val="bg1"/>
                </a:solidFill>
                <a:cs typeface="Arial" pitchFamily="34" charset="0"/>
              </a:rPr>
              <a:t>the 	environment</a:t>
            </a:r>
            <a:r>
              <a:rPr lang="en-US" sz="2400" dirty="0">
                <a:solidFill>
                  <a:schemeClr val="bg1"/>
                </a:solidFill>
                <a:cs typeface="Arial" pitchFamily="34" charset="0"/>
              </a:rPr>
              <a:t>, </a:t>
            </a:r>
            <a:r>
              <a:rPr lang="en-US" sz="2400" dirty="0" smtClean="0">
                <a:solidFill>
                  <a:schemeClr val="bg1"/>
                </a:solidFill>
                <a:cs typeface="Arial" pitchFamily="34" charset="0"/>
              </a:rPr>
              <a:t>	from which they derive </a:t>
            </a:r>
            <a:r>
              <a:rPr lang="en-US" sz="2400" dirty="0">
                <a:solidFill>
                  <a:schemeClr val="bg1"/>
                </a:solidFill>
                <a:cs typeface="Arial" pitchFamily="34" charset="0"/>
              </a:rPr>
              <a:t>their </a:t>
            </a:r>
            <a:r>
              <a:rPr lang="en-US" sz="2400" dirty="0" smtClean="0">
                <a:solidFill>
                  <a:schemeClr val="bg1"/>
                </a:solidFill>
                <a:cs typeface="Arial" pitchFamily="34" charset="0"/>
              </a:rPr>
              <a:t>needs </a:t>
            </a:r>
            <a:r>
              <a:rPr lang="en-US" sz="2400" dirty="0">
                <a:solidFill>
                  <a:schemeClr val="bg1"/>
                </a:solidFill>
                <a:cs typeface="Arial" pitchFamily="34" charset="0"/>
              </a:rPr>
              <a:t>for </a:t>
            </a:r>
            <a:r>
              <a:rPr lang="en-US" sz="2400" dirty="0" smtClean="0">
                <a:solidFill>
                  <a:schemeClr val="bg1"/>
                </a:solidFill>
                <a:cs typeface="Arial" pitchFamily="34" charset="0"/>
              </a:rPr>
              <a:t>	survival</a:t>
            </a:r>
            <a:r>
              <a:rPr lang="en-US" sz="2400" dirty="0">
                <a:solidFill>
                  <a:schemeClr val="bg1"/>
                </a:solidFill>
                <a:cs typeface="Arial" pitchFamily="34" charset="0"/>
              </a:rPr>
              <a:t>. </a:t>
            </a:r>
            <a:endParaRPr lang="en-US" sz="2400" dirty="0" smtClean="0">
              <a:solidFill>
                <a:schemeClr val="bg1"/>
              </a:solidFill>
              <a:cs typeface="Arial" pitchFamily="34" charset="0"/>
            </a:endParaRPr>
          </a:p>
          <a:p>
            <a:pPr algn="just" defTabSz="627063">
              <a:buClr>
                <a:srgbClr val="7030A0"/>
              </a:buClr>
              <a:buFont typeface="Wingdings" pitchFamily="2" charset="2"/>
              <a:buChar char="Ø"/>
              <a:tabLst>
                <a:tab pos="627063" algn="l"/>
              </a:tabLst>
            </a:pPr>
            <a:endParaRPr lang="en-US" sz="2400" dirty="0">
              <a:solidFill>
                <a:schemeClr val="bg1"/>
              </a:solidFill>
              <a:latin typeface="+mj-lt"/>
              <a:cs typeface="Arial" pitchFamily="34" charset="0"/>
            </a:endParaRPr>
          </a:p>
          <a:p>
            <a:pPr algn="just" defTabSz="627063">
              <a:buClr>
                <a:schemeClr val="accent1">
                  <a:lumMod val="75000"/>
                </a:schemeClr>
              </a:buClr>
              <a:tabLst>
                <a:tab pos="627063" algn="l"/>
              </a:tabLst>
            </a:pPr>
            <a:r>
              <a:rPr lang="en-US" sz="2400" dirty="0" smtClean="0">
                <a:solidFill>
                  <a:schemeClr val="bg1"/>
                </a:solidFill>
                <a:cs typeface="Arial" pitchFamily="34" charset="0"/>
              </a:rPr>
              <a:t>	Each </a:t>
            </a:r>
            <a:r>
              <a:rPr lang="en-US" sz="2400" dirty="0">
                <a:solidFill>
                  <a:schemeClr val="bg1"/>
                </a:solidFill>
                <a:cs typeface="Arial" pitchFamily="34" charset="0"/>
              </a:rPr>
              <a:t>living component </a:t>
            </a:r>
            <a:r>
              <a:rPr lang="en-US" sz="2400" dirty="0" smtClean="0">
                <a:solidFill>
                  <a:schemeClr val="bg1"/>
                </a:solidFill>
                <a:cs typeface="Arial" pitchFamily="34" charset="0"/>
              </a:rPr>
              <a:t>interacts with non-living 	components </a:t>
            </a:r>
            <a:r>
              <a:rPr lang="en-US" sz="2400" dirty="0">
                <a:solidFill>
                  <a:schemeClr val="bg1"/>
                </a:solidFill>
                <a:cs typeface="Arial" pitchFamily="34" charset="0"/>
              </a:rPr>
              <a:t>for their basic </a:t>
            </a:r>
            <a:r>
              <a:rPr lang="en-US" sz="2400" dirty="0" smtClean="0">
                <a:solidFill>
                  <a:schemeClr val="bg1"/>
                </a:solidFill>
                <a:cs typeface="Arial" pitchFamily="34" charset="0"/>
              </a:rPr>
              <a:t>requirements form 	different 	ecosystem. </a:t>
            </a:r>
          </a:p>
        </p:txBody>
      </p:sp>
      <p:sp>
        <p:nvSpPr>
          <p:cNvPr id="4" name="Rectangle 3"/>
          <p:cNvSpPr/>
          <p:nvPr/>
        </p:nvSpPr>
        <p:spPr>
          <a:xfrm>
            <a:off x="685800" y="838200"/>
            <a:ext cx="74676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smtClean="0">
                <a:ln w="11430"/>
                <a:solidFill>
                  <a:schemeClr val="bg1"/>
                </a:solidFill>
                <a:latin typeface="Times New Roman" pitchFamily="18" charset="0"/>
                <a:cs typeface="Times New Roman" pitchFamily="18" charset="0"/>
              </a:rPr>
              <a:t>CONCEPT OF ECOLOGY AND ECOSYSTEM</a:t>
            </a:r>
            <a:endParaRPr lang="en-US" sz="2400" b="1" spc="50" dirty="0">
              <a:ln w="11430"/>
              <a:solidFill>
                <a:schemeClr val="bg1"/>
              </a:solidFill>
              <a:latin typeface="Times New Roman" pitchFamily="18" charset="0"/>
              <a:cs typeface="Times New Roman" pitchFamily="18" charset="0"/>
            </a:endParaRPr>
          </a:p>
        </p:txBody>
      </p:sp>
      <p:sp>
        <p:nvSpPr>
          <p:cNvPr id="8" name="Rectangle 7"/>
          <p:cNvSpPr/>
          <p:nvPr/>
        </p:nvSpPr>
        <p:spPr>
          <a:xfrm>
            <a:off x="838200" y="1630233"/>
            <a:ext cx="1271502"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solidFill>
                  <a:schemeClr val="bg1"/>
                </a:solidFill>
                <a:latin typeface="Times New Roman" pitchFamily="18" charset="0"/>
                <a:cs typeface="Times New Roman" pitchFamily="18" charset="0"/>
              </a:rPr>
              <a:t>Ecology</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342" y="990600"/>
            <a:ext cx="8008257" cy="1200329"/>
          </a:xfrm>
          <a:prstGeom prst="rect">
            <a:avLst/>
          </a:prstGeom>
        </p:spPr>
        <p:txBody>
          <a:bodyPr wrap="square">
            <a:spAutoFit/>
          </a:bodyPr>
          <a:lstStyle/>
          <a:p>
            <a:pPr algn="just">
              <a:tabLst>
                <a:tab pos="457200" algn="l"/>
              </a:tabLs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2. </a:t>
            </a:r>
            <a:r>
              <a:rPr lang="en-US" sz="2400" dirty="0" smtClean="0">
                <a:solidFill>
                  <a:srgbClr val="21429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latin typeface="Times New Roman" pitchFamily="18" charset="0"/>
                <a:cs typeface="Times New Roman" pitchFamily="18" charset="0"/>
              </a:rPr>
              <a:t>Consumers (heterotrophs): </a:t>
            </a:r>
            <a:r>
              <a:rPr lang="en-US" sz="2400" dirty="0" smtClean="0">
                <a:latin typeface="Times New Roman" pitchFamily="18" charset="0"/>
                <a:cs typeface="Times New Roman" pitchFamily="18" charset="0"/>
              </a:rPr>
              <a:t>Consumers are organisms, which cannot prepare their own food 	and depend directly or indirectly on the producers.</a:t>
            </a:r>
            <a:endParaRPr lang="en-US" sz="2400" dirty="0">
              <a:latin typeface="Times New Roman" pitchFamily="18" charset="0"/>
              <a:cs typeface="Times New Roman" pitchFamily="18" charset="0"/>
            </a:endParaRPr>
          </a:p>
        </p:txBody>
      </p:sp>
      <p:sp>
        <p:nvSpPr>
          <p:cNvPr id="6" name="Rectangle 5"/>
          <p:cNvSpPr/>
          <p:nvPr/>
        </p:nvSpPr>
        <p:spPr>
          <a:xfrm>
            <a:off x="758370" y="2190929"/>
            <a:ext cx="7696200" cy="1200329"/>
          </a:xfrm>
          <a:prstGeom prst="rect">
            <a:avLst/>
          </a:prstGeom>
        </p:spPr>
        <p:txBody>
          <a:bodyPr wrap="square">
            <a:spAutoFit/>
          </a:bodyPr>
          <a:lstStyle/>
          <a:p>
            <a:pPr>
              <a:tabLst>
                <a:tab pos="457200" algn="l"/>
              </a:tabLst>
            </a:pPr>
            <a:r>
              <a:rPr lang="en-US" sz="2400" dirty="0" smtClean="0">
                <a:solidFill>
                  <a:srgbClr val="21429F"/>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They cannot make organic compounds, but can transform one form of organic compounds into 	other form of organic compounds</a:t>
            </a:r>
            <a:r>
              <a:rPr lang="en-US" sz="2400" dirty="0" smtClean="0">
                <a:solidFill>
                  <a:srgbClr val="1C5AA4"/>
                </a:solidFill>
                <a:latin typeface="Times New Roman" pitchFamily="18" charset="0"/>
                <a:cs typeface="Times New Roman" pitchFamily="18" charset="0"/>
              </a:rPr>
              <a:t>.</a:t>
            </a:r>
            <a:endParaRPr lang="en-US" sz="2400" b="1" dirty="0">
              <a:solidFill>
                <a:srgbClr val="1C5AA4"/>
              </a:solidFill>
              <a:latin typeface="Times New Roman" pitchFamily="18" charset="0"/>
              <a:cs typeface="Times New Roman" pitchFamily="18" charset="0"/>
            </a:endParaRPr>
          </a:p>
        </p:txBody>
      </p:sp>
      <p:sp>
        <p:nvSpPr>
          <p:cNvPr id="5" name="Rectangle 4"/>
          <p:cNvSpPr/>
          <p:nvPr/>
        </p:nvSpPr>
        <p:spPr>
          <a:xfrm>
            <a:off x="758370" y="3408679"/>
            <a:ext cx="6785430" cy="2677656"/>
          </a:xfrm>
          <a:prstGeom prst="rect">
            <a:avLst/>
          </a:prstGeom>
        </p:spPr>
        <p:txBody>
          <a:bodyPr wrap="square">
            <a:spAutoFit/>
          </a:bodyPr>
          <a:lstStyle/>
          <a:p>
            <a:r>
              <a:rPr lang="en-US" sz="2400" b="1" dirty="0" smtClean="0">
                <a:latin typeface="Times New Roman" pitchFamily="18" charset="0"/>
                <a:cs typeface="Times New Roman" pitchFamily="18" charset="0"/>
              </a:rPr>
              <a:t>Examples</a:t>
            </a:r>
            <a:endParaRPr lang="en-IN" sz="2400" b="1" dirty="0" smtClean="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a:p>
            <a:r>
              <a:rPr lang="en-IN" sz="2400" b="1" dirty="0" smtClean="0">
                <a:latin typeface="Times New Roman" pitchFamily="18" charset="0"/>
                <a:cs typeface="Times New Roman" pitchFamily="18" charset="0"/>
              </a:rPr>
              <a:t>(</a:t>
            </a:r>
            <a:r>
              <a:rPr lang="en-IN" sz="2400" b="1" dirty="0">
                <a:latin typeface="Times New Roman" pitchFamily="18" charset="0"/>
                <a:cs typeface="Times New Roman" pitchFamily="18" charset="0"/>
              </a:rPr>
              <a:t>i) Plant eating species</a:t>
            </a:r>
          </a:p>
          <a:p>
            <a:r>
              <a:rPr lang="en-IN" sz="2400" dirty="0">
                <a:latin typeface="Times New Roman" pitchFamily="18" charset="0"/>
                <a:cs typeface="Times New Roman" pitchFamily="18" charset="0"/>
              </a:rPr>
              <a:t>Insects, rabbit, goat, deer, cow, etc</a:t>
            </a:r>
            <a:r>
              <a:rPr lang="en-IN" sz="2400" dirty="0" smtClean="0">
                <a:latin typeface="Times New Roman" pitchFamily="18" charset="0"/>
                <a:cs typeface="Times New Roman" pitchFamily="18" charset="0"/>
              </a:rPr>
              <a:t>.,</a:t>
            </a:r>
          </a:p>
          <a:p>
            <a:endParaRPr lang="en-IN" sz="2400" dirty="0">
              <a:latin typeface="Times New Roman" pitchFamily="18" charset="0"/>
              <a:cs typeface="Times New Roman" pitchFamily="18" charset="0"/>
            </a:endParaRPr>
          </a:p>
          <a:p>
            <a:r>
              <a:rPr lang="en-IN" sz="2400" b="1" dirty="0">
                <a:latin typeface="Times New Roman" pitchFamily="18" charset="0"/>
                <a:cs typeface="Times New Roman" pitchFamily="18" charset="0"/>
              </a:rPr>
              <a:t>(ii) Animals eating species</a:t>
            </a:r>
          </a:p>
          <a:p>
            <a:r>
              <a:rPr lang="en-IN" sz="2400" dirty="0">
                <a:latin typeface="Times New Roman" pitchFamily="18" charset="0"/>
                <a:cs typeface="Times New Roman" pitchFamily="18" charset="0"/>
              </a:rPr>
              <a:t>Fish, lions, tiger, etc.,</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66800"/>
            <a:ext cx="2761910" cy="461665"/>
          </a:xfrm>
          <a:prstGeom prst="rect">
            <a:avLst/>
          </a:prstGeom>
        </p:spPr>
        <p:txBody>
          <a:bodyPr wrap="none">
            <a:spAutoFit/>
          </a:bodyPr>
          <a:lstStyle/>
          <a:p>
            <a:r>
              <a:rPr lang="en-US" sz="2400" b="1" dirty="0" smtClean="0">
                <a:latin typeface="Times New Roman" pitchFamily="18" charset="0"/>
                <a:cs typeface="Times New Roman" pitchFamily="18" charset="0"/>
              </a:rPr>
              <a:t>Types of consumers</a:t>
            </a:r>
            <a:endParaRPr lang="en-US" sz="2400" b="1" dirty="0">
              <a:latin typeface="Times New Roman" pitchFamily="18" charset="0"/>
              <a:cs typeface="Times New Roman" pitchFamily="18" charset="0"/>
            </a:endParaRPr>
          </a:p>
        </p:txBody>
      </p:sp>
      <p:sp>
        <p:nvSpPr>
          <p:cNvPr id="4" name="Rectangle 3"/>
          <p:cNvSpPr/>
          <p:nvPr/>
        </p:nvSpPr>
        <p:spPr>
          <a:xfrm>
            <a:off x="685800" y="2178538"/>
            <a:ext cx="7467600" cy="461665"/>
          </a:xfrm>
          <a:prstGeom prst="rect">
            <a:avLst/>
          </a:prstGeom>
        </p:spPr>
        <p:txBody>
          <a:bodyPr wrap="square">
            <a:spAutoFit/>
          </a:bodyPr>
          <a:lstStyle/>
          <a:p>
            <a:r>
              <a:rPr lang="en-US" sz="2400" b="1" dirty="0" smtClean="0">
                <a:latin typeface="Times New Roman" pitchFamily="18" charset="0"/>
                <a:cs typeface="Times New Roman" pitchFamily="18" charset="0"/>
              </a:rPr>
              <a:t>(i) Primary consumers (Herbivores) (plant eaters)</a:t>
            </a:r>
          </a:p>
        </p:txBody>
      </p:sp>
      <p:sp>
        <p:nvSpPr>
          <p:cNvPr id="7" name="Rectangle 6"/>
          <p:cNvSpPr/>
          <p:nvPr/>
        </p:nvSpPr>
        <p:spPr>
          <a:xfrm>
            <a:off x="667657" y="3048000"/>
            <a:ext cx="7543800" cy="1200329"/>
          </a:xfrm>
          <a:prstGeom prst="rect">
            <a:avLst/>
          </a:prstGeom>
        </p:spPr>
        <p:txBody>
          <a:bodyPr wrap="square">
            <a:spAutoFit/>
          </a:bodyPr>
          <a:lstStyle/>
          <a:p>
            <a:pPr algn="just">
              <a:tabLst>
                <a:tab pos="457200" algn="l"/>
              </a:tabLst>
            </a:pPr>
            <a:r>
              <a:rPr lang="en-US" sz="2400" dirty="0" smtClean="0">
                <a:latin typeface="Times New Roman" pitchFamily="18" charset="0"/>
                <a:cs typeface="Times New Roman" pitchFamily="18" charset="0"/>
              </a:rPr>
              <a:t> Primary consumers are also called herbivores, they directly depend on the plants for their 	food. 	So they are called plant eaters.</a:t>
            </a:r>
            <a:endParaRPr lang="en-US" sz="2400" dirty="0">
              <a:latin typeface="Times New Roman" pitchFamily="18" charset="0"/>
              <a:cs typeface="Times New Roman" pitchFamily="18" charset="0"/>
            </a:endParaRPr>
          </a:p>
        </p:txBody>
      </p:sp>
      <p:sp>
        <p:nvSpPr>
          <p:cNvPr id="8" name="Rectangle 7"/>
          <p:cNvSpPr/>
          <p:nvPr/>
        </p:nvSpPr>
        <p:spPr>
          <a:xfrm>
            <a:off x="914400" y="4612915"/>
            <a:ext cx="6256585" cy="461665"/>
          </a:xfrm>
          <a:prstGeom prst="rect">
            <a:avLst/>
          </a:prstGeom>
        </p:spPr>
        <p:txBody>
          <a:bodyPr wrap="none">
            <a:spAutoFit/>
          </a:bodyPr>
          <a:lstStyle/>
          <a:p>
            <a:r>
              <a:rPr lang="en-US" sz="2400" dirty="0" smtClean="0">
                <a:latin typeface="Times New Roman" pitchFamily="18" charset="0"/>
                <a:cs typeface="Times New Roman" pitchFamily="18" charset="0"/>
              </a:rPr>
              <a:t>Example: Insects, rat, goat, deer, cow, horse, etc.,</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8200"/>
            <a:ext cx="8001000" cy="446276"/>
          </a:xfrm>
          <a:prstGeom prst="rect">
            <a:avLst/>
          </a:prstGeom>
        </p:spPr>
        <p:txBody>
          <a:bodyPr wrap="square">
            <a:spAutoFit/>
          </a:bodyPr>
          <a:lstStyle/>
          <a:p>
            <a:pPr>
              <a:tabLst>
                <a:tab pos="457200" algn="l"/>
              </a:tabLst>
            </a:pPr>
            <a:r>
              <a:rPr lang="en-US" sz="2300" dirty="0" smtClean="0">
                <a:latin typeface="Times New Roman" pitchFamily="18" charset="0"/>
                <a:cs typeface="Times New Roman" pitchFamily="18" charset="0"/>
              </a:rPr>
              <a:t>(ii) </a:t>
            </a:r>
            <a:r>
              <a:rPr lang="en-US" sz="2300" b="1" dirty="0" smtClean="0">
                <a:latin typeface="Times New Roman" pitchFamily="18" charset="0"/>
                <a:cs typeface="Times New Roman" pitchFamily="18" charset="0"/>
              </a:rPr>
              <a:t>Secondary consumers (primary carnivores)  (meat eaters)</a:t>
            </a:r>
            <a:endParaRPr lang="en-US" sz="2300" b="1" dirty="0">
              <a:latin typeface="Times New Roman" pitchFamily="18" charset="0"/>
              <a:cs typeface="Times New Roman" pitchFamily="18" charset="0"/>
            </a:endParaRPr>
          </a:p>
        </p:txBody>
      </p:sp>
      <p:sp>
        <p:nvSpPr>
          <p:cNvPr id="3" name="Rectangle 2"/>
          <p:cNvSpPr/>
          <p:nvPr/>
        </p:nvSpPr>
        <p:spPr>
          <a:xfrm>
            <a:off x="685800" y="1676400"/>
            <a:ext cx="7772400" cy="1200329"/>
          </a:xfrm>
          <a:prstGeom prst="rect">
            <a:avLst/>
          </a:prstGeom>
        </p:spPr>
        <p:txBody>
          <a:bodyPr wrap="square">
            <a:spAutoFit/>
          </a:bodyPr>
          <a:lstStyle/>
          <a:p>
            <a:pPr algn="just">
              <a:tabLst>
                <a:tab pos="457200" algn="l"/>
              </a:tabLst>
            </a:pPr>
            <a:r>
              <a:rPr lang="en-US" sz="2400" dirty="0" smtClean="0">
                <a:latin typeface="Times New Roman" pitchFamily="18" charset="0"/>
                <a:cs typeface="Times New Roman" pitchFamily="18" charset="0"/>
              </a:rPr>
              <a:t> Secondary consumers are primary carnivores, they feed on primary consumers. They directly depend on the herbivores for their food.</a:t>
            </a:r>
            <a:endParaRPr lang="en-US" sz="2400" dirty="0">
              <a:latin typeface="Times New Roman" pitchFamily="18" charset="0"/>
              <a:cs typeface="Times New Roman" pitchFamily="18" charset="0"/>
            </a:endParaRPr>
          </a:p>
        </p:txBody>
      </p:sp>
      <p:sp>
        <p:nvSpPr>
          <p:cNvPr id="4" name="Rectangle 3"/>
          <p:cNvSpPr/>
          <p:nvPr/>
        </p:nvSpPr>
        <p:spPr>
          <a:xfrm>
            <a:off x="808366" y="3088551"/>
            <a:ext cx="5069016" cy="461665"/>
          </a:xfrm>
          <a:prstGeom prst="rect">
            <a:avLst/>
          </a:prstGeom>
        </p:spPr>
        <p:txBody>
          <a:bodyPr wrap="none">
            <a:spAutoFit/>
          </a:bodyPr>
          <a:lstStyle/>
          <a:p>
            <a:r>
              <a:rPr lang="en-US" sz="2400" dirty="0" smtClean="0">
                <a:latin typeface="Times New Roman" pitchFamily="18" charset="0"/>
                <a:cs typeface="Times New Roman" pitchFamily="18" charset="0"/>
              </a:rPr>
              <a:t>Example: Frog, cat, snakes, foxes, etc..,</a:t>
            </a:r>
            <a:endParaRPr lang="en-US" sz="2400" dirty="0">
              <a:latin typeface="Times New Roman" pitchFamily="18" charset="0"/>
              <a:cs typeface="Times New Roman" pitchFamily="18" charset="0"/>
            </a:endParaRPr>
          </a:p>
        </p:txBody>
      </p:sp>
      <p:pic>
        <p:nvPicPr>
          <p:cNvPr id="16" name="Picture 3"/>
          <p:cNvPicPr>
            <a:picLocks noChangeAspect="1" noChangeArrowheads="1"/>
          </p:cNvPicPr>
          <p:nvPr/>
        </p:nvPicPr>
        <p:blipFill>
          <a:blip r:embed="rId2">
            <a:biLevel thresh="75000"/>
          </a:blip>
          <a:srcRect/>
          <a:stretch>
            <a:fillRect/>
          </a:stretch>
        </p:blipFill>
        <p:spPr bwMode="auto">
          <a:xfrm>
            <a:off x="685800" y="4876800"/>
            <a:ext cx="7772400" cy="899868"/>
          </a:xfrm>
          <a:prstGeom prst="rect">
            <a:avLst/>
          </a:prstGeom>
          <a:noFill/>
          <a:ln w="9525">
            <a:noFill/>
            <a:miter lim="800000"/>
            <a:headEnd/>
            <a:tailEnd/>
          </a:ln>
          <a:effectLst/>
        </p:spPr>
      </p:pic>
      <p:sp>
        <p:nvSpPr>
          <p:cNvPr id="17" name="Rectangle 16"/>
          <p:cNvSpPr/>
          <p:nvPr/>
        </p:nvSpPr>
        <p:spPr>
          <a:xfrm>
            <a:off x="502557" y="4191000"/>
            <a:ext cx="7879443" cy="446276"/>
          </a:xfrm>
          <a:prstGeom prst="rect">
            <a:avLst/>
          </a:prstGeom>
        </p:spPr>
        <p:txBody>
          <a:bodyPr wrap="square">
            <a:spAutoFit/>
          </a:bodyPr>
          <a:lstStyle/>
          <a:p>
            <a:r>
              <a:rPr lang="en-US" sz="2300" b="1" dirty="0" smtClean="0">
                <a:latin typeface="Times New Roman" pitchFamily="18" charset="0"/>
                <a:cs typeface="Times New Roman" pitchFamily="18" charset="0"/>
              </a:rPr>
              <a:t>(iii) Tertiary consumers (Secondary carnivores) (Meat eaters)</a:t>
            </a:r>
            <a:endParaRPr lang="en-US" sz="23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3000" y="685800"/>
            <a:ext cx="7398657" cy="4150126"/>
            <a:chOff x="1308563" y="2895600"/>
            <a:chExt cx="7367398" cy="2695736"/>
          </a:xfrm>
        </p:grpSpPr>
        <p:pic>
          <p:nvPicPr>
            <p:cNvPr id="3" name="Picture 2" descr="http://images.tutorvista.com/content/feed/tvcs/Deciduous20forest20food20web.JPG"/>
            <p:cNvPicPr>
              <a:picLocks noChangeAspect="1" noChangeArrowheads="1"/>
            </p:cNvPicPr>
            <p:nvPr/>
          </p:nvPicPr>
          <p:blipFill>
            <a:blip r:embed="rId2"/>
            <a:srcRect/>
            <a:stretch>
              <a:fillRect/>
            </a:stretch>
          </p:blipFill>
          <p:spPr bwMode="auto">
            <a:xfrm>
              <a:off x="1612074" y="2895600"/>
              <a:ext cx="5626925" cy="2438400"/>
            </a:xfrm>
            <a:prstGeom prst="rect">
              <a:avLst/>
            </a:prstGeom>
            <a:noFill/>
          </p:spPr>
        </p:pic>
        <p:grpSp>
          <p:nvGrpSpPr>
            <p:cNvPr id="4" name="Group 12"/>
            <p:cNvGrpSpPr/>
            <p:nvPr/>
          </p:nvGrpSpPr>
          <p:grpSpPr>
            <a:xfrm>
              <a:off x="1308563" y="5211492"/>
              <a:ext cx="7367398" cy="379844"/>
              <a:chOff x="1460963" y="5211492"/>
              <a:chExt cx="7367398" cy="379844"/>
            </a:xfrm>
          </p:grpSpPr>
          <p:sp>
            <p:nvSpPr>
              <p:cNvPr id="5" name="TextBox 4"/>
              <p:cNvSpPr txBox="1"/>
              <p:nvPr/>
            </p:nvSpPr>
            <p:spPr>
              <a:xfrm>
                <a:off x="1460963" y="5211492"/>
                <a:ext cx="7367398" cy="37984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smtClean="0">
                    <a:solidFill>
                      <a:srgbClr val="C00000"/>
                    </a:solidFill>
                    <a:latin typeface="+mj-lt"/>
                  </a:rPr>
                  <a:t>(Producers)    (Primary Consumer)    (Secondary Consumer)      (Tertiary consumer)</a:t>
                </a:r>
              </a:p>
              <a:p>
                <a:r>
                  <a:rPr lang="en-US" sz="1600" b="1" dirty="0" smtClean="0">
                    <a:solidFill>
                      <a:srgbClr val="C00000"/>
                    </a:solidFill>
                    <a:latin typeface="+mj-lt"/>
                  </a:rPr>
                  <a:t>(Producers)          (Herbivores)	 (Primary carnivores)     (Secondary Carnivores)</a:t>
                </a:r>
              </a:p>
            </p:txBody>
          </p:sp>
          <p:cxnSp>
            <p:nvCxnSpPr>
              <p:cNvPr id="6" name="Straight Arrow Connector 5"/>
              <p:cNvCxnSpPr/>
              <p:nvPr/>
            </p:nvCxnSpPr>
            <p:spPr>
              <a:xfrm>
                <a:off x="1874520" y="5384807"/>
                <a:ext cx="159798" cy="1588"/>
              </a:xfrm>
              <a:prstGeom prst="straightConnector1">
                <a:avLst/>
              </a:prstGeom>
              <a:ln w="12700">
                <a:tailEnd type="stealth" w="lg"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061460" y="5389562"/>
                <a:ext cx="159798" cy="1588"/>
              </a:xfrm>
              <a:prstGeom prst="straightConnector1">
                <a:avLst/>
              </a:prstGeom>
              <a:ln w="12700">
                <a:tailEnd type="stealth"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583902" y="5389562"/>
                <a:ext cx="159798" cy="1588"/>
              </a:xfrm>
              <a:prstGeom prst="straightConnector1">
                <a:avLst/>
              </a:prstGeom>
              <a:ln w="12700">
                <a:tailEnd type="stealth" w="lg" len="me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990600"/>
            <a:ext cx="7924800" cy="3046988"/>
          </a:xfrm>
          <a:prstGeom prst="rect">
            <a:avLst/>
          </a:prstGeom>
        </p:spPr>
        <p:txBody>
          <a:bodyPr wrap="square">
            <a:spAutoFit/>
          </a:bodyPr>
          <a:lstStyle/>
          <a:p>
            <a:pPr algn="just">
              <a:tabLst>
                <a:tab pos="457200" algn="l"/>
              </a:tabLst>
            </a:pPr>
            <a:r>
              <a:rPr lang="en-US" sz="2400" b="1" dirty="0" smtClean="0">
                <a:latin typeface="Times New Roman" pitchFamily="18" charset="0"/>
                <a:cs typeface="Times New Roman" pitchFamily="18" charset="0"/>
              </a:rPr>
              <a:t>3. 	Decomposers: </a:t>
            </a:r>
            <a:r>
              <a:rPr lang="en-US" sz="2400" dirty="0" smtClean="0">
                <a:latin typeface="Times New Roman" pitchFamily="18" charset="0"/>
                <a:cs typeface="Times New Roman" pitchFamily="18" charset="0"/>
              </a:rPr>
              <a:t>Decomposers are those 	organisms which feed on dead organisms, plants and animals and decompose them into simpler compounds. </a:t>
            </a:r>
          </a:p>
          <a:p>
            <a:endParaRPr lang="en-US" sz="2400" dirty="0" smtClean="0">
              <a:latin typeface="Times New Roman" pitchFamily="18" charset="0"/>
              <a:cs typeface="Times New Roman" pitchFamily="18" charset="0"/>
            </a:endParaRPr>
          </a:p>
          <a:p>
            <a:pPr algn="just">
              <a:buFont typeface="Wingdings" pitchFamily="2" charset="2"/>
              <a:buChar char="§"/>
              <a:tabLst>
                <a:tab pos="342900" algn="l"/>
              </a:tabLst>
            </a:pPr>
            <a:r>
              <a:rPr lang="en-US" sz="2400" dirty="0" smtClean="0">
                <a:latin typeface="Times New Roman" pitchFamily="18" charset="0"/>
                <a:cs typeface="Times New Roman" pitchFamily="18" charset="0"/>
              </a:rPr>
              <a:t> 	During the decomposition inorganic nutrients are 	released. These inorganic nutrients together with 	other organic substances are then utilized by the 	producers for the synthesis of their own food.</a:t>
            </a:r>
            <a:endParaRPr lang="en-US" sz="2400" dirty="0">
              <a:latin typeface="Times New Roman" pitchFamily="18" charset="0"/>
              <a:cs typeface="Times New Roman" pitchFamily="18" charset="0"/>
            </a:endParaRPr>
          </a:p>
        </p:txBody>
      </p:sp>
      <p:sp>
        <p:nvSpPr>
          <p:cNvPr id="4" name="Rectangle 3"/>
          <p:cNvSpPr/>
          <p:nvPr/>
        </p:nvSpPr>
        <p:spPr>
          <a:xfrm>
            <a:off x="914400" y="4798367"/>
            <a:ext cx="6397521" cy="461665"/>
          </a:xfrm>
          <a:prstGeom prst="rect">
            <a:avLst/>
          </a:prstGeom>
        </p:spPr>
        <p:txBody>
          <a:bodyPr wrap="none">
            <a:spAutoFit/>
          </a:bodyPr>
          <a:lstStyle/>
          <a:p>
            <a:r>
              <a:rPr lang="en-US" sz="2400" i="1" dirty="0" smtClean="0">
                <a:latin typeface="Times New Roman" pitchFamily="18" charset="0"/>
                <a:cs typeface="Times New Roman" pitchFamily="18" charset="0"/>
              </a:rPr>
              <a:t>Example: Microorganisms like bacteria and fungi.</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752600"/>
            <a:ext cx="7696200" cy="2000548"/>
          </a:xfrm>
          <a:prstGeom prst="rect">
            <a:avLst/>
          </a:prstGeom>
        </p:spPr>
        <p:txBody>
          <a:bodyPr wrap="square">
            <a:spAutoFit/>
          </a:bodyPr>
          <a:lstStyle/>
          <a:p>
            <a:pPr algn="just">
              <a:tabLst>
                <a:tab pos="461963" algn="l"/>
              </a:tabLst>
            </a:pPr>
            <a:r>
              <a:rPr lang="en-US" sz="2800" dirty="0" smtClean="0"/>
              <a:t> 	</a:t>
            </a:r>
            <a:r>
              <a:rPr lang="en-US" sz="2400" dirty="0" smtClean="0"/>
              <a:t>To understand clearly the nature of ecosystem, its functioning should be thoroughly understood. </a:t>
            </a:r>
          </a:p>
          <a:p>
            <a:pPr algn="just">
              <a:tabLst>
                <a:tab pos="461963" algn="l"/>
              </a:tabLst>
            </a:pPr>
            <a:endParaRPr lang="en-US" sz="2400" dirty="0" smtClean="0"/>
          </a:p>
          <a:p>
            <a:pPr algn="just">
              <a:tabLst>
                <a:tab pos="461963" algn="l"/>
              </a:tabLst>
            </a:pPr>
            <a:r>
              <a:rPr lang="en-US" sz="2400" dirty="0" smtClean="0"/>
              <a:t> 	The function of an ecosystem is to allow flow of energy and cycling of nutrients.</a:t>
            </a:r>
            <a:endParaRPr lang="en-US" sz="2400" dirty="0"/>
          </a:p>
        </p:txBody>
      </p:sp>
      <p:sp>
        <p:nvSpPr>
          <p:cNvPr id="5" name="Rectangle 4"/>
          <p:cNvSpPr/>
          <p:nvPr/>
        </p:nvSpPr>
        <p:spPr>
          <a:xfrm>
            <a:off x="640485" y="914399"/>
            <a:ext cx="516724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latin typeface="Times New Roman" pitchFamily="18" charset="0"/>
                <a:cs typeface="Times New Roman" pitchFamily="18" charset="0"/>
              </a:rPr>
              <a:t>FUNCTIONS OF AN ECOSYSTEM</a:t>
            </a:r>
          </a:p>
        </p:txBody>
      </p:sp>
      <p:sp>
        <p:nvSpPr>
          <p:cNvPr id="8" name="Rectangle 7"/>
          <p:cNvSpPr/>
          <p:nvPr/>
        </p:nvSpPr>
        <p:spPr>
          <a:xfrm>
            <a:off x="990600" y="4005943"/>
            <a:ext cx="2774735"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latin typeface="Times New Roman" pitchFamily="18" charset="0"/>
                <a:cs typeface="Times New Roman" pitchFamily="18" charset="0"/>
              </a:rPr>
              <a:t>Types of Functions</a:t>
            </a:r>
          </a:p>
        </p:txBody>
      </p:sp>
      <p:sp>
        <p:nvSpPr>
          <p:cNvPr id="9" name="Rectangle 1"/>
          <p:cNvSpPr>
            <a:spLocks noChangeArrowheads="1"/>
          </p:cNvSpPr>
          <p:nvPr/>
        </p:nvSpPr>
        <p:spPr bwMode="auto">
          <a:xfrm>
            <a:off x="990600" y="4796135"/>
            <a:ext cx="7239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ea typeface="Calibri" pitchFamily="34" charset="0"/>
                <a:cs typeface="Times New Roman" pitchFamily="18" charset="0"/>
              </a:rPr>
              <a:t>Functions of an ecosystem are of three types.</a:t>
            </a:r>
            <a:endParaRPr kumimoji="0" lang="en-US" sz="1800" i="0" u="none" strike="noStrike" cap="none" normalizeH="0" baseline="0" dirty="0" smtClean="0">
              <a:ln>
                <a:noFill/>
              </a:ln>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609600" y="914400"/>
            <a:ext cx="8001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buFontTx/>
              <a:buAutoNum type="arabicPeriod"/>
              <a:tabLst>
                <a:tab pos="461963" algn="l"/>
              </a:tabLst>
            </a:pPr>
            <a:r>
              <a:rPr kumimoji="0" lang="en-US" sz="2400" b="1" i="0" u="none" strike="noStrike" cap="none" normalizeH="0" baseline="0" dirty="0" smtClean="0">
                <a:ln>
                  <a:noFill/>
                </a:ln>
                <a:effectLst/>
                <a:latin typeface="Times New Roman" pitchFamily="18" charset="0"/>
                <a:ea typeface="Calibri" pitchFamily="34" charset="0"/>
                <a:cs typeface="Times New Roman" pitchFamily="18" charset="0"/>
              </a:rPr>
              <a:t>Primary function (or) primary production:</a:t>
            </a:r>
          </a:p>
          <a:p>
            <a:pPr marR="0" lvl="0" algn="just" defTabSz="914400" rtl="0" eaLnBrk="1" fontAlgn="base" latinLnBrk="0" hangingPunct="1">
              <a:lnSpc>
                <a:spcPct val="100000"/>
              </a:lnSpc>
              <a:spcBef>
                <a:spcPct val="0"/>
              </a:spcBef>
              <a:spcAft>
                <a:spcPct val="0"/>
              </a:spcAft>
              <a:buClrTx/>
              <a:buSzTx/>
              <a:tabLst>
                <a:tab pos="461963" algn="l"/>
              </a:tabLst>
            </a:pPr>
            <a:r>
              <a:rPr kumimoji="0" lang="en-US" sz="2400" i="0" u="none" strike="noStrike" cap="none" normalizeH="0" baseline="0" dirty="0" smtClean="0">
                <a:ln>
                  <a:noFill/>
                </a:ln>
                <a:effectLst/>
                <a:latin typeface="Times New Roman" pitchFamily="18" charset="0"/>
                <a:ea typeface="Calibri" pitchFamily="34" charset="0"/>
                <a:cs typeface="Times New Roman" pitchFamily="18" charset="0"/>
              </a:rPr>
              <a:t> 	Primary function of all ecosystems is manufacture of starch 	(photosynthesis).</a:t>
            </a:r>
            <a:endParaRPr kumimoji="0" lang="en-US" sz="2400" i="0" u="none" strike="noStrike" cap="none" normalizeH="0" baseline="0" dirty="0" smtClean="0">
              <a:ln>
                <a:noFill/>
              </a:ln>
              <a:effectLst/>
              <a:latin typeface="Times New Roman" pitchFamily="18" charset="0"/>
              <a:cs typeface="Times New Roman" pitchFamily="18" charset="0"/>
            </a:endParaRPr>
          </a:p>
        </p:txBody>
      </p:sp>
      <p:sp>
        <p:nvSpPr>
          <p:cNvPr id="10241" name="Rectangle 1"/>
          <p:cNvSpPr>
            <a:spLocks noChangeArrowheads="1"/>
          </p:cNvSpPr>
          <p:nvPr/>
        </p:nvSpPr>
        <p:spPr bwMode="auto">
          <a:xfrm>
            <a:off x="685800" y="2362200"/>
            <a:ext cx="7924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1963" algn="l"/>
              </a:tabLst>
            </a:pPr>
            <a:r>
              <a:rPr kumimoji="0" lang="en-US" sz="2400" i="0" u="none" strike="noStrike" cap="none" normalizeH="0" baseline="0" dirty="0" smtClean="0">
                <a:ln>
                  <a:noFill/>
                </a:ln>
                <a:effectLst/>
                <a:latin typeface="Times New Roman" pitchFamily="18" charset="0"/>
                <a:ea typeface="Calibri" pitchFamily="34" charset="0"/>
                <a:cs typeface="Times New Roman" pitchFamily="18" charset="0"/>
              </a:rPr>
              <a:t>2</a:t>
            </a:r>
            <a:r>
              <a:rPr kumimoji="0" lang="en-US" sz="2400" b="1" i="0" u="none" strike="noStrike" cap="none" normalizeH="0" baseline="0" dirty="0" smtClean="0">
                <a:ln>
                  <a:noFill/>
                </a:ln>
                <a:effectLst/>
                <a:latin typeface="Times New Roman" pitchFamily="18" charset="0"/>
                <a:ea typeface="Calibri" pitchFamily="34" charset="0"/>
                <a:cs typeface="Times New Roman" pitchFamily="18" charset="0"/>
              </a:rPr>
              <a:t>. 	Secondary function (or) secondary production:</a:t>
            </a:r>
            <a:endParaRPr kumimoji="0" lang="en-US" sz="2400" b="1"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61963" algn="l"/>
              </a:tabLst>
            </a:pPr>
            <a:r>
              <a:rPr kumimoji="0" lang="en-US" sz="2400" i="0" u="none" strike="noStrike" cap="none" normalizeH="0" baseline="0" dirty="0" smtClean="0">
                <a:ln>
                  <a:noFill/>
                </a:ln>
                <a:effectLst/>
                <a:latin typeface="Times New Roman" pitchFamily="18" charset="0"/>
                <a:ea typeface="Calibri" pitchFamily="34" charset="0"/>
                <a:cs typeface="Times New Roman" pitchFamily="18" charset="0"/>
              </a:rPr>
              <a:t>	Secondary function of all ecosystem is distributing 	energy in the form of food to all consumers (or) the 	energy stored by the consumer</a:t>
            </a:r>
            <a:r>
              <a:rPr kumimoji="0" lang="en-US" sz="2400" i="0" u="none" strike="noStrike" cap="none" normalizeH="0" baseline="0" dirty="0" smtClean="0">
                <a:ln>
                  <a:noFill/>
                </a:ln>
                <a:effectLst/>
                <a:latin typeface="Times New Roman" pitchFamily="18" charset="0"/>
                <a:cs typeface="Times New Roman" pitchFamily="18" charset="0"/>
              </a:rPr>
              <a:t> </a:t>
            </a:r>
          </a:p>
        </p:txBody>
      </p:sp>
      <p:sp>
        <p:nvSpPr>
          <p:cNvPr id="8" name="Rectangle 7"/>
          <p:cNvSpPr/>
          <p:nvPr/>
        </p:nvSpPr>
        <p:spPr>
          <a:xfrm>
            <a:off x="762000" y="4419600"/>
            <a:ext cx="7848600" cy="1200329"/>
          </a:xfrm>
          <a:prstGeom prst="rect">
            <a:avLst/>
          </a:prstGeom>
        </p:spPr>
        <p:txBody>
          <a:bodyPr wrap="square">
            <a:spAutoFit/>
          </a:bodyPr>
          <a:lstStyle/>
          <a:p>
            <a:pPr algn="just">
              <a:tabLst>
                <a:tab pos="461963" algn="l"/>
              </a:tabLst>
            </a:pPr>
            <a:r>
              <a:rPr lang="en-US" sz="2400" dirty="0" smtClean="0">
                <a:latin typeface="Times New Roman" pitchFamily="18" charset="0"/>
                <a:cs typeface="Times New Roman" pitchFamily="18" charset="0"/>
              </a:rPr>
              <a:t>3. </a:t>
            </a:r>
            <a:r>
              <a:rPr lang="en-US" sz="2400" b="1" dirty="0" smtClean="0">
                <a:latin typeface="Times New Roman" pitchFamily="18" charset="0"/>
                <a:cs typeface="Times New Roman" pitchFamily="18" charset="0"/>
              </a:rPr>
              <a:t>Tertiary Function: </a:t>
            </a:r>
            <a:r>
              <a:rPr lang="en-US" sz="2400" dirty="0" smtClean="0">
                <a:latin typeface="Times New Roman" pitchFamily="18" charset="0"/>
                <a:cs typeface="Times New Roman" pitchFamily="18" charset="0"/>
              </a:rPr>
              <a:t>All living systems die at a particular 	stage. These dead systems are decomposed to initiate the 	third function of ecosystems namely</a:t>
            </a:r>
            <a:r>
              <a:rPr lang="en-US" sz="2400" b="1" dirty="0" smtClean="0">
                <a:latin typeface="Times New Roman" pitchFamily="18" charset="0"/>
                <a:cs typeface="Times New Roman" pitchFamily="18" charset="0"/>
              </a:rPr>
              <a:t> “cycling”.</a:t>
            </a:r>
            <a:endParaRPr lang="en-US" sz="24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1"/>
                                        </p:tgtEl>
                                        <p:attrNameLst>
                                          <p:attrName>style.visibility</p:attrName>
                                        </p:attrNameLst>
                                      </p:cBhvr>
                                      <p:to>
                                        <p:strVal val="visible"/>
                                      </p:to>
                                    </p:set>
                                    <p:anim calcmode="lin" valueType="num">
                                      <p:cBhvr additive="base">
                                        <p:cTn id="13" dur="500" fill="hold"/>
                                        <p:tgtEl>
                                          <p:spTgt spid="10241"/>
                                        </p:tgtEl>
                                        <p:attrNameLst>
                                          <p:attrName>ppt_x</p:attrName>
                                        </p:attrNameLst>
                                      </p:cBhvr>
                                      <p:tavLst>
                                        <p:tav tm="0">
                                          <p:val>
                                            <p:strVal val="#ppt_x"/>
                                          </p:val>
                                        </p:tav>
                                        <p:tav tm="100000">
                                          <p:val>
                                            <p:strVal val="#ppt_x"/>
                                          </p:val>
                                        </p:tav>
                                      </p:tavLst>
                                    </p:anim>
                                    <p:anim calcmode="lin" valueType="num">
                                      <p:cBhvr additive="base">
                                        <p:cTn id="14" dur="500" fill="hold"/>
                                        <p:tgtEl>
                                          <p:spTgt spid="102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241"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9771" y="1032301"/>
            <a:ext cx="8229600" cy="830997"/>
          </a:xfrm>
          <a:prstGeom prst="rect">
            <a:avLst/>
          </a:prstGeom>
        </p:spPr>
        <p:txBody>
          <a:bodyPr wrap="square">
            <a:spAutoFit/>
          </a:bodyPr>
          <a:lstStyle/>
          <a:p>
            <a:pPr algn="just">
              <a:tabLst>
                <a:tab pos="461963" algn="l"/>
              </a:tabLst>
            </a:pPr>
            <a:r>
              <a:rPr lang="en-US" sz="2400" dirty="0" smtClean="0"/>
              <a:t>Functioning of an ecosystem may be understood by studying the following terms.</a:t>
            </a:r>
            <a:endParaRPr lang="en-US" sz="2400" dirty="0"/>
          </a:p>
        </p:txBody>
      </p:sp>
      <p:sp>
        <p:nvSpPr>
          <p:cNvPr id="5" name="Rectangle 4"/>
          <p:cNvSpPr/>
          <p:nvPr/>
        </p:nvSpPr>
        <p:spPr>
          <a:xfrm>
            <a:off x="1066800" y="2895600"/>
            <a:ext cx="4572000" cy="2308324"/>
          </a:xfrm>
          <a:prstGeom prst="rect">
            <a:avLst/>
          </a:prstGeom>
        </p:spPr>
        <p:txBody>
          <a:bodyPr>
            <a:spAutoFit/>
          </a:bodyPr>
          <a:lstStyle/>
          <a:p>
            <a:pPr>
              <a:lnSpc>
                <a:spcPct val="150000"/>
              </a:lnSpc>
            </a:pPr>
            <a:r>
              <a:rPr lang="en-US" sz="2400" dirty="0" smtClean="0"/>
              <a:t>(a) Energy and material flow.</a:t>
            </a:r>
          </a:p>
          <a:p>
            <a:pPr>
              <a:lnSpc>
                <a:spcPct val="150000"/>
              </a:lnSpc>
            </a:pPr>
            <a:r>
              <a:rPr lang="en-US" sz="2400" dirty="0" smtClean="0"/>
              <a:t>(b) Food chains.</a:t>
            </a:r>
          </a:p>
          <a:p>
            <a:pPr>
              <a:lnSpc>
                <a:spcPct val="150000"/>
              </a:lnSpc>
            </a:pPr>
            <a:r>
              <a:rPr lang="en-US" sz="2400" dirty="0" smtClean="0"/>
              <a:t>(c) Food webs.</a:t>
            </a:r>
          </a:p>
          <a:p>
            <a:pPr>
              <a:lnSpc>
                <a:spcPct val="150000"/>
              </a:lnSpc>
            </a:pPr>
            <a:r>
              <a:rPr lang="en-US" sz="2400" dirty="0" smtClean="0"/>
              <a:t>(d) Food pyramids.</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838200"/>
            <a:ext cx="600985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latin typeface="Times New Roman" pitchFamily="18" charset="0"/>
                <a:cs typeface="Times New Roman" pitchFamily="18" charset="0"/>
              </a:rPr>
              <a:t>ENERGY FLOW IN THE ECOSYSTEMS</a:t>
            </a:r>
          </a:p>
        </p:txBody>
      </p:sp>
      <p:sp>
        <p:nvSpPr>
          <p:cNvPr id="4" name="Rectangle 3"/>
          <p:cNvSpPr/>
          <p:nvPr/>
        </p:nvSpPr>
        <p:spPr>
          <a:xfrm>
            <a:off x="609600" y="1676400"/>
            <a:ext cx="7772400" cy="3739485"/>
          </a:xfrm>
          <a:prstGeom prst="rect">
            <a:avLst/>
          </a:prstGeom>
        </p:spPr>
        <p:txBody>
          <a:bodyPr wrap="square">
            <a:spAutoFit/>
          </a:bodyPr>
          <a:lstStyle/>
          <a:p>
            <a:pPr marL="342900" indent="-342900" algn="just">
              <a:spcBef>
                <a:spcPts val="600"/>
              </a:spcBef>
              <a:spcAft>
                <a:spcPts val="1200"/>
              </a:spcAft>
              <a:buFont typeface="Wingdings" pitchFamily="2" charset="2"/>
              <a:buChar char="Ø"/>
              <a:tabLst>
                <a:tab pos="461963" algn="l"/>
              </a:tabLst>
            </a:pPr>
            <a:r>
              <a:rPr lang="en-US" sz="2400" b="1" dirty="0" smtClean="0">
                <a:solidFill>
                  <a:srgbClr val="1C5AA4"/>
                </a:solidFill>
              </a:rPr>
              <a:t> 	</a:t>
            </a:r>
            <a:r>
              <a:rPr lang="en-US" sz="2400" dirty="0" smtClean="0">
                <a:latin typeface="Times New Roman" pitchFamily="18" charset="0"/>
                <a:cs typeface="Times New Roman" pitchFamily="18" charset="0"/>
              </a:rPr>
              <a:t>Energy is the most essential requirement for all living 	organisms. Solar energy is the only source to our 	planet earth.</a:t>
            </a:r>
          </a:p>
          <a:p>
            <a:pPr marL="342900" indent="-342900" algn="just">
              <a:spcBef>
                <a:spcPts val="600"/>
              </a:spcBef>
              <a:spcAft>
                <a:spcPts val="1200"/>
              </a:spcAft>
              <a:buFont typeface="Wingdings" pitchFamily="2" charset="2"/>
              <a:buChar char="Ø"/>
              <a:tabLst>
                <a:tab pos="461963" algn="l"/>
              </a:tabLst>
            </a:pPr>
            <a:r>
              <a:rPr lang="en-US" sz="2400" dirty="0" smtClean="0">
                <a:latin typeface="Times New Roman" pitchFamily="18" charset="0"/>
                <a:cs typeface="Times New Roman" pitchFamily="18" charset="0"/>
              </a:rPr>
              <a:t> 	Solar energy is transformed to chemical energy in</a:t>
            </a:r>
          </a:p>
          <a:p>
            <a:pPr marL="342900" indent="-342900" algn="just">
              <a:spcBef>
                <a:spcPts val="600"/>
              </a:spcBef>
              <a:spcAft>
                <a:spcPts val="1200"/>
              </a:spcAft>
              <a:buFont typeface="Wingdings" pitchFamily="2" charset="2"/>
              <a:buChar char="Ø"/>
              <a:tabLst>
                <a:tab pos="461963" algn="l"/>
              </a:tabLst>
            </a:pPr>
            <a:r>
              <a:rPr lang="en-US" sz="2400" dirty="0" smtClean="0">
                <a:latin typeface="Times New Roman" pitchFamily="18" charset="0"/>
                <a:cs typeface="Times New Roman" pitchFamily="18" charset="0"/>
              </a:rPr>
              <a:t>	photosynthesis by the plants (called as primary 	producers).</a:t>
            </a:r>
          </a:p>
          <a:p>
            <a:pPr marL="342900" indent="-342900" algn="just">
              <a:spcBef>
                <a:spcPts val="600"/>
              </a:spcBef>
              <a:spcAft>
                <a:spcPts val="1200"/>
              </a:spcAft>
              <a:buFont typeface="Wingdings" pitchFamily="2" charset="2"/>
              <a:buChar char="Ø"/>
              <a:tabLst>
                <a:tab pos="461963" algn="l"/>
              </a:tabLst>
            </a:pPr>
            <a:r>
              <a:rPr lang="en-US" sz="2400" dirty="0" smtClean="0">
                <a:latin typeface="Times New Roman" pitchFamily="18" charset="0"/>
                <a:cs typeface="Times New Roman" pitchFamily="18" charset="0"/>
              </a:rPr>
              <a:t> 	Though a lot of sunlight falls on the green plants, only 	1% of it is utilized for photosynthesis. </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515612"/>
            <a:ext cx="7391400" cy="3046988"/>
          </a:xfrm>
          <a:prstGeom prst="rect">
            <a:avLst/>
          </a:prstGeom>
        </p:spPr>
        <p:txBody>
          <a:bodyPr wrap="square">
            <a:spAutoFit/>
          </a:bodyPr>
          <a:lstStyle/>
          <a:p>
            <a:pPr marL="342900" indent="-342900" algn="just">
              <a:buFont typeface="Wingdings" pitchFamily="2" charset="2"/>
              <a:buChar char="Ø"/>
              <a:tabLst>
                <a:tab pos="461963" algn="l"/>
              </a:tabLst>
            </a:pPr>
            <a:r>
              <a:rPr lang="en-US" sz="2400" b="1" dirty="0" smtClean="0"/>
              <a:t> 	</a:t>
            </a:r>
            <a:r>
              <a:rPr lang="en-US" sz="2400" dirty="0" smtClean="0">
                <a:latin typeface="Times New Roman" pitchFamily="18" charset="0"/>
                <a:cs typeface="Times New Roman" pitchFamily="18" charset="0"/>
              </a:rPr>
              <a:t>Some amount of chemical energy is used by 	the 	plants for their growth and the remaining is 	transferred to consumers by the process of 	eating.</a:t>
            </a:r>
          </a:p>
          <a:p>
            <a:pPr marL="342900" indent="-342900">
              <a:buFont typeface="Wingdings" pitchFamily="2" charset="2"/>
              <a:buChar char="Ø"/>
            </a:pPr>
            <a:endParaRPr lang="en-US" sz="2400" dirty="0" smtClean="0">
              <a:latin typeface="Times New Roman" pitchFamily="18" charset="0"/>
              <a:cs typeface="Times New Roman" pitchFamily="18" charset="0"/>
            </a:endParaRPr>
          </a:p>
          <a:p>
            <a:pPr marL="342900" indent="-342900" algn="just">
              <a:buFont typeface="Wingdings" pitchFamily="2" charset="2"/>
              <a:buChar char="Ø"/>
              <a:tabLst>
                <a:tab pos="461963" algn="l"/>
              </a:tabLst>
            </a:pPr>
            <a:r>
              <a:rPr lang="en-US" sz="2400" dirty="0" smtClean="0">
                <a:latin typeface="Times New Roman" pitchFamily="18" charset="0"/>
                <a:cs typeface="Times New Roman" pitchFamily="18" charset="0"/>
              </a:rPr>
              <a:t> 	Thus the energy enters the ecosystem through	photosynthesis and passes through the 	different 	tropic levels (feeding levels).</a:t>
            </a:r>
            <a:endParaRPr lang="en-US" sz="2400" dirty="0">
              <a:latin typeface="Times New Roman" pitchFamily="18" charset="0"/>
              <a:cs typeface="Times New Roman" pitchFamily="18" charset="0"/>
            </a:endParaRPr>
          </a:p>
        </p:txBody>
      </p:sp>
      <p:sp>
        <p:nvSpPr>
          <p:cNvPr id="3" name="Rectangle 2"/>
          <p:cNvSpPr/>
          <p:nvPr/>
        </p:nvSpPr>
        <p:spPr>
          <a:xfrm>
            <a:off x="685800" y="1371600"/>
            <a:ext cx="7467600" cy="830997"/>
          </a:xfrm>
          <a:prstGeom prst="rect">
            <a:avLst/>
          </a:prstGeom>
        </p:spPr>
        <p:txBody>
          <a:bodyPr wrap="square">
            <a:spAutoFit/>
          </a:bodyPr>
          <a:lstStyle/>
          <a:p>
            <a:pPr marL="342900" indent="-342900" algn="just">
              <a:spcBef>
                <a:spcPts val="600"/>
              </a:spcBef>
              <a:spcAft>
                <a:spcPts val="1200"/>
              </a:spcAft>
              <a:buFont typeface="Wingdings" pitchFamily="2" charset="2"/>
              <a:buChar char="Ø"/>
              <a:tabLst>
                <a:tab pos="461963" algn="l"/>
              </a:tabLst>
            </a:pPr>
            <a:r>
              <a:rPr lang="en-US" sz="2400" dirty="0" smtClean="0">
                <a:latin typeface="Times New Roman" pitchFamily="18" charset="0"/>
                <a:cs typeface="Times New Roman" pitchFamily="18" charset="0"/>
              </a:rPr>
              <a:t> 	This is the most essential step to provide energy 	for all other living organisms in the ecosystem.</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1565621" cy="492443"/>
          </a:xfrm>
          <a:prstGeom prst="rect">
            <a:avLst/>
          </a:prstGeom>
        </p:spPr>
        <p:txBody>
          <a:bodyPr wrap="none">
            <a:spAutoFit/>
          </a:bodyPr>
          <a:lstStyle/>
          <a:p>
            <a:r>
              <a:rPr lang="en-US" sz="2600" b="1" dirty="0">
                <a:latin typeface="+mj-lt"/>
              </a:rPr>
              <a:t>Definition</a:t>
            </a:r>
            <a:endParaRPr lang="en-US" sz="2600" dirty="0">
              <a:latin typeface="+mj-lt"/>
            </a:endParaRPr>
          </a:p>
        </p:txBody>
      </p:sp>
      <p:sp>
        <p:nvSpPr>
          <p:cNvPr id="3" name="Rectangle 2"/>
          <p:cNvSpPr/>
          <p:nvPr/>
        </p:nvSpPr>
        <p:spPr>
          <a:xfrm>
            <a:off x="533400" y="1828800"/>
            <a:ext cx="8229600" cy="3216265"/>
          </a:xfrm>
          <a:prstGeom prst="rect">
            <a:avLst/>
          </a:prstGeom>
        </p:spPr>
        <p:txBody>
          <a:bodyPr wrap="square">
            <a:spAutoFit/>
          </a:bodyPr>
          <a:lstStyle/>
          <a:p>
            <a:pPr algn="just" defTabSz="287338">
              <a:spcBef>
                <a:spcPts val="600"/>
              </a:spcBef>
              <a:spcAft>
                <a:spcPts val="1200"/>
              </a:spcAft>
              <a:buClr>
                <a:schemeClr val="accent1">
                  <a:lumMod val="75000"/>
                </a:schemeClr>
              </a:buClr>
              <a:tabLst>
                <a:tab pos="573088" algn="l"/>
              </a:tabLst>
            </a:pPr>
            <a:r>
              <a:rPr lang="en-US" sz="2400" b="1" i="1" dirty="0" smtClean="0"/>
              <a:t> 	</a:t>
            </a:r>
            <a:r>
              <a:rPr lang="en-US" sz="2400" dirty="0" smtClean="0"/>
              <a:t>Ecology </a:t>
            </a:r>
            <a:r>
              <a:rPr lang="en-US" sz="2400" dirty="0"/>
              <a:t>is the study of interactions among </a:t>
            </a:r>
            <a:r>
              <a:rPr lang="en-US" sz="2400" dirty="0" smtClean="0"/>
              <a:t>organisms or 	group </a:t>
            </a:r>
            <a:r>
              <a:rPr lang="en-US" sz="2400" dirty="0"/>
              <a:t>of organisms with their </a:t>
            </a:r>
            <a:r>
              <a:rPr lang="en-US" sz="2400" dirty="0" smtClean="0"/>
              <a:t>environment</a:t>
            </a:r>
            <a:r>
              <a:rPr lang="en-US" sz="2400" dirty="0"/>
              <a:t>. </a:t>
            </a:r>
            <a:endParaRPr lang="en-US" sz="2400" dirty="0" smtClean="0"/>
          </a:p>
          <a:p>
            <a:pPr algn="just" defTabSz="287338">
              <a:spcBef>
                <a:spcPts val="600"/>
              </a:spcBef>
              <a:spcAft>
                <a:spcPts val="600"/>
              </a:spcAft>
              <a:tabLst>
                <a:tab pos="573088" algn="l"/>
              </a:tabLst>
            </a:pPr>
            <a:r>
              <a:rPr lang="en-US" sz="2400" dirty="0" smtClean="0"/>
              <a:t>	The environment </a:t>
            </a:r>
            <a:r>
              <a:rPr lang="en-US" sz="2400" dirty="0"/>
              <a:t>consists of both biotic </a:t>
            </a:r>
            <a:r>
              <a:rPr lang="en-US" sz="2400" dirty="0" smtClean="0"/>
              <a:t>components 	(living organisms</a:t>
            </a:r>
            <a:r>
              <a:rPr lang="en-US" sz="2400" dirty="0"/>
              <a:t>) and </a:t>
            </a:r>
            <a:r>
              <a:rPr lang="en-US" sz="2400" dirty="0" smtClean="0"/>
              <a:t>a biotic 	components (non-living 	organisms).</a:t>
            </a:r>
          </a:p>
          <a:p>
            <a:pPr algn="ctr" defTabSz="287338">
              <a:spcBef>
                <a:spcPts val="600"/>
              </a:spcBef>
              <a:spcAft>
                <a:spcPts val="600"/>
              </a:spcAft>
              <a:tabLst>
                <a:tab pos="573088" algn="l"/>
              </a:tabLst>
            </a:pPr>
            <a:r>
              <a:rPr lang="en-US" sz="2400" dirty="0" smtClean="0"/>
              <a:t>(or)</a:t>
            </a:r>
          </a:p>
          <a:p>
            <a:pPr algn="just" defTabSz="287338">
              <a:spcBef>
                <a:spcPts val="600"/>
              </a:spcBef>
              <a:spcAft>
                <a:spcPts val="600"/>
              </a:spcAft>
              <a:tabLst>
                <a:tab pos="573088" algn="l"/>
              </a:tabLst>
            </a:pPr>
            <a:r>
              <a:rPr lang="en-US" sz="2400" b="1" i="1" dirty="0" smtClean="0"/>
              <a:t>	</a:t>
            </a:r>
            <a:r>
              <a:rPr lang="en-US" sz="2400" dirty="0" smtClean="0"/>
              <a:t>Ecology </a:t>
            </a:r>
            <a:r>
              <a:rPr lang="en-US" sz="2400" dirty="0"/>
              <a:t>is the study of ecosystems.</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029118"/>
            <a:ext cx="69342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latin typeface="Times New Roman" pitchFamily="18" charset="0"/>
                <a:cs typeface="Times New Roman" pitchFamily="18" charset="0"/>
              </a:rPr>
              <a:t>Energy flow through atmosphere to an ecosystem</a:t>
            </a:r>
          </a:p>
        </p:txBody>
      </p:sp>
      <p:sp>
        <p:nvSpPr>
          <p:cNvPr id="4" name="Rectangle 3"/>
          <p:cNvSpPr/>
          <p:nvPr/>
        </p:nvSpPr>
        <p:spPr>
          <a:xfrm>
            <a:off x="609600" y="1828800"/>
            <a:ext cx="7848600" cy="3046988"/>
          </a:xfrm>
          <a:prstGeom prst="rect">
            <a:avLst/>
          </a:prstGeom>
        </p:spPr>
        <p:txBody>
          <a:bodyPr wrap="square">
            <a:spAutoFit/>
          </a:bodyPr>
          <a:lstStyle/>
          <a:p>
            <a:pPr algn="just">
              <a:tabLst>
                <a:tab pos="461963" algn="l"/>
              </a:tabLst>
            </a:pPr>
            <a:r>
              <a:rPr lang="en-US" sz="2400" dirty="0" smtClean="0">
                <a:latin typeface="Times New Roman" pitchFamily="18" charset="0"/>
                <a:cs typeface="Times New Roman" pitchFamily="18" charset="0"/>
              </a:rPr>
              <a:t> 	Sun is the ultimate source of energy. </a:t>
            </a:r>
          </a:p>
          <a:p>
            <a:pPr algn="just">
              <a:tabLst>
                <a:tab pos="461963" algn="l"/>
              </a:tabLst>
            </a:pPr>
            <a:endParaRPr lang="en-US" sz="2400" dirty="0" smtClean="0">
              <a:latin typeface="Times New Roman" pitchFamily="18" charset="0"/>
              <a:cs typeface="Times New Roman" pitchFamily="18" charset="0"/>
            </a:endParaRPr>
          </a:p>
          <a:p>
            <a:pPr algn="just">
              <a:tabLst>
                <a:tab pos="461963" algn="l"/>
              </a:tabLst>
            </a:pPr>
            <a:r>
              <a:rPr lang="en-US" sz="2400" dirty="0" smtClean="0">
                <a:latin typeface="Times New Roman" pitchFamily="18" charset="0"/>
                <a:cs typeface="Times New Roman" pitchFamily="18" charset="0"/>
              </a:rPr>
              <a:t> 	The atmosphere absorbs 50% of the radiations and allow 	the remaining to reach the earth surface. </a:t>
            </a:r>
          </a:p>
          <a:p>
            <a:pPr algn="just">
              <a:tabLst>
                <a:tab pos="461963" algn="l"/>
              </a:tabLst>
            </a:pPr>
            <a:endParaRPr lang="en-US" sz="2400" dirty="0" smtClean="0">
              <a:latin typeface="Times New Roman" pitchFamily="18" charset="0"/>
              <a:cs typeface="Times New Roman" pitchFamily="18" charset="0"/>
            </a:endParaRPr>
          </a:p>
          <a:p>
            <a:pPr>
              <a:tabLst>
                <a:tab pos="461963" algn="l"/>
              </a:tabLst>
            </a:pPr>
            <a:r>
              <a:rPr lang="en-US" sz="2400" dirty="0" smtClean="0">
                <a:latin typeface="Times New Roman" pitchFamily="18" charset="0"/>
                <a:cs typeface="Times New Roman" pitchFamily="18" charset="0"/>
              </a:rPr>
              <a:t> 	Of the solar radiations, reached the earth’s surface, some 	of which is absorbed by organisms (primary producers) to 	produce organic matter through photosynthesis.</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3357009" cy="461665"/>
          </a:xfrm>
          <a:prstGeom prst="rect">
            <a:avLst/>
          </a:prstGeom>
        </p:spPr>
        <p:txBody>
          <a:bodyPr wrap="none">
            <a:spAutoFit/>
          </a:bodyPr>
          <a:lstStyle/>
          <a:p>
            <a:r>
              <a:rPr lang="en-US" sz="2400" b="1" dirty="0" smtClean="0">
                <a:latin typeface="Times New Roman" pitchFamily="18" charset="0"/>
                <a:cs typeface="Times New Roman" pitchFamily="18" charset="0"/>
              </a:rPr>
              <a:t>Photosynthetic equation</a:t>
            </a:r>
            <a:endParaRPr lang="en-US" sz="2400" b="1" dirty="0">
              <a:latin typeface="Times New Roman" pitchFamily="18" charset="0"/>
              <a:cs typeface="Times New Roman" pitchFamily="18" charset="0"/>
            </a:endParaRPr>
          </a:p>
        </p:txBody>
      </p:sp>
      <p:pic>
        <p:nvPicPr>
          <p:cNvPr id="6145" name="Picture 1"/>
          <p:cNvPicPr>
            <a:picLocks noChangeAspect="1" noChangeArrowheads="1"/>
          </p:cNvPicPr>
          <p:nvPr/>
        </p:nvPicPr>
        <p:blipFill>
          <a:blip r:embed="rId2">
            <a:biLevel thresh="75000"/>
          </a:blip>
          <a:srcRect/>
          <a:stretch>
            <a:fillRect/>
          </a:stretch>
        </p:blipFill>
        <p:spPr bwMode="auto">
          <a:xfrm>
            <a:off x="762000" y="1676400"/>
            <a:ext cx="7467600" cy="872227"/>
          </a:xfrm>
          <a:prstGeom prst="rect">
            <a:avLst/>
          </a:prstGeom>
          <a:noFill/>
          <a:ln w="9525">
            <a:noFill/>
            <a:miter lim="800000"/>
            <a:headEnd/>
            <a:tailEnd/>
          </a:ln>
          <a:effectLst/>
        </p:spPr>
      </p:pic>
      <p:sp>
        <p:nvSpPr>
          <p:cNvPr id="5" name="Rectangle 4"/>
          <p:cNvSpPr/>
          <p:nvPr/>
        </p:nvSpPr>
        <p:spPr>
          <a:xfrm>
            <a:off x="533400" y="2895600"/>
            <a:ext cx="8001000" cy="2308324"/>
          </a:xfrm>
          <a:prstGeom prst="rect">
            <a:avLst/>
          </a:prstGeom>
        </p:spPr>
        <p:txBody>
          <a:bodyPr wrap="square">
            <a:spAutoFit/>
          </a:bodyPr>
          <a:lstStyle/>
          <a:p>
            <a:pPr algn="just">
              <a:buFont typeface="Wingdings" pitchFamily="2" charset="2"/>
              <a:buChar char="Ø"/>
              <a:tabLst>
                <a:tab pos="461963" algn="l"/>
              </a:tabLst>
            </a:pPr>
            <a:r>
              <a:rPr lang="en-US" sz="2400" b="1" dirty="0" smtClean="0"/>
              <a:t> 	</a:t>
            </a:r>
            <a:r>
              <a:rPr lang="en-US" sz="2400" dirty="0" smtClean="0">
                <a:cs typeface="Times New Roman" pitchFamily="18" charset="0"/>
              </a:rPr>
              <a:t>The plants (producers) are used by herbivores and 	herbivores are used by carnivores as their food. </a:t>
            </a:r>
          </a:p>
          <a:p>
            <a:pPr algn="just">
              <a:buFont typeface="Wingdings" pitchFamily="2" charset="2"/>
              <a:buChar char="Ø"/>
              <a:tabLst>
                <a:tab pos="461963" algn="l"/>
              </a:tabLst>
            </a:pPr>
            <a:endParaRPr lang="en-US" sz="2400" dirty="0" smtClean="0">
              <a:cs typeface="Times New Roman" pitchFamily="18" charset="0"/>
            </a:endParaRPr>
          </a:p>
          <a:p>
            <a:pPr algn="just">
              <a:buFont typeface="Wingdings" pitchFamily="2" charset="2"/>
              <a:buChar char="Ø"/>
              <a:tabLst>
                <a:tab pos="461963" algn="l"/>
              </a:tabLst>
            </a:pPr>
            <a:r>
              <a:rPr lang="en-US" sz="2400" dirty="0" smtClean="0">
                <a:cs typeface="Times New Roman" pitchFamily="18" charset="0"/>
              </a:rPr>
              <a:t> 	In this way energy is transferred from one organism 	to 	another and so on. The conversion of solar energy is 	governed by law of thermodynamics</a:t>
            </a:r>
            <a:r>
              <a:rPr lang="en-US" sz="2400" b="1" dirty="0" smtClean="0"/>
              <a:t>.</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990600"/>
            <a:ext cx="4964179" cy="492443"/>
          </a:xfrm>
          <a:prstGeom prst="rect">
            <a:avLst/>
          </a:prstGeom>
        </p:spPr>
        <p:txBody>
          <a:bodyPr wrap="none">
            <a:spAutoFit/>
          </a:bodyPr>
          <a:lstStyle/>
          <a:p>
            <a:r>
              <a:rPr lang="en-US" sz="2600" b="1" dirty="0" smtClean="0"/>
              <a:t>1. First law of thermodynamics</a:t>
            </a:r>
            <a:endParaRPr lang="en-US" sz="2600" dirty="0"/>
          </a:p>
        </p:txBody>
      </p:sp>
      <p:sp>
        <p:nvSpPr>
          <p:cNvPr id="4" name="Rectangle 3"/>
          <p:cNvSpPr/>
          <p:nvPr/>
        </p:nvSpPr>
        <p:spPr>
          <a:xfrm>
            <a:off x="762000" y="1676400"/>
            <a:ext cx="7696200" cy="830997"/>
          </a:xfrm>
          <a:prstGeom prst="rect">
            <a:avLst/>
          </a:prstGeom>
        </p:spPr>
        <p:txBody>
          <a:bodyPr wrap="square">
            <a:spAutoFit/>
          </a:bodyPr>
          <a:lstStyle/>
          <a:p>
            <a:pPr algn="just"/>
            <a:r>
              <a:rPr lang="en-US" sz="2400" dirty="0" smtClean="0">
                <a:latin typeface="Times New Roman" pitchFamily="18" charset="0"/>
                <a:cs typeface="Times New Roman" pitchFamily="18" charset="0"/>
              </a:rPr>
              <a:t>It states that, “energy can neither be created nor destroyed, but it can be converted from one form to another.”</a:t>
            </a:r>
            <a:endParaRPr lang="en-US" sz="2400" dirty="0">
              <a:latin typeface="Times New Roman" pitchFamily="18" charset="0"/>
              <a:cs typeface="Times New Roman" pitchFamily="18" charset="0"/>
            </a:endParaRPr>
          </a:p>
        </p:txBody>
      </p:sp>
      <p:sp>
        <p:nvSpPr>
          <p:cNvPr id="5" name="Rectangle 4"/>
          <p:cNvSpPr/>
          <p:nvPr/>
        </p:nvSpPr>
        <p:spPr>
          <a:xfrm>
            <a:off x="838200" y="2895600"/>
            <a:ext cx="7315200" cy="1200329"/>
          </a:xfrm>
          <a:prstGeom prst="rect">
            <a:avLst/>
          </a:prstGeom>
        </p:spPr>
        <p:txBody>
          <a:bodyPr wrap="square">
            <a:spAutoFit/>
          </a:bodyPr>
          <a:lstStyle/>
          <a:p>
            <a:pPr algn="just"/>
            <a:r>
              <a:rPr lang="en-US" sz="2400" dirty="0" smtClean="0">
                <a:latin typeface="Times New Roman" pitchFamily="18" charset="0"/>
                <a:cs typeface="Times New Roman" pitchFamily="18" charset="0"/>
              </a:rPr>
              <a:t>Energy for an ecosystem comes from the sun. It is absorbed by plants, wherein it is converted into stored chemical energy.</a:t>
            </a:r>
            <a:endParaRPr lang="en-US" sz="2400" dirty="0">
              <a:latin typeface="Times New Roman" pitchFamily="18" charset="0"/>
              <a:cs typeface="Times New Roman" pitchFamily="18" charset="0"/>
            </a:endParaRPr>
          </a:p>
        </p:txBody>
      </p:sp>
      <p:pic>
        <p:nvPicPr>
          <p:cNvPr id="5121" name="Picture 1"/>
          <p:cNvPicPr>
            <a:picLocks noChangeAspect="1" noChangeArrowheads="1"/>
          </p:cNvPicPr>
          <p:nvPr/>
        </p:nvPicPr>
        <p:blipFill>
          <a:blip r:embed="rId2">
            <a:biLevel thresh="75000"/>
          </a:blip>
          <a:srcRect/>
          <a:stretch>
            <a:fillRect/>
          </a:stretch>
        </p:blipFill>
        <p:spPr bwMode="auto">
          <a:xfrm>
            <a:off x="914400" y="4495800"/>
            <a:ext cx="7391400" cy="113663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1"/>
                                        </p:tgtEl>
                                        <p:attrNameLst>
                                          <p:attrName>style.visibility</p:attrName>
                                        </p:attrNameLst>
                                      </p:cBhvr>
                                      <p:to>
                                        <p:strVal val="visible"/>
                                      </p:to>
                                    </p:set>
                                    <p:anim calcmode="lin" valueType="num">
                                      <p:cBhvr additive="base">
                                        <p:cTn id="25" dur="500" fill="hold"/>
                                        <p:tgtEl>
                                          <p:spTgt spid="5121"/>
                                        </p:tgtEl>
                                        <p:attrNameLst>
                                          <p:attrName>ppt_x</p:attrName>
                                        </p:attrNameLst>
                                      </p:cBhvr>
                                      <p:tavLst>
                                        <p:tav tm="0">
                                          <p:val>
                                            <p:strVal val="#ppt_x"/>
                                          </p:val>
                                        </p:tav>
                                        <p:tav tm="100000">
                                          <p:val>
                                            <p:strVal val="#ppt_x"/>
                                          </p:val>
                                        </p:tav>
                                      </p:tavLst>
                                    </p:anim>
                                    <p:anim calcmode="lin" valueType="num">
                                      <p:cBhvr additive="base">
                                        <p:cTn id="26" dur="500" fill="hold"/>
                                        <p:tgtEl>
                                          <p:spTgt spid="5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7606" y="3244334"/>
            <a:ext cx="2562793" cy="369332"/>
          </a:xfrm>
          <a:prstGeom prst="rect">
            <a:avLst/>
          </a:prstGeom>
        </p:spPr>
        <p:txBody>
          <a:bodyPr wrap="square">
            <a:spAutoFit/>
          </a:bodyPr>
          <a:lstStyle/>
          <a:p>
            <a:r>
              <a:rPr lang="en-US" dirty="0" smtClean="0"/>
              <a:t> </a:t>
            </a:r>
            <a:endParaRPr lang="en-US" dirty="0"/>
          </a:p>
        </p:txBody>
      </p:sp>
      <p:sp>
        <p:nvSpPr>
          <p:cNvPr id="4" name="Rectangle 3"/>
          <p:cNvSpPr/>
          <p:nvPr/>
        </p:nvSpPr>
        <p:spPr>
          <a:xfrm>
            <a:off x="497390" y="914400"/>
            <a:ext cx="4953600" cy="492443"/>
          </a:xfrm>
          <a:prstGeom prst="rect">
            <a:avLst/>
          </a:prstGeom>
        </p:spPr>
        <p:txBody>
          <a:bodyPr wrap="none">
            <a:spAutoFit/>
          </a:bodyPr>
          <a:lstStyle/>
          <a:p>
            <a:pPr algn="just"/>
            <a:r>
              <a:rPr lang="en-US" sz="2600" dirty="0" smtClean="0">
                <a:latin typeface="Times New Roman" pitchFamily="18" charset="0"/>
                <a:cs typeface="Times New Roman" pitchFamily="18" charset="0"/>
              </a:rPr>
              <a:t>2. </a:t>
            </a:r>
            <a:r>
              <a:rPr lang="en-US" sz="2600" b="1" dirty="0" smtClean="0">
                <a:latin typeface="Times New Roman" pitchFamily="18" charset="0"/>
                <a:cs typeface="Times New Roman" pitchFamily="18" charset="0"/>
              </a:rPr>
              <a:t>Second law of thermodynamics</a:t>
            </a:r>
            <a:endParaRPr lang="en-US" sz="2600" b="1" dirty="0">
              <a:latin typeface="Times New Roman" pitchFamily="18" charset="0"/>
              <a:cs typeface="Times New Roman" pitchFamily="18" charset="0"/>
            </a:endParaRPr>
          </a:p>
        </p:txBody>
      </p:sp>
      <p:sp>
        <p:nvSpPr>
          <p:cNvPr id="5" name="Rectangle 4"/>
          <p:cNvSpPr/>
          <p:nvPr/>
        </p:nvSpPr>
        <p:spPr>
          <a:xfrm>
            <a:off x="762000" y="1524000"/>
            <a:ext cx="7391400" cy="830997"/>
          </a:xfrm>
          <a:prstGeom prst="rect">
            <a:avLst/>
          </a:prstGeom>
        </p:spPr>
        <p:txBody>
          <a:bodyPr wrap="square">
            <a:spAutoFit/>
          </a:bodyPr>
          <a:lstStyle/>
          <a:p>
            <a:pPr algn="just"/>
            <a:r>
              <a:rPr lang="en-US" sz="2400" dirty="0" smtClean="0">
                <a:latin typeface="Times New Roman" pitchFamily="18" charset="0"/>
                <a:cs typeface="Times New Roman" pitchFamily="18" charset="0"/>
              </a:rPr>
              <a:t>It states that, “whenever energy is transformed, there is a loss of energy through the release of heat.”</a:t>
            </a:r>
            <a:endParaRPr lang="en-US" sz="2400" dirty="0">
              <a:latin typeface="Times New Roman" pitchFamily="18" charset="0"/>
              <a:cs typeface="Times New Roman" pitchFamily="18" charset="0"/>
            </a:endParaRPr>
          </a:p>
        </p:txBody>
      </p:sp>
      <p:sp>
        <p:nvSpPr>
          <p:cNvPr id="6" name="Rectangle 5"/>
          <p:cNvSpPr/>
          <p:nvPr/>
        </p:nvSpPr>
        <p:spPr>
          <a:xfrm>
            <a:off x="685800" y="2743200"/>
            <a:ext cx="7467600" cy="2677656"/>
          </a:xfrm>
          <a:prstGeom prst="rect">
            <a:avLst/>
          </a:prstGeom>
        </p:spPr>
        <p:txBody>
          <a:bodyPr wrap="square">
            <a:spAutoFit/>
          </a:bodyPr>
          <a:lstStyle/>
          <a:p>
            <a:pPr algn="just"/>
            <a:r>
              <a:rPr lang="en-US" sz="2400" dirty="0" smtClean="0">
                <a:latin typeface="Times New Roman" pitchFamily="18" charset="0"/>
                <a:cs typeface="Times New Roman" pitchFamily="18" charset="0"/>
              </a:rPr>
              <a:t>This occurs when energy is transferred between tropic levels. There  will be a loss of energy (about 80-90%) in the form of heat as it moves from one tropic level to another tropic level.</a:t>
            </a:r>
          </a:p>
          <a:p>
            <a:pPr algn="just"/>
            <a:r>
              <a:rPr lang="en-US" sz="2400" dirty="0" smtClean="0">
                <a:latin typeface="Times New Roman" pitchFamily="18" charset="0"/>
                <a:cs typeface="Times New Roman" pitchFamily="18" charset="0"/>
              </a:rPr>
              <a:t> </a:t>
            </a:r>
          </a:p>
          <a:p>
            <a:pPr algn="just" defTabSz="457200">
              <a:spcAft>
                <a:spcPts val="1200"/>
              </a:spcAft>
              <a:buFont typeface="Wingdings" pitchFamily="2" charset="2"/>
              <a:buChar char="Ø"/>
            </a:pPr>
            <a:r>
              <a:rPr lang="en-US" sz="2400" dirty="0" smtClean="0">
                <a:latin typeface="Times New Roman" pitchFamily="18" charset="0"/>
                <a:cs typeface="Times New Roman" pitchFamily="18" charset="0"/>
              </a:rPr>
              <a:t>	The loss of energy takes place through respiration, 	running, hunting etc.,</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2946640" cy="461665"/>
          </a:xfrm>
          <a:prstGeom prst="rect">
            <a:avLst/>
          </a:prstGeom>
        </p:spPr>
        <p:txBody>
          <a:bodyPr wrap="none">
            <a:spAutoFit/>
          </a:bodyPr>
          <a:lstStyle/>
          <a:p>
            <a:r>
              <a:rPr lang="en-US" sz="2400" b="1" dirty="0" smtClean="0"/>
              <a:t>Respiration equation</a:t>
            </a:r>
            <a:endParaRPr lang="en-US" sz="2400" dirty="0"/>
          </a:p>
        </p:txBody>
      </p:sp>
      <p:pic>
        <p:nvPicPr>
          <p:cNvPr id="3073" name="Picture 1"/>
          <p:cNvPicPr>
            <a:picLocks noChangeAspect="1" noChangeArrowheads="1"/>
          </p:cNvPicPr>
          <p:nvPr/>
        </p:nvPicPr>
        <p:blipFill>
          <a:blip r:embed="rId2">
            <a:grayscl/>
          </a:blip>
          <a:srcRect/>
          <a:stretch>
            <a:fillRect/>
          </a:stretch>
        </p:blipFill>
        <p:spPr bwMode="auto">
          <a:xfrm>
            <a:off x="1219200" y="1371600"/>
            <a:ext cx="5333999" cy="712397"/>
          </a:xfrm>
          <a:prstGeom prst="rect">
            <a:avLst/>
          </a:prstGeom>
          <a:noFill/>
          <a:ln w="9525">
            <a:noFill/>
            <a:miter lim="800000"/>
            <a:headEnd/>
            <a:tailEnd/>
          </a:ln>
          <a:effectLst/>
        </p:spPr>
      </p:pic>
      <p:sp>
        <p:nvSpPr>
          <p:cNvPr id="4" name="Rectangle 3"/>
          <p:cNvSpPr/>
          <p:nvPr/>
        </p:nvSpPr>
        <p:spPr>
          <a:xfrm>
            <a:off x="533400" y="2286000"/>
            <a:ext cx="8229600" cy="1200329"/>
          </a:xfrm>
          <a:prstGeom prst="rect">
            <a:avLst/>
          </a:prstGeom>
        </p:spPr>
        <p:txBody>
          <a:bodyPr wrap="square">
            <a:spAutoFit/>
          </a:bodyPr>
          <a:lstStyle/>
          <a:p>
            <a:pPr>
              <a:buFont typeface="Wingdings" pitchFamily="2" charset="2"/>
              <a:buChar char="§"/>
              <a:tabLst>
                <a:tab pos="342900" algn="l"/>
              </a:tabLst>
            </a:pPr>
            <a:r>
              <a:rPr lang="en-US" sz="2400" b="1" dirty="0" smtClean="0">
                <a:cs typeface="Times New Roman" pitchFamily="18" charset="0"/>
              </a:rPr>
              <a:t> 	</a:t>
            </a:r>
            <a:r>
              <a:rPr lang="en-US" sz="2400" dirty="0" smtClean="0">
                <a:cs typeface="Times New Roman" pitchFamily="18" charset="0"/>
              </a:rPr>
              <a:t>Net production of biomass is only about 0.5% of the total   	incident radiation (3000 k.cal/m</a:t>
            </a:r>
            <a:r>
              <a:rPr lang="en-US" sz="2400" baseline="30000" dirty="0" smtClean="0">
                <a:cs typeface="Times New Roman" pitchFamily="18" charset="0"/>
              </a:rPr>
              <a:t>2</a:t>
            </a:r>
            <a:r>
              <a:rPr lang="en-US" sz="2400" dirty="0" smtClean="0">
                <a:cs typeface="Times New Roman" pitchFamily="18" charset="0"/>
              </a:rPr>
              <a:t>/day) and 1.0% of energy 	absorbed and the remaining gets wasted.</a:t>
            </a:r>
            <a:endParaRPr lang="en-US" sz="2400" dirty="0">
              <a:cs typeface="Times New Roman" pitchFamily="18" charset="0"/>
            </a:endParaRPr>
          </a:p>
        </p:txBody>
      </p:sp>
      <p:sp>
        <p:nvSpPr>
          <p:cNvPr id="6" name="Rectangle 5"/>
          <p:cNvSpPr/>
          <p:nvPr/>
        </p:nvSpPr>
        <p:spPr>
          <a:xfrm>
            <a:off x="762000" y="3733800"/>
            <a:ext cx="8153400"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smtClean="0">
                <a:ln w="11430"/>
                <a:cs typeface="Arial" pitchFamily="34" charset="0"/>
              </a:rPr>
              <a:t>Relationship between structure and function (flow model)</a:t>
            </a:r>
          </a:p>
          <a:p>
            <a:pPr algn="just"/>
            <a:endParaRPr lang="en-US" sz="2400" b="1" spc="50" dirty="0" smtClean="0">
              <a:ln w="11430"/>
              <a:effectLst>
                <a:outerShdw blurRad="76200" dist="50800" dir="5400000" algn="tl" rotWithShape="0">
                  <a:srgbClr val="000000">
                    <a:alpha val="65000"/>
                  </a:srgbClr>
                </a:outerShdw>
              </a:effectLst>
              <a:cs typeface="Arial" pitchFamily="34" charset="0"/>
            </a:endParaRPr>
          </a:p>
        </p:txBody>
      </p:sp>
      <p:sp>
        <p:nvSpPr>
          <p:cNvPr id="7" name="Rectangle 6"/>
          <p:cNvSpPr/>
          <p:nvPr/>
        </p:nvSpPr>
        <p:spPr>
          <a:xfrm>
            <a:off x="533400" y="4724400"/>
            <a:ext cx="8001000" cy="1200329"/>
          </a:xfrm>
          <a:prstGeom prst="rect">
            <a:avLst/>
          </a:prstGeom>
        </p:spPr>
        <p:txBody>
          <a:bodyPr wrap="square">
            <a:spAutoFit/>
          </a:bodyPr>
          <a:lstStyle/>
          <a:p>
            <a:pPr algn="just">
              <a:buFont typeface="Wingdings" pitchFamily="2" charset="2"/>
              <a:buChar char="Ø"/>
              <a:tabLst>
                <a:tab pos="457200" algn="l"/>
              </a:tabLst>
            </a:pPr>
            <a:r>
              <a:rPr lang="en-US" sz="2400" b="1" dirty="0" smtClean="0"/>
              <a:t> 	</a:t>
            </a:r>
            <a:r>
              <a:rPr lang="en-US" sz="2400" dirty="0" smtClean="0"/>
              <a:t>From the above it is clear that, the biotic components and abiotic components are linked together through energy flow and nutrient cycling as shown in the following figure.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3"/>
                                        </p:tgtEl>
                                        <p:attrNameLst>
                                          <p:attrName>style.visibility</p:attrName>
                                        </p:attrNameLst>
                                      </p:cBhvr>
                                      <p:to>
                                        <p:strVal val="visible"/>
                                      </p:to>
                                    </p:set>
                                    <p:anim calcmode="lin" valueType="num">
                                      <p:cBhvr additive="base">
                                        <p:cTn id="13" dur="500" fill="hold"/>
                                        <p:tgtEl>
                                          <p:spTgt spid="3073"/>
                                        </p:tgtEl>
                                        <p:attrNameLst>
                                          <p:attrName>ppt_x</p:attrName>
                                        </p:attrNameLst>
                                      </p:cBhvr>
                                      <p:tavLst>
                                        <p:tav tm="0">
                                          <p:val>
                                            <p:strVal val="#ppt_x"/>
                                          </p:val>
                                        </p:tav>
                                        <p:tav tm="100000">
                                          <p:val>
                                            <p:strVal val="#ppt_x"/>
                                          </p:val>
                                        </p:tav>
                                      </p:tavLst>
                                    </p:anim>
                                    <p:anim calcmode="lin" valueType="num">
                                      <p:cBhvr additive="base">
                                        <p:cTn id="14" dur="500" fill="hold"/>
                                        <p:tgtEl>
                                          <p:spTgt spid="30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95400" y="838200"/>
            <a:ext cx="7010400" cy="4038600"/>
          </a:xfrm>
          <a:prstGeom prst="rect">
            <a:avLst/>
          </a:prstGeom>
          <a:noFill/>
          <a:ln w="9525">
            <a:noFill/>
            <a:miter lim="800000"/>
            <a:headEnd/>
            <a:tailEnd/>
          </a:ln>
          <a:effectLst/>
        </p:spPr>
      </p:pic>
      <p:sp>
        <p:nvSpPr>
          <p:cNvPr id="3" name="Rectangle 2"/>
          <p:cNvSpPr/>
          <p:nvPr/>
        </p:nvSpPr>
        <p:spPr>
          <a:xfrm>
            <a:off x="1132114" y="5105400"/>
            <a:ext cx="7188200" cy="707886"/>
          </a:xfrm>
          <a:prstGeom prst="rect">
            <a:avLst/>
          </a:prstGeom>
        </p:spPr>
        <p:txBody>
          <a:bodyPr wrap="square">
            <a:spAutoFit/>
          </a:bodyPr>
          <a:lstStyle/>
          <a:p>
            <a:pPr algn="just"/>
            <a:r>
              <a:rPr lang="en-US" sz="2000" b="1" dirty="0" smtClean="0"/>
              <a:t>Flow of energy and nutrient cycling from abiotic to biotic and vice versa.</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762000"/>
            <a:ext cx="7391400"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smtClean="0">
                <a:ln w="11430"/>
                <a:cs typeface="Arial" pitchFamily="34" charset="0"/>
              </a:rPr>
              <a:t>NUTRIENT CYCLING (OR) BIOGEOCHEMICAL CYCLE IN THE ECOSYSTEM</a:t>
            </a:r>
          </a:p>
        </p:txBody>
      </p:sp>
      <p:sp>
        <p:nvSpPr>
          <p:cNvPr id="5" name="Rectangle 4"/>
          <p:cNvSpPr/>
          <p:nvPr/>
        </p:nvSpPr>
        <p:spPr>
          <a:xfrm>
            <a:off x="533401" y="1828800"/>
            <a:ext cx="2362200"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smtClean="0">
                <a:ln w="11430"/>
                <a:cs typeface="Arial" pitchFamily="34" charset="0"/>
              </a:rPr>
              <a:t>Nutrients</a:t>
            </a:r>
          </a:p>
          <a:p>
            <a:pPr algn="ctr"/>
            <a:endParaRPr lang="en-US" sz="2400" spc="50" dirty="0" smtClean="0">
              <a:ln w="11430"/>
              <a:cs typeface="Arial" pitchFamily="34" charset="0"/>
            </a:endParaRPr>
          </a:p>
        </p:txBody>
      </p:sp>
      <p:sp>
        <p:nvSpPr>
          <p:cNvPr id="6" name="Rectangle 5"/>
          <p:cNvSpPr/>
          <p:nvPr/>
        </p:nvSpPr>
        <p:spPr>
          <a:xfrm>
            <a:off x="732971" y="2659797"/>
            <a:ext cx="8001000" cy="830997"/>
          </a:xfrm>
          <a:prstGeom prst="rect">
            <a:avLst/>
          </a:prstGeom>
        </p:spPr>
        <p:txBody>
          <a:bodyPr wrap="square">
            <a:spAutoFit/>
          </a:bodyPr>
          <a:lstStyle/>
          <a:p>
            <a:r>
              <a:rPr lang="en-US" sz="2400" dirty="0" smtClean="0">
                <a:cs typeface="Times New Roman" pitchFamily="18" charset="0"/>
              </a:rPr>
              <a:t>Elements, which are essential for the survival of both</a:t>
            </a:r>
          </a:p>
          <a:p>
            <a:r>
              <a:rPr lang="en-US" sz="2400" dirty="0" smtClean="0">
                <a:cs typeface="Times New Roman" pitchFamily="18" charset="0"/>
              </a:rPr>
              <a:t>plants and animals are called nutrients.</a:t>
            </a:r>
          </a:p>
        </p:txBody>
      </p:sp>
      <p:sp>
        <p:nvSpPr>
          <p:cNvPr id="8" name="Rectangle 7"/>
          <p:cNvSpPr/>
          <p:nvPr/>
        </p:nvSpPr>
        <p:spPr>
          <a:xfrm>
            <a:off x="685800" y="3927901"/>
            <a:ext cx="7696200" cy="830997"/>
          </a:xfrm>
          <a:prstGeom prst="rect">
            <a:avLst/>
          </a:prstGeom>
        </p:spPr>
        <p:txBody>
          <a:bodyPr wrap="square">
            <a:spAutoFit/>
          </a:bodyPr>
          <a:lstStyle/>
          <a:p>
            <a:pPr>
              <a:tabLst>
                <a:tab pos="457200" algn="l"/>
              </a:tabLst>
            </a:pPr>
            <a:r>
              <a:rPr lang="en-US" sz="2400" b="1" dirty="0" smtClean="0"/>
              <a:t>1. 	Macronutrients: </a:t>
            </a:r>
            <a:r>
              <a:rPr lang="en-US" sz="2400" dirty="0" smtClean="0"/>
              <a:t>The elements needed in large 	amounts are called macronutrients.</a:t>
            </a:r>
            <a:endParaRPr lang="en-US" sz="2400" dirty="0"/>
          </a:p>
        </p:txBody>
      </p:sp>
      <p:sp>
        <p:nvSpPr>
          <p:cNvPr id="9" name="Rectangle 8"/>
          <p:cNvSpPr/>
          <p:nvPr/>
        </p:nvSpPr>
        <p:spPr>
          <a:xfrm>
            <a:off x="762000" y="4953000"/>
            <a:ext cx="7543800" cy="830997"/>
          </a:xfrm>
          <a:prstGeom prst="rect">
            <a:avLst/>
          </a:prstGeom>
        </p:spPr>
        <p:txBody>
          <a:bodyPr wrap="square">
            <a:spAutoFit/>
          </a:bodyPr>
          <a:lstStyle/>
          <a:p>
            <a:r>
              <a:rPr lang="en-US" sz="2400" i="1" dirty="0" smtClean="0"/>
              <a:t>Example: Oxygen, nitrogen, carbon, calcium, magnesium</a:t>
            </a:r>
          </a:p>
          <a:p>
            <a:r>
              <a:rPr lang="en-US" sz="2400" i="1" dirty="0" smtClean="0"/>
              <a:t>	and phosphorus.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7239000" cy="830997"/>
          </a:xfrm>
          <a:prstGeom prst="rect">
            <a:avLst/>
          </a:prstGeom>
        </p:spPr>
        <p:txBody>
          <a:bodyPr wrap="square">
            <a:spAutoFit/>
          </a:bodyPr>
          <a:lstStyle/>
          <a:p>
            <a:pPr algn="just"/>
            <a:r>
              <a:rPr lang="en-US" sz="2400" b="1" dirty="0" smtClean="0"/>
              <a:t>2. Micronutrients: </a:t>
            </a:r>
            <a:r>
              <a:rPr lang="en-US" sz="2400" dirty="0" smtClean="0"/>
              <a:t>The elements, needed in small amounts are called micronutrients.</a:t>
            </a:r>
            <a:endParaRPr lang="en-US" sz="2400" dirty="0"/>
          </a:p>
        </p:txBody>
      </p:sp>
      <p:sp>
        <p:nvSpPr>
          <p:cNvPr id="3" name="Rectangle 2"/>
          <p:cNvSpPr/>
          <p:nvPr/>
        </p:nvSpPr>
        <p:spPr>
          <a:xfrm>
            <a:off x="870385" y="2133599"/>
            <a:ext cx="6159700" cy="461665"/>
          </a:xfrm>
          <a:prstGeom prst="rect">
            <a:avLst/>
          </a:prstGeom>
        </p:spPr>
        <p:txBody>
          <a:bodyPr wrap="none">
            <a:spAutoFit/>
          </a:bodyPr>
          <a:lstStyle/>
          <a:p>
            <a:r>
              <a:rPr lang="en-US" sz="2400" dirty="0" smtClean="0"/>
              <a:t>Example: Boron, cobalt, strontium, zinc, copper</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11" name="Rectangle 10"/>
          <p:cNvSpPr/>
          <p:nvPr/>
        </p:nvSpPr>
        <p:spPr>
          <a:xfrm>
            <a:off x="870385" y="2685471"/>
            <a:ext cx="2731035"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smtClean="0">
                <a:ln w="11430"/>
                <a:latin typeface="Times New Roman" pitchFamily="18" charset="0"/>
                <a:cs typeface="Times New Roman" pitchFamily="18" charset="0"/>
              </a:rPr>
              <a:t>Nutrient cycles</a:t>
            </a:r>
          </a:p>
        </p:txBody>
      </p:sp>
      <p:sp>
        <p:nvSpPr>
          <p:cNvPr id="12" name="Rectangle 11"/>
          <p:cNvSpPr/>
          <p:nvPr/>
        </p:nvSpPr>
        <p:spPr>
          <a:xfrm>
            <a:off x="533400" y="3429000"/>
            <a:ext cx="7315200" cy="1200329"/>
          </a:xfrm>
          <a:prstGeom prst="rect">
            <a:avLst/>
          </a:prstGeom>
        </p:spPr>
        <p:txBody>
          <a:bodyPr wrap="square">
            <a:spAutoFit/>
          </a:bodyPr>
          <a:lstStyle/>
          <a:p>
            <a:pPr algn="just">
              <a:buFont typeface="Wingdings" pitchFamily="2" charset="2"/>
              <a:buChar char="Ø"/>
              <a:tabLst>
                <a:tab pos="457200" algn="l"/>
              </a:tabLst>
            </a:pPr>
            <a:r>
              <a:rPr lang="en-US" sz="2400" dirty="0" smtClean="0"/>
              <a:t> 	Cyclic flow of nutrients between the biotic and 	</a:t>
            </a:r>
            <a:r>
              <a:rPr lang="en-US" sz="2400" dirty="0" err="1" smtClean="0"/>
              <a:t>abiotic</a:t>
            </a:r>
            <a:r>
              <a:rPr lang="en-US" sz="2400" dirty="0" smtClean="0"/>
              <a:t> components is known as nutrient cycle 	(or) 	biogeochemical cycles.</a:t>
            </a:r>
            <a:endParaRPr lang="en-US" sz="2400" dirty="0"/>
          </a:p>
        </p:txBody>
      </p:sp>
      <p:sp>
        <p:nvSpPr>
          <p:cNvPr id="13" name="Rectangle 12"/>
          <p:cNvSpPr/>
          <p:nvPr/>
        </p:nvSpPr>
        <p:spPr>
          <a:xfrm>
            <a:off x="609600" y="4953000"/>
            <a:ext cx="7543800" cy="830997"/>
          </a:xfrm>
          <a:prstGeom prst="rect">
            <a:avLst/>
          </a:prstGeom>
        </p:spPr>
        <p:txBody>
          <a:bodyPr wrap="square">
            <a:spAutoFit/>
          </a:bodyPr>
          <a:lstStyle/>
          <a:p>
            <a:pPr>
              <a:buFont typeface="Wingdings" pitchFamily="2" charset="2"/>
              <a:buChar char="Ø"/>
              <a:tabLst>
                <a:tab pos="457200" algn="l"/>
              </a:tabLst>
            </a:pPr>
            <a:r>
              <a:rPr lang="en-US" sz="2400" dirty="0" smtClean="0"/>
              <a:t> 	Nutrients enter into the producers and move through 	food chain and ultimately reach the consumer.</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66800"/>
            <a:ext cx="7696200" cy="1569660"/>
          </a:xfrm>
          <a:prstGeom prst="rect">
            <a:avLst/>
          </a:prstGeom>
        </p:spPr>
        <p:txBody>
          <a:bodyPr wrap="square">
            <a:spAutoFit/>
          </a:bodyPr>
          <a:lstStyle/>
          <a:p>
            <a:pPr algn="just">
              <a:buFont typeface="Wingdings" pitchFamily="2" charset="2"/>
              <a:buChar char="Ø"/>
              <a:tabLst>
                <a:tab pos="342900" algn="l"/>
              </a:tabLst>
            </a:pPr>
            <a:r>
              <a:rPr lang="en-US" sz="2400" b="1" dirty="0" smtClean="0"/>
              <a:t> </a:t>
            </a:r>
            <a:r>
              <a:rPr lang="en-US" sz="2400" dirty="0" smtClean="0"/>
              <a:t>The bound nutrients of the consumers, after death, 	are decomposed and converted into inorganic 	substances, which are readily used up by the plants 	(producers) and again the cycle starts.</a:t>
            </a:r>
            <a:endParaRPr lang="en-US" sz="2400" dirty="0"/>
          </a:p>
        </p:txBody>
      </p:sp>
      <p:sp>
        <p:nvSpPr>
          <p:cNvPr id="3" name="Rectangle 2"/>
          <p:cNvSpPr/>
          <p:nvPr/>
        </p:nvSpPr>
        <p:spPr>
          <a:xfrm>
            <a:off x="762000" y="2971800"/>
            <a:ext cx="7391400" cy="1200329"/>
          </a:xfrm>
          <a:prstGeom prst="rect">
            <a:avLst/>
          </a:prstGeom>
        </p:spPr>
        <p:txBody>
          <a:bodyPr wrap="square">
            <a:spAutoFit/>
          </a:bodyPr>
          <a:lstStyle/>
          <a:p>
            <a:pPr algn="just">
              <a:buFont typeface="Wingdings" pitchFamily="2" charset="2"/>
              <a:buChar char="Ø"/>
              <a:tabLst>
                <a:tab pos="342900" algn="l"/>
              </a:tabLst>
            </a:pPr>
            <a:r>
              <a:rPr lang="en-US" sz="2400" b="1" dirty="0" smtClean="0"/>
              <a:t> </a:t>
            </a:r>
            <a:r>
              <a:rPr lang="en-US" sz="2400" dirty="0" smtClean="0"/>
              <a:t>The major nutrients like C, H, O and N are cycled 	again and again between biotic and abiotic 	component of the ecosystem.</a:t>
            </a:r>
            <a:endParaRPr lang="en-US" sz="2400" dirty="0"/>
          </a:p>
        </p:txBody>
      </p:sp>
      <p:sp>
        <p:nvSpPr>
          <p:cNvPr id="4" name="Rectangle 3"/>
          <p:cNvSpPr/>
          <p:nvPr/>
        </p:nvSpPr>
        <p:spPr>
          <a:xfrm>
            <a:off x="533400" y="4419600"/>
            <a:ext cx="2697405" cy="461665"/>
          </a:xfrm>
          <a:prstGeom prst="rect">
            <a:avLst/>
          </a:prstGeom>
        </p:spPr>
        <p:txBody>
          <a:bodyPr wrap="none">
            <a:spAutoFit/>
          </a:bodyPr>
          <a:lstStyle/>
          <a:p>
            <a:r>
              <a:rPr lang="en-US" sz="2400" b="1" dirty="0" smtClean="0"/>
              <a:t>Hydrological Cycle</a:t>
            </a:r>
            <a:endParaRPr lang="en-US" sz="2400" dirty="0"/>
          </a:p>
        </p:txBody>
      </p:sp>
      <p:sp>
        <p:nvSpPr>
          <p:cNvPr id="5" name="Rectangle 4"/>
          <p:cNvSpPr/>
          <p:nvPr/>
        </p:nvSpPr>
        <p:spPr>
          <a:xfrm>
            <a:off x="914400" y="5105400"/>
            <a:ext cx="7620000" cy="830997"/>
          </a:xfrm>
          <a:prstGeom prst="rect">
            <a:avLst/>
          </a:prstGeom>
        </p:spPr>
        <p:txBody>
          <a:bodyPr wrap="square">
            <a:spAutoFit/>
          </a:bodyPr>
          <a:lstStyle/>
          <a:p>
            <a:pPr>
              <a:buFont typeface="Arial" pitchFamily="34" charset="0"/>
              <a:buChar char="•"/>
              <a:tabLst>
                <a:tab pos="342900" algn="l"/>
              </a:tabLst>
            </a:pPr>
            <a:r>
              <a:rPr lang="en-US" sz="2400" b="1" dirty="0" smtClean="0"/>
              <a:t> 	</a:t>
            </a:r>
            <a:r>
              <a:rPr lang="en-US" sz="2400" dirty="0" smtClean="0"/>
              <a:t>Movement of water in a cyclic manner is known as</a:t>
            </a:r>
          </a:p>
          <a:p>
            <a:pPr>
              <a:tabLst>
                <a:tab pos="342900" algn="l"/>
              </a:tabLst>
            </a:pPr>
            <a:r>
              <a:rPr lang="en-US" sz="2400" dirty="0" smtClean="0"/>
              <a:t>	hydrological cycle.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4043" y="1066799"/>
            <a:ext cx="2395207"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latin typeface="+mj-lt"/>
                <a:cs typeface="Arial" pitchFamily="34" charset="0"/>
              </a:rPr>
              <a:t>Nitrogen cycle</a:t>
            </a:r>
          </a:p>
        </p:txBody>
      </p:sp>
      <p:sp>
        <p:nvSpPr>
          <p:cNvPr id="4" name="Rectangle 3"/>
          <p:cNvSpPr/>
          <p:nvPr/>
        </p:nvSpPr>
        <p:spPr>
          <a:xfrm>
            <a:off x="685800" y="2057400"/>
            <a:ext cx="7620000" cy="830997"/>
          </a:xfrm>
          <a:prstGeom prst="rect">
            <a:avLst/>
          </a:prstGeom>
        </p:spPr>
        <p:txBody>
          <a:bodyPr wrap="square">
            <a:spAutoFit/>
          </a:bodyPr>
          <a:lstStyle/>
          <a:p>
            <a:pPr>
              <a:tabLst>
                <a:tab pos="457200" algn="l"/>
              </a:tabLst>
            </a:pPr>
            <a:r>
              <a:rPr lang="en-US" sz="2400" dirty="0" smtClean="0"/>
              <a:t> 	Nitrogen is present in the atmosphere as N</a:t>
            </a:r>
            <a:r>
              <a:rPr lang="en-US" sz="2400" baseline="-25000" dirty="0" smtClean="0"/>
              <a:t>2</a:t>
            </a:r>
            <a:r>
              <a:rPr lang="en-US" sz="2400" dirty="0" smtClean="0"/>
              <a:t> in large</a:t>
            </a:r>
          </a:p>
          <a:p>
            <a:pPr>
              <a:tabLst>
                <a:tab pos="457200" algn="l"/>
              </a:tabLst>
            </a:pPr>
            <a:r>
              <a:rPr lang="en-US" sz="2400" dirty="0" smtClean="0"/>
              <a:t>	amounts (78%).</a:t>
            </a:r>
            <a:endParaRPr lang="en-US" sz="2400" dirty="0"/>
          </a:p>
        </p:txBody>
      </p:sp>
      <p:sp>
        <p:nvSpPr>
          <p:cNvPr id="5" name="Rectangle 4"/>
          <p:cNvSpPr/>
          <p:nvPr/>
        </p:nvSpPr>
        <p:spPr>
          <a:xfrm>
            <a:off x="838200" y="3429000"/>
            <a:ext cx="7315200" cy="830997"/>
          </a:xfrm>
          <a:prstGeom prst="rect">
            <a:avLst/>
          </a:prstGeom>
        </p:spPr>
        <p:txBody>
          <a:bodyPr wrap="square">
            <a:spAutoFit/>
          </a:bodyPr>
          <a:lstStyle/>
          <a:p>
            <a:pPr>
              <a:tabLst>
                <a:tab pos="457200" algn="l"/>
              </a:tabLst>
            </a:pPr>
            <a:r>
              <a:rPr lang="en-US" sz="2400" dirty="0" smtClean="0"/>
              <a:t> 	The nitrogen is present in all biotic components in 	different forms as food.</a:t>
            </a:r>
          </a:p>
        </p:txBody>
      </p:sp>
      <p:sp>
        <p:nvSpPr>
          <p:cNvPr id="6" name="Rectangle 5"/>
          <p:cNvSpPr/>
          <p:nvPr/>
        </p:nvSpPr>
        <p:spPr>
          <a:xfrm>
            <a:off x="1102560" y="4862286"/>
            <a:ext cx="7412954" cy="461665"/>
          </a:xfrm>
          <a:prstGeom prst="rect">
            <a:avLst/>
          </a:prstGeom>
        </p:spPr>
        <p:txBody>
          <a:bodyPr wrap="square">
            <a:spAutoFit/>
          </a:bodyPr>
          <a:lstStyle/>
          <a:p>
            <a:r>
              <a:rPr lang="en-US" sz="2400" i="1" dirty="0" smtClean="0"/>
              <a:t>Example: Proteins, vitamins, amino acids, etc.,</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219200"/>
            <a:ext cx="8153400" cy="1200329"/>
          </a:xfrm>
          <a:prstGeom prst="rect">
            <a:avLst/>
          </a:prstGeom>
          <a:noFill/>
        </p:spPr>
        <p:txBody>
          <a:bodyPr wrap="square" rtlCol="0">
            <a:spAutoFit/>
          </a:bodyPr>
          <a:lstStyle/>
          <a:p>
            <a:pPr algn="just">
              <a:tabLst>
                <a:tab pos="576263" algn="l"/>
              </a:tabLst>
            </a:pPr>
            <a:r>
              <a:rPr lang="en-US" sz="2400" b="1" dirty="0">
                <a:latin typeface="+mj-lt"/>
              </a:rPr>
              <a:t>	</a:t>
            </a:r>
            <a:r>
              <a:rPr lang="en-US" sz="2400" dirty="0" smtClean="0">
                <a:latin typeface="Times New Roman" pitchFamily="18" charset="0"/>
                <a:cs typeface="Times New Roman" pitchFamily="18" charset="0"/>
              </a:rPr>
              <a:t>Ecosystem </a:t>
            </a:r>
            <a:r>
              <a:rPr lang="en-US" sz="2400" dirty="0">
                <a:latin typeface="Times New Roman" pitchFamily="18" charset="0"/>
                <a:cs typeface="Times New Roman" pitchFamily="18" charset="0"/>
              </a:rPr>
              <a:t>is the basic functional unit of ecology. </a:t>
            </a:r>
            <a:r>
              <a:rPr lang="en-US" sz="2400" dirty="0" smtClean="0">
                <a:latin typeface="Times New Roman" pitchFamily="18" charset="0"/>
                <a:cs typeface="Times New Roman" pitchFamily="18" charset="0"/>
              </a:rPr>
              <a:t>The 	term 	ecosystem </a:t>
            </a:r>
            <a:r>
              <a:rPr lang="en-US" sz="2400" dirty="0">
                <a:latin typeface="Times New Roman" pitchFamily="18" charset="0"/>
                <a:cs typeface="Times New Roman" pitchFamily="18" charset="0"/>
              </a:rPr>
              <a:t>is coined from a Greek word </a:t>
            </a:r>
            <a:r>
              <a:rPr lang="en-US" sz="2400" dirty="0" smtClean="0">
                <a:latin typeface="Times New Roman" pitchFamily="18" charset="0"/>
                <a:cs typeface="Times New Roman" pitchFamily="18" charset="0"/>
              </a:rPr>
              <a:t>meaning study of 	home</a:t>
            </a:r>
            <a:r>
              <a:rPr lang="en-US" sz="2400" dirty="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sp>
        <p:nvSpPr>
          <p:cNvPr id="6" name="TextBox 5"/>
          <p:cNvSpPr txBox="1"/>
          <p:nvPr/>
        </p:nvSpPr>
        <p:spPr>
          <a:xfrm>
            <a:off x="533400" y="3276600"/>
            <a:ext cx="8077200" cy="2169825"/>
          </a:xfrm>
          <a:prstGeom prst="rect">
            <a:avLst/>
          </a:prstGeom>
          <a:noFill/>
        </p:spPr>
        <p:txBody>
          <a:bodyPr wrap="square" rtlCol="0">
            <a:spAutoFit/>
          </a:bodyPr>
          <a:lstStyle/>
          <a:p>
            <a:pPr algn="just">
              <a:spcBef>
                <a:spcPts val="600"/>
              </a:spcBef>
              <a:spcAft>
                <a:spcPts val="1200"/>
              </a:spcAft>
              <a:tabLst>
                <a:tab pos="576263" algn="l"/>
              </a:tabLst>
            </a:pPr>
            <a:r>
              <a:rPr lang="en-US" sz="2400" b="1" i="1" dirty="0" smtClean="0">
                <a:latin typeface="+mj-lt"/>
              </a:rPr>
              <a:t>  	</a:t>
            </a: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group of organisms interacting among </a:t>
            </a:r>
            <a:r>
              <a:rPr lang="en-US" sz="2400" dirty="0" smtClean="0">
                <a:latin typeface="Times New Roman" pitchFamily="18" charset="0"/>
                <a:cs typeface="Times New Roman" pitchFamily="18" charset="0"/>
              </a:rPr>
              <a:t>themselves and 	with </a:t>
            </a:r>
            <a:r>
              <a:rPr lang="en-US" sz="2400" dirty="0">
                <a:latin typeface="Times New Roman" pitchFamily="18" charset="0"/>
                <a:cs typeface="Times New Roman" pitchFamily="18" charset="0"/>
              </a:rPr>
              <a:t>environment is known </a:t>
            </a:r>
            <a:r>
              <a:rPr lang="en-US" sz="2400" dirty="0" smtClean="0">
                <a:latin typeface="Times New Roman" pitchFamily="18" charset="0"/>
                <a:cs typeface="Times New Roman" pitchFamily="18" charset="0"/>
              </a:rPr>
              <a:t>as ecosystem</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spcBef>
                <a:spcPts val="600"/>
              </a:spcBef>
              <a:spcAft>
                <a:spcPts val="1200"/>
              </a:spcAft>
              <a:tabLst>
                <a:tab pos="576263" algn="l"/>
              </a:tabLst>
            </a:pPr>
            <a:r>
              <a:rPr lang="en-US" sz="2400" dirty="0" smtClean="0">
                <a:latin typeface="Times New Roman" pitchFamily="18" charset="0"/>
                <a:cs typeface="Times New Roman" pitchFamily="18" charset="0"/>
              </a:rPr>
              <a:t> 	In an ecosystem </a:t>
            </a:r>
            <a:r>
              <a:rPr lang="en-US" sz="2400" dirty="0">
                <a:latin typeface="Times New Roman" pitchFamily="18" charset="0"/>
                <a:cs typeface="Times New Roman" pitchFamily="18" charset="0"/>
              </a:rPr>
              <a:t>is a community of different </a:t>
            </a:r>
            <a:r>
              <a:rPr lang="en-US" sz="2400" dirty="0" smtClean="0">
                <a:latin typeface="Times New Roman" pitchFamily="18" charset="0"/>
                <a:cs typeface="Times New Roman" pitchFamily="18" charset="0"/>
              </a:rPr>
              <a:t>species 	interacting with </a:t>
            </a:r>
            <a:r>
              <a:rPr lang="en-US" sz="2400" dirty="0">
                <a:latin typeface="Times New Roman" pitchFamily="18" charset="0"/>
                <a:cs typeface="Times New Roman" pitchFamily="18" charset="0"/>
              </a:rPr>
              <a:t>one another and with </a:t>
            </a:r>
            <a:r>
              <a:rPr lang="en-US" sz="2400" dirty="0" smtClean="0">
                <a:latin typeface="Times New Roman" pitchFamily="18" charset="0"/>
                <a:cs typeface="Times New Roman" pitchFamily="18" charset="0"/>
              </a:rPr>
              <a:t>their non-living 	environment exchanging energy and </a:t>
            </a:r>
            <a:r>
              <a:rPr lang="en-US" sz="2400" dirty="0">
                <a:latin typeface="Times New Roman" pitchFamily="18" charset="0"/>
                <a:cs typeface="Times New Roman" pitchFamily="18" charset="0"/>
              </a:rPr>
              <a:t>matter</a:t>
            </a:r>
            <a:r>
              <a:rPr lang="en-US" sz="2400" dirty="0" smtClean="0">
                <a:latin typeface="Times New Roman" pitchFamily="18" charset="0"/>
                <a:cs typeface="Times New Roman" pitchFamily="18" charset="0"/>
              </a:rPr>
              <a:t>. </a:t>
            </a:r>
          </a:p>
        </p:txBody>
      </p:sp>
      <p:sp>
        <p:nvSpPr>
          <p:cNvPr id="8" name="Rectangle 7"/>
          <p:cNvSpPr/>
          <p:nvPr/>
        </p:nvSpPr>
        <p:spPr>
          <a:xfrm>
            <a:off x="1064795" y="609600"/>
            <a:ext cx="2141932"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effectLst>
                  <a:outerShdw blurRad="76200" dist="50800" dir="5400000" algn="tl" rotWithShape="0">
                    <a:srgbClr val="000000">
                      <a:alpha val="65000"/>
                    </a:srgbClr>
                  </a:outerShdw>
                </a:effectLst>
                <a:latin typeface="Arial" pitchFamily="34" charset="0"/>
                <a:cs typeface="Arial" pitchFamily="34" charset="0"/>
              </a:rPr>
              <a:t>Ecosystem</a:t>
            </a:r>
            <a:endParaRPr lang="en-US" sz="3200" b="1" spc="50" dirty="0" smtClean="0">
              <a:ln w="11430"/>
              <a:effectLst>
                <a:outerShdw blurRad="76200" dist="50800" dir="5400000" algn="tl" rotWithShape="0">
                  <a:srgbClr val="000000">
                    <a:alpha val="65000"/>
                  </a:srgbClr>
                </a:outerShdw>
              </a:effectLst>
              <a:latin typeface="Arial" pitchFamily="34" charset="0"/>
              <a:cs typeface="Arial" pitchFamily="34" charset="0"/>
            </a:endParaRPr>
          </a:p>
        </p:txBody>
      </p:sp>
      <p:sp>
        <p:nvSpPr>
          <p:cNvPr id="9" name="Rectangle 8"/>
          <p:cNvSpPr/>
          <p:nvPr/>
        </p:nvSpPr>
        <p:spPr>
          <a:xfrm>
            <a:off x="1064795" y="2590800"/>
            <a:ext cx="1500732" cy="461665"/>
          </a:xfrm>
          <a:prstGeom prst="rect">
            <a:avLst/>
          </a:prstGeom>
        </p:spPr>
        <p:txBody>
          <a:bodyPr wrap="none">
            <a:spAutoFit/>
          </a:bodyPr>
          <a:lstStyle/>
          <a:p>
            <a:r>
              <a:rPr lang="en-US" sz="2400" b="1" dirty="0">
                <a:latin typeface="Times New Roman" pitchFamily="18" charset="0"/>
                <a:cs typeface="Times New Roman" pitchFamily="18" charset="0"/>
              </a:rPr>
              <a:t>Definition</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grayscl/>
          </a:blip>
          <a:srcRect/>
          <a:stretch>
            <a:fillRect/>
          </a:stretch>
        </p:blipFill>
        <p:spPr bwMode="auto">
          <a:xfrm>
            <a:off x="1524000" y="1143000"/>
            <a:ext cx="5499326" cy="3586163"/>
          </a:xfrm>
          <a:prstGeom prst="rect">
            <a:avLst/>
          </a:prstGeom>
          <a:noFill/>
          <a:ln w="9525">
            <a:noFill/>
            <a:miter lim="800000"/>
            <a:headEnd/>
            <a:tailEnd/>
          </a:ln>
          <a:effectLst/>
        </p:spPr>
      </p:pic>
      <p:sp>
        <p:nvSpPr>
          <p:cNvPr id="4" name="Rectangle 3"/>
          <p:cNvSpPr/>
          <p:nvPr/>
        </p:nvSpPr>
        <p:spPr>
          <a:xfrm>
            <a:off x="2971800" y="5029200"/>
            <a:ext cx="2065822" cy="461665"/>
          </a:xfrm>
          <a:prstGeom prst="rect">
            <a:avLst/>
          </a:prstGeom>
        </p:spPr>
        <p:txBody>
          <a:bodyPr wrap="none">
            <a:spAutoFit/>
          </a:bodyPr>
          <a:lstStyle/>
          <a:p>
            <a:r>
              <a:rPr lang="en-US" sz="2400" b="1" dirty="0" smtClean="0"/>
              <a:t>Nitrogen cycle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51344"/>
            <a:ext cx="8001000" cy="5262979"/>
          </a:xfrm>
          <a:prstGeom prst="rect">
            <a:avLst/>
          </a:prstGeom>
        </p:spPr>
        <p:txBody>
          <a:bodyPr wrap="square">
            <a:spAutoFit/>
          </a:bodyPr>
          <a:lstStyle/>
          <a:p>
            <a:pPr algn="just">
              <a:tabLst>
                <a:tab pos="457200" algn="l"/>
              </a:tabLst>
            </a:pPr>
            <a:r>
              <a:rPr lang="en-US" sz="2400" dirty="0" smtClean="0"/>
              <a:t> 	N</a:t>
            </a:r>
            <a:r>
              <a:rPr lang="en-US" sz="2400" baseline="-25000" dirty="0" smtClean="0"/>
              <a:t>2</a:t>
            </a:r>
            <a:r>
              <a:rPr lang="en-US" sz="2400" dirty="0" smtClean="0"/>
              <a:t> from the atmosphere is taken up by the green 	plants as a raw material for biosynthesis of different 	foods (amino acids, proteins, vitamins) and used in 	metabolism. </a:t>
            </a:r>
          </a:p>
          <a:p>
            <a:pPr algn="just">
              <a:tabLst>
                <a:tab pos="457200" algn="l"/>
              </a:tabLst>
            </a:pPr>
            <a:endParaRPr lang="en-US" sz="2400" dirty="0" smtClean="0"/>
          </a:p>
          <a:p>
            <a:pPr algn="just">
              <a:tabLst>
                <a:tab pos="457200" algn="l"/>
              </a:tabLst>
            </a:pPr>
            <a:r>
              <a:rPr lang="en-US" sz="2400" dirty="0" smtClean="0"/>
              <a:t> 	These food move through the food chain. After death of the 	plants and animals, the organic nitrogen in dead tissues is 	decomposed by several micro organisms 	(ammonifying and 	nitrifying bacteria) into ammonia, nitrites and nitrates, 	which are again used by the plants. </a:t>
            </a:r>
          </a:p>
          <a:p>
            <a:pPr algn="just">
              <a:tabLst>
                <a:tab pos="457200" algn="l"/>
              </a:tabLst>
            </a:pPr>
            <a:endParaRPr lang="en-US" sz="2400" dirty="0" smtClean="0"/>
          </a:p>
          <a:p>
            <a:pPr algn="just">
              <a:tabLst>
                <a:tab pos="457200" algn="l"/>
              </a:tabLst>
            </a:pPr>
            <a:r>
              <a:rPr lang="en-US" sz="2400" dirty="0" smtClean="0"/>
              <a:t> 	Some bacteria convert nitrates into molecular 	nitrogen 	(N</a:t>
            </a:r>
            <a:r>
              <a:rPr lang="en-US" sz="2400" baseline="-25000" dirty="0" smtClean="0"/>
              <a:t>2</a:t>
            </a:r>
            <a:r>
              <a:rPr lang="en-US" sz="2400" dirty="0" smtClean="0"/>
              <a:t>), which is again released back into	atmosphere and 	the cycle goes on.</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1806905" cy="461665"/>
          </a:xfrm>
          <a:prstGeom prst="rect">
            <a:avLst/>
          </a:prstGeom>
        </p:spPr>
        <p:txBody>
          <a:bodyPr wrap="none">
            <a:spAutoFit/>
          </a:bodyPr>
          <a:lstStyle/>
          <a:p>
            <a:r>
              <a:rPr lang="en-US" sz="2400" b="1" dirty="0" smtClean="0"/>
              <a:t>Nitrification</a:t>
            </a:r>
            <a:endParaRPr lang="en-US" sz="2400" b="1" dirty="0"/>
          </a:p>
        </p:txBody>
      </p:sp>
      <p:sp>
        <p:nvSpPr>
          <p:cNvPr id="4" name="Rectangle 3"/>
          <p:cNvSpPr/>
          <p:nvPr/>
        </p:nvSpPr>
        <p:spPr>
          <a:xfrm>
            <a:off x="685800" y="1524000"/>
            <a:ext cx="7467600" cy="1200329"/>
          </a:xfrm>
          <a:prstGeom prst="rect">
            <a:avLst/>
          </a:prstGeom>
        </p:spPr>
        <p:txBody>
          <a:bodyPr wrap="square">
            <a:spAutoFit/>
          </a:bodyPr>
          <a:lstStyle/>
          <a:p>
            <a:pPr>
              <a:tabLst>
                <a:tab pos="457200" algn="l"/>
              </a:tabLst>
            </a:pPr>
            <a:r>
              <a:rPr lang="en-US" sz="2400" i="1" dirty="0" smtClean="0"/>
              <a:t> </a:t>
            </a:r>
            <a:r>
              <a:rPr lang="en-US" sz="2400" dirty="0" smtClean="0"/>
              <a:t>	Conversion of ammonia into nitrates is termed as</a:t>
            </a:r>
          </a:p>
          <a:p>
            <a:pPr>
              <a:tabLst>
                <a:tab pos="457200" algn="l"/>
              </a:tabLst>
            </a:pPr>
            <a:r>
              <a:rPr lang="en-US" sz="2400" dirty="0" smtClean="0"/>
              <a:t>	nitrification. This is brought about by nitrifying 	bacteria.</a:t>
            </a:r>
            <a:endParaRPr lang="en-US" sz="2400" dirty="0"/>
          </a:p>
        </p:txBody>
      </p:sp>
      <p:sp>
        <p:nvSpPr>
          <p:cNvPr id="5" name="Rectangle 4"/>
          <p:cNvSpPr/>
          <p:nvPr/>
        </p:nvSpPr>
        <p:spPr>
          <a:xfrm>
            <a:off x="1152526" y="2895599"/>
            <a:ext cx="4859535" cy="461665"/>
          </a:xfrm>
          <a:prstGeom prst="rect">
            <a:avLst/>
          </a:prstGeom>
        </p:spPr>
        <p:txBody>
          <a:bodyPr wrap="none">
            <a:spAutoFit/>
          </a:bodyPr>
          <a:lstStyle/>
          <a:p>
            <a:r>
              <a:rPr lang="en-US" sz="2400" dirty="0" smtClean="0"/>
              <a:t>Example: Nitrobacter,  Nitrosomonas</a:t>
            </a:r>
            <a:r>
              <a:rPr lang="en-US" sz="2400" i="1" dirty="0" smtClean="0"/>
              <a:t>.</a:t>
            </a:r>
            <a:endParaRPr lang="en-US" sz="2400" dirty="0"/>
          </a:p>
        </p:txBody>
      </p:sp>
      <p:sp>
        <p:nvSpPr>
          <p:cNvPr id="9" name="Rectangle 8"/>
          <p:cNvSpPr/>
          <p:nvPr/>
        </p:nvSpPr>
        <p:spPr>
          <a:xfrm>
            <a:off x="685800" y="3581400"/>
            <a:ext cx="2114681" cy="461665"/>
          </a:xfrm>
          <a:prstGeom prst="rect">
            <a:avLst/>
          </a:prstGeom>
        </p:spPr>
        <p:txBody>
          <a:bodyPr wrap="none">
            <a:spAutoFit/>
          </a:bodyPr>
          <a:lstStyle/>
          <a:p>
            <a:r>
              <a:rPr lang="en-US" sz="2400" b="1" dirty="0" err="1" smtClean="0"/>
              <a:t>Denitrification</a:t>
            </a:r>
            <a:endParaRPr lang="en-US" sz="2400" b="1" dirty="0"/>
          </a:p>
        </p:txBody>
      </p:sp>
      <p:sp>
        <p:nvSpPr>
          <p:cNvPr id="10" name="Rectangle 9"/>
          <p:cNvSpPr/>
          <p:nvPr/>
        </p:nvSpPr>
        <p:spPr>
          <a:xfrm>
            <a:off x="762000" y="4114800"/>
            <a:ext cx="7772400" cy="1200329"/>
          </a:xfrm>
          <a:prstGeom prst="rect">
            <a:avLst/>
          </a:prstGeom>
        </p:spPr>
        <p:txBody>
          <a:bodyPr wrap="square">
            <a:spAutoFit/>
          </a:bodyPr>
          <a:lstStyle/>
          <a:p>
            <a:pPr algn="just">
              <a:tabLst>
                <a:tab pos="457200" algn="l"/>
              </a:tabLst>
            </a:pPr>
            <a:r>
              <a:rPr lang="en-US" sz="2400" i="1" dirty="0" smtClean="0"/>
              <a:t> 	</a:t>
            </a:r>
            <a:r>
              <a:rPr lang="en-US" sz="2400" dirty="0" smtClean="0"/>
              <a:t>Conversion of nitrates into nitrogen  (N</a:t>
            </a:r>
            <a:r>
              <a:rPr lang="en-US" sz="2400" baseline="-25000" dirty="0" smtClean="0"/>
              <a:t>2</a:t>
            </a:r>
            <a:r>
              <a:rPr lang="en-US" sz="2400" dirty="0" smtClean="0"/>
              <a:t>) is termed as</a:t>
            </a:r>
          </a:p>
          <a:p>
            <a:pPr algn="just">
              <a:tabLst>
                <a:tab pos="457200" algn="l"/>
              </a:tabLst>
            </a:pPr>
            <a:r>
              <a:rPr lang="en-US" sz="2400" dirty="0" smtClean="0"/>
              <a:t>	denitrification. This process is brought about by 	denitrifying bacteria.</a:t>
            </a:r>
            <a:endParaRPr lang="en-US" sz="2400" dirty="0"/>
          </a:p>
        </p:txBody>
      </p:sp>
      <p:sp>
        <p:nvSpPr>
          <p:cNvPr id="12" name="Rectangle 11"/>
          <p:cNvSpPr/>
          <p:nvPr/>
        </p:nvSpPr>
        <p:spPr>
          <a:xfrm>
            <a:off x="1232355" y="5711371"/>
            <a:ext cx="4992072" cy="461665"/>
          </a:xfrm>
          <a:prstGeom prst="rect">
            <a:avLst/>
          </a:prstGeom>
        </p:spPr>
        <p:txBody>
          <a:bodyPr wrap="none">
            <a:spAutoFit/>
          </a:bodyPr>
          <a:lstStyle/>
          <a:p>
            <a:r>
              <a:rPr lang="en-US" sz="2400" dirty="0" smtClean="0"/>
              <a:t>Example: Pseudomonas,  fluorescence.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0"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9877" y="990600"/>
            <a:ext cx="258115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latin typeface="Arial" pitchFamily="34" charset="0"/>
                <a:cs typeface="Arial" pitchFamily="34" charset="0"/>
              </a:rPr>
              <a:t>Oxygen cycle</a:t>
            </a:r>
          </a:p>
        </p:txBody>
      </p:sp>
      <p:sp>
        <p:nvSpPr>
          <p:cNvPr id="4" name="Rectangle 3"/>
          <p:cNvSpPr/>
          <p:nvPr/>
        </p:nvSpPr>
        <p:spPr>
          <a:xfrm>
            <a:off x="609600" y="1752600"/>
            <a:ext cx="7620000" cy="830997"/>
          </a:xfrm>
          <a:prstGeom prst="rect">
            <a:avLst/>
          </a:prstGeom>
        </p:spPr>
        <p:txBody>
          <a:bodyPr wrap="square">
            <a:spAutoFit/>
          </a:bodyPr>
          <a:lstStyle/>
          <a:p>
            <a:pPr>
              <a:tabLst>
                <a:tab pos="457200" algn="l"/>
              </a:tabLst>
            </a:pPr>
            <a:r>
              <a:rPr lang="en-US" sz="2400" b="1" dirty="0" smtClean="0">
                <a:solidFill>
                  <a:srgbClr val="1C5AA4"/>
                </a:solidFill>
              </a:rPr>
              <a:t> 	</a:t>
            </a:r>
            <a:r>
              <a:rPr lang="en-US" sz="2400" dirty="0" smtClean="0"/>
              <a:t>Oxygen cycle is the cycle that helps move oxygen</a:t>
            </a:r>
          </a:p>
          <a:p>
            <a:pPr>
              <a:tabLst>
                <a:tab pos="457200" algn="l"/>
              </a:tabLst>
            </a:pPr>
            <a:r>
              <a:rPr lang="en-US" sz="2400" dirty="0" smtClean="0"/>
              <a:t>	through three main regions of the earth.</a:t>
            </a:r>
            <a:endParaRPr lang="en-US" sz="2400" dirty="0"/>
          </a:p>
        </p:txBody>
      </p:sp>
      <p:sp>
        <p:nvSpPr>
          <p:cNvPr id="5" name="Rectangle 4"/>
          <p:cNvSpPr/>
          <p:nvPr/>
        </p:nvSpPr>
        <p:spPr>
          <a:xfrm>
            <a:off x="1295400" y="2971800"/>
            <a:ext cx="5638800" cy="1661993"/>
          </a:xfrm>
          <a:prstGeom prst="rect">
            <a:avLst/>
          </a:prstGeom>
        </p:spPr>
        <p:txBody>
          <a:bodyPr wrap="square">
            <a:spAutoFit/>
          </a:bodyPr>
          <a:lstStyle/>
          <a:p>
            <a:pPr>
              <a:spcBef>
                <a:spcPts val="600"/>
              </a:spcBef>
              <a:spcAft>
                <a:spcPts val="1200"/>
              </a:spcAft>
            </a:pPr>
            <a:r>
              <a:rPr lang="en-US" sz="2400" dirty="0" smtClean="0"/>
              <a:t>1. The atmosphere (air).</a:t>
            </a:r>
          </a:p>
          <a:p>
            <a:pPr>
              <a:spcBef>
                <a:spcPts val="600"/>
              </a:spcBef>
              <a:spcAft>
                <a:spcPts val="1200"/>
              </a:spcAft>
            </a:pPr>
            <a:r>
              <a:rPr lang="en-US" sz="2400" dirty="0" smtClean="0"/>
              <a:t>2. The biosphere (sum of all ecosystem).</a:t>
            </a:r>
          </a:p>
          <a:p>
            <a:pPr>
              <a:spcBef>
                <a:spcPts val="600"/>
              </a:spcBef>
              <a:spcAft>
                <a:spcPts val="1200"/>
              </a:spcAft>
            </a:pPr>
            <a:r>
              <a:rPr lang="en-US" sz="2400" dirty="0" smtClean="0"/>
              <a:t>3. The lithosphere (earth’s crust).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685800"/>
            <a:ext cx="2610073" cy="461665"/>
          </a:xfrm>
          <a:prstGeom prst="rect">
            <a:avLst/>
          </a:prstGeom>
        </p:spPr>
        <p:txBody>
          <a:bodyPr wrap="none">
            <a:spAutoFit/>
          </a:bodyPr>
          <a:lstStyle/>
          <a:p>
            <a:r>
              <a:rPr lang="en-US" sz="2400" b="1" dirty="0" smtClean="0"/>
              <a:t>1. The atmosphere</a:t>
            </a:r>
            <a:endParaRPr lang="en-US" sz="2400" dirty="0"/>
          </a:p>
        </p:txBody>
      </p:sp>
      <p:sp>
        <p:nvSpPr>
          <p:cNvPr id="4" name="Rectangle 3"/>
          <p:cNvSpPr/>
          <p:nvPr/>
        </p:nvSpPr>
        <p:spPr>
          <a:xfrm>
            <a:off x="685800" y="1295400"/>
            <a:ext cx="8001000" cy="3046988"/>
          </a:xfrm>
          <a:prstGeom prst="rect">
            <a:avLst/>
          </a:prstGeom>
        </p:spPr>
        <p:txBody>
          <a:bodyPr wrap="square">
            <a:spAutoFit/>
          </a:bodyPr>
          <a:lstStyle/>
          <a:p>
            <a:pPr algn="just">
              <a:buFont typeface="Wingdings" pitchFamily="2" charset="2"/>
              <a:buChar char="Ø"/>
              <a:tabLst>
                <a:tab pos="457200" algn="l"/>
              </a:tabLst>
            </a:pPr>
            <a:r>
              <a:rPr lang="en-US" sz="2400" b="1" dirty="0" smtClean="0">
                <a:solidFill>
                  <a:srgbClr val="1C5AA4"/>
                </a:solidFill>
              </a:rPr>
              <a:t> 	</a:t>
            </a:r>
            <a:r>
              <a:rPr lang="en-US" sz="2400" dirty="0" smtClean="0"/>
              <a:t>It is the region of gases that lies above the earth’s 	surface. It is the largest reservoirs of free oxygen on 	earth. In the atmosphere oxygen is released by the 	process called photosynthesis.</a:t>
            </a:r>
          </a:p>
          <a:p>
            <a:pPr algn="just">
              <a:tabLst>
                <a:tab pos="457200" algn="l"/>
              </a:tabLst>
            </a:pPr>
            <a:endParaRPr lang="en-US" sz="2400" dirty="0" smtClean="0"/>
          </a:p>
          <a:p>
            <a:pPr algn="just">
              <a:buFont typeface="Wingdings" pitchFamily="2" charset="2"/>
              <a:buChar char="Ø"/>
              <a:tabLst>
                <a:tab pos="457200" algn="l"/>
              </a:tabLst>
            </a:pPr>
            <a:r>
              <a:rPr lang="en-US" sz="2400" dirty="0" smtClean="0"/>
              <a:t> 	Plants mark the beginning of the oxygen cycle. During</a:t>
            </a:r>
          </a:p>
          <a:p>
            <a:pPr algn="just">
              <a:tabLst>
                <a:tab pos="457200" algn="l"/>
              </a:tabLst>
            </a:pPr>
            <a:r>
              <a:rPr lang="en-US" sz="2400" dirty="0" smtClean="0"/>
              <a:t>	photosynthesis, plants convert carbondioxide and water 	into 	carbohydrate and oxygen.</a:t>
            </a:r>
            <a:endParaRPr lang="en-US" sz="2400" dirty="0"/>
          </a:p>
        </p:txBody>
      </p:sp>
      <p:sp>
        <p:nvSpPr>
          <p:cNvPr id="5" name="Rectangle 4"/>
          <p:cNvSpPr/>
          <p:nvPr/>
        </p:nvSpPr>
        <p:spPr>
          <a:xfrm>
            <a:off x="914400" y="5486400"/>
            <a:ext cx="7772400" cy="830997"/>
          </a:xfrm>
          <a:prstGeom prst="rect">
            <a:avLst/>
          </a:prstGeom>
        </p:spPr>
        <p:txBody>
          <a:bodyPr wrap="square">
            <a:spAutoFit/>
          </a:bodyPr>
          <a:lstStyle/>
          <a:p>
            <a:pPr algn="just"/>
            <a:r>
              <a:rPr lang="en-US" sz="2400" dirty="0" smtClean="0"/>
              <a:t>This means that plants “breathe” in carbondioxide and “breathe” out oxygen.</a:t>
            </a:r>
            <a:endParaRPr lang="en-US" sz="2400" dirty="0"/>
          </a:p>
        </p:txBody>
      </p:sp>
      <p:pic>
        <p:nvPicPr>
          <p:cNvPr id="1026" name="Picture 2"/>
          <p:cNvPicPr>
            <a:picLocks noChangeAspect="1" noChangeArrowheads="1"/>
          </p:cNvPicPr>
          <p:nvPr/>
        </p:nvPicPr>
        <p:blipFill>
          <a:blip r:embed="rId2">
            <a:biLevel thresh="75000"/>
          </a:blip>
          <a:srcRect/>
          <a:stretch>
            <a:fillRect/>
          </a:stretch>
        </p:blipFill>
        <p:spPr bwMode="auto">
          <a:xfrm>
            <a:off x="1981200" y="4876800"/>
            <a:ext cx="5181600" cy="420011"/>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ppt_x"/>
                                          </p:val>
                                        </p:tav>
                                        <p:tav tm="100000">
                                          <p:val>
                                            <p:strVal val="#ppt_x"/>
                                          </p:val>
                                        </p:tav>
                                      </p:tavLst>
                                    </p:anim>
                                    <p:anim calcmode="lin" valueType="num">
                                      <p:cBhvr additive="base">
                                        <p:cTn id="3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066800"/>
            <a:ext cx="2535438" cy="492443"/>
          </a:xfrm>
          <a:prstGeom prst="rect">
            <a:avLst/>
          </a:prstGeom>
        </p:spPr>
        <p:txBody>
          <a:bodyPr wrap="none">
            <a:spAutoFit/>
          </a:bodyPr>
          <a:lstStyle/>
          <a:p>
            <a:r>
              <a:rPr lang="en-US" sz="2600" b="1" dirty="0" smtClean="0"/>
              <a:t>2. The biosphere</a:t>
            </a:r>
            <a:endParaRPr lang="en-US" sz="2600" b="1" dirty="0"/>
          </a:p>
        </p:txBody>
      </p:sp>
      <p:sp>
        <p:nvSpPr>
          <p:cNvPr id="4" name="Rectangle 3"/>
          <p:cNvSpPr/>
          <p:nvPr/>
        </p:nvSpPr>
        <p:spPr>
          <a:xfrm>
            <a:off x="838200" y="1981200"/>
            <a:ext cx="8077200" cy="2308324"/>
          </a:xfrm>
          <a:prstGeom prst="rect">
            <a:avLst/>
          </a:prstGeom>
        </p:spPr>
        <p:txBody>
          <a:bodyPr wrap="square">
            <a:spAutoFit/>
          </a:bodyPr>
          <a:lstStyle/>
          <a:p>
            <a:pPr algn="just">
              <a:tabLst>
                <a:tab pos="457200" algn="l"/>
              </a:tabLst>
            </a:pPr>
            <a:r>
              <a:rPr lang="en-US" sz="2400" dirty="0" smtClean="0"/>
              <a:t> 	Biosphere is the sum of all the earth’s ecosystem. In the 	biosphere the main cycles are respiration and 	photosynthesis. </a:t>
            </a:r>
          </a:p>
          <a:p>
            <a:pPr algn="just">
              <a:tabLst>
                <a:tab pos="457200" algn="l"/>
              </a:tabLst>
            </a:pPr>
            <a:endParaRPr lang="en-US" sz="2400" dirty="0" smtClean="0"/>
          </a:p>
          <a:p>
            <a:pPr algn="just">
              <a:tabLst>
                <a:tab pos="457200" algn="l"/>
              </a:tabLst>
            </a:pPr>
            <a:r>
              <a:rPr lang="en-US" sz="2400" dirty="0" smtClean="0"/>
              <a:t> 	Animals and humans breathe in oxygen 	and breath 	out </a:t>
            </a:r>
            <a:r>
              <a:rPr lang="en-US" sz="2400" dirty="0" err="1" smtClean="0"/>
              <a:t>carbondioxide</a:t>
            </a:r>
            <a:r>
              <a:rPr lang="en-US" sz="2400" dirty="0" smtClean="0"/>
              <a:t>. </a:t>
            </a:r>
            <a:endParaRPr lang="en-US" sz="2400" dirty="0"/>
          </a:p>
        </p:txBody>
      </p:sp>
      <p:pic>
        <p:nvPicPr>
          <p:cNvPr id="2050" name="Picture 2"/>
          <p:cNvPicPr>
            <a:picLocks noChangeAspect="1" noChangeArrowheads="1"/>
          </p:cNvPicPr>
          <p:nvPr/>
        </p:nvPicPr>
        <p:blipFill>
          <a:blip r:embed="rId2">
            <a:biLevel thresh="75000"/>
          </a:blip>
          <a:srcRect/>
          <a:stretch>
            <a:fillRect/>
          </a:stretch>
        </p:blipFill>
        <p:spPr bwMode="auto">
          <a:xfrm>
            <a:off x="1524000" y="4724400"/>
            <a:ext cx="5791200" cy="39549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2661370" cy="461665"/>
          </a:xfrm>
          <a:prstGeom prst="rect">
            <a:avLst/>
          </a:prstGeom>
        </p:spPr>
        <p:txBody>
          <a:bodyPr wrap="none">
            <a:spAutoFit/>
          </a:bodyPr>
          <a:lstStyle/>
          <a:p>
            <a:r>
              <a:rPr lang="en-US" sz="2400" b="1" dirty="0" smtClean="0"/>
              <a:t>3. The Lithosphere</a:t>
            </a:r>
            <a:endParaRPr lang="en-US" sz="2400" b="1" dirty="0"/>
          </a:p>
        </p:txBody>
      </p:sp>
      <p:sp>
        <p:nvSpPr>
          <p:cNvPr id="3" name="Rectangle 2"/>
          <p:cNvSpPr/>
          <p:nvPr/>
        </p:nvSpPr>
        <p:spPr>
          <a:xfrm>
            <a:off x="762000" y="1828800"/>
            <a:ext cx="8077200" cy="4108817"/>
          </a:xfrm>
          <a:prstGeom prst="rect">
            <a:avLst/>
          </a:prstGeom>
        </p:spPr>
        <p:txBody>
          <a:bodyPr wrap="square">
            <a:spAutoFit/>
          </a:bodyPr>
          <a:lstStyle/>
          <a:p>
            <a:pPr algn="just">
              <a:spcBef>
                <a:spcPts val="600"/>
              </a:spcBef>
              <a:spcAft>
                <a:spcPts val="1200"/>
              </a:spcAft>
              <a:buFont typeface="Wingdings" pitchFamily="2" charset="2"/>
              <a:buChar char="Ø"/>
              <a:tabLst>
                <a:tab pos="457200" algn="l"/>
              </a:tabLst>
            </a:pPr>
            <a:r>
              <a:rPr lang="en-US" sz="2400" b="1" dirty="0" smtClean="0">
                <a:solidFill>
                  <a:srgbClr val="1C5AA4"/>
                </a:solidFill>
              </a:rPr>
              <a:t> </a:t>
            </a:r>
            <a:r>
              <a:rPr lang="en-US" sz="2400" dirty="0" smtClean="0"/>
              <a:t>	The largest reservoir of oxygen is lithosphere. Here	oxygen is present as silicates and oxides. </a:t>
            </a:r>
          </a:p>
          <a:p>
            <a:pPr algn="just">
              <a:spcBef>
                <a:spcPts val="600"/>
              </a:spcBef>
              <a:spcAft>
                <a:spcPts val="1200"/>
              </a:spcAft>
              <a:buFont typeface="Wingdings" pitchFamily="2" charset="2"/>
              <a:buChar char="Ø"/>
              <a:tabLst>
                <a:tab pos="457200" algn="l"/>
              </a:tabLst>
            </a:pPr>
            <a:r>
              <a:rPr lang="en-US" sz="2400" dirty="0" smtClean="0"/>
              <a:t> 	When oxygen bearing mineral is exposed to the elements, 	a chemical reaction occurs that wears it down and 	produces free oxygen. </a:t>
            </a:r>
          </a:p>
          <a:p>
            <a:pPr algn="just">
              <a:spcBef>
                <a:spcPts val="600"/>
              </a:spcBef>
              <a:spcAft>
                <a:spcPts val="1200"/>
              </a:spcAft>
              <a:buFont typeface="Wingdings" pitchFamily="2" charset="2"/>
              <a:buChar char="Ø"/>
              <a:tabLst>
                <a:tab pos="457200" algn="l"/>
              </a:tabLst>
            </a:pPr>
            <a:r>
              <a:rPr lang="en-US" sz="2400" dirty="0" smtClean="0"/>
              <a:t> 	Thus, these are the main oxygen cycles and each play an 	important role in helping to project and maintain life on 	the earth.</a:t>
            </a:r>
          </a:p>
          <a:p>
            <a:pPr algn="just">
              <a:spcBef>
                <a:spcPts val="600"/>
              </a:spcBef>
              <a:spcAft>
                <a:spcPts val="1200"/>
              </a:spcAft>
              <a:tabLst>
                <a:tab pos="457200" algn="l"/>
              </a:tabLst>
            </a:pPr>
            <a:r>
              <a:rPr lang="en-US" sz="2400" b="1" dirty="0" smtClean="0">
                <a:solidFill>
                  <a:srgbClr val="1C5AA4"/>
                </a:solidFill>
              </a:rPr>
              <a:t>	</a:t>
            </a:r>
            <a:endParaRPr lang="en-US" sz="2400" b="1" dirty="0">
              <a:solidFill>
                <a:srgbClr val="1C5AA4"/>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biLevel thresh="75000"/>
          </a:blip>
          <a:srcRect/>
          <a:stretch>
            <a:fillRect/>
          </a:stretch>
        </p:blipFill>
        <p:spPr bwMode="auto">
          <a:xfrm>
            <a:off x="1066800" y="761999"/>
            <a:ext cx="6477000" cy="144780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biLevel thresh="75000"/>
          </a:blip>
          <a:srcRect/>
          <a:stretch>
            <a:fillRect/>
          </a:stretch>
        </p:blipFill>
        <p:spPr bwMode="auto">
          <a:xfrm>
            <a:off x="1879600" y="2235200"/>
            <a:ext cx="4724400" cy="3816029"/>
          </a:xfrm>
          <a:prstGeom prst="rect">
            <a:avLst/>
          </a:prstGeom>
          <a:noFill/>
          <a:ln w="9525">
            <a:noFill/>
            <a:miter lim="800000"/>
            <a:headEnd/>
            <a:tailEnd/>
          </a:ln>
          <a:effectLst/>
        </p:spPr>
      </p:pic>
      <p:sp>
        <p:nvSpPr>
          <p:cNvPr id="9" name="Rectangle 8"/>
          <p:cNvSpPr/>
          <p:nvPr/>
        </p:nvSpPr>
        <p:spPr>
          <a:xfrm>
            <a:off x="3244571" y="6096000"/>
            <a:ext cx="1994457" cy="461665"/>
          </a:xfrm>
          <a:prstGeom prst="rect">
            <a:avLst/>
          </a:prstGeom>
        </p:spPr>
        <p:txBody>
          <a:bodyPr wrap="none">
            <a:spAutoFit/>
          </a:bodyPr>
          <a:lstStyle/>
          <a:p>
            <a:r>
              <a:rPr lang="en-US" sz="2400" b="1" dirty="0"/>
              <a:t> </a:t>
            </a:r>
            <a:r>
              <a:rPr lang="en-US" sz="2400" b="1" dirty="0" smtClean="0"/>
              <a:t>Oxygen cycle</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2300" y="1566208"/>
            <a:ext cx="8077200" cy="1938992"/>
          </a:xfrm>
          <a:prstGeom prst="rect">
            <a:avLst/>
          </a:prstGeom>
        </p:spPr>
        <p:txBody>
          <a:bodyPr wrap="square">
            <a:spAutoFit/>
          </a:bodyPr>
          <a:lstStyle/>
          <a:p>
            <a:pPr algn="just">
              <a:buFont typeface="Wingdings" pitchFamily="2" charset="2"/>
              <a:buChar char="Ø"/>
              <a:tabLst>
                <a:tab pos="465138" algn="l"/>
              </a:tabLst>
            </a:pPr>
            <a:r>
              <a:rPr lang="en-US" sz="2400" dirty="0" smtClean="0"/>
              <a:t> 	In an area one community may be replaced by another</a:t>
            </a:r>
          </a:p>
          <a:p>
            <a:pPr algn="just">
              <a:tabLst>
                <a:tab pos="465138" algn="l"/>
              </a:tabLst>
            </a:pPr>
            <a:r>
              <a:rPr lang="en-US" sz="2400" dirty="0" smtClean="0"/>
              <a:t>	community or by a series of communities. </a:t>
            </a:r>
          </a:p>
          <a:p>
            <a:pPr algn="just">
              <a:buFont typeface="Wingdings" pitchFamily="2" charset="2"/>
              <a:buChar char="Ø"/>
              <a:tabLst>
                <a:tab pos="465138" algn="l"/>
              </a:tabLst>
            </a:pPr>
            <a:r>
              <a:rPr lang="en-US" sz="2400" dirty="0" smtClean="0"/>
              <a:t> 	Thus the  	progressive replacement of one community by 	another till  the development of stable community in 	a 	particular area is called ecological succession.</a:t>
            </a:r>
            <a:endParaRPr lang="en-US" sz="2400" dirty="0"/>
          </a:p>
        </p:txBody>
      </p:sp>
      <p:sp>
        <p:nvSpPr>
          <p:cNvPr id="5" name="Rectangle 4"/>
          <p:cNvSpPr/>
          <p:nvPr/>
        </p:nvSpPr>
        <p:spPr>
          <a:xfrm>
            <a:off x="685800" y="3972580"/>
            <a:ext cx="433965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cs typeface="Arial" pitchFamily="34" charset="0"/>
              </a:rPr>
              <a:t>Stages of ecological succession</a:t>
            </a:r>
          </a:p>
        </p:txBody>
      </p:sp>
      <p:sp>
        <p:nvSpPr>
          <p:cNvPr id="6" name="Rectangle 5"/>
          <p:cNvSpPr/>
          <p:nvPr/>
        </p:nvSpPr>
        <p:spPr>
          <a:xfrm>
            <a:off x="762000" y="4689157"/>
            <a:ext cx="3058081" cy="461665"/>
          </a:xfrm>
          <a:prstGeom prst="rect">
            <a:avLst/>
          </a:prstGeom>
        </p:spPr>
        <p:txBody>
          <a:bodyPr wrap="none">
            <a:spAutoFit/>
          </a:bodyPr>
          <a:lstStyle/>
          <a:p>
            <a:r>
              <a:rPr lang="en-US" sz="2400" b="1" dirty="0" smtClean="0"/>
              <a:t>1. Pioneer community</a:t>
            </a:r>
            <a:endParaRPr lang="en-US" sz="2400" b="1" dirty="0"/>
          </a:p>
        </p:txBody>
      </p:sp>
      <p:sp>
        <p:nvSpPr>
          <p:cNvPr id="7" name="Rectangle 6"/>
          <p:cNvSpPr/>
          <p:nvPr/>
        </p:nvSpPr>
        <p:spPr>
          <a:xfrm>
            <a:off x="838200" y="5276671"/>
            <a:ext cx="7467600" cy="1200329"/>
          </a:xfrm>
          <a:prstGeom prst="rect">
            <a:avLst/>
          </a:prstGeom>
        </p:spPr>
        <p:txBody>
          <a:bodyPr wrap="square">
            <a:spAutoFit/>
          </a:bodyPr>
          <a:lstStyle/>
          <a:p>
            <a:pPr algn="just">
              <a:tabLst>
                <a:tab pos="465138" algn="l"/>
              </a:tabLst>
            </a:pPr>
            <a:r>
              <a:rPr lang="en-US" sz="2400" dirty="0" smtClean="0"/>
              <a:t> 	First group of organism, which establish their 	community in the area is called ‘Pioneer’ 	Community.</a:t>
            </a:r>
            <a:endParaRPr lang="en-US" sz="2400" dirty="0"/>
          </a:p>
        </p:txBody>
      </p:sp>
      <p:sp>
        <p:nvSpPr>
          <p:cNvPr id="8" name="Rectangle 7"/>
          <p:cNvSpPr/>
          <p:nvPr/>
        </p:nvSpPr>
        <p:spPr>
          <a:xfrm>
            <a:off x="644564" y="798286"/>
            <a:ext cx="4470134"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cs typeface="Arial" pitchFamily="34" charset="0"/>
              </a:rPr>
              <a:t>ECOLOGICAL SUCCESSION</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0"/>
            <a:ext cx="3517694" cy="492443"/>
          </a:xfrm>
          <a:prstGeom prst="rect">
            <a:avLst/>
          </a:prstGeom>
        </p:spPr>
        <p:txBody>
          <a:bodyPr wrap="none">
            <a:spAutoFit/>
          </a:bodyPr>
          <a:lstStyle/>
          <a:p>
            <a:r>
              <a:rPr lang="en-US" sz="2600" b="1" dirty="0" smtClean="0"/>
              <a:t>2. </a:t>
            </a:r>
            <a:r>
              <a:rPr lang="en-US" sz="2600" b="1" dirty="0" err="1" smtClean="0"/>
              <a:t>Seres</a:t>
            </a:r>
            <a:r>
              <a:rPr lang="en-US" sz="2600" b="1" dirty="0" smtClean="0"/>
              <a:t> (or) </a:t>
            </a:r>
            <a:r>
              <a:rPr lang="en-US" sz="2600" b="1" dirty="0" err="1" smtClean="0"/>
              <a:t>Seral</a:t>
            </a:r>
            <a:r>
              <a:rPr lang="en-US" sz="2600" b="1" dirty="0" smtClean="0"/>
              <a:t> stage</a:t>
            </a:r>
            <a:endParaRPr lang="en-US" sz="2600" b="1" dirty="0"/>
          </a:p>
        </p:txBody>
      </p:sp>
      <p:sp>
        <p:nvSpPr>
          <p:cNvPr id="3" name="Rectangle 2"/>
          <p:cNvSpPr/>
          <p:nvPr/>
        </p:nvSpPr>
        <p:spPr>
          <a:xfrm>
            <a:off x="990600" y="1524000"/>
            <a:ext cx="6934200" cy="830997"/>
          </a:xfrm>
          <a:prstGeom prst="rect">
            <a:avLst/>
          </a:prstGeom>
        </p:spPr>
        <p:txBody>
          <a:bodyPr wrap="square">
            <a:spAutoFit/>
          </a:bodyPr>
          <a:lstStyle/>
          <a:p>
            <a:pPr>
              <a:tabLst>
                <a:tab pos="465138" algn="l"/>
              </a:tabLst>
            </a:pPr>
            <a:r>
              <a:rPr lang="en-US" sz="2400" dirty="0" smtClean="0"/>
              <a:t> 	Various developmental stages of a community is 	called ‘</a:t>
            </a:r>
            <a:r>
              <a:rPr lang="en-US" sz="2400" dirty="0" err="1" smtClean="0"/>
              <a:t>seres</a:t>
            </a:r>
            <a:r>
              <a:rPr lang="en-US" sz="2400" dirty="0" smtClean="0"/>
              <a:t>’.</a:t>
            </a:r>
            <a:endParaRPr lang="en-US" sz="2400" dirty="0"/>
          </a:p>
        </p:txBody>
      </p:sp>
      <p:sp>
        <p:nvSpPr>
          <p:cNvPr id="4" name="Rectangle 3"/>
          <p:cNvSpPr/>
          <p:nvPr/>
        </p:nvSpPr>
        <p:spPr>
          <a:xfrm>
            <a:off x="838200" y="2438400"/>
            <a:ext cx="1758815" cy="461665"/>
          </a:xfrm>
          <a:prstGeom prst="rect">
            <a:avLst/>
          </a:prstGeom>
        </p:spPr>
        <p:txBody>
          <a:bodyPr wrap="none">
            <a:spAutoFit/>
          </a:bodyPr>
          <a:lstStyle/>
          <a:p>
            <a:r>
              <a:rPr lang="en-US" sz="2400" b="1" dirty="0" smtClean="0"/>
              <a:t>Community</a:t>
            </a:r>
            <a:endParaRPr lang="en-US" sz="2400" b="1" dirty="0"/>
          </a:p>
        </p:txBody>
      </p:sp>
      <p:sp>
        <p:nvSpPr>
          <p:cNvPr id="5" name="Rectangle 4"/>
          <p:cNvSpPr/>
          <p:nvPr/>
        </p:nvSpPr>
        <p:spPr>
          <a:xfrm>
            <a:off x="1066800" y="2895600"/>
            <a:ext cx="7086600" cy="830997"/>
          </a:xfrm>
          <a:prstGeom prst="rect">
            <a:avLst/>
          </a:prstGeom>
        </p:spPr>
        <p:txBody>
          <a:bodyPr wrap="square">
            <a:spAutoFit/>
          </a:bodyPr>
          <a:lstStyle/>
          <a:p>
            <a:pPr>
              <a:tabLst>
                <a:tab pos="465138" algn="l"/>
              </a:tabLst>
            </a:pPr>
            <a:r>
              <a:rPr lang="en-US" sz="2400" dirty="0" smtClean="0"/>
              <a:t> 	It is the group of plants or animals living in an 	area.</a:t>
            </a:r>
            <a:endParaRPr lang="en-US" sz="2400" dirty="0"/>
          </a:p>
        </p:txBody>
      </p:sp>
      <p:sp>
        <p:nvSpPr>
          <p:cNvPr id="7" name="Rectangle 6"/>
          <p:cNvSpPr/>
          <p:nvPr/>
        </p:nvSpPr>
        <p:spPr>
          <a:xfrm>
            <a:off x="990600" y="4048780"/>
            <a:ext cx="4259115"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cs typeface="Arial" pitchFamily="34" charset="0"/>
              </a:rPr>
              <a:t>Types of ecological succession</a:t>
            </a:r>
          </a:p>
        </p:txBody>
      </p:sp>
      <p:sp>
        <p:nvSpPr>
          <p:cNvPr id="8" name="Rectangle 7"/>
          <p:cNvSpPr/>
          <p:nvPr/>
        </p:nvSpPr>
        <p:spPr>
          <a:xfrm>
            <a:off x="1066800" y="4800600"/>
            <a:ext cx="7239000" cy="1200329"/>
          </a:xfrm>
          <a:prstGeom prst="rect">
            <a:avLst/>
          </a:prstGeom>
        </p:spPr>
        <p:txBody>
          <a:bodyPr wrap="square">
            <a:spAutoFit/>
          </a:bodyPr>
          <a:lstStyle/>
          <a:p>
            <a:pPr algn="just">
              <a:tabLst>
                <a:tab pos="465138" algn="l"/>
              </a:tabLst>
            </a:pPr>
            <a:r>
              <a:rPr lang="en-US" sz="2400" dirty="0" smtClean="0"/>
              <a:t> 	Ecologists recognize two types of ecological 	succession, based on the conditions present at the 	beginning of the process.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886" y="914400"/>
            <a:ext cx="7924800" cy="1569660"/>
          </a:xfrm>
          <a:prstGeom prst="rect">
            <a:avLst/>
          </a:prstGeom>
        </p:spPr>
        <p:txBody>
          <a:bodyPr wrap="square">
            <a:spAutoFit/>
          </a:bodyPr>
          <a:lstStyle/>
          <a:p>
            <a:pPr algn="just">
              <a:tabLst>
                <a:tab pos="457200" algn="l"/>
              </a:tabLst>
            </a:pPr>
            <a:r>
              <a:rPr lang="en-US" sz="2400" b="1" dirty="0" smtClean="0">
                <a:latin typeface="Times New Roman" pitchFamily="18" charset="0"/>
                <a:cs typeface="Times New Roman" pitchFamily="18" charset="0"/>
              </a:rPr>
              <a:t>Example </a:t>
            </a:r>
          </a:p>
          <a:p>
            <a:pPr algn="just">
              <a:tabLst>
                <a:tab pos="457200" algn="l"/>
              </a:tabLst>
            </a:pPr>
            <a:endParaRPr lang="en-US" sz="2400" i="1" dirty="0" smtClean="0">
              <a:latin typeface="Times New Roman" pitchFamily="18" charset="0"/>
              <a:cs typeface="Times New Roman" pitchFamily="18" charset="0"/>
            </a:endParaRPr>
          </a:p>
          <a:p>
            <a:pPr algn="just">
              <a:tabLst>
                <a:tab pos="457200" algn="l"/>
              </a:tabLst>
            </a:pPr>
            <a:r>
              <a:rPr lang="en-US" sz="2400" dirty="0" smtClean="0">
                <a:latin typeface="Times New Roman" pitchFamily="18" charset="0"/>
                <a:cs typeface="Times New Roman" pitchFamily="18" charset="0"/>
              </a:rPr>
              <a:t>Animals </a:t>
            </a:r>
            <a:r>
              <a:rPr lang="en-US" sz="2400" dirty="0">
                <a:latin typeface="Times New Roman" pitchFamily="18" charset="0"/>
                <a:cs typeface="Times New Roman" pitchFamily="18" charset="0"/>
              </a:rPr>
              <a:t>cannot synthesis their food directly </a:t>
            </a:r>
            <a:r>
              <a:rPr lang="en-US" sz="2400" dirty="0" smtClean="0">
                <a:latin typeface="Times New Roman" pitchFamily="18" charset="0"/>
                <a:cs typeface="Times New Roman" pitchFamily="18" charset="0"/>
              </a:rPr>
              <a:t>	but depend </a:t>
            </a:r>
            <a:r>
              <a:rPr lang="en-US" sz="2400" dirty="0">
                <a:latin typeface="Times New Roman" pitchFamily="18" charset="0"/>
                <a:cs typeface="Times New Roman" pitchFamily="18" charset="0"/>
              </a:rPr>
              <a:t>on the plants either directly </a:t>
            </a:r>
            <a:r>
              <a:rPr lang="en-US" sz="2400" dirty="0" smtClean="0">
                <a:latin typeface="Times New Roman" pitchFamily="18" charset="0"/>
                <a:cs typeface="Times New Roman" pitchFamily="18" charset="0"/>
              </a:rPr>
              <a:t>or indirectly</a:t>
            </a:r>
            <a:r>
              <a:rPr lang="en-US" sz="2400" dirty="0">
                <a:latin typeface="Times New Roman" pitchFamily="18" charset="0"/>
                <a:cs typeface="Times New Roman" pitchFamily="18" charset="0"/>
              </a:rPr>
              <a:t>.</a:t>
            </a:r>
          </a:p>
        </p:txBody>
      </p:sp>
      <p:sp>
        <p:nvSpPr>
          <p:cNvPr id="5" name="Rectangle 4"/>
          <p:cNvSpPr/>
          <p:nvPr/>
        </p:nvSpPr>
        <p:spPr>
          <a:xfrm>
            <a:off x="939871" y="2858608"/>
            <a:ext cx="3664786"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cs typeface="Arial" pitchFamily="34" charset="0"/>
              </a:rPr>
              <a:t>Biome (Small Ecosystem)</a:t>
            </a:r>
          </a:p>
        </p:txBody>
      </p:sp>
      <p:sp>
        <p:nvSpPr>
          <p:cNvPr id="6" name="Rectangle 5"/>
          <p:cNvSpPr/>
          <p:nvPr/>
        </p:nvSpPr>
        <p:spPr>
          <a:xfrm>
            <a:off x="533400" y="3886200"/>
            <a:ext cx="7772400" cy="1200329"/>
          </a:xfrm>
          <a:prstGeom prst="rect">
            <a:avLst/>
          </a:prstGeom>
        </p:spPr>
        <p:txBody>
          <a:bodyPr wrap="square">
            <a:spAutoFit/>
          </a:bodyPr>
          <a:lstStyle/>
          <a:p>
            <a:pPr algn="just">
              <a:tabLst>
                <a:tab pos="457200" algn="l"/>
              </a:tabLst>
            </a:pP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kind of organisms which can live in a </a:t>
            </a:r>
            <a:r>
              <a:rPr lang="en-US" sz="2400" dirty="0" smtClean="0">
                <a:latin typeface="Times New Roman" pitchFamily="18" charset="0"/>
                <a:cs typeface="Times New Roman" pitchFamily="18" charset="0"/>
              </a:rPr>
              <a:t>particular ecosystem </a:t>
            </a:r>
            <a:r>
              <a:rPr lang="en-US" sz="2400" dirty="0">
                <a:latin typeface="Times New Roman" pitchFamily="18" charset="0"/>
                <a:cs typeface="Times New Roman" pitchFamily="18" charset="0"/>
              </a:rPr>
              <a:t>depends on their </a:t>
            </a:r>
            <a:r>
              <a:rPr lang="en-US" sz="2400" dirty="0" smtClean="0">
                <a:latin typeface="Times New Roman" pitchFamily="18" charset="0"/>
                <a:cs typeface="Times New Roman" pitchFamily="18" charset="0"/>
              </a:rPr>
              <a:t>physical and metabolic adoptions to the environment of </a:t>
            </a:r>
            <a:r>
              <a:rPr lang="en-US" sz="2400" dirty="0">
                <a:latin typeface="Times New Roman" pitchFamily="18" charset="0"/>
                <a:cs typeface="Times New Roman" pitchFamily="18" charset="0"/>
              </a:rPr>
              <a:t>that place.</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0"/>
            <a:ext cx="8153400" cy="4524315"/>
          </a:xfrm>
          <a:prstGeom prst="rect">
            <a:avLst/>
          </a:prstGeom>
        </p:spPr>
        <p:txBody>
          <a:bodyPr wrap="square">
            <a:spAutoFit/>
          </a:bodyPr>
          <a:lstStyle/>
          <a:p>
            <a:pPr algn="just">
              <a:tabLst>
                <a:tab pos="342900" algn="l"/>
              </a:tabLst>
            </a:pPr>
            <a:r>
              <a:rPr lang="en-US" sz="2400" b="1" dirty="0" smtClean="0">
                <a:solidFill>
                  <a:srgbClr val="21429F"/>
                </a:solidFill>
              </a:rPr>
              <a:t>1</a:t>
            </a:r>
            <a:r>
              <a:rPr lang="en-US" sz="2400" b="1" dirty="0" smtClean="0">
                <a:solidFill>
                  <a:srgbClr val="21429F"/>
                </a:solidFill>
                <a:effectLst>
                  <a:outerShdw blurRad="38100" dist="38100" dir="2700000" algn="tl">
                    <a:srgbClr val="000000">
                      <a:alpha val="43137"/>
                    </a:srgbClr>
                  </a:outerShdw>
                </a:effectLst>
              </a:rPr>
              <a:t>. </a:t>
            </a:r>
            <a:r>
              <a:rPr lang="en-US" sz="2400" b="1" dirty="0" smtClean="0"/>
              <a:t>Primary succession: </a:t>
            </a:r>
            <a:r>
              <a:rPr lang="en-US" sz="2400" dirty="0" smtClean="0"/>
              <a:t>It involves the gradual establishment</a:t>
            </a:r>
          </a:p>
          <a:p>
            <a:pPr algn="just">
              <a:tabLst>
                <a:tab pos="342900" algn="l"/>
              </a:tabLst>
            </a:pPr>
            <a:r>
              <a:rPr lang="en-US" sz="2400" dirty="0" smtClean="0"/>
              <a:t>	of biotic communities on a lifeless ground.</a:t>
            </a:r>
          </a:p>
          <a:p>
            <a:pPr algn="just"/>
            <a:endParaRPr lang="en-US" sz="2400" dirty="0" smtClean="0"/>
          </a:p>
          <a:p>
            <a:pPr>
              <a:tabLst>
                <a:tab pos="457200" algn="l"/>
              </a:tabLst>
            </a:pPr>
            <a:r>
              <a:rPr lang="en-US" sz="2400" b="1" dirty="0" smtClean="0"/>
              <a:t>(a)  </a:t>
            </a:r>
            <a:r>
              <a:rPr lang="en-US" sz="2400" b="1" dirty="0" err="1" smtClean="0"/>
              <a:t>Hydrarch</a:t>
            </a:r>
            <a:r>
              <a:rPr lang="en-US" sz="2400" b="1" dirty="0" smtClean="0"/>
              <a:t> (or) </a:t>
            </a:r>
            <a:r>
              <a:rPr lang="en-US" sz="2400" b="1" dirty="0" err="1" smtClean="0"/>
              <a:t>Hydrosere</a:t>
            </a:r>
            <a:r>
              <a:rPr lang="en-US" sz="2400" dirty="0" smtClean="0"/>
              <a:t>: Establishment starts in a watery 	area like pond and lake.</a:t>
            </a:r>
          </a:p>
          <a:p>
            <a:pPr algn="just"/>
            <a:endParaRPr lang="en-US" sz="2400" dirty="0" smtClean="0"/>
          </a:p>
          <a:p>
            <a:pPr algn="just">
              <a:tabLst>
                <a:tab pos="457200" algn="l"/>
              </a:tabLst>
            </a:pPr>
            <a:r>
              <a:rPr lang="en-US" sz="2400" b="1" dirty="0" smtClean="0"/>
              <a:t>(b) </a:t>
            </a:r>
            <a:r>
              <a:rPr lang="en-US" sz="2400" b="1" dirty="0" err="1" smtClean="0"/>
              <a:t>Xerarch</a:t>
            </a:r>
            <a:r>
              <a:rPr lang="en-US" sz="2400" b="1" dirty="0" smtClean="0"/>
              <a:t> or </a:t>
            </a:r>
            <a:r>
              <a:rPr lang="en-US" sz="2400" b="1" dirty="0" err="1" smtClean="0"/>
              <a:t>Xerosere</a:t>
            </a:r>
            <a:r>
              <a:rPr lang="en-US" sz="2400" b="1" dirty="0" smtClean="0"/>
              <a:t>: </a:t>
            </a:r>
            <a:r>
              <a:rPr lang="en-US" sz="2400" dirty="0" smtClean="0"/>
              <a:t>Establishment starts in a dry area</a:t>
            </a:r>
          </a:p>
          <a:p>
            <a:pPr algn="just">
              <a:tabLst>
                <a:tab pos="457200" algn="l"/>
              </a:tabLst>
            </a:pPr>
            <a:r>
              <a:rPr lang="en-US" sz="2400" dirty="0" smtClean="0"/>
              <a:t>	like, desert and rock. </a:t>
            </a:r>
          </a:p>
          <a:p>
            <a:pPr algn="just"/>
            <a:endParaRPr lang="en-US" sz="2400" dirty="0" smtClean="0"/>
          </a:p>
          <a:p>
            <a:pPr algn="just">
              <a:tabLst>
                <a:tab pos="457200" algn="l"/>
              </a:tabLst>
            </a:pPr>
            <a:r>
              <a:rPr lang="en-US" sz="2400" b="1" dirty="0" smtClean="0"/>
              <a:t>2. 	Secondary succession: </a:t>
            </a:r>
            <a:r>
              <a:rPr lang="en-US" sz="2400" dirty="0" smtClean="0"/>
              <a:t>It involves the establishment of</a:t>
            </a:r>
          </a:p>
          <a:p>
            <a:pPr algn="just">
              <a:tabLst>
                <a:tab pos="457200" algn="l"/>
              </a:tabLst>
            </a:pPr>
            <a:r>
              <a:rPr lang="en-US" sz="2400" dirty="0" smtClean="0"/>
              <a:t>	biotic communities in an area, where some type of biotic</a:t>
            </a:r>
          </a:p>
          <a:p>
            <a:pPr algn="just">
              <a:tabLst>
                <a:tab pos="457200" algn="l"/>
              </a:tabLst>
            </a:pPr>
            <a:r>
              <a:rPr lang="en-US" sz="2400" dirty="0" smtClean="0"/>
              <a:t>	community is already present.</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 calcmode="lin" valueType="num">
                                      <p:cBhvr additive="base">
                                        <p:cTn id="4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828800"/>
            <a:ext cx="7162800" cy="830997"/>
          </a:xfrm>
          <a:prstGeom prst="rect">
            <a:avLst/>
          </a:prstGeom>
        </p:spPr>
        <p:txBody>
          <a:bodyPr wrap="square">
            <a:spAutoFit/>
          </a:bodyPr>
          <a:lstStyle/>
          <a:p>
            <a:pPr algn="just"/>
            <a:r>
              <a:rPr lang="en-US" sz="2400" b="1" dirty="0" smtClean="0"/>
              <a:t> </a:t>
            </a:r>
            <a:r>
              <a:rPr lang="en-US" sz="2400" dirty="0" smtClean="0"/>
              <a:t>Process of ecological succession can be explained in the following steps.</a:t>
            </a:r>
            <a:endParaRPr lang="en-US" sz="2400" dirty="0"/>
          </a:p>
        </p:txBody>
      </p:sp>
      <p:sp>
        <p:nvSpPr>
          <p:cNvPr id="4" name="Rectangle 3"/>
          <p:cNvSpPr/>
          <p:nvPr/>
        </p:nvSpPr>
        <p:spPr>
          <a:xfrm>
            <a:off x="628477" y="1045029"/>
            <a:ext cx="4612994"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smtClean="0">
                <a:ln w="11430"/>
                <a:cs typeface="Arial" pitchFamily="34" charset="0"/>
              </a:rPr>
              <a:t>Process of Ecological Succession</a:t>
            </a:r>
          </a:p>
        </p:txBody>
      </p:sp>
      <p:sp>
        <p:nvSpPr>
          <p:cNvPr id="5" name="Rectangle 4"/>
          <p:cNvSpPr/>
          <p:nvPr/>
        </p:nvSpPr>
        <p:spPr>
          <a:xfrm>
            <a:off x="381000" y="2659797"/>
            <a:ext cx="8229600" cy="3416320"/>
          </a:xfrm>
          <a:prstGeom prst="rect">
            <a:avLst/>
          </a:prstGeom>
        </p:spPr>
        <p:txBody>
          <a:bodyPr wrap="square">
            <a:spAutoFit/>
          </a:bodyPr>
          <a:lstStyle/>
          <a:p>
            <a:pPr algn="just">
              <a:tabLst>
                <a:tab pos="400050" algn="l"/>
              </a:tabLst>
            </a:pPr>
            <a:r>
              <a:rPr lang="en-US" sz="2400" b="1" dirty="0" smtClean="0">
                <a:effectLst>
                  <a:outerShdw blurRad="38100" dist="38100" dir="2700000" algn="tl">
                    <a:srgbClr val="000000">
                      <a:alpha val="43137"/>
                    </a:srgbClr>
                  </a:outerShdw>
                </a:effectLst>
              </a:rPr>
              <a:t>1</a:t>
            </a:r>
            <a:r>
              <a:rPr lang="en-US" sz="2400" b="1" dirty="0" smtClean="0"/>
              <a:t>. 	Nudation</a:t>
            </a:r>
            <a:r>
              <a:rPr lang="en-US" sz="2400" dirty="0" smtClean="0"/>
              <a:t>: It is the development of a bare area without any life form.</a:t>
            </a:r>
          </a:p>
          <a:p>
            <a:pPr algn="just">
              <a:tabLst>
                <a:tab pos="400050" algn="l"/>
              </a:tabLst>
            </a:pPr>
            <a:endParaRPr lang="en-US" sz="2400" dirty="0" smtClean="0"/>
          </a:p>
          <a:p>
            <a:pPr algn="just">
              <a:tabLst>
                <a:tab pos="400050" algn="l"/>
              </a:tabLst>
            </a:pPr>
            <a:r>
              <a:rPr lang="en-US" sz="2400" b="1" dirty="0" smtClean="0"/>
              <a:t>2. 	Invasion: </a:t>
            </a:r>
            <a:r>
              <a:rPr lang="en-US" sz="2400" dirty="0" smtClean="0"/>
              <a:t>It is the establishment of one or more species on a bare area through migration followed by establishment.</a:t>
            </a:r>
          </a:p>
          <a:p>
            <a:pPr algn="just">
              <a:tabLst>
                <a:tab pos="400050" algn="l"/>
              </a:tabLst>
            </a:pPr>
            <a:r>
              <a:rPr lang="en-US" sz="2400" dirty="0" smtClean="0"/>
              <a:t>	</a:t>
            </a:r>
            <a:r>
              <a:rPr lang="en-US" sz="2400" b="1" dirty="0" smtClean="0"/>
              <a:t>(a) 	Migration: </a:t>
            </a:r>
            <a:r>
              <a:rPr lang="en-US" sz="2400" dirty="0" smtClean="0"/>
              <a:t>Migration of seeds is brought about by wind,</a:t>
            </a:r>
          </a:p>
          <a:p>
            <a:pPr algn="just">
              <a:tabLst>
                <a:tab pos="400050" algn="l"/>
              </a:tabLst>
            </a:pPr>
            <a:r>
              <a:rPr lang="en-US" sz="2400" dirty="0" smtClean="0"/>
              <a:t>		water or birds.</a:t>
            </a:r>
          </a:p>
          <a:p>
            <a:pPr algn="just">
              <a:tabLst>
                <a:tab pos="400050" algn="l"/>
              </a:tabLst>
            </a:pPr>
            <a:r>
              <a:rPr lang="en-US" sz="2400" dirty="0" smtClean="0"/>
              <a:t>	</a:t>
            </a:r>
            <a:r>
              <a:rPr lang="en-US" sz="2400" b="1" dirty="0" smtClean="0"/>
              <a:t>(b) </a:t>
            </a:r>
            <a:r>
              <a:rPr lang="en-US" sz="2400" dirty="0" smtClean="0"/>
              <a:t>	</a:t>
            </a:r>
            <a:r>
              <a:rPr lang="en-US" sz="2400" b="1" dirty="0" smtClean="0"/>
              <a:t>Establishment: </a:t>
            </a:r>
            <a:r>
              <a:rPr lang="en-US" sz="2400" dirty="0" smtClean="0"/>
              <a:t>The seeds then germinate and grow on 		the land and establishes their pioneer communities.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additive="base">
                                        <p:cTn id="4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382000" cy="4524315"/>
          </a:xfrm>
          <a:prstGeom prst="rect">
            <a:avLst/>
          </a:prstGeom>
        </p:spPr>
        <p:txBody>
          <a:bodyPr wrap="square">
            <a:spAutoFit/>
          </a:bodyPr>
          <a:lstStyle/>
          <a:p>
            <a:pPr algn="just">
              <a:tabLst>
                <a:tab pos="400050" algn="l"/>
              </a:tabLst>
            </a:pPr>
            <a:r>
              <a:rPr lang="en-US" sz="2400" b="1" dirty="0" smtClean="0"/>
              <a:t>3. 	Competition: </a:t>
            </a:r>
            <a:r>
              <a:rPr lang="en-US" sz="2400" dirty="0" smtClean="0"/>
              <a:t>As the number of individual species grows, there 	is a competition with the same species and between	different species for space, water and nutrients.</a:t>
            </a:r>
          </a:p>
          <a:p>
            <a:pPr algn="just">
              <a:tabLst>
                <a:tab pos="400050" algn="l"/>
              </a:tabLst>
            </a:pPr>
            <a:endParaRPr lang="en-US" sz="2400" dirty="0" smtClean="0"/>
          </a:p>
          <a:p>
            <a:pPr algn="just">
              <a:tabLst>
                <a:tab pos="400050" algn="l"/>
              </a:tabLst>
            </a:pPr>
            <a:r>
              <a:rPr lang="en-US" sz="2400" b="1" dirty="0" smtClean="0"/>
              <a:t>4. 	Reaction: </a:t>
            </a:r>
            <a:r>
              <a:rPr lang="en-US" sz="2400" dirty="0" smtClean="0"/>
              <a:t>The living organisms, take water, nutrients and	grow and modify the environment is known as reaction. 	This 	modification becomes unsuitable for the existing species 	and favour some new species, which replace the 	existing 	species. This leads to </a:t>
            </a:r>
            <a:r>
              <a:rPr lang="en-US" sz="2400" dirty="0" smtClean="0">
                <a:effectLst>
                  <a:outerShdw blurRad="38100" dist="38100" dir="2700000" algn="tl">
                    <a:srgbClr val="000000">
                      <a:alpha val="43137"/>
                    </a:srgbClr>
                  </a:outerShdw>
                </a:effectLst>
              </a:rPr>
              <a:t>seral communities.</a:t>
            </a:r>
          </a:p>
          <a:p>
            <a:pPr algn="just">
              <a:tabLst>
                <a:tab pos="400050" algn="l"/>
              </a:tabLst>
            </a:pPr>
            <a:endParaRPr lang="en-US" sz="2400" dirty="0" smtClean="0">
              <a:effectLst>
                <a:outerShdw blurRad="38100" dist="38100" dir="2700000" algn="tl">
                  <a:srgbClr val="000000">
                    <a:alpha val="43137"/>
                  </a:srgbClr>
                </a:outerShdw>
              </a:effectLst>
            </a:endParaRPr>
          </a:p>
          <a:p>
            <a:pPr algn="just">
              <a:tabLst>
                <a:tab pos="400050" algn="l"/>
              </a:tabLst>
            </a:pPr>
            <a:r>
              <a:rPr lang="en-US" sz="2400" b="1" dirty="0" smtClean="0"/>
              <a:t>5. 	Stabilizations</a:t>
            </a:r>
            <a:r>
              <a:rPr lang="en-US" sz="2400" dirty="0" smtClean="0">
                <a:effectLst>
                  <a:outerShdw blurRad="38100" dist="38100" dir="2700000" algn="tl">
                    <a:srgbClr val="000000">
                      <a:alpha val="43137"/>
                    </a:srgbClr>
                  </a:outerShdw>
                </a:effectLst>
              </a:rPr>
              <a:t>: </a:t>
            </a:r>
            <a:r>
              <a:rPr lang="en-US" sz="2400" dirty="0" smtClean="0"/>
              <a:t>It leads to stable community, which is in</a:t>
            </a:r>
          </a:p>
          <a:p>
            <a:pPr algn="just">
              <a:tabLst>
                <a:tab pos="400050" algn="l"/>
              </a:tabLst>
            </a:pPr>
            <a:r>
              <a:rPr lang="en-US" sz="2400" dirty="0" smtClean="0"/>
              <a:t>	equilibrium with the environment.</a:t>
            </a:r>
            <a:endParaRPr lang="en-US" sz="240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752599"/>
            <a:ext cx="1932772"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cs typeface="Arial" pitchFamily="34" charset="0"/>
              </a:rPr>
              <a:t>Introduction</a:t>
            </a:r>
          </a:p>
        </p:txBody>
      </p:sp>
      <p:sp>
        <p:nvSpPr>
          <p:cNvPr id="5" name="Rectangle 4"/>
          <p:cNvSpPr/>
          <p:nvPr/>
        </p:nvSpPr>
        <p:spPr>
          <a:xfrm>
            <a:off x="457200" y="914400"/>
            <a:ext cx="3522952"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cs typeface="Arial" pitchFamily="34" charset="0"/>
              </a:rPr>
              <a:t>FOREST ECOSYSTEM</a:t>
            </a:r>
          </a:p>
        </p:txBody>
      </p:sp>
      <p:sp>
        <p:nvSpPr>
          <p:cNvPr id="6" name="Rectangle 5"/>
          <p:cNvSpPr/>
          <p:nvPr/>
        </p:nvSpPr>
        <p:spPr>
          <a:xfrm>
            <a:off x="609600" y="2514600"/>
            <a:ext cx="8077200" cy="2308324"/>
          </a:xfrm>
          <a:prstGeom prst="rect">
            <a:avLst/>
          </a:prstGeom>
        </p:spPr>
        <p:txBody>
          <a:bodyPr wrap="square">
            <a:spAutoFit/>
          </a:bodyPr>
          <a:lstStyle/>
          <a:p>
            <a:pPr algn="just">
              <a:tabLst>
                <a:tab pos="457200" algn="l"/>
              </a:tabLst>
            </a:pPr>
            <a:r>
              <a:rPr lang="en-US" sz="2400" dirty="0" smtClean="0"/>
              <a:t>  	A forest ecosystem is the one in which a tall and dense	trees grow that support many animals and birds. The forests are found in undisturbed areas receiving moderate to high rainfall. </a:t>
            </a:r>
          </a:p>
          <a:p>
            <a:pPr algn="just">
              <a:tabLst>
                <a:tab pos="457200" algn="l"/>
              </a:tabLst>
            </a:pPr>
            <a:endParaRPr lang="en-US" sz="2400" dirty="0" smtClean="0"/>
          </a:p>
          <a:p>
            <a:pPr algn="just">
              <a:tabLst>
                <a:tab pos="457200" algn="l"/>
              </a:tabLst>
            </a:pPr>
            <a:r>
              <a:rPr lang="en-US" sz="2400" dirty="0" smtClean="0"/>
              <a:t> 	The forest occupies nearly 40% of the world’s land	area. In India it occupies only 19% of its total land area.</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3149" y="838200"/>
            <a:ext cx="3658822"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cs typeface="Arial" pitchFamily="34" charset="0"/>
              </a:rPr>
              <a:t>Types of forest ecosystem</a:t>
            </a:r>
          </a:p>
        </p:txBody>
      </p:sp>
      <p:sp>
        <p:nvSpPr>
          <p:cNvPr id="4" name="Rectangle 3"/>
          <p:cNvSpPr/>
          <p:nvPr/>
        </p:nvSpPr>
        <p:spPr>
          <a:xfrm>
            <a:off x="533400" y="1752600"/>
            <a:ext cx="7696200" cy="830997"/>
          </a:xfrm>
          <a:prstGeom prst="rect">
            <a:avLst/>
          </a:prstGeom>
        </p:spPr>
        <p:txBody>
          <a:bodyPr wrap="square">
            <a:spAutoFit/>
          </a:bodyPr>
          <a:lstStyle/>
          <a:p>
            <a:pPr>
              <a:tabLst>
                <a:tab pos="457200" algn="l"/>
              </a:tabLst>
            </a:pPr>
            <a:r>
              <a:rPr lang="en-US" sz="2400" dirty="0"/>
              <a:t>	</a:t>
            </a:r>
            <a:r>
              <a:rPr lang="en-US" sz="2400" dirty="0" smtClean="0"/>
              <a:t>Depending upon the climate conditions, forests can be</a:t>
            </a:r>
          </a:p>
          <a:p>
            <a:pPr>
              <a:tabLst>
                <a:tab pos="457200" algn="l"/>
              </a:tabLst>
            </a:pPr>
            <a:r>
              <a:rPr lang="en-US" sz="2400" dirty="0" smtClean="0"/>
              <a:t>	classified into the following types.</a:t>
            </a:r>
            <a:endParaRPr lang="en-US" sz="2400" dirty="0"/>
          </a:p>
        </p:txBody>
      </p:sp>
      <p:sp>
        <p:nvSpPr>
          <p:cNvPr id="5" name="Rectangle 4"/>
          <p:cNvSpPr/>
          <p:nvPr/>
        </p:nvSpPr>
        <p:spPr>
          <a:xfrm>
            <a:off x="1219200" y="2895600"/>
            <a:ext cx="5943600" cy="2862322"/>
          </a:xfrm>
          <a:prstGeom prst="rect">
            <a:avLst/>
          </a:prstGeom>
        </p:spPr>
        <p:txBody>
          <a:bodyPr wrap="square">
            <a:spAutoFit/>
          </a:bodyPr>
          <a:lstStyle/>
          <a:p>
            <a:pPr>
              <a:lnSpc>
                <a:spcPct val="150000"/>
              </a:lnSpc>
            </a:pPr>
            <a:r>
              <a:rPr lang="en-US" sz="2400" dirty="0" smtClean="0"/>
              <a:t>1. Tropical rain forests.</a:t>
            </a:r>
          </a:p>
          <a:p>
            <a:pPr>
              <a:lnSpc>
                <a:spcPct val="150000"/>
              </a:lnSpc>
            </a:pPr>
            <a:r>
              <a:rPr lang="en-US" sz="2400" dirty="0" smtClean="0"/>
              <a:t>2. Tropical deciduous forests.</a:t>
            </a:r>
          </a:p>
          <a:p>
            <a:pPr>
              <a:lnSpc>
                <a:spcPct val="150000"/>
              </a:lnSpc>
            </a:pPr>
            <a:r>
              <a:rPr lang="en-US" sz="2400" dirty="0" smtClean="0"/>
              <a:t>3. Tropical scrub forests.</a:t>
            </a:r>
          </a:p>
          <a:p>
            <a:pPr>
              <a:lnSpc>
                <a:spcPct val="150000"/>
              </a:lnSpc>
            </a:pPr>
            <a:r>
              <a:rPr lang="en-US" sz="2400" dirty="0" smtClean="0"/>
              <a:t>4. Temperate rain forests.</a:t>
            </a:r>
          </a:p>
          <a:p>
            <a:pPr>
              <a:lnSpc>
                <a:spcPct val="150000"/>
              </a:lnSpc>
            </a:pPr>
            <a:r>
              <a:rPr lang="en-US" sz="2400" dirty="0" smtClean="0"/>
              <a:t>5. Temperate deciduous forests.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3057" y="552922"/>
            <a:ext cx="65532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smtClean="0">
                <a:ln w="11430"/>
                <a:latin typeface="+mj-lt"/>
                <a:cs typeface="Arial" pitchFamily="34" charset="0"/>
              </a:rPr>
              <a:t>Features of different types of Forests</a:t>
            </a:r>
          </a:p>
        </p:txBody>
      </p:sp>
      <p:sp>
        <p:nvSpPr>
          <p:cNvPr id="4" name="Rectangle 3"/>
          <p:cNvSpPr/>
          <p:nvPr/>
        </p:nvSpPr>
        <p:spPr>
          <a:xfrm>
            <a:off x="457200" y="1295400"/>
            <a:ext cx="7696200" cy="5262979"/>
          </a:xfrm>
          <a:prstGeom prst="rect">
            <a:avLst/>
          </a:prstGeom>
        </p:spPr>
        <p:txBody>
          <a:bodyPr wrap="square">
            <a:spAutoFit/>
          </a:bodyPr>
          <a:lstStyle/>
          <a:p>
            <a:pPr marL="457200" indent="-457200" algn="just">
              <a:buAutoNum type="arabicPeriod"/>
              <a:tabLst>
                <a:tab pos="457200" algn="l"/>
              </a:tabLst>
            </a:pPr>
            <a:r>
              <a:rPr lang="en-US" sz="2400" b="1" dirty="0" smtClean="0"/>
              <a:t>Tropical rain forests: </a:t>
            </a:r>
          </a:p>
          <a:p>
            <a:pPr algn="just">
              <a:tabLst>
                <a:tab pos="457200" algn="l"/>
              </a:tabLst>
            </a:pPr>
            <a:endParaRPr lang="en-US" sz="2400" dirty="0" smtClean="0"/>
          </a:p>
          <a:p>
            <a:pPr algn="just">
              <a:tabLst>
                <a:tab pos="457200" algn="l"/>
              </a:tabLst>
            </a:pPr>
            <a:r>
              <a:rPr lang="en-US" sz="2400" dirty="0" smtClean="0"/>
              <a:t>	They are found near the equator.  They are characterized 	by high temperature.</a:t>
            </a:r>
          </a:p>
          <a:p>
            <a:pPr algn="just">
              <a:tabLst>
                <a:tab pos="457200" algn="l"/>
              </a:tabLst>
            </a:pPr>
            <a:r>
              <a:rPr lang="en-US" sz="2400" dirty="0" smtClean="0"/>
              <a:t>	They have broad leaf trees like teak and sandal and the 	animals like lion, tiger and monkey.</a:t>
            </a:r>
          </a:p>
          <a:p>
            <a:pPr marL="457200" indent="-457200" algn="just">
              <a:buAutoNum type="arabicPeriod"/>
              <a:tabLst>
                <a:tab pos="457200" algn="l"/>
              </a:tabLst>
            </a:pPr>
            <a:endParaRPr lang="en-US" sz="2400" dirty="0" smtClean="0"/>
          </a:p>
          <a:p>
            <a:pPr marL="457200" indent="-457200" algn="just">
              <a:buAutoNum type="arabicPeriod" startAt="2"/>
              <a:tabLst>
                <a:tab pos="457200" algn="l"/>
              </a:tabLst>
            </a:pPr>
            <a:r>
              <a:rPr lang="en-US" sz="2400" b="1" dirty="0" smtClean="0"/>
              <a:t>Tropical deciduous forests: </a:t>
            </a:r>
          </a:p>
          <a:p>
            <a:pPr algn="just">
              <a:tabLst>
                <a:tab pos="457200" algn="l"/>
              </a:tabLst>
            </a:pPr>
            <a:r>
              <a:rPr lang="en-US" sz="2400" dirty="0" smtClean="0"/>
              <a:t>	</a:t>
            </a:r>
          </a:p>
          <a:p>
            <a:pPr algn="just">
              <a:tabLst>
                <a:tab pos="457200" algn="l"/>
              </a:tabLst>
            </a:pPr>
            <a:r>
              <a:rPr lang="en-US" sz="2400" dirty="0"/>
              <a:t>	</a:t>
            </a:r>
            <a:r>
              <a:rPr lang="en-US" sz="2400" dirty="0" smtClean="0"/>
              <a:t>They are found little away from the equator. They are 	characterized by a warm climate and rain is only during 	monsoon. </a:t>
            </a:r>
          </a:p>
          <a:p>
            <a:pPr algn="just">
              <a:tabLst>
                <a:tab pos="457200" algn="l"/>
              </a:tabLst>
            </a:pPr>
            <a:r>
              <a:rPr lang="en-US" sz="2400" dirty="0"/>
              <a:t>	</a:t>
            </a:r>
            <a:r>
              <a:rPr lang="en-US" sz="2400" dirty="0" smtClean="0"/>
              <a:t>They have 	different types of deciduous trees like maple, 	oak and </a:t>
            </a:r>
            <a:r>
              <a:rPr lang="en-US" sz="2400" dirty="0" err="1" smtClean="0"/>
              <a:t>hickary</a:t>
            </a:r>
            <a:r>
              <a:rPr lang="en-US" sz="2400" dirty="0" smtClean="0"/>
              <a:t> and animals like deer, fox, rabbit and rat.</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8077200" cy="4893647"/>
          </a:xfrm>
          <a:prstGeom prst="rect">
            <a:avLst/>
          </a:prstGeom>
        </p:spPr>
        <p:txBody>
          <a:bodyPr wrap="square">
            <a:spAutoFit/>
          </a:bodyPr>
          <a:lstStyle/>
          <a:p>
            <a:pPr>
              <a:tabLst>
                <a:tab pos="400050" algn="l"/>
              </a:tabLst>
            </a:pPr>
            <a:r>
              <a:rPr lang="en-US" sz="2400" b="1" dirty="0" smtClean="0"/>
              <a:t>3. 	Tropical scrub forests: </a:t>
            </a:r>
            <a:r>
              <a:rPr lang="en-US" sz="2400" dirty="0" smtClean="0"/>
              <a:t>These are characterised by a dry	climate for longer time. They have small deciduous trees 	and shrubs and animals like deer, fox, etc.,</a:t>
            </a:r>
          </a:p>
          <a:p>
            <a:pPr>
              <a:tabLst>
                <a:tab pos="400050" algn="l"/>
              </a:tabLst>
            </a:pPr>
            <a:endParaRPr lang="en-US" sz="2400" dirty="0" smtClean="0"/>
          </a:p>
          <a:p>
            <a:pPr algn="just">
              <a:tabLst>
                <a:tab pos="400050" algn="l"/>
              </a:tabLst>
            </a:pPr>
            <a:r>
              <a:rPr lang="en-US" sz="2400" b="1" dirty="0" smtClean="0"/>
              <a:t>4. Temperate rain forests: </a:t>
            </a:r>
            <a:r>
              <a:rPr lang="en-US" sz="2400" dirty="0"/>
              <a:t>F</a:t>
            </a:r>
            <a:r>
              <a:rPr lang="en-US" sz="2400" dirty="0" smtClean="0"/>
              <a:t>ound in temperate areas with 	adequate rainfall. They are characterized by coniferous 	trees 	like pines, red wood etc., and animals like squirrels, fox, 	cats, bear etc.</a:t>
            </a:r>
          </a:p>
          <a:p>
            <a:pPr algn="just">
              <a:tabLst>
                <a:tab pos="400050" algn="l"/>
              </a:tabLst>
            </a:pPr>
            <a:endParaRPr lang="en-US" sz="2400" dirty="0" smtClean="0"/>
          </a:p>
          <a:p>
            <a:pPr algn="just">
              <a:tabLst>
                <a:tab pos="400050" algn="l"/>
              </a:tabLst>
            </a:pPr>
            <a:r>
              <a:rPr lang="en-US" sz="2400" b="1" dirty="0" smtClean="0"/>
              <a:t>5. 	Temperate deciduous forests: </a:t>
            </a:r>
            <a:r>
              <a:rPr lang="en-US" sz="2400" dirty="0" smtClean="0"/>
              <a:t>Found in areas with 	moderate temperatures. They have major trees including 	broad leaf deciduous trees like oak, hickory and animals like 	deer, fox, bear, etc.</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2656" y="914398"/>
            <a:ext cx="5238165"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cs typeface="Arial" pitchFamily="34" charset="0"/>
              </a:rPr>
              <a:t>Characteristics of Forest Ecosystems</a:t>
            </a:r>
          </a:p>
        </p:txBody>
      </p:sp>
      <p:sp>
        <p:nvSpPr>
          <p:cNvPr id="4" name="Rectangle 3"/>
          <p:cNvSpPr/>
          <p:nvPr/>
        </p:nvSpPr>
        <p:spPr>
          <a:xfrm>
            <a:off x="609600" y="1600200"/>
            <a:ext cx="7924800" cy="4401205"/>
          </a:xfrm>
          <a:prstGeom prst="rect">
            <a:avLst/>
          </a:prstGeom>
        </p:spPr>
        <p:txBody>
          <a:bodyPr wrap="square">
            <a:spAutoFit/>
          </a:bodyPr>
          <a:lstStyle/>
          <a:p>
            <a:pPr algn="just">
              <a:spcAft>
                <a:spcPts val="1200"/>
              </a:spcAft>
              <a:tabLst>
                <a:tab pos="342900" algn="l"/>
              </a:tabLst>
            </a:pPr>
            <a:r>
              <a:rPr lang="en-US" sz="2400" dirty="0" smtClean="0"/>
              <a:t>1. 	Forests are characterised by warm temperature and	adequate rainfall, which make the generation of number 	of 	ponds, lakes etc.,</a:t>
            </a:r>
          </a:p>
          <a:p>
            <a:pPr algn="just">
              <a:spcAft>
                <a:spcPts val="1200"/>
              </a:spcAft>
              <a:tabLst>
                <a:tab pos="342900" algn="l"/>
              </a:tabLst>
            </a:pPr>
            <a:r>
              <a:rPr lang="en-US" sz="2400" dirty="0" smtClean="0"/>
              <a:t>2. 	The forest maintains climate and rainfall.</a:t>
            </a:r>
          </a:p>
          <a:p>
            <a:pPr algn="just">
              <a:spcAft>
                <a:spcPts val="1200"/>
              </a:spcAft>
              <a:tabLst>
                <a:tab pos="342900" algn="l"/>
              </a:tabLst>
            </a:pPr>
            <a:r>
              <a:rPr lang="en-US" sz="2400" dirty="0" smtClean="0"/>
              <a:t>3. 	The forest supports many wild animals and protect 	biodiversity.</a:t>
            </a:r>
          </a:p>
          <a:p>
            <a:pPr algn="just">
              <a:spcAft>
                <a:spcPts val="1200"/>
              </a:spcAft>
              <a:tabLst>
                <a:tab pos="342900" algn="l"/>
              </a:tabLst>
            </a:pPr>
            <a:r>
              <a:rPr lang="en-US" sz="2400" dirty="0" smtClean="0"/>
              <a:t>4. 	The soil is rich in organic matter and nutrients, which 	support the growth of trees.</a:t>
            </a:r>
          </a:p>
          <a:p>
            <a:pPr algn="just">
              <a:tabLst>
                <a:tab pos="342900" algn="l"/>
              </a:tabLst>
            </a:pPr>
            <a:r>
              <a:rPr lang="en-US" sz="2400" dirty="0" smtClean="0"/>
              <a:t>5. 	Since penetration of light is so poor, the conversion of 	organic matter into nutrients is very fast.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990600"/>
            <a:ext cx="81534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smtClean="0">
                <a:ln w="11430"/>
                <a:cs typeface="Arial" pitchFamily="34" charset="0"/>
              </a:rPr>
              <a:t>Structure (Components) and Function of forest ecosystem</a:t>
            </a:r>
          </a:p>
        </p:txBody>
      </p:sp>
      <p:sp>
        <p:nvSpPr>
          <p:cNvPr id="7" name="Rectangle 6"/>
          <p:cNvSpPr/>
          <p:nvPr/>
        </p:nvSpPr>
        <p:spPr>
          <a:xfrm>
            <a:off x="388257" y="1808946"/>
            <a:ext cx="3170996" cy="477054"/>
          </a:xfrm>
          <a:prstGeom prst="rect">
            <a:avLst/>
          </a:prstGeom>
        </p:spPr>
        <p:txBody>
          <a:bodyPr wrap="none">
            <a:spAutoFit/>
          </a:bodyPr>
          <a:lstStyle/>
          <a:p>
            <a:r>
              <a:rPr lang="en-US" sz="2500" b="1" dirty="0" smtClean="0"/>
              <a:t>I. </a:t>
            </a:r>
            <a:r>
              <a:rPr lang="en-US" sz="2500" b="1" dirty="0" err="1" smtClean="0"/>
              <a:t>Abiotic</a:t>
            </a:r>
            <a:r>
              <a:rPr lang="en-US" sz="2500" b="1" dirty="0" smtClean="0"/>
              <a:t> components</a:t>
            </a:r>
            <a:endParaRPr lang="en-US" sz="2500" dirty="0"/>
          </a:p>
        </p:txBody>
      </p:sp>
      <p:sp>
        <p:nvSpPr>
          <p:cNvPr id="8" name="Rectangle 7"/>
          <p:cNvSpPr/>
          <p:nvPr/>
        </p:nvSpPr>
        <p:spPr>
          <a:xfrm>
            <a:off x="1371600" y="2556301"/>
            <a:ext cx="7239000" cy="830997"/>
          </a:xfrm>
          <a:prstGeom prst="rect">
            <a:avLst/>
          </a:prstGeom>
        </p:spPr>
        <p:txBody>
          <a:bodyPr wrap="square">
            <a:spAutoFit/>
          </a:bodyPr>
          <a:lstStyle/>
          <a:p>
            <a:r>
              <a:rPr lang="en-US" sz="2400" dirty="0" smtClean="0"/>
              <a:t>Example: Climatic factors (temperature, light, rainfall) and minerals.</a:t>
            </a:r>
            <a:endParaRPr lang="en-US" sz="2400" dirty="0"/>
          </a:p>
        </p:txBody>
      </p:sp>
      <p:sp>
        <p:nvSpPr>
          <p:cNvPr id="12" name="Rectangle 11"/>
          <p:cNvSpPr/>
          <p:nvPr/>
        </p:nvSpPr>
        <p:spPr>
          <a:xfrm>
            <a:off x="377371" y="3886200"/>
            <a:ext cx="8229600" cy="1569660"/>
          </a:xfrm>
          <a:prstGeom prst="rect">
            <a:avLst/>
          </a:prstGeom>
        </p:spPr>
        <p:txBody>
          <a:bodyPr wrap="square">
            <a:spAutoFit/>
          </a:bodyPr>
          <a:lstStyle/>
          <a:p>
            <a:pPr algn="just">
              <a:tabLst>
                <a:tab pos="342900" algn="l"/>
              </a:tabLst>
            </a:pPr>
            <a:r>
              <a:rPr lang="en-US" sz="2400" dirty="0" smtClean="0"/>
              <a:t> Abiotic components are physical components (inorganic and organic substances) found in the soil and atmosphere. In addition to minerals, the occurrence of litter is characteristic features of majority of forests.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838200"/>
            <a:ext cx="3118161" cy="477054"/>
          </a:xfrm>
          <a:prstGeom prst="rect">
            <a:avLst/>
          </a:prstGeom>
        </p:spPr>
        <p:txBody>
          <a:bodyPr wrap="none">
            <a:spAutoFit/>
          </a:bodyPr>
          <a:lstStyle/>
          <a:p>
            <a:r>
              <a:rPr lang="en-US" sz="2500" b="1" dirty="0" smtClean="0"/>
              <a:t>II. Biotic components</a:t>
            </a:r>
            <a:endParaRPr lang="en-US" sz="2500" b="1" dirty="0"/>
          </a:p>
        </p:txBody>
      </p:sp>
      <p:sp>
        <p:nvSpPr>
          <p:cNvPr id="4" name="Rectangle 3"/>
          <p:cNvSpPr/>
          <p:nvPr/>
        </p:nvSpPr>
        <p:spPr>
          <a:xfrm>
            <a:off x="457200" y="1447800"/>
            <a:ext cx="1836593" cy="461665"/>
          </a:xfrm>
          <a:prstGeom prst="rect">
            <a:avLst/>
          </a:prstGeom>
        </p:spPr>
        <p:txBody>
          <a:bodyPr wrap="none">
            <a:spAutoFit/>
          </a:bodyPr>
          <a:lstStyle/>
          <a:p>
            <a:r>
              <a:rPr lang="en-US" sz="2400" b="1" dirty="0" smtClean="0"/>
              <a:t>1. Producers</a:t>
            </a:r>
            <a:endParaRPr lang="en-US" sz="2400" b="1" dirty="0"/>
          </a:p>
        </p:txBody>
      </p:sp>
      <p:sp>
        <p:nvSpPr>
          <p:cNvPr id="5" name="Rectangle 4"/>
          <p:cNvSpPr/>
          <p:nvPr/>
        </p:nvSpPr>
        <p:spPr>
          <a:xfrm>
            <a:off x="720126" y="2118809"/>
            <a:ext cx="5966313" cy="461665"/>
          </a:xfrm>
          <a:prstGeom prst="rect">
            <a:avLst/>
          </a:prstGeom>
        </p:spPr>
        <p:txBody>
          <a:bodyPr wrap="none">
            <a:spAutoFit/>
          </a:bodyPr>
          <a:lstStyle/>
          <a:p>
            <a:r>
              <a:rPr lang="en-US" sz="2400" dirty="0" smtClean="0"/>
              <a:t>Example: Trees, shrubs and ground vegetation.</a:t>
            </a:r>
            <a:endParaRPr lang="en-US" sz="2400" dirty="0"/>
          </a:p>
        </p:txBody>
      </p:sp>
      <p:sp>
        <p:nvSpPr>
          <p:cNvPr id="9" name="Rectangle 8"/>
          <p:cNvSpPr/>
          <p:nvPr/>
        </p:nvSpPr>
        <p:spPr>
          <a:xfrm>
            <a:off x="533400" y="2819400"/>
            <a:ext cx="8001000" cy="830997"/>
          </a:xfrm>
          <a:prstGeom prst="rect">
            <a:avLst/>
          </a:prstGeom>
        </p:spPr>
        <p:txBody>
          <a:bodyPr wrap="square">
            <a:spAutoFit/>
          </a:bodyPr>
          <a:lstStyle/>
          <a:p>
            <a:pPr algn="just">
              <a:tabLst>
                <a:tab pos="400050" algn="l"/>
              </a:tabLst>
            </a:pPr>
            <a:r>
              <a:rPr lang="en-US" sz="2400" dirty="0" smtClean="0"/>
              <a:t> The plants absorb sunlight and produce food through photosynthesis.</a:t>
            </a:r>
            <a:endParaRPr lang="en-US" sz="2400" dirty="0"/>
          </a:p>
        </p:txBody>
      </p:sp>
      <p:sp>
        <p:nvSpPr>
          <p:cNvPr id="10" name="Rectangle 9"/>
          <p:cNvSpPr/>
          <p:nvPr/>
        </p:nvSpPr>
        <p:spPr>
          <a:xfrm>
            <a:off x="457200" y="3962400"/>
            <a:ext cx="1981633" cy="461665"/>
          </a:xfrm>
          <a:prstGeom prst="rect">
            <a:avLst/>
          </a:prstGeom>
        </p:spPr>
        <p:txBody>
          <a:bodyPr wrap="none">
            <a:spAutoFit/>
          </a:bodyPr>
          <a:lstStyle/>
          <a:p>
            <a:r>
              <a:rPr lang="en-US" sz="2400" b="1" dirty="0" smtClean="0"/>
              <a:t>2. Consumers</a:t>
            </a:r>
            <a:endParaRPr lang="en-US" sz="2400" dirty="0"/>
          </a:p>
        </p:txBody>
      </p:sp>
      <p:sp>
        <p:nvSpPr>
          <p:cNvPr id="11" name="Rectangle 10"/>
          <p:cNvSpPr/>
          <p:nvPr/>
        </p:nvSpPr>
        <p:spPr>
          <a:xfrm>
            <a:off x="533400" y="4495800"/>
            <a:ext cx="4724370" cy="461665"/>
          </a:xfrm>
          <a:prstGeom prst="rect">
            <a:avLst/>
          </a:prstGeom>
        </p:spPr>
        <p:txBody>
          <a:bodyPr wrap="none">
            <a:spAutoFit/>
          </a:bodyPr>
          <a:lstStyle/>
          <a:p>
            <a:r>
              <a:rPr lang="en-US" sz="2400" b="1" i="1" dirty="0" smtClean="0"/>
              <a:t>(a) Primary consumers (herbivores</a:t>
            </a:r>
            <a:r>
              <a:rPr lang="en-US" sz="2400" i="1" dirty="0" smtClean="0"/>
              <a:t>)</a:t>
            </a:r>
            <a:endParaRPr lang="en-US" sz="2400" dirty="0"/>
          </a:p>
        </p:txBody>
      </p:sp>
      <p:sp>
        <p:nvSpPr>
          <p:cNvPr id="13" name="Rectangle 12"/>
          <p:cNvSpPr/>
          <p:nvPr/>
        </p:nvSpPr>
        <p:spPr>
          <a:xfrm>
            <a:off x="838200" y="5486399"/>
            <a:ext cx="6327886" cy="461665"/>
          </a:xfrm>
          <a:prstGeom prst="rect">
            <a:avLst/>
          </a:prstGeom>
        </p:spPr>
        <p:txBody>
          <a:bodyPr wrap="none">
            <a:spAutoFit/>
          </a:bodyPr>
          <a:lstStyle/>
          <a:p>
            <a:r>
              <a:rPr lang="en-US" sz="2400" dirty="0" smtClean="0"/>
              <a:t>Example: Ants, flies, insects, mice, deer, squirrels.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7848600" cy="2000548"/>
          </a:xfrm>
          <a:prstGeom prst="rect">
            <a:avLst/>
          </a:prstGeom>
        </p:spPr>
        <p:txBody>
          <a:bodyPr wrap="square">
            <a:spAutoFit/>
          </a:bodyPr>
          <a:lstStyle/>
          <a:p>
            <a:pPr lvl="1" algn="just"/>
            <a:r>
              <a:rPr lang="en-US" sz="2400" dirty="0" smtClean="0">
                <a:latin typeface="Times New Roman" pitchFamily="18" charset="0"/>
                <a:cs typeface="Times New Roman" pitchFamily="18" charset="0"/>
              </a:rPr>
              <a:t>On </a:t>
            </a:r>
            <a:r>
              <a:rPr lang="en-US" sz="2400" dirty="0">
                <a:latin typeface="Times New Roman" pitchFamily="18" charset="0"/>
                <a:cs typeface="Times New Roman" pitchFamily="18" charset="0"/>
              </a:rPr>
              <a:t>earth there are </a:t>
            </a:r>
            <a:r>
              <a:rPr lang="en-US" sz="2400" dirty="0" smtClean="0">
                <a:latin typeface="Times New Roman" pitchFamily="18" charset="0"/>
                <a:cs typeface="Times New Roman" pitchFamily="18" charset="0"/>
              </a:rPr>
              <a:t>many sets </a:t>
            </a:r>
            <a:r>
              <a:rPr lang="en-US" sz="2400" dirty="0">
                <a:latin typeface="Times New Roman" pitchFamily="18" charset="0"/>
                <a:cs typeface="Times New Roman" pitchFamily="18" charset="0"/>
              </a:rPr>
              <a:t>of </a:t>
            </a:r>
            <a:r>
              <a:rPr lang="en-US" sz="2400" dirty="0" smtClean="0">
                <a:latin typeface="Times New Roman" pitchFamily="18" charset="0"/>
                <a:cs typeface="Times New Roman" pitchFamily="18" charset="0"/>
              </a:rPr>
              <a:t> ecosystems which are </a:t>
            </a:r>
            <a:r>
              <a:rPr lang="en-US" sz="2400" dirty="0">
                <a:latin typeface="Times New Roman" pitchFamily="18" charset="0"/>
                <a:cs typeface="Times New Roman" pitchFamily="18" charset="0"/>
              </a:rPr>
              <a:t>exposed to </a:t>
            </a:r>
            <a:r>
              <a:rPr lang="en-US" sz="2400" dirty="0" smtClean="0">
                <a:latin typeface="Times New Roman" pitchFamily="18" charset="0"/>
                <a:cs typeface="Times New Roman" pitchFamily="18" charset="0"/>
              </a:rPr>
              <a:t>same climatic conditions and 	having dominant species with </a:t>
            </a:r>
            <a:r>
              <a:rPr lang="en-US" sz="2400" dirty="0">
                <a:latin typeface="Times New Roman" pitchFamily="18" charset="0"/>
                <a:cs typeface="Times New Roman" pitchFamily="18" charset="0"/>
              </a:rPr>
              <a:t>similar </a:t>
            </a:r>
            <a:r>
              <a:rPr lang="en-US" sz="2400" dirty="0" smtClean="0">
                <a:latin typeface="Times New Roman" pitchFamily="18" charset="0"/>
                <a:cs typeface="Times New Roman" pitchFamily="18" charset="0"/>
              </a:rPr>
              <a:t>life cycle, climatic adoptions and  physical structure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This set of ecosystem is called a biome</a:t>
            </a:r>
            <a:r>
              <a:rPr lang="en-US" sz="2400" i="1" dirty="0"/>
              <a:t>.</a:t>
            </a:r>
            <a:endParaRPr lang="en-US" sz="2400" dirty="0"/>
          </a:p>
        </p:txBody>
      </p:sp>
      <p:sp>
        <p:nvSpPr>
          <p:cNvPr id="4" name="Rectangle 3"/>
          <p:cNvSpPr/>
          <p:nvPr/>
        </p:nvSpPr>
        <p:spPr>
          <a:xfrm>
            <a:off x="636814" y="3698137"/>
            <a:ext cx="7467600" cy="830997"/>
          </a:xfrm>
          <a:prstGeom prst="rect">
            <a:avLst/>
          </a:prstGeom>
        </p:spPr>
        <p:txBody>
          <a:bodyPr wrap="square">
            <a:spAutoFit/>
          </a:bodyPr>
          <a:lstStyle/>
          <a:p>
            <a:pPr lvl="1" algn="just"/>
            <a:r>
              <a:rPr lang="en-US" sz="2400" dirty="0" smtClean="0">
                <a:latin typeface="Times New Roman" pitchFamily="18" charset="0"/>
                <a:cs typeface="Times New Roman" pitchFamily="18" charset="0"/>
              </a:rPr>
              <a:t>Thus, the biome is a small ecosystem with in an ecosystem.</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0400" y="5715000"/>
            <a:ext cx="2094035" cy="400110"/>
          </a:xfrm>
          <a:prstGeom prst="rect">
            <a:avLst/>
          </a:prstGeom>
        </p:spPr>
        <p:txBody>
          <a:bodyPr wrap="none">
            <a:spAutoFit/>
          </a:bodyPr>
          <a:lstStyle/>
          <a:p>
            <a:r>
              <a:rPr lang="en-US" sz="2000" b="1" dirty="0" smtClean="0"/>
              <a:t>Forest Ecosystem</a:t>
            </a:r>
            <a:endParaRPr lang="en-US" sz="2000" dirty="0"/>
          </a:p>
        </p:txBody>
      </p:sp>
      <p:sp>
        <p:nvSpPr>
          <p:cNvPr id="4" name="Rectangle 3"/>
          <p:cNvSpPr/>
          <p:nvPr/>
        </p:nvSpPr>
        <p:spPr>
          <a:xfrm>
            <a:off x="1828800" y="6096000"/>
            <a:ext cx="5562600" cy="400110"/>
          </a:xfrm>
          <a:prstGeom prst="rect">
            <a:avLst/>
          </a:prstGeom>
        </p:spPr>
        <p:txBody>
          <a:bodyPr wrap="square">
            <a:spAutoFit/>
          </a:bodyPr>
          <a:lstStyle/>
          <a:p>
            <a:r>
              <a:rPr lang="en-US" sz="2000" dirty="0" smtClean="0"/>
              <a:t>They directly depend on the plants for their food.</a:t>
            </a:r>
            <a:endParaRPr lang="en-US" sz="2000" dirty="0"/>
          </a:p>
        </p:txBody>
      </p:sp>
      <p:pic>
        <p:nvPicPr>
          <p:cNvPr id="7" name="Picture 6" descr="Food-Chain-in-Forest-Ecosystem.jpg"/>
          <p:cNvPicPr>
            <a:picLocks noChangeAspect="1"/>
          </p:cNvPicPr>
          <p:nvPr/>
        </p:nvPicPr>
        <p:blipFill>
          <a:blip r:embed="rId2"/>
          <a:srcRect t="40000" b="3226"/>
          <a:stretch>
            <a:fillRect/>
          </a:stretch>
        </p:blipFill>
        <p:spPr>
          <a:xfrm>
            <a:off x="1905000" y="838200"/>
            <a:ext cx="5410200" cy="4959350"/>
          </a:xfrm>
          <a:prstGeom prst="rect">
            <a:avLst/>
          </a:prstGeom>
          <a:ln>
            <a:solidFill>
              <a:srgbClr val="C000C0"/>
            </a:solidFill>
          </a:ln>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70692"/>
            <a:ext cx="7848600" cy="461665"/>
          </a:xfrm>
          <a:prstGeom prst="rect">
            <a:avLst/>
          </a:prstGeom>
        </p:spPr>
        <p:txBody>
          <a:bodyPr wrap="square">
            <a:spAutoFit/>
          </a:bodyPr>
          <a:lstStyle/>
          <a:p>
            <a:r>
              <a:rPr lang="en-US" sz="2400" b="1" dirty="0" smtClean="0"/>
              <a:t>(b) Secondary consumers (primary carnivores)</a:t>
            </a:r>
            <a:endParaRPr lang="en-US" sz="2400" b="1" dirty="0"/>
          </a:p>
        </p:txBody>
      </p:sp>
      <p:sp>
        <p:nvSpPr>
          <p:cNvPr id="3" name="Rectangle 2"/>
          <p:cNvSpPr/>
          <p:nvPr/>
        </p:nvSpPr>
        <p:spPr>
          <a:xfrm>
            <a:off x="838200" y="1447800"/>
            <a:ext cx="3720890" cy="461665"/>
          </a:xfrm>
          <a:prstGeom prst="rect">
            <a:avLst/>
          </a:prstGeom>
        </p:spPr>
        <p:txBody>
          <a:bodyPr wrap="none">
            <a:spAutoFit/>
          </a:bodyPr>
          <a:lstStyle/>
          <a:p>
            <a:r>
              <a:rPr lang="en-US" sz="2400" dirty="0" smtClean="0"/>
              <a:t>Example: Snakes, birds, fox.</a:t>
            </a:r>
            <a:endParaRPr lang="en-US" sz="2400" dirty="0"/>
          </a:p>
        </p:txBody>
      </p:sp>
      <p:sp>
        <p:nvSpPr>
          <p:cNvPr id="7" name="Rectangle 6"/>
          <p:cNvSpPr/>
          <p:nvPr/>
        </p:nvSpPr>
        <p:spPr>
          <a:xfrm>
            <a:off x="762000" y="2057400"/>
            <a:ext cx="7315200" cy="461665"/>
          </a:xfrm>
          <a:prstGeom prst="rect">
            <a:avLst/>
          </a:prstGeom>
        </p:spPr>
        <p:txBody>
          <a:bodyPr wrap="square">
            <a:spAutoFit/>
          </a:bodyPr>
          <a:lstStyle/>
          <a:p>
            <a:pPr>
              <a:buFont typeface="Wingdings" pitchFamily="2" charset="2"/>
              <a:buChar char="§"/>
              <a:tabLst>
                <a:tab pos="457200" algn="l"/>
              </a:tabLst>
            </a:pPr>
            <a:r>
              <a:rPr lang="en-US" sz="2400" dirty="0" smtClean="0"/>
              <a:t>  	They directly depend on the herbivores for their 	food.</a:t>
            </a:r>
            <a:endParaRPr lang="en-US" sz="2400" dirty="0"/>
          </a:p>
        </p:txBody>
      </p:sp>
      <p:sp>
        <p:nvSpPr>
          <p:cNvPr id="8" name="Rectangle 7"/>
          <p:cNvSpPr/>
          <p:nvPr/>
        </p:nvSpPr>
        <p:spPr>
          <a:xfrm>
            <a:off x="838200" y="2819400"/>
            <a:ext cx="3158044" cy="461665"/>
          </a:xfrm>
          <a:prstGeom prst="rect">
            <a:avLst/>
          </a:prstGeom>
        </p:spPr>
        <p:txBody>
          <a:bodyPr wrap="none">
            <a:spAutoFit/>
          </a:bodyPr>
          <a:lstStyle/>
          <a:p>
            <a:r>
              <a:rPr lang="en-US" sz="2400" b="1" dirty="0" smtClean="0"/>
              <a:t>(c) Tertiary consumers</a:t>
            </a:r>
            <a:endParaRPr lang="en-US" sz="2400" b="1" dirty="0"/>
          </a:p>
        </p:txBody>
      </p:sp>
      <p:sp>
        <p:nvSpPr>
          <p:cNvPr id="9" name="Rectangle 8"/>
          <p:cNvSpPr/>
          <p:nvPr/>
        </p:nvSpPr>
        <p:spPr>
          <a:xfrm>
            <a:off x="1066800" y="3500735"/>
            <a:ext cx="4924297" cy="461665"/>
          </a:xfrm>
          <a:prstGeom prst="rect">
            <a:avLst/>
          </a:prstGeom>
        </p:spPr>
        <p:txBody>
          <a:bodyPr wrap="none">
            <a:spAutoFit/>
          </a:bodyPr>
          <a:lstStyle/>
          <a:p>
            <a:r>
              <a:rPr lang="fr-FR" sz="2400" dirty="0" smtClean="0"/>
              <a:t>Example: Animals like tiger, lion, etc.,</a:t>
            </a:r>
            <a:endParaRPr lang="en-US" sz="2400" dirty="0"/>
          </a:p>
        </p:txBody>
      </p:sp>
      <p:sp>
        <p:nvSpPr>
          <p:cNvPr id="14" name="Rectangle 13"/>
          <p:cNvSpPr/>
          <p:nvPr/>
        </p:nvSpPr>
        <p:spPr>
          <a:xfrm>
            <a:off x="838200" y="3962400"/>
            <a:ext cx="7315200" cy="461665"/>
          </a:xfrm>
          <a:prstGeom prst="rect">
            <a:avLst/>
          </a:prstGeom>
        </p:spPr>
        <p:txBody>
          <a:bodyPr wrap="square">
            <a:spAutoFit/>
          </a:bodyPr>
          <a:lstStyle/>
          <a:p>
            <a:pPr>
              <a:buFont typeface="Wingdings" pitchFamily="2" charset="2"/>
              <a:buChar char="§"/>
              <a:tabLst>
                <a:tab pos="347663" algn="l"/>
              </a:tabLst>
            </a:pPr>
            <a:r>
              <a:rPr lang="en-US" sz="2400" b="1" dirty="0" smtClean="0"/>
              <a:t>   </a:t>
            </a:r>
            <a:r>
              <a:rPr lang="en-US" sz="2400" dirty="0" smtClean="0"/>
              <a:t>They depend on the primary carnivores for their </a:t>
            </a:r>
            <a:r>
              <a:rPr lang="en-US" sz="2400" b="1" dirty="0" smtClean="0"/>
              <a:t>	</a:t>
            </a:r>
            <a:r>
              <a:rPr lang="en-US" sz="2400" dirty="0" smtClean="0"/>
              <a:t>food.</a:t>
            </a:r>
            <a:endParaRPr lang="en-US" sz="2400" dirty="0"/>
          </a:p>
        </p:txBody>
      </p:sp>
      <p:sp>
        <p:nvSpPr>
          <p:cNvPr id="16" name="Rectangle 15"/>
          <p:cNvSpPr/>
          <p:nvPr/>
        </p:nvSpPr>
        <p:spPr>
          <a:xfrm>
            <a:off x="762000" y="4953000"/>
            <a:ext cx="2236510" cy="461665"/>
          </a:xfrm>
          <a:prstGeom prst="rect">
            <a:avLst/>
          </a:prstGeom>
        </p:spPr>
        <p:txBody>
          <a:bodyPr wrap="none">
            <a:spAutoFit/>
          </a:bodyPr>
          <a:lstStyle/>
          <a:p>
            <a:r>
              <a:rPr lang="en-US" sz="2400" b="1" dirty="0" smtClean="0"/>
              <a:t>4. Decomposers</a:t>
            </a:r>
            <a:endParaRPr lang="en-US" sz="2400" b="1" dirty="0"/>
          </a:p>
        </p:txBody>
      </p:sp>
      <p:sp>
        <p:nvSpPr>
          <p:cNvPr id="17" name="Rectangle 16"/>
          <p:cNvSpPr/>
          <p:nvPr/>
        </p:nvSpPr>
        <p:spPr>
          <a:xfrm>
            <a:off x="2895600" y="5592417"/>
            <a:ext cx="2531462" cy="461665"/>
          </a:xfrm>
          <a:prstGeom prst="rect">
            <a:avLst/>
          </a:prstGeom>
        </p:spPr>
        <p:txBody>
          <a:bodyPr wrap="none">
            <a:spAutoFit/>
          </a:bodyPr>
          <a:lstStyle/>
          <a:p>
            <a:r>
              <a:rPr lang="en-US" sz="2400" dirty="0" smtClean="0"/>
              <a:t>Bacteria and fungi.</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4" grpId="0"/>
      <p:bldP spid="16" grpId="0"/>
      <p:bldP spid="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685800"/>
            <a:ext cx="7543800" cy="1200329"/>
          </a:xfrm>
          <a:prstGeom prst="rect">
            <a:avLst/>
          </a:prstGeom>
        </p:spPr>
        <p:txBody>
          <a:bodyPr wrap="square">
            <a:spAutoFit/>
          </a:bodyPr>
          <a:lstStyle/>
          <a:p>
            <a:pPr algn="just">
              <a:tabLst>
                <a:tab pos="396875" algn="l"/>
              </a:tabLst>
            </a:pPr>
            <a:r>
              <a:rPr lang="en-US" sz="2400" dirty="0" smtClean="0"/>
              <a:t> They decompose the dead plant and animal matter. 	Rate of decomposition in tropical and subtropical 	forests is more rapid than in the temperate forests.</a:t>
            </a:r>
            <a:endParaRPr lang="en-US" sz="2400" dirty="0"/>
          </a:p>
        </p:txBody>
      </p:sp>
      <p:sp>
        <p:nvSpPr>
          <p:cNvPr id="9" name="Rectangle 8"/>
          <p:cNvSpPr/>
          <p:nvPr/>
        </p:nvSpPr>
        <p:spPr>
          <a:xfrm>
            <a:off x="968626" y="2119086"/>
            <a:ext cx="421782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smtClean="0">
                <a:ln w="11430"/>
                <a:cs typeface="Arial" pitchFamily="34" charset="0"/>
              </a:rPr>
              <a:t>GRASSLAND ECOSYSTEM</a:t>
            </a:r>
          </a:p>
        </p:txBody>
      </p:sp>
      <p:sp>
        <p:nvSpPr>
          <p:cNvPr id="11" name="Rectangle 10"/>
          <p:cNvSpPr/>
          <p:nvPr/>
        </p:nvSpPr>
        <p:spPr>
          <a:xfrm>
            <a:off x="969812" y="2819399"/>
            <a:ext cx="1932773"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smtClean="0">
                <a:ln w="11430"/>
                <a:cs typeface="Arial" pitchFamily="34" charset="0"/>
              </a:rPr>
              <a:t>Introduction</a:t>
            </a:r>
          </a:p>
        </p:txBody>
      </p:sp>
      <p:sp>
        <p:nvSpPr>
          <p:cNvPr id="12" name="Rectangle 11"/>
          <p:cNvSpPr/>
          <p:nvPr/>
        </p:nvSpPr>
        <p:spPr>
          <a:xfrm>
            <a:off x="609600" y="3429000"/>
            <a:ext cx="8153400" cy="2831544"/>
          </a:xfrm>
          <a:prstGeom prst="rect">
            <a:avLst/>
          </a:prstGeom>
        </p:spPr>
        <p:txBody>
          <a:bodyPr wrap="square">
            <a:spAutoFit/>
          </a:bodyPr>
          <a:lstStyle/>
          <a:p>
            <a:pPr marL="342900" indent="-342900" algn="just">
              <a:spcAft>
                <a:spcPts val="1200"/>
              </a:spcAft>
              <a:buFont typeface="Arial" pitchFamily="34" charset="0"/>
              <a:buChar char="•"/>
              <a:tabLst>
                <a:tab pos="457200" algn="l"/>
              </a:tabLst>
            </a:pPr>
            <a:r>
              <a:rPr lang="en-US" sz="2400" dirty="0" smtClean="0"/>
              <a:t> 	Grassland occupies about 20% of earth’s surface. In 	addition to grass species, some trees and shrubs are also 	present in grasslands.</a:t>
            </a:r>
          </a:p>
          <a:p>
            <a:pPr marL="342900" indent="-342900" algn="just">
              <a:buFont typeface="Arial" pitchFamily="34" charset="0"/>
              <a:buChar char="•"/>
              <a:tabLst>
                <a:tab pos="457200" algn="l"/>
              </a:tabLst>
            </a:pPr>
            <a:r>
              <a:rPr lang="en-US" sz="2400" dirty="0" smtClean="0"/>
              <a:t> 	Limited grazing helps to improve the net primary 	production of the grasslands. But, overgrazing leads to	degradation of these grasslands resulting in 	desertification.</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 calcmode="lin" valueType="num">
                                      <p:cBhvr additive="base">
                                        <p:cTn id="3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064567"/>
            <a:ext cx="419820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cs typeface="Arial" pitchFamily="34" charset="0"/>
              </a:rPr>
              <a:t>Types of grassland ecosystem</a:t>
            </a:r>
          </a:p>
        </p:txBody>
      </p:sp>
      <p:sp>
        <p:nvSpPr>
          <p:cNvPr id="4" name="Rectangle 3"/>
          <p:cNvSpPr/>
          <p:nvPr/>
        </p:nvSpPr>
        <p:spPr>
          <a:xfrm>
            <a:off x="685800" y="2286000"/>
            <a:ext cx="7315200" cy="830997"/>
          </a:xfrm>
          <a:prstGeom prst="rect">
            <a:avLst/>
          </a:prstGeom>
        </p:spPr>
        <p:txBody>
          <a:bodyPr wrap="square">
            <a:spAutoFit/>
          </a:bodyPr>
          <a:lstStyle/>
          <a:p>
            <a:pPr algn="just">
              <a:tabLst>
                <a:tab pos="457200" algn="l"/>
              </a:tabLst>
            </a:pPr>
            <a:r>
              <a:rPr lang="en-US" sz="2400" dirty="0" smtClean="0"/>
              <a:t> 	Depending upon the climate conditions grassland 	can be classified into three types</a:t>
            </a:r>
            <a:endParaRPr lang="en-US" sz="2400" dirty="0"/>
          </a:p>
        </p:txBody>
      </p:sp>
      <p:sp>
        <p:nvSpPr>
          <p:cNvPr id="5" name="Rectangle 4"/>
          <p:cNvSpPr/>
          <p:nvPr/>
        </p:nvSpPr>
        <p:spPr>
          <a:xfrm>
            <a:off x="1371600" y="3733800"/>
            <a:ext cx="4572000" cy="1508105"/>
          </a:xfrm>
          <a:prstGeom prst="rect">
            <a:avLst/>
          </a:prstGeom>
        </p:spPr>
        <p:txBody>
          <a:bodyPr>
            <a:spAutoFit/>
          </a:bodyPr>
          <a:lstStyle/>
          <a:p>
            <a:pPr>
              <a:spcAft>
                <a:spcPts val="1200"/>
              </a:spcAft>
            </a:pPr>
            <a:r>
              <a:rPr lang="en-US" sz="2400" dirty="0" smtClean="0"/>
              <a:t>1. Tropical grasslands.</a:t>
            </a:r>
          </a:p>
          <a:p>
            <a:pPr>
              <a:spcAft>
                <a:spcPts val="1200"/>
              </a:spcAft>
            </a:pPr>
            <a:r>
              <a:rPr lang="en-US" sz="2400" dirty="0" smtClean="0"/>
              <a:t>2. Temperate grasslands.</a:t>
            </a:r>
          </a:p>
          <a:p>
            <a:pPr>
              <a:spcAft>
                <a:spcPts val="1200"/>
              </a:spcAft>
            </a:pPr>
            <a:r>
              <a:rPr lang="en-US" sz="2400" dirty="0" smtClean="0"/>
              <a:t>3. Polar grasslands.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11608"/>
            <a:ext cx="5567614" cy="461665"/>
          </a:xfrm>
          <a:prstGeom prst="rect">
            <a:avLst/>
          </a:prstGeom>
        </p:spPr>
        <p:txBody>
          <a:bodyPr wrap="none">
            <a:spAutoFit/>
          </a:bodyPr>
          <a:lstStyle/>
          <a:p>
            <a:pPr algn="ctr"/>
            <a:r>
              <a:rPr lang="en-US" sz="2400" b="1" spc="50" dirty="0" smtClean="0">
                <a:ln w="11430"/>
                <a:cs typeface="Arial" pitchFamily="34" charset="0"/>
              </a:rPr>
              <a:t>Features of different types of grassland</a:t>
            </a:r>
          </a:p>
        </p:txBody>
      </p:sp>
      <p:sp>
        <p:nvSpPr>
          <p:cNvPr id="3" name="Rectangle 2"/>
          <p:cNvSpPr/>
          <p:nvPr/>
        </p:nvSpPr>
        <p:spPr>
          <a:xfrm>
            <a:off x="609600" y="1828800"/>
            <a:ext cx="3048912" cy="461665"/>
          </a:xfrm>
          <a:prstGeom prst="rect">
            <a:avLst/>
          </a:prstGeom>
        </p:spPr>
        <p:txBody>
          <a:bodyPr wrap="none">
            <a:spAutoFit/>
          </a:bodyPr>
          <a:lstStyle/>
          <a:p>
            <a:r>
              <a:rPr lang="en-US" sz="2400" b="1" dirty="0" smtClean="0"/>
              <a:t>1. Tropical grasslands</a:t>
            </a:r>
            <a:endParaRPr lang="en-US" sz="2400" b="1" dirty="0"/>
          </a:p>
        </p:txBody>
      </p:sp>
      <p:sp>
        <p:nvSpPr>
          <p:cNvPr id="4" name="Rectangle 3"/>
          <p:cNvSpPr/>
          <p:nvPr/>
        </p:nvSpPr>
        <p:spPr>
          <a:xfrm>
            <a:off x="990600" y="2667000"/>
            <a:ext cx="7467600" cy="2616101"/>
          </a:xfrm>
          <a:prstGeom prst="rect">
            <a:avLst/>
          </a:prstGeom>
        </p:spPr>
        <p:txBody>
          <a:bodyPr wrap="square">
            <a:spAutoFit/>
          </a:bodyPr>
          <a:lstStyle/>
          <a:p>
            <a:pPr algn="just">
              <a:spcAft>
                <a:spcPts val="1200"/>
              </a:spcAft>
              <a:tabLst>
                <a:tab pos="457200" algn="l"/>
              </a:tabLst>
            </a:pPr>
            <a:r>
              <a:rPr lang="en-US" sz="2400" dirty="0" smtClean="0"/>
              <a:t> They are found near the borders of tropical rain forests. They are characterized by high temperature 	and moderate rainfall (40 to 100 cm). It is also known as Savanna-type. </a:t>
            </a:r>
          </a:p>
          <a:p>
            <a:pPr algn="just">
              <a:spcAft>
                <a:spcPts val="1200"/>
              </a:spcAft>
              <a:tabLst>
                <a:tab pos="457200" algn="l"/>
              </a:tabLst>
            </a:pPr>
            <a:endParaRPr lang="en-US" sz="2400" dirty="0" smtClean="0"/>
          </a:p>
          <a:p>
            <a:pPr algn="just">
              <a:tabLst>
                <a:tab pos="457200" algn="l"/>
              </a:tabLst>
            </a:pPr>
            <a:r>
              <a:rPr lang="en-US" sz="2400" dirty="0" smtClean="0"/>
              <a:t>They  have tall grasses with 	scattered shrubs and stunted trees and animals like 	zebras, giraffes, antelopes, etc.,</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38200"/>
            <a:ext cx="3464218" cy="461665"/>
          </a:xfrm>
          <a:prstGeom prst="rect">
            <a:avLst/>
          </a:prstGeom>
        </p:spPr>
        <p:txBody>
          <a:bodyPr wrap="none">
            <a:spAutoFit/>
          </a:bodyPr>
          <a:lstStyle/>
          <a:p>
            <a:r>
              <a:rPr lang="en-US" sz="2400" b="1" dirty="0" smtClean="0"/>
              <a:t>2. Temperate grasslands</a:t>
            </a:r>
            <a:endParaRPr lang="en-US" sz="2400" b="1" dirty="0"/>
          </a:p>
        </p:txBody>
      </p:sp>
      <p:sp>
        <p:nvSpPr>
          <p:cNvPr id="3" name="Rectangle 2"/>
          <p:cNvSpPr/>
          <p:nvPr/>
        </p:nvSpPr>
        <p:spPr>
          <a:xfrm>
            <a:off x="762000" y="1371600"/>
            <a:ext cx="7315200" cy="1569660"/>
          </a:xfrm>
          <a:prstGeom prst="rect">
            <a:avLst/>
          </a:prstGeom>
        </p:spPr>
        <p:txBody>
          <a:bodyPr wrap="square">
            <a:spAutoFit/>
          </a:bodyPr>
          <a:lstStyle/>
          <a:p>
            <a:pPr algn="just">
              <a:tabLst>
                <a:tab pos="396875" algn="l"/>
                <a:tab pos="457200" algn="l"/>
              </a:tabLst>
            </a:pPr>
            <a:r>
              <a:rPr lang="en-US" sz="2400" dirty="0" smtClean="0"/>
              <a:t> 	They are usually found in the centers of continents, 	on flat, sloped hills. They are characterized by very 	cold winters and hot summers. Intense grazing and 	summer fires, do not allow shrubs or trees to grow.</a:t>
            </a:r>
            <a:endParaRPr lang="en-US" sz="2400" dirty="0"/>
          </a:p>
        </p:txBody>
      </p:sp>
      <p:sp>
        <p:nvSpPr>
          <p:cNvPr id="4" name="Rectangle 3"/>
          <p:cNvSpPr/>
          <p:nvPr/>
        </p:nvSpPr>
        <p:spPr>
          <a:xfrm>
            <a:off x="762000" y="3124200"/>
            <a:ext cx="2666949" cy="461665"/>
          </a:xfrm>
          <a:prstGeom prst="rect">
            <a:avLst/>
          </a:prstGeom>
        </p:spPr>
        <p:txBody>
          <a:bodyPr wrap="none">
            <a:spAutoFit/>
          </a:bodyPr>
          <a:lstStyle/>
          <a:p>
            <a:r>
              <a:rPr lang="en-US" sz="2400" b="1" dirty="0" smtClean="0"/>
              <a:t>3. Polar grasslands</a:t>
            </a:r>
            <a:endParaRPr lang="en-US" sz="2400" b="1" dirty="0"/>
          </a:p>
        </p:txBody>
      </p:sp>
      <p:sp>
        <p:nvSpPr>
          <p:cNvPr id="5" name="Rectangle 4"/>
          <p:cNvSpPr/>
          <p:nvPr/>
        </p:nvSpPr>
        <p:spPr>
          <a:xfrm>
            <a:off x="838200" y="3733800"/>
            <a:ext cx="7239000" cy="2462213"/>
          </a:xfrm>
          <a:prstGeom prst="rect">
            <a:avLst/>
          </a:prstGeom>
        </p:spPr>
        <p:txBody>
          <a:bodyPr wrap="square">
            <a:spAutoFit/>
          </a:bodyPr>
          <a:lstStyle/>
          <a:p>
            <a:pPr algn="just">
              <a:spcAft>
                <a:spcPts val="1200"/>
              </a:spcAft>
              <a:tabLst>
                <a:tab pos="347663" algn="l"/>
              </a:tabLst>
            </a:pPr>
            <a:r>
              <a:rPr lang="en-US" sz="2400" dirty="0" smtClean="0"/>
              <a:t> 	They are found in arctic polar regions. They are 	characterised by severe cold and strong winds 	along with ice and snow. </a:t>
            </a:r>
          </a:p>
          <a:p>
            <a:pPr algn="just">
              <a:tabLst>
                <a:tab pos="347663" algn="l"/>
              </a:tabLst>
            </a:pPr>
            <a:r>
              <a:rPr lang="en-US" sz="2400" dirty="0" smtClean="0"/>
              <a:t> 	In summers several small annual plants grow. They 	have animals like arctic 	wolf, weasel, arctic fox, 	etc.,</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2438400"/>
            <a:ext cx="7696200" cy="2677656"/>
          </a:xfrm>
          <a:prstGeom prst="rect">
            <a:avLst/>
          </a:prstGeom>
        </p:spPr>
        <p:txBody>
          <a:bodyPr wrap="square">
            <a:spAutoFit/>
          </a:bodyPr>
          <a:lstStyle/>
          <a:p>
            <a:pPr algn="just">
              <a:tabLst>
                <a:tab pos="347663" algn="l"/>
              </a:tabLst>
            </a:pPr>
            <a:r>
              <a:rPr lang="en-US" sz="2400" dirty="0" smtClean="0"/>
              <a:t>1. 	Grassland ecosystem is a plain land occupied by grasses.</a:t>
            </a:r>
          </a:p>
          <a:p>
            <a:pPr algn="just">
              <a:tabLst>
                <a:tab pos="347663" algn="l"/>
              </a:tabLst>
            </a:pPr>
            <a:endParaRPr lang="en-US" sz="2400" dirty="0" smtClean="0"/>
          </a:p>
          <a:p>
            <a:pPr algn="just">
              <a:tabLst>
                <a:tab pos="347663" algn="l"/>
              </a:tabLst>
            </a:pPr>
            <a:r>
              <a:rPr lang="en-US" sz="2400" dirty="0" smtClean="0"/>
              <a:t>2. 	Soil is very rich in nutrients and organic matter.</a:t>
            </a:r>
          </a:p>
          <a:p>
            <a:pPr algn="just">
              <a:tabLst>
                <a:tab pos="347663" algn="l"/>
              </a:tabLst>
            </a:pPr>
            <a:endParaRPr lang="en-US" sz="2400" dirty="0" smtClean="0"/>
          </a:p>
          <a:p>
            <a:pPr algn="just">
              <a:tabLst>
                <a:tab pos="347663" algn="l"/>
              </a:tabLst>
            </a:pPr>
            <a:r>
              <a:rPr lang="en-US" sz="2400" dirty="0" smtClean="0"/>
              <a:t>3. 	Since it has tall grass, it is ideal place for grazing	animals.</a:t>
            </a:r>
          </a:p>
          <a:p>
            <a:pPr algn="just">
              <a:tabLst>
                <a:tab pos="347663" algn="l"/>
              </a:tabLst>
            </a:pPr>
            <a:endParaRPr lang="en-US" sz="2400" dirty="0" smtClean="0"/>
          </a:p>
          <a:p>
            <a:pPr algn="just">
              <a:tabLst>
                <a:tab pos="347663" algn="l"/>
              </a:tabLst>
            </a:pPr>
            <a:r>
              <a:rPr lang="en-US" sz="2400" dirty="0" smtClean="0"/>
              <a:t>4. 	It is characterized by low or uneven rainfall.</a:t>
            </a:r>
            <a:endParaRPr lang="en-US" sz="2400" dirty="0"/>
          </a:p>
        </p:txBody>
      </p:sp>
      <p:sp>
        <p:nvSpPr>
          <p:cNvPr id="4" name="Rectangle 3"/>
          <p:cNvSpPr/>
          <p:nvPr/>
        </p:nvSpPr>
        <p:spPr>
          <a:xfrm>
            <a:off x="685800" y="838200"/>
            <a:ext cx="78486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smtClean="0">
                <a:ln w="11430"/>
                <a:cs typeface="Arial" pitchFamily="34" charset="0"/>
              </a:rPr>
              <a:t>Characteristics of Grassland Ecosystems</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762000"/>
            <a:ext cx="78486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smtClean="0">
                <a:ln w="11430"/>
                <a:cs typeface="Arial" pitchFamily="34" charset="0"/>
              </a:rPr>
              <a:t>Structure and function of the Grassland Ecosystems</a:t>
            </a:r>
          </a:p>
        </p:txBody>
      </p:sp>
      <p:sp>
        <p:nvSpPr>
          <p:cNvPr id="4" name="Rectangle 3"/>
          <p:cNvSpPr/>
          <p:nvPr/>
        </p:nvSpPr>
        <p:spPr>
          <a:xfrm>
            <a:off x="4450813" y="3244334"/>
            <a:ext cx="242374" cy="369332"/>
          </a:xfrm>
          <a:prstGeom prst="rect">
            <a:avLst/>
          </a:prstGeom>
        </p:spPr>
        <p:txBody>
          <a:bodyPr wrap="none">
            <a:spAutoFit/>
          </a:bodyPr>
          <a:lstStyle/>
          <a:p>
            <a:r>
              <a:rPr lang="en-US" dirty="0" smtClean="0"/>
              <a:t> </a:t>
            </a:r>
            <a:endParaRPr lang="en-US" dirty="0"/>
          </a:p>
        </p:txBody>
      </p:sp>
      <p:sp>
        <p:nvSpPr>
          <p:cNvPr id="6" name="Rectangle 5"/>
          <p:cNvSpPr/>
          <p:nvPr/>
        </p:nvSpPr>
        <p:spPr>
          <a:xfrm>
            <a:off x="2971800" y="2362200"/>
            <a:ext cx="4179734" cy="461665"/>
          </a:xfrm>
          <a:prstGeom prst="rect">
            <a:avLst/>
          </a:prstGeom>
        </p:spPr>
        <p:txBody>
          <a:bodyPr wrap="none">
            <a:spAutoFit/>
          </a:bodyPr>
          <a:lstStyle/>
          <a:p>
            <a:r>
              <a:rPr lang="pt-BR" sz="2400" dirty="0" smtClean="0"/>
              <a:t>Nutrients, C, H, O, N, P, S, etc.,</a:t>
            </a:r>
            <a:endParaRPr lang="en-US" sz="2400" dirty="0"/>
          </a:p>
        </p:txBody>
      </p:sp>
      <p:sp>
        <p:nvSpPr>
          <p:cNvPr id="7" name="Rectangle 6"/>
          <p:cNvSpPr/>
          <p:nvPr/>
        </p:nvSpPr>
        <p:spPr>
          <a:xfrm>
            <a:off x="914400" y="2971800"/>
            <a:ext cx="7848600" cy="830997"/>
          </a:xfrm>
          <a:prstGeom prst="rect">
            <a:avLst/>
          </a:prstGeom>
        </p:spPr>
        <p:txBody>
          <a:bodyPr wrap="square">
            <a:spAutoFit/>
          </a:bodyPr>
          <a:lstStyle/>
          <a:p>
            <a:pPr algn="just">
              <a:buFont typeface="Wingdings" pitchFamily="2" charset="2"/>
              <a:buChar char="Ø"/>
              <a:tabLst>
                <a:tab pos="347663" algn="l"/>
              </a:tabLst>
            </a:pPr>
            <a:r>
              <a:rPr lang="en-US" sz="2400" dirty="0" smtClean="0"/>
              <a:t> 	These abiotic components are supplied by CO</a:t>
            </a:r>
            <a:r>
              <a:rPr lang="en-US" sz="2400" baseline="-25000" dirty="0" smtClean="0"/>
              <a:t>2</a:t>
            </a:r>
            <a:r>
              <a:rPr lang="en-US" sz="2400" dirty="0" smtClean="0"/>
              <a:t>, H</a:t>
            </a:r>
            <a:r>
              <a:rPr lang="en-US" sz="2400" baseline="-25000" dirty="0" smtClean="0"/>
              <a:t>2</a:t>
            </a:r>
            <a:r>
              <a:rPr lang="en-US" sz="2400" dirty="0" smtClean="0"/>
              <a:t>O, 	nitrates, phosphates and </a:t>
            </a:r>
            <a:r>
              <a:rPr lang="en-US" sz="2400" dirty="0" err="1" smtClean="0"/>
              <a:t>sulphates</a:t>
            </a:r>
            <a:r>
              <a:rPr lang="en-US" sz="2400" dirty="0" smtClean="0"/>
              <a:t>.</a:t>
            </a:r>
            <a:endParaRPr lang="en-US" sz="2400" dirty="0"/>
          </a:p>
        </p:txBody>
      </p:sp>
      <p:sp>
        <p:nvSpPr>
          <p:cNvPr id="9" name="Rectangle 8"/>
          <p:cNvSpPr/>
          <p:nvPr/>
        </p:nvSpPr>
        <p:spPr>
          <a:xfrm>
            <a:off x="990600" y="4648200"/>
            <a:ext cx="1836593" cy="461665"/>
          </a:xfrm>
          <a:prstGeom prst="rect">
            <a:avLst/>
          </a:prstGeom>
        </p:spPr>
        <p:txBody>
          <a:bodyPr wrap="none">
            <a:spAutoFit/>
          </a:bodyPr>
          <a:lstStyle/>
          <a:p>
            <a:r>
              <a:rPr lang="en-US" sz="2400" b="1" dirty="0" smtClean="0"/>
              <a:t>1. Producers</a:t>
            </a:r>
            <a:endParaRPr lang="en-US" sz="2400" b="1" dirty="0"/>
          </a:p>
        </p:txBody>
      </p:sp>
      <p:sp>
        <p:nvSpPr>
          <p:cNvPr id="10" name="Rectangle 9"/>
          <p:cNvSpPr/>
          <p:nvPr/>
        </p:nvSpPr>
        <p:spPr>
          <a:xfrm>
            <a:off x="3002228" y="5181600"/>
            <a:ext cx="3409908" cy="461665"/>
          </a:xfrm>
          <a:prstGeom prst="rect">
            <a:avLst/>
          </a:prstGeom>
        </p:spPr>
        <p:txBody>
          <a:bodyPr wrap="none">
            <a:spAutoFit/>
          </a:bodyPr>
          <a:lstStyle/>
          <a:p>
            <a:r>
              <a:rPr lang="en-US" sz="2400" dirty="0" smtClean="0"/>
              <a:t>Grasses, forbs and shrubs.</a:t>
            </a:r>
            <a:endParaRPr lang="en-US" sz="2400" dirty="0"/>
          </a:p>
        </p:txBody>
      </p:sp>
      <p:sp>
        <p:nvSpPr>
          <p:cNvPr id="12" name="Rectangle 11"/>
          <p:cNvSpPr/>
          <p:nvPr/>
        </p:nvSpPr>
        <p:spPr>
          <a:xfrm>
            <a:off x="838200" y="1752600"/>
            <a:ext cx="3136436" cy="461665"/>
          </a:xfrm>
          <a:prstGeom prst="rect">
            <a:avLst/>
          </a:prstGeom>
        </p:spPr>
        <p:txBody>
          <a:bodyPr wrap="none">
            <a:spAutoFit/>
          </a:bodyPr>
          <a:lstStyle/>
          <a:p>
            <a:r>
              <a:rPr lang="en-US" sz="2400" b="1" dirty="0" smtClean="0"/>
              <a:t>I. Abiotic Components</a:t>
            </a:r>
            <a:endParaRPr lang="en-US" sz="2400" b="1" dirty="0"/>
          </a:p>
        </p:txBody>
      </p:sp>
      <p:sp>
        <p:nvSpPr>
          <p:cNvPr id="16" name="Rectangle 15"/>
          <p:cNvSpPr/>
          <p:nvPr/>
        </p:nvSpPr>
        <p:spPr>
          <a:xfrm>
            <a:off x="914400" y="4114800"/>
            <a:ext cx="3084499" cy="461665"/>
          </a:xfrm>
          <a:prstGeom prst="rect">
            <a:avLst/>
          </a:prstGeom>
        </p:spPr>
        <p:txBody>
          <a:bodyPr wrap="none">
            <a:spAutoFit/>
          </a:bodyPr>
          <a:lstStyle/>
          <a:p>
            <a:r>
              <a:rPr lang="en-US" sz="2400" b="1" dirty="0" smtClean="0"/>
              <a:t>II. Biotic Components</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0" grpId="0"/>
      <p:bldP spid="12" grpId="0"/>
      <p:bldP spid="1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232" y="609600"/>
            <a:ext cx="1981633" cy="461665"/>
          </a:xfrm>
          <a:prstGeom prst="rect">
            <a:avLst/>
          </a:prstGeom>
        </p:spPr>
        <p:txBody>
          <a:bodyPr wrap="none">
            <a:spAutoFit/>
          </a:bodyPr>
          <a:lstStyle/>
          <a:p>
            <a:r>
              <a:rPr lang="en-US" sz="2400" b="1" dirty="0" smtClean="0"/>
              <a:t>2. Consumers</a:t>
            </a:r>
            <a:endParaRPr lang="en-US" sz="2400" b="1" dirty="0"/>
          </a:p>
        </p:txBody>
      </p:sp>
      <p:sp>
        <p:nvSpPr>
          <p:cNvPr id="3" name="Rectangle 2"/>
          <p:cNvSpPr/>
          <p:nvPr/>
        </p:nvSpPr>
        <p:spPr>
          <a:xfrm>
            <a:off x="768232" y="1143000"/>
            <a:ext cx="4567276" cy="461665"/>
          </a:xfrm>
          <a:prstGeom prst="rect">
            <a:avLst/>
          </a:prstGeom>
        </p:spPr>
        <p:txBody>
          <a:bodyPr wrap="none">
            <a:spAutoFit/>
          </a:bodyPr>
          <a:lstStyle/>
          <a:p>
            <a:r>
              <a:rPr lang="en-US" sz="2400" dirty="0" smtClean="0"/>
              <a:t>(a) Primary consumers (herbivores)</a:t>
            </a:r>
            <a:endParaRPr lang="en-US" sz="2400" dirty="0"/>
          </a:p>
        </p:txBody>
      </p:sp>
      <p:sp>
        <p:nvSpPr>
          <p:cNvPr id="5" name="Rectangle 4"/>
          <p:cNvSpPr/>
          <p:nvPr/>
        </p:nvSpPr>
        <p:spPr>
          <a:xfrm>
            <a:off x="1295400" y="2209800"/>
            <a:ext cx="5074659" cy="461665"/>
          </a:xfrm>
          <a:prstGeom prst="rect">
            <a:avLst/>
          </a:prstGeom>
        </p:spPr>
        <p:txBody>
          <a:bodyPr wrap="none">
            <a:spAutoFit/>
          </a:bodyPr>
          <a:lstStyle/>
          <a:p>
            <a:r>
              <a:rPr lang="en-US" sz="2400" dirty="0" smtClean="0"/>
              <a:t>  They depend on grasses for their food.</a:t>
            </a:r>
            <a:endParaRPr lang="en-US" sz="2400" dirty="0"/>
          </a:p>
        </p:txBody>
      </p:sp>
      <p:sp>
        <p:nvSpPr>
          <p:cNvPr id="4" name="Rectangle 3"/>
          <p:cNvSpPr/>
          <p:nvPr/>
        </p:nvSpPr>
        <p:spPr>
          <a:xfrm>
            <a:off x="2897131" y="1752600"/>
            <a:ext cx="4534190" cy="461665"/>
          </a:xfrm>
          <a:prstGeom prst="rect">
            <a:avLst/>
          </a:prstGeom>
        </p:spPr>
        <p:txBody>
          <a:bodyPr wrap="none">
            <a:spAutoFit/>
          </a:bodyPr>
          <a:lstStyle/>
          <a:p>
            <a:r>
              <a:rPr lang="en-US" sz="2400" dirty="0" smtClean="0"/>
              <a:t>Cows, buffaloes, deer, sheep, etc.,</a:t>
            </a:r>
            <a:endParaRPr lang="en-US" sz="2400" dirty="0"/>
          </a:p>
        </p:txBody>
      </p:sp>
      <p:sp>
        <p:nvSpPr>
          <p:cNvPr id="9" name="Rectangle 8"/>
          <p:cNvSpPr/>
          <p:nvPr/>
        </p:nvSpPr>
        <p:spPr>
          <a:xfrm>
            <a:off x="920632" y="2971800"/>
            <a:ext cx="5162824" cy="461665"/>
          </a:xfrm>
          <a:prstGeom prst="rect">
            <a:avLst/>
          </a:prstGeom>
        </p:spPr>
        <p:txBody>
          <a:bodyPr wrap="none">
            <a:spAutoFit/>
          </a:bodyPr>
          <a:lstStyle/>
          <a:p>
            <a:r>
              <a:rPr lang="en-US" sz="2400" b="1" dirty="0" smtClean="0"/>
              <a:t>(b) Secondary consumers (carnivores)</a:t>
            </a:r>
            <a:endParaRPr lang="en-US" sz="2400" b="1" dirty="0"/>
          </a:p>
        </p:txBody>
      </p:sp>
      <p:sp>
        <p:nvSpPr>
          <p:cNvPr id="10" name="Rectangle 9"/>
          <p:cNvSpPr/>
          <p:nvPr/>
        </p:nvSpPr>
        <p:spPr>
          <a:xfrm>
            <a:off x="2789317" y="3581400"/>
            <a:ext cx="5070619" cy="461665"/>
          </a:xfrm>
          <a:prstGeom prst="rect">
            <a:avLst/>
          </a:prstGeom>
        </p:spPr>
        <p:txBody>
          <a:bodyPr wrap="none">
            <a:spAutoFit/>
          </a:bodyPr>
          <a:lstStyle/>
          <a:p>
            <a:r>
              <a:rPr lang="en-US" sz="2400" dirty="0" smtClean="0"/>
              <a:t>Snakes, lizards, birds, Jackals, fox, etc.,</a:t>
            </a:r>
            <a:endParaRPr lang="en-US" sz="2400" dirty="0"/>
          </a:p>
        </p:txBody>
      </p:sp>
      <p:sp>
        <p:nvSpPr>
          <p:cNvPr id="14" name="Rectangle 13"/>
          <p:cNvSpPr/>
          <p:nvPr/>
        </p:nvSpPr>
        <p:spPr>
          <a:xfrm>
            <a:off x="1371600" y="4110335"/>
            <a:ext cx="3484480" cy="461665"/>
          </a:xfrm>
          <a:prstGeom prst="rect">
            <a:avLst/>
          </a:prstGeom>
        </p:spPr>
        <p:txBody>
          <a:bodyPr wrap="none">
            <a:spAutoFit/>
          </a:bodyPr>
          <a:lstStyle/>
          <a:p>
            <a:r>
              <a:rPr lang="en-US" sz="2400" dirty="0" smtClean="0"/>
              <a:t>   They feed on herbivores.</a:t>
            </a:r>
            <a:endParaRPr lang="en-US" sz="2400" dirty="0"/>
          </a:p>
        </p:txBody>
      </p:sp>
      <p:sp>
        <p:nvSpPr>
          <p:cNvPr id="17" name="Rectangle 16"/>
          <p:cNvSpPr/>
          <p:nvPr/>
        </p:nvSpPr>
        <p:spPr>
          <a:xfrm>
            <a:off x="917399" y="4724400"/>
            <a:ext cx="3158044" cy="461665"/>
          </a:xfrm>
          <a:prstGeom prst="rect">
            <a:avLst/>
          </a:prstGeom>
        </p:spPr>
        <p:txBody>
          <a:bodyPr wrap="none">
            <a:spAutoFit/>
          </a:bodyPr>
          <a:lstStyle/>
          <a:p>
            <a:r>
              <a:rPr lang="en-US" sz="2400" b="1" dirty="0" smtClean="0"/>
              <a:t>(c) Tertiary consumers</a:t>
            </a:r>
            <a:endParaRPr lang="en-US" sz="2400" b="1" dirty="0"/>
          </a:p>
        </p:txBody>
      </p:sp>
      <p:sp>
        <p:nvSpPr>
          <p:cNvPr id="21" name="Rectangle 20"/>
          <p:cNvSpPr/>
          <p:nvPr/>
        </p:nvSpPr>
        <p:spPr>
          <a:xfrm>
            <a:off x="2895600" y="5257800"/>
            <a:ext cx="2714205" cy="461665"/>
          </a:xfrm>
          <a:prstGeom prst="rect">
            <a:avLst/>
          </a:prstGeom>
        </p:spPr>
        <p:txBody>
          <a:bodyPr wrap="none">
            <a:spAutoFit/>
          </a:bodyPr>
          <a:lstStyle/>
          <a:p>
            <a:r>
              <a:rPr lang="en-US" sz="2400" dirty="0" smtClean="0"/>
              <a:t>Hawks, eagles, etc.,</a:t>
            </a:r>
          </a:p>
        </p:txBody>
      </p:sp>
      <p:sp>
        <p:nvSpPr>
          <p:cNvPr id="23" name="Rectangle 22"/>
          <p:cNvSpPr/>
          <p:nvPr/>
        </p:nvSpPr>
        <p:spPr>
          <a:xfrm>
            <a:off x="1371600" y="5867400"/>
            <a:ext cx="4672305" cy="461665"/>
          </a:xfrm>
          <a:prstGeom prst="rect">
            <a:avLst/>
          </a:prstGeom>
        </p:spPr>
        <p:txBody>
          <a:bodyPr wrap="none">
            <a:spAutoFit/>
          </a:bodyPr>
          <a:lstStyle/>
          <a:p>
            <a:r>
              <a:rPr lang="en-US" sz="2400" dirty="0" smtClean="0"/>
              <a:t> They feed on secondary consumers.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4" grpId="0"/>
      <p:bldP spid="9" grpId="0"/>
      <p:bldP spid="10" grpId="0"/>
      <p:bldP spid="14" grpId="0"/>
      <p:bldP spid="17" grpId="0"/>
      <p:bldP spid="21" grpId="0"/>
      <p:bldP spid="2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olfaxecosystem.pbworks.com/f/Web.jpg"/>
          <p:cNvPicPr>
            <a:picLocks noChangeAspect="1" noChangeArrowheads="1"/>
          </p:cNvPicPr>
          <p:nvPr/>
        </p:nvPicPr>
        <p:blipFill>
          <a:blip r:embed="rId2"/>
          <a:srcRect/>
          <a:stretch>
            <a:fillRect/>
          </a:stretch>
        </p:blipFill>
        <p:spPr bwMode="auto">
          <a:xfrm>
            <a:off x="1447800" y="2438399"/>
            <a:ext cx="6324600" cy="3774747"/>
          </a:xfrm>
          <a:prstGeom prst="rect">
            <a:avLst/>
          </a:prstGeom>
          <a:noFill/>
        </p:spPr>
      </p:pic>
      <p:sp>
        <p:nvSpPr>
          <p:cNvPr id="8" name="Rectangle 7"/>
          <p:cNvSpPr/>
          <p:nvPr/>
        </p:nvSpPr>
        <p:spPr>
          <a:xfrm>
            <a:off x="685800" y="838200"/>
            <a:ext cx="2236510" cy="461665"/>
          </a:xfrm>
          <a:prstGeom prst="rect">
            <a:avLst/>
          </a:prstGeom>
        </p:spPr>
        <p:txBody>
          <a:bodyPr wrap="none">
            <a:spAutoFit/>
          </a:bodyPr>
          <a:lstStyle/>
          <a:p>
            <a:r>
              <a:rPr lang="en-US" sz="2400" b="1" dirty="0" smtClean="0"/>
              <a:t>3. Decomposers</a:t>
            </a:r>
            <a:endParaRPr lang="en-US" sz="2400" b="1" dirty="0"/>
          </a:p>
        </p:txBody>
      </p:sp>
      <p:sp>
        <p:nvSpPr>
          <p:cNvPr id="11" name="Rectangle 10"/>
          <p:cNvSpPr/>
          <p:nvPr/>
        </p:nvSpPr>
        <p:spPr>
          <a:xfrm>
            <a:off x="762000" y="1905000"/>
            <a:ext cx="5722144" cy="461665"/>
          </a:xfrm>
          <a:prstGeom prst="rect">
            <a:avLst/>
          </a:prstGeom>
        </p:spPr>
        <p:txBody>
          <a:bodyPr wrap="none">
            <a:spAutoFit/>
          </a:bodyPr>
          <a:lstStyle/>
          <a:p>
            <a:pPr>
              <a:buFont typeface="Wingdings" pitchFamily="2" charset="2"/>
              <a:buChar char="q"/>
            </a:pPr>
            <a:r>
              <a:rPr lang="en-US" sz="2400" dirty="0" smtClean="0"/>
              <a:t>  They decompose the dead organic matter.</a:t>
            </a:r>
            <a:endParaRPr lang="en-US" sz="2400" dirty="0"/>
          </a:p>
        </p:txBody>
      </p:sp>
      <p:sp>
        <p:nvSpPr>
          <p:cNvPr id="10" name="Rectangle 9"/>
          <p:cNvSpPr/>
          <p:nvPr/>
        </p:nvSpPr>
        <p:spPr>
          <a:xfrm>
            <a:off x="2922105" y="1321905"/>
            <a:ext cx="2549096" cy="461665"/>
          </a:xfrm>
          <a:prstGeom prst="rect">
            <a:avLst/>
          </a:prstGeom>
        </p:spPr>
        <p:txBody>
          <a:bodyPr wrap="none">
            <a:spAutoFit/>
          </a:bodyPr>
          <a:lstStyle/>
          <a:p>
            <a:r>
              <a:rPr lang="en-US" sz="2400" dirty="0" smtClean="0"/>
              <a:t>Fungi and bacteria.</a:t>
            </a:r>
            <a:endParaRPr lang="en-US" sz="2400" dirty="0"/>
          </a:p>
        </p:txBody>
      </p:sp>
      <p:sp>
        <p:nvSpPr>
          <p:cNvPr id="17" name="Rectangle 16"/>
          <p:cNvSpPr/>
          <p:nvPr/>
        </p:nvSpPr>
        <p:spPr>
          <a:xfrm>
            <a:off x="2895600" y="6107668"/>
            <a:ext cx="2824812" cy="461665"/>
          </a:xfrm>
          <a:prstGeom prst="rect">
            <a:avLst/>
          </a:prstGeom>
        </p:spPr>
        <p:txBody>
          <a:bodyPr wrap="none">
            <a:spAutoFit/>
          </a:bodyPr>
          <a:lstStyle/>
          <a:p>
            <a:r>
              <a:rPr lang="en-US" sz="2400" dirty="0" smtClean="0"/>
              <a:t>Grassland Ecosystem</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biLevel thresh="75000"/>
          </a:blip>
          <a:srcRect/>
          <a:stretch>
            <a:fillRect/>
          </a:stretch>
        </p:blipFill>
        <p:spPr bwMode="auto">
          <a:xfrm>
            <a:off x="304800" y="1600200"/>
            <a:ext cx="8519697" cy="4800600"/>
          </a:xfrm>
          <a:prstGeom prst="rect">
            <a:avLst/>
          </a:prstGeom>
          <a:noFill/>
          <a:ln w="9525">
            <a:noFill/>
            <a:miter lim="800000"/>
            <a:headEnd/>
            <a:tailEnd/>
          </a:ln>
          <a:effectLst/>
        </p:spPr>
      </p:pic>
      <p:sp>
        <p:nvSpPr>
          <p:cNvPr id="4" name="Rectangle 3"/>
          <p:cNvSpPr/>
          <p:nvPr/>
        </p:nvSpPr>
        <p:spPr>
          <a:xfrm>
            <a:off x="533400" y="14478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05811" y="838200"/>
            <a:ext cx="362471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latin typeface="Times New Roman" pitchFamily="18" charset="0"/>
                <a:cs typeface="Times New Roman" pitchFamily="18" charset="0"/>
              </a:rPr>
              <a:t>TYPE OF ECOSYSTEM</a:t>
            </a:r>
            <a:endParaRPr lang="en-US" sz="2400" b="1" spc="50" dirty="0">
              <a:ln w="1143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685800"/>
            <a:ext cx="3691652"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cs typeface="Arial" pitchFamily="34" charset="0"/>
              </a:rPr>
              <a:t>DESERT ECOSYSTEMS</a:t>
            </a:r>
          </a:p>
        </p:txBody>
      </p:sp>
      <p:sp>
        <p:nvSpPr>
          <p:cNvPr id="6" name="Rectangle 5"/>
          <p:cNvSpPr/>
          <p:nvPr/>
        </p:nvSpPr>
        <p:spPr>
          <a:xfrm>
            <a:off x="1005114" y="1444170"/>
            <a:ext cx="1932773"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cs typeface="Arial" pitchFamily="34" charset="0"/>
              </a:rPr>
              <a:t>Introduction</a:t>
            </a:r>
          </a:p>
        </p:txBody>
      </p:sp>
      <p:sp>
        <p:nvSpPr>
          <p:cNvPr id="7" name="Rectangle 6"/>
          <p:cNvSpPr/>
          <p:nvPr/>
        </p:nvSpPr>
        <p:spPr>
          <a:xfrm>
            <a:off x="990600" y="2057400"/>
            <a:ext cx="7620000" cy="1200329"/>
          </a:xfrm>
          <a:prstGeom prst="rect">
            <a:avLst/>
          </a:prstGeom>
        </p:spPr>
        <p:txBody>
          <a:bodyPr wrap="square">
            <a:spAutoFit/>
          </a:bodyPr>
          <a:lstStyle/>
          <a:p>
            <a:pPr algn="just">
              <a:tabLst>
                <a:tab pos="457200" algn="l"/>
              </a:tabLst>
            </a:pPr>
            <a:r>
              <a:rPr lang="en-US" sz="2400" dirty="0" smtClean="0"/>
              <a:t>Desert occupies about 35% of our world’s land area. It is characterised by less than 25 cm rainfall. The atmosphere is dry and hence it is a poor insulator.</a:t>
            </a:r>
            <a:endParaRPr lang="en-US" sz="2400" dirty="0"/>
          </a:p>
        </p:txBody>
      </p:sp>
      <p:sp>
        <p:nvSpPr>
          <p:cNvPr id="9" name="Rectangle 8"/>
          <p:cNvSpPr/>
          <p:nvPr/>
        </p:nvSpPr>
        <p:spPr>
          <a:xfrm>
            <a:off x="762000" y="3429000"/>
            <a:ext cx="66294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cs typeface="Arial" pitchFamily="34" charset="0"/>
              </a:rPr>
              <a:t>Types of desert ecosystems</a:t>
            </a:r>
          </a:p>
        </p:txBody>
      </p:sp>
      <p:sp>
        <p:nvSpPr>
          <p:cNvPr id="10" name="Rectangle 9"/>
          <p:cNvSpPr/>
          <p:nvPr/>
        </p:nvSpPr>
        <p:spPr>
          <a:xfrm>
            <a:off x="762000" y="4114800"/>
            <a:ext cx="8153400" cy="2400657"/>
          </a:xfrm>
          <a:prstGeom prst="rect">
            <a:avLst/>
          </a:prstGeom>
        </p:spPr>
        <p:txBody>
          <a:bodyPr wrap="square">
            <a:spAutoFit/>
          </a:bodyPr>
          <a:lstStyle/>
          <a:p>
            <a:pPr algn="just">
              <a:tabLst>
                <a:tab pos="457200" algn="l"/>
                <a:tab pos="804863" algn="l"/>
              </a:tabLst>
            </a:pPr>
            <a:r>
              <a:rPr lang="en-US" sz="2400" dirty="0" smtClean="0"/>
              <a:t> 	Based on the climatic conditions, deserts are classified</a:t>
            </a:r>
          </a:p>
          <a:p>
            <a:pPr algn="just">
              <a:spcAft>
                <a:spcPts val="1200"/>
              </a:spcAft>
              <a:tabLst>
                <a:tab pos="457200" algn="l"/>
                <a:tab pos="804863" algn="l"/>
              </a:tabLst>
            </a:pPr>
            <a:r>
              <a:rPr lang="en-US" sz="2400" dirty="0" smtClean="0"/>
              <a:t>	into three types.</a:t>
            </a:r>
          </a:p>
          <a:p>
            <a:pPr algn="just">
              <a:spcAft>
                <a:spcPts val="1200"/>
              </a:spcAft>
              <a:tabLst>
                <a:tab pos="457200" algn="l"/>
                <a:tab pos="804863" algn="l"/>
              </a:tabLst>
            </a:pPr>
            <a:r>
              <a:rPr lang="en-US" sz="2400" dirty="0" smtClean="0"/>
              <a:t>		1. Tropical deserts.</a:t>
            </a:r>
          </a:p>
          <a:p>
            <a:pPr algn="just">
              <a:spcAft>
                <a:spcPts val="1200"/>
              </a:spcAft>
              <a:tabLst>
                <a:tab pos="457200" algn="l"/>
                <a:tab pos="804863" algn="l"/>
              </a:tabLst>
            </a:pPr>
            <a:r>
              <a:rPr lang="en-US" sz="2400" dirty="0" smtClean="0"/>
              <a:t>		2. Temperate deserts.</a:t>
            </a:r>
          </a:p>
          <a:p>
            <a:pPr algn="just">
              <a:spcAft>
                <a:spcPts val="1200"/>
              </a:spcAft>
              <a:tabLst>
                <a:tab pos="457200" algn="l"/>
                <a:tab pos="804863" algn="l"/>
              </a:tabLst>
            </a:pPr>
            <a:r>
              <a:rPr lang="en-US" sz="2400" dirty="0" smtClean="0"/>
              <a:t>		3. Cold deserts.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828800"/>
            <a:ext cx="8001000" cy="3816429"/>
          </a:xfrm>
          <a:prstGeom prst="rect">
            <a:avLst/>
          </a:prstGeom>
        </p:spPr>
        <p:txBody>
          <a:bodyPr wrap="square">
            <a:spAutoFit/>
          </a:bodyPr>
          <a:lstStyle/>
          <a:p>
            <a:pPr marL="457200" indent="-457200">
              <a:buAutoNum type="arabicPeriod"/>
            </a:pPr>
            <a:r>
              <a:rPr lang="en-US" sz="2400" b="1" dirty="0" smtClean="0"/>
              <a:t>Tropical deserts</a:t>
            </a:r>
          </a:p>
          <a:p>
            <a:pPr marL="457200" indent="-457200">
              <a:buAutoNum type="arabicPeriod"/>
            </a:pPr>
            <a:endParaRPr lang="en-US" sz="2400" dirty="0" smtClean="0"/>
          </a:p>
          <a:p>
            <a:r>
              <a:rPr lang="en-US" sz="2400" dirty="0" smtClean="0"/>
              <a:t>Tropical deserts are found in</a:t>
            </a:r>
          </a:p>
          <a:p>
            <a:endParaRPr lang="en-US" sz="2400" dirty="0" smtClean="0"/>
          </a:p>
          <a:p>
            <a:pPr marL="971550" lvl="1" indent="-514350">
              <a:buAutoNum type="romanLcParenBoth"/>
              <a:tabLst>
                <a:tab pos="457200" algn="l"/>
              </a:tabLst>
            </a:pPr>
            <a:r>
              <a:rPr lang="en-US" sz="2400" dirty="0" smtClean="0"/>
              <a:t>Africa: Sahara desert.</a:t>
            </a:r>
          </a:p>
          <a:p>
            <a:pPr marL="514350" indent="-514350">
              <a:buAutoNum type="romanLcParenBoth"/>
              <a:tabLst>
                <a:tab pos="457200" algn="l"/>
              </a:tabLst>
            </a:pPr>
            <a:endParaRPr lang="en-US" sz="2400" dirty="0" smtClean="0"/>
          </a:p>
          <a:p>
            <a:pPr>
              <a:tabLst>
                <a:tab pos="457200" algn="l"/>
              </a:tabLst>
            </a:pPr>
            <a:r>
              <a:rPr lang="en-US" sz="2400" dirty="0" smtClean="0"/>
              <a:t>	(ii) Rajasthan: </a:t>
            </a:r>
            <a:r>
              <a:rPr lang="en-US" sz="2400" dirty="0" err="1" smtClean="0"/>
              <a:t>Thar</a:t>
            </a:r>
            <a:r>
              <a:rPr lang="en-US" sz="2400" dirty="0" smtClean="0"/>
              <a:t> desert.</a:t>
            </a:r>
          </a:p>
          <a:p>
            <a:endParaRPr lang="en-US" sz="2400" dirty="0" smtClean="0"/>
          </a:p>
          <a:p>
            <a:pPr>
              <a:tabLst>
                <a:tab pos="457200" algn="l"/>
              </a:tabLst>
            </a:pPr>
            <a:r>
              <a:rPr lang="en-US" sz="2400" dirty="0" smtClean="0"/>
              <a:t> 	They are characterized by only few species. Wind blown sand dunes are very common.</a:t>
            </a:r>
            <a:endParaRPr lang="en-US" sz="2400" dirty="0"/>
          </a:p>
        </p:txBody>
      </p:sp>
      <p:sp>
        <p:nvSpPr>
          <p:cNvPr id="4" name="Rectangle 3"/>
          <p:cNvSpPr/>
          <p:nvPr/>
        </p:nvSpPr>
        <p:spPr>
          <a:xfrm>
            <a:off x="381000" y="914400"/>
            <a:ext cx="8001000"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cs typeface="Arial" pitchFamily="34" charset="0"/>
              </a:rPr>
              <a:t>Features of different types of deserts</a:t>
            </a:r>
          </a:p>
          <a:p>
            <a:endParaRPr lang="en-US" sz="2400" b="1" spc="50" dirty="0" smtClean="0">
              <a:ln w="1143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2893549" cy="461665"/>
          </a:xfrm>
          <a:prstGeom prst="rect">
            <a:avLst/>
          </a:prstGeom>
        </p:spPr>
        <p:txBody>
          <a:bodyPr wrap="none">
            <a:spAutoFit/>
          </a:bodyPr>
          <a:lstStyle/>
          <a:p>
            <a:r>
              <a:rPr lang="en-US" sz="2400" b="1" dirty="0" smtClean="0"/>
              <a:t>2. Temperate deserts</a:t>
            </a:r>
            <a:endParaRPr lang="en-US" sz="2400" b="1" dirty="0"/>
          </a:p>
        </p:txBody>
      </p:sp>
      <p:sp>
        <p:nvSpPr>
          <p:cNvPr id="3" name="Rectangle 2"/>
          <p:cNvSpPr/>
          <p:nvPr/>
        </p:nvSpPr>
        <p:spPr>
          <a:xfrm>
            <a:off x="685800" y="1371600"/>
            <a:ext cx="5867400" cy="646331"/>
          </a:xfrm>
          <a:prstGeom prst="rect">
            <a:avLst/>
          </a:prstGeom>
        </p:spPr>
        <p:txBody>
          <a:bodyPr wrap="square">
            <a:spAutoFit/>
          </a:bodyPr>
          <a:lstStyle/>
          <a:p>
            <a:pPr>
              <a:lnSpc>
                <a:spcPct val="150000"/>
              </a:lnSpc>
            </a:pPr>
            <a:r>
              <a:rPr lang="en-US" sz="2400" dirty="0" smtClean="0"/>
              <a:t>They are found in South California: </a:t>
            </a:r>
            <a:r>
              <a:rPr lang="en-US" sz="2400" dirty="0" err="1" smtClean="0"/>
              <a:t>Majave</a:t>
            </a:r>
            <a:r>
              <a:rPr lang="en-US" sz="2400" dirty="0" smtClean="0"/>
              <a:t>.</a:t>
            </a:r>
            <a:endParaRPr lang="en-US" sz="2400" dirty="0"/>
          </a:p>
        </p:txBody>
      </p:sp>
      <p:sp>
        <p:nvSpPr>
          <p:cNvPr id="4" name="Rectangle 3"/>
          <p:cNvSpPr/>
          <p:nvPr/>
        </p:nvSpPr>
        <p:spPr>
          <a:xfrm>
            <a:off x="762000" y="2590800"/>
            <a:ext cx="7239000" cy="830997"/>
          </a:xfrm>
          <a:prstGeom prst="rect">
            <a:avLst/>
          </a:prstGeom>
        </p:spPr>
        <p:txBody>
          <a:bodyPr wrap="square">
            <a:spAutoFit/>
          </a:bodyPr>
          <a:lstStyle/>
          <a:p>
            <a:pPr>
              <a:tabLst>
                <a:tab pos="347663" algn="l"/>
              </a:tabLst>
            </a:pPr>
            <a:r>
              <a:rPr lang="en-US" sz="2400" dirty="0" smtClean="0"/>
              <a:t> 	They are characterized by very hot summer and 	very cool winter time.</a:t>
            </a:r>
            <a:endParaRPr lang="en-US" sz="2400" dirty="0"/>
          </a:p>
        </p:txBody>
      </p:sp>
      <p:sp>
        <p:nvSpPr>
          <p:cNvPr id="5" name="Rectangle 4"/>
          <p:cNvSpPr/>
          <p:nvPr/>
        </p:nvSpPr>
        <p:spPr>
          <a:xfrm>
            <a:off x="762000" y="3733800"/>
            <a:ext cx="2125903" cy="461665"/>
          </a:xfrm>
          <a:prstGeom prst="rect">
            <a:avLst/>
          </a:prstGeom>
        </p:spPr>
        <p:txBody>
          <a:bodyPr wrap="none">
            <a:spAutoFit/>
          </a:bodyPr>
          <a:lstStyle/>
          <a:p>
            <a:r>
              <a:rPr lang="en-US" sz="2400" b="1" dirty="0" smtClean="0"/>
              <a:t>3. Cold deserts</a:t>
            </a:r>
            <a:endParaRPr lang="en-US" sz="2400" b="1" dirty="0"/>
          </a:p>
        </p:txBody>
      </p:sp>
      <p:sp>
        <p:nvSpPr>
          <p:cNvPr id="6" name="Rectangle 5"/>
          <p:cNvSpPr/>
          <p:nvPr/>
        </p:nvSpPr>
        <p:spPr>
          <a:xfrm>
            <a:off x="762000" y="4267200"/>
            <a:ext cx="5257800" cy="646331"/>
          </a:xfrm>
          <a:prstGeom prst="rect">
            <a:avLst/>
          </a:prstGeom>
        </p:spPr>
        <p:txBody>
          <a:bodyPr wrap="square">
            <a:spAutoFit/>
          </a:bodyPr>
          <a:lstStyle/>
          <a:p>
            <a:pPr>
              <a:lnSpc>
                <a:spcPct val="150000"/>
              </a:lnSpc>
            </a:pPr>
            <a:r>
              <a:rPr lang="en-US" sz="2400" dirty="0" smtClean="0"/>
              <a:t>They are found in China: Gobi desert.</a:t>
            </a:r>
            <a:endParaRPr lang="en-US" sz="2400" dirty="0"/>
          </a:p>
        </p:txBody>
      </p:sp>
      <p:sp>
        <p:nvSpPr>
          <p:cNvPr id="7" name="Rectangle 6"/>
          <p:cNvSpPr/>
          <p:nvPr/>
        </p:nvSpPr>
        <p:spPr>
          <a:xfrm>
            <a:off x="685800" y="5486400"/>
            <a:ext cx="7620000" cy="461665"/>
          </a:xfrm>
          <a:prstGeom prst="rect">
            <a:avLst/>
          </a:prstGeom>
        </p:spPr>
        <p:txBody>
          <a:bodyPr wrap="square">
            <a:spAutoFit/>
          </a:bodyPr>
          <a:lstStyle/>
          <a:p>
            <a:pPr>
              <a:tabLst>
                <a:tab pos="347663" algn="l"/>
              </a:tabLst>
            </a:pPr>
            <a:r>
              <a:rPr lang="en-US" sz="2400" dirty="0" smtClean="0"/>
              <a:t> They are characterized by cold winters and warm summers.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143000"/>
            <a:ext cx="70104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smtClean="0">
                <a:ln w="11430"/>
                <a:latin typeface="Times New Roman" pitchFamily="18" charset="0"/>
                <a:cs typeface="Times New Roman" pitchFamily="18" charset="0"/>
              </a:rPr>
              <a:t>Characteristic features of Forest ecosystems</a:t>
            </a:r>
          </a:p>
        </p:txBody>
      </p:sp>
      <p:sp>
        <p:nvSpPr>
          <p:cNvPr id="5" name="Rectangle 4"/>
          <p:cNvSpPr/>
          <p:nvPr/>
        </p:nvSpPr>
        <p:spPr>
          <a:xfrm>
            <a:off x="990600" y="2743200"/>
            <a:ext cx="7772400" cy="2308324"/>
          </a:xfrm>
          <a:prstGeom prst="rect">
            <a:avLst/>
          </a:prstGeom>
        </p:spPr>
        <p:txBody>
          <a:bodyPr wrap="square">
            <a:spAutoFit/>
          </a:bodyPr>
          <a:lstStyle/>
          <a:p>
            <a:pPr algn="just">
              <a:lnSpc>
                <a:spcPct val="150000"/>
              </a:lnSpc>
            </a:pPr>
            <a:r>
              <a:rPr lang="en-US" sz="2400" dirty="0" smtClean="0">
                <a:latin typeface="Times New Roman" pitchFamily="18" charset="0"/>
                <a:cs typeface="Times New Roman" pitchFamily="18" charset="0"/>
              </a:rPr>
              <a:t>1. The desert air is dry and the climate is hot.</a:t>
            </a:r>
          </a:p>
          <a:p>
            <a:pPr algn="just">
              <a:lnSpc>
                <a:spcPct val="150000"/>
              </a:lnSpc>
            </a:pPr>
            <a:r>
              <a:rPr lang="en-US" sz="2400" dirty="0" smtClean="0">
                <a:latin typeface="Times New Roman" pitchFamily="18" charset="0"/>
                <a:cs typeface="Times New Roman" pitchFamily="18" charset="0"/>
              </a:rPr>
              <a:t>2. Annual rainfall is less than 25 cm.</a:t>
            </a:r>
          </a:p>
          <a:p>
            <a:pPr algn="just">
              <a:lnSpc>
                <a:spcPct val="150000"/>
              </a:lnSpc>
            </a:pPr>
            <a:r>
              <a:rPr lang="en-US" sz="2400" dirty="0" smtClean="0">
                <a:latin typeface="Times New Roman" pitchFamily="18" charset="0"/>
                <a:cs typeface="Times New Roman" pitchFamily="18" charset="0"/>
              </a:rPr>
              <a:t>3. The soil is very poor in nutrients and organic matter.</a:t>
            </a:r>
          </a:p>
          <a:p>
            <a:pPr algn="just">
              <a:lnSpc>
                <a:spcPct val="150000"/>
              </a:lnSpc>
            </a:pPr>
            <a:r>
              <a:rPr lang="en-US" sz="2400" dirty="0" smtClean="0">
                <a:latin typeface="Times New Roman" pitchFamily="18" charset="0"/>
                <a:cs typeface="Times New Roman" pitchFamily="18" charset="0"/>
              </a:rPr>
              <a:t>4. Vegetation is poor.</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66800"/>
            <a:ext cx="80772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latin typeface="Times New Roman" pitchFamily="18" charset="0"/>
                <a:cs typeface="Times New Roman" pitchFamily="18" charset="0"/>
              </a:rPr>
              <a:t>Structure and functions of the desert Ecosystems</a:t>
            </a:r>
          </a:p>
        </p:txBody>
      </p:sp>
      <p:sp>
        <p:nvSpPr>
          <p:cNvPr id="3" name="Rectangle 2"/>
          <p:cNvSpPr/>
          <p:nvPr/>
        </p:nvSpPr>
        <p:spPr>
          <a:xfrm>
            <a:off x="4450813" y="3244334"/>
            <a:ext cx="242374" cy="369332"/>
          </a:xfrm>
          <a:prstGeom prst="rect">
            <a:avLst/>
          </a:prstGeom>
        </p:spPr>
        <p:txBody>
          <a:bodyPr wrap="none">
            <a:spAutoFit/>
          </a:bodyPr>
          <a:lstStyle/>
          <a:p>
            <a:r>
              <a:rPr lang="en-US" dirty="0" smtClean="0"/>
              <a:t> </a:t>
            </a:r>
            <a:endParaRPr lang="en-US" dirty="0"/>
          </a:p>
        </p:txBody>
      </p:sp>
      <p:sp>
        <p:nvSpPr>
          <p:cNvPr id="4" name="Rectangle 3"/>
          <p:cNvSpPr/>
          <p:nvPr/>
        </p:nvSpPr>
        <p:spPr>
          <a:xfrm>
            <a:off x="533400" y="2362200"/>
            <a:ext cx="3136436" cy="461665"/>
          </a:xfrm>
          <a:prstGeom prst="rect">
            <a:avLst/>
          </a:prstGeom>
        </p:spPr>
        <p:txBody>
          <a:bodyPr wrap="none">
            <a:spAutoFit/>
          </a:bodyPr>
          <a:lstStyle/>
          <a:p>
            <a:r>
              <a:rPr lang="en-US" sz="2400" b="1" dirty="0" smtClean="0">
                <a:latin typeface="Times New Roman" pitchFamily="18" charset="0"/>
                <a:cs typeface="Times New Roman" pitchFamily="18" charset="0"/>
              </a:rPr>
              <a:t>I. </a:t>
            </a:r>
            <a:r>
              <a:rPr lang="en-US" sz="2400" b="1" dirty="0" err="1" smtClean="0">
                <a:latin typeface="Times New Roman" pitchFamily="18" charset="0"/>
                <a:cs typeface="Times New Roman" pitchFamily="18" charset="0"/>
              </a:rPr>
              <a:t>Abiotic</a:t>
            </a:r>
            <a:r>
              <a:rPr lang="en-US" sz="2400" b="1" dirty="0" smtClean="0">
                <a:latin typeface="Times New Roman" pitchFamily="18" charset="0"/>
                <a:cs typeface="Times New Roman" pitchFamily="18" charset="0"/>
              </a:rPr>
              <a:t> Components</a:t>
            </a:r>
            <a:endParaRPr lang="en-US" sz="2400" b="1" dirty="0">
              <a:latin typeface="Times New Roman" pitchFamily="18" charset="0"/>
              <a:cs typeface="Times New Roman" pitchFamily="18" charset="0"/>
            </a:endParaRPr>
          </a:p>
        </p:txBody>
      </p:sp>
      <p:sp>
        <p:nvSpPr>
          <p:cNvPr id="5" name="Rectangle 4"/>
          <p:cNvSpPr/>
          <p:nvPr/>
        </p:nvSpPr>
        <p:spPr>
          <a:xfrm>
            <a:off x="1143000" y="3198167"/>
            <a:ext cx="5896871" cy="461665"/>
          </a:xfrm>
          <a:prstGeom prst="rect">
            <a:avLst/>
          </a:prstGeom>
        </p:spPr>
        <p:txBody>
          <a:bodyPr wrap="none">
            <a:spAutoFit/>
          </a:bodyPr>
          <a:lstStyle/>
          <a:p>
            <a:r>
              <a:rPr lang="en-US" sz="2400" dirty="0" smtClean="0">
                <a:latin typeface="Times New Roman" pitchFamily="18" charset="0"/>
                <a:cs typeface="Times New Roman" pitchFamily="18" charset="0"/>
              </a:rPr>
              <a:t>Eg. Temperature, rainfall, sunlight, water, etc.,</a:t>
            </a:r>
            <a:endParaRPr lang="en-US" sz="2400" dirty="0">
              <a:latin typeface="Times New Roman" pitchFamily="18" charset="0"/>
              <a:cs typeface="Times New Roman" pitchFamily="18" charset="0"/>
            </a:endParaRPr>
          </a:p>
        </p:txBody>
      </p:sp>
      <p:sp>
        <p:nvSpPr>
          <p:cNvPr id="9" name="Rectangle 8"/>
          <p:cNvSpPr/>
          <p:nvPr/>
        </p:nvSpPr>
        <p:spPr>
          <a:xfrm>
            <a:off x="762000" y="4343400"/>
            <a:ext cx="7467600" cy="830997"/>
          </a:xfrm>
          <a:prstGeom prst="rect">
            <a:avLst/>
          </a:prstGeom>
        </p:spPr>
        <p:txBody>
          <a:bodyPr wrap="square">
            <a:spAutoFit/>
          </a:bodyPr>
          <a:lstStyle/>
          <a:p>
            <a:pPr>
              <a:tabLst>
                <a:tab pos="457200" algn="l"/>
              </a:tabLst>
            </a:pPr>
            <a:r>
              <a:rPr lang="en-US" sz="2400" dirty="0" smtClean="0">
                <a:latin typeface="Times New Roman" pitchFamily="18" charset="0"/>
                <a:cs typeface="Times New Roman" pitchFamily="18" charset="0"/>
              </a:rPr>
              <a:t> 	The temperature is very high and the rainfall is very 	low. The nutrient cycling is also very low.</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3084499" cy="461665"/>
          </a:xfrm>
          <a:prstGeom prst="rect">
            <a:avLst/>
          </a:prstGeom>
        </p:spPr>
        <p:txBody>
          <a:bodyPr wrap="none">
            <a:spAutoFit/>
          </a:bodyPr>
          <a:lstStyle/>
          <a:p>
            <a:r>
              <a:rPr lang="en-US" sz="2400" b="1" dirty="0" smtClean="0"/>
              <a:t>II. Biotic Components</a:t>
            </a:r>
            <a:endParaRPr lang="en-US" sz="2400" b="1" dirty="0"/>
          </a:p>
        </p:txBody>
      </p:sp>
      <p:sp>
        <p:nvSpPr>
          <p:cNvPr id="3" name="Rectangle 2"/>
          <p:cNvSpPr/>
          <p:nvPr/>
        </p:nvSpPr>
        <p:spPr>
          <a:xfrm>
            <a:off x="609600" y="1447800"/>
            <a:ext cx="1906932" cy="477054"/>
          </a:xfrm>
          <a:prstGeom prst="rect">
            <a:avLst/>
          </a:prstGeom>
        </p:spPr>
        <p:txBody>
          <a:bodyPr wrap="none">
            <a:spAutoFit/>
          </a:bodyPr>
          <a:lstStyle/>
          <a:p>
            <a:r>
              <a:rPr lang="en-US" sz="2400" b="1" dirty="0" smtClean="0"/>
              <a:t>1. Producers</a:t>
            </a:r>
            <a:endParaRPr lang="en-US" sz="2400" b="1" dirty="0"/>
          </a:p>
        </p:txBody>
      </p:sp>
      <p:sp>
        <p:nvSpPr>
          <p:cNvPr id="4" name="Rectangle 3"/>
          <p:cNvSpPr/>
          <p:nvPr/>
        </p:nvSpPr>
        <p:spPr>
          <a:xfrm>
            <a:off x="1143000" y="2213429"/>
            <a:ext cx="6091732" cy="461665"/>
          </a:xfrm>
          <a:prstGeom prst="rect">
            <a:avLst/>
          </a:prstGeom>
        </p:spPr>
        <p:txBody>
          <a:bodyPr wrap="none">
            <a:spAutoFit/>
          </a:bodyPr>
          <a:lstStyle/>
          <a:p>
            <a:r>
              <a:rPr lang="en-US" sz="2400" dirty="0" smtClean="0"/>
              <a:t>Eg. Shrubs, bushes, some grasses and few trees.</a:t>
            </a:r>
            <a:endParaRPr lang="en-US" sz="2400" dirty="0"/>
          </a:p>
        </p:txBody>
      </p:sp>
      <p:sp>
        <p:nvSpPr>
          <p:cNvPr id="5" name="Rectangle 4"/>
          <p:cNvSpPr/>
          <p:nvPr/>
        </p:nvSpPr>
        <p:spPr>
          <a:xfrm>
            <a:off x="685800" y="2895600"/>
            <a:ext cx="7467600" cy="1569660"/>
          </a:xfrm>
          <a:prstGeom prst="rect">
            <a:avLst/>
          </a:prstGeom>
        </p:spPr>
        <p:txBody>
          <a:bodyPr wrap="square">
            <a:spAutoFit/>
          </a:bodyPr>
          <a:lstStyle/>
          <a:p>
            <a:pPr algn="just">
              <a:tabLst>
                <a:tab pos="457200" algn="l"/>
              </a:tabLst>
            </a:pPr>
            <a:r>
              <a:rPr lang="en-US" sz="2400" dirty="0" smtClean="0"/>
              <a:t> 	In deserts mostly Succulent (e.g., cacti) plants are 	found available. They have water inside them to stay 	alive. They have waxy layer on the outside to protect 	them from the sun.</a:t>
            </a:r>
            <a:endParaRPr lang="en-US" sz="2400" dirty="0"/>
          </a:p>
        </p:txBody>
      </p:sp>
      <p:sp>
        <p:nvSpPr>
          <p:cNvPr id="9" name="Rectangle 8"/>
          <p:cNvSpPr/>
          <p:nvPr/>
        </p:nvSpPr>
        <p:spPr>
          <a:xfrm>
            <a:off x="685800" y="4648200"/>
            <a:ext cx="2055371" cy="477054"/>
          </a:xfrm>
          <a:prstGeom prst="rect">
            <a:avLst/>
          </a:prstGeom>
        </p:spPr>
        <p:txBody>
          <a:bodyPr wrap="none">
            <a:spAutoFit/>
          </a:bodyPr>
          <a:lstStyle/>
          <a:p>
            <a:r>
              <a:rPr lang="en-US" sz="2400" b="1" dirty="0" smtClean="0"/>
              <a:t>2. Consumers</a:t>
            </a:r>
            <a:endParaRPr lang="en-US" sz="2400" b="1" dirty="0"/>
          </a:p>
        </p:txBody>
      </p:sp>
      <p:sp>
        <p:nvSpPr>
          <p:cNvPr id="10" name="Rectangle 9"/>
          <p:cNvSpPr/>
          <p:nvPr/>
        </p:nvSpPr>
        <p:spPr>
          <a:xfrm>
            <a:off x="1371600" y="5334000"/>
            <a:ext cx="7086600" cy="461665"/>
          </a:xfrm>
          <a:prstGeom prst="rect">
            <a:avLst/>
          </a:prstGeom>
        </p:spPr>
        <p:txBody>
          <a:bodyPr wrap="square">
            <a:spAutoFit/>
          </a:bodyPr>
          <a:lstStyle/>
          <a:p>
            <a:r>
              <a:rPr lang="en-US" sz="2400" dirty="0" smtClean="0">
                <a:effectLst>
                  <a:outerShdw blurRad="38100" dist="38100" dir="2700000" algn="tl">
                    <a:srgbClr val="000000">
                      <a:alpha val="43137"/>
                    </a:srgbClr>
                  </a:outerShdw>
                </a:effectLst>
              </a:rPr>
              <a:t>Eg. Squirrels, mice, foxes, rabbits, deer and reptiles.</a:t>
            </a:r>
            <a:endParaRPr lang="en-US" sz="240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9" grpId="0"/>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8800" y="4267200"/>
            <a:ext cx="914400" cy="914400"/>
          </a:xfrm>
          <a:prstGeom prst="rect">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smtClean="0">
              <a:ln w="11430"/>
              <a:solidFill>
                <a:srgbClr val="0B465B"/>
              </a:solidFill>
              <a:effectLst>
                <a:outerShdw blurRad="76200" dist="50800" dir="5400000" algn="tl" rotWithShape="0">
                  <a:srgbClr val="000000">
                    <a:alpha val="65000"/>
                  </a:srgbClr>
                </a:outerShdw>
              </a:effectLst>
              <a:latin typeface="Arial" pitchFamily="34" charset="0"/>
              <a:cs typeface="Arial" pitchFamily="34" charset="0"/>
            </a:endParaRPr>
          </a:p>
        </p:txBody>
      </p:sp>
      <p:grpSp>
        <p:nvGrpSpPr>
          <p:cNvPr id="9" name="Group 8"/>
          <p:cNvGrpSpPr/>
          <p:nvPr/>
        </p:nvGrpSpPr>
        <p:grpSpPr>
          <a:xfrm>
            <a:off x="685800" y="762000"/>
            <a:ext cx="7315200" cy="6096000"/>
            <a:chOff x="685800" y="762000"/>
            <a:chExt cx="7315200" cy="6096000"/>
          </a:xfrm>
        </p:grpSpPr>
        <p:pic>
          <p:nvPicPr>
            <p:cNvPr id="4" name="Picture 3" descr="DESERTE ECOSYSTEM.jpg"/>
            <p:cNvPicPr>
              <a:picLocks noChangeAspect="1"/>
            </p:cNvPicPr>
            <p:nvPr/>
          </p:nvPicPr>
          <p:blipFill>
            <a:blip r:embed="rId2"/>
            <a:stretch>
              <a:fillRect/>
            </a:stretch>
          </p:blipFill>
          <p:spPr>
            <a:xfrm>
              <a:off x="1066800" y="762000"/>
              <a:ext cx="6934200" cy="5181600"/>
            </a:xfrm>
            <a:prstGeom prst="rect">
              <a:avLst/>
            </a:prstGeom>
          </p:spPr>
        </p:pic>
        <p:sp>
          <p:nvSpPr>
            <p:cNvPr id="7" name="Rectangle 6"/>
            <p:cNvSpPr/>
            <p:nvPr/>
          </p:nvSpPr>
          <p:spPr>
            <a:xfrm>
              <a:off x="685800" y="6334780"/>
              <a:ext cx="2133600" cy="523220"/>
            </a:xfrm>
            <a:prstGeom prst="rect">
              <a:avLst/>
            </a:prstGeom>
            <a:solidFill>
              <a:schemeClr val="bg1"/>
            </a:solidFill>
          </p:spPr>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smtClean="0">
                <a:ln w="11430"/>
                <a:solidFill>
                  <a:srgbClr val="0B465B"/>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5" name="Rectangle 4"/>
            <p:cNvSpPr/>
            <p:nvPr/>
          </p:nvSpPr>
          <p:spPr>
            <a:xfrm>
              <a:off x="3581400" y="6093767"/>
              <a:ext cx="2501006" cy="461665"/>
            </a:xfrm>
            <a:prstGeom prst="rect">
              <a:avLst/>
            </a:prstGeom>
          </p:spPr>
          <p:txBody>
            <a:bodyPr wrap="none">
              <a:spAutoFit/>
            </a:bodyPr>
            <a:lstStyle/>
            <a:p>
              <a:r>
                <a:rPr lang="en-US" sz="2400" b="1" dirty="0" smtClean="0"/>
                <a:t>Desert Ecosystem</a:t>
              </a:r>
              <a:endParaRPr lang="en-US" sz="2400" dirty="0"/>
            </a:p>
          </p:txBody>
        </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14400"/>
            <a:ext cx="7315200" cy="1200329"/>
          </a:xfrm>
          <a:prstGeom prst="rect">
            <a:avLst/>
          </a:prstGeom>
        </p:spPr>
        <p:txBody>
          <a:bodyPr wrap="square">
            <a:spAutoFit/>
          </a:bodyPr>
          <a:lstStyle/>
          <a:p>
            <a:pPr algn="just">
              <a:tabLst>
                <a:tab pos="341313" algn="l"/>
              </a:tabLst>
            </a:pPr>
            <a:r>
              <a:rPr lang="en-US" sz="2400" dirty="0" smtClean="0"/>
              <a:t> 	These animals dig holes in the ground to live in. 	They come out at night to find food. Most of the 	animals can extract water from the seeds they eat.</a:t>
            </a:r>
            <a:endParaRPr lang="en-US" sz="2400" dirty="0"/>
          </a:p>
        </p:txBody>
      </p:sp>
      <p:sp>
        <p:nvSpPr>
          <p:cNvPr id="3" name="Rectangle 2"/>
          <p:cNvSpPr/>
          <p:nvPr/>
        </p:nvSpPr>
        <p:spPr>
          <a:xfrm>
            <a:off x="990600" y="2667000"/>
            <a:ext cx="2236510" cy="461665"/>
          </a:xfrm>
          <a:prstGeom prst="rect">
            <a:avLst/>
          </a:prstGeom>
        </p:spPr>
        <p:txBody>
          <a:bodyPr wrap="none">
            <a:spAutoFit/>
          </a:bodyPr>
          <a:lstStyle/>
          <a:p>
            <a:r>
              <a:rPr lang="en-US" sz="2400" b="1" dirty="0" smtClean="0"/>
              <a:t>3. Decomposers</a:t>
            </a:r>
            <a:endParaRPr lang="en-US" sz="2400" b="1" dirty="0"/>
          </a:p>
        </p:txBody>
      </p:sp>
      <p:sp>
        <p:nvSpPr>
          <p:cNvPr id="4" name="Rectangle 3"/>
          <p:cNvSpPr/>
          <p:nvPr/>
        </p:nvSpPr>
        <p:spPr>
          <a:xfrm>
            <a:off x="1704898" y="3381829"/>
            <a:ext cx="3044423" cy="461665"/>
          </a:xfrm>
          <a:prstGeom prst="rect">
            <a:avLst/>
          </a:prstGeom>
        </p:spPr>
        <p:txBody>
          <a:bodyPr wrap="none">
            <a:spAutoFit/>
          </a:bodyPr>
          <a:lstStyle/>
          <a:p>
            <a:r>
              <a:rPr lang="en-US" sz="2400" dirty="0" smtClean="0"/>
              <a:t>Eg. Fungi and bacteria.</a:t>
            </a:r>
            <a:endParaRPr lang="en-US" sz="2400" dirty="0"/>
          </a:p>
        </p:txBody>
      </p:sp>
      <p:sp>
        <p:nvSpPr>
          <p:cNvPr id="8" name="Rectangle 7"/>
          <p:cNvSpPr/>
          <p:nvPr/>
        </p:nvSpPr>
        <p:spPr>
          <a:xfrm>
            <a:off x="1143000" y="4191000"/>
            <a:ext cx="7467600" cy="1200329"/>
          </a:xfrm>
          <a:prstGeom prst="rect">
            <a:avLst/>
          </a:prstGeom>
        </p:spPr>
        <p:txBody>
          <a:bodyPr wrap="square">
            <a:spAutoFit/>
          </a:bodyPr>
          <a:lstStyle/>
          <a:p>
            <a:pPr algn="just">
              <a:tabLst>
                <a:tab pos="228600" algn="l"/>
              </a:tabLst>
            </a:pPr>
            <a:r>
              <a:rPr lang="en-US" sz="2400" dirty="0" smtClean="0"/>
              <a:t> Desert has poor vegetation with a very low amount of dead organic matter. They are decomposed by few fungi and bacteria.</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838200"/>
            <a:ext cx="391447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cs typeface="Arial" pitchFamily="34" charset="0"/>
              </a:rPr>
              <a:t>AQUATIC ECOSYSTEMS</a:t>
            </a:r>
          </a:p>
        </p:txBody>
      </p:sp>
      <p:sp>
        <p:nvSpPr>
          <p:cNvPr id="6" name="Rectangle 5"/>
          <p:cNvSpPr/>
          <p:nvPr/>
        </p:nvSpPr>
        <p:spPr>
          <a:xfrm>
            <a:off x="685801" y="1676400"/>
            <a:ext cx="7315200" cy="1200329"/>
          </a:xfrm>
          <a:prstGeom prst="rect">
            <a:avLst/>
          </a:prstGeom>
        </p:spPr>
        <p:txBody>
          <a:bodyPr wrap="square">
            <a:spAutoFit/>
          </a:bodyPr>
          <a:lstStyle/>
          <a:p>
            <a:pPr algn="just">
              <a:tabLst>
                <a:tab pos="342900" algn="l"/>
              </a:tabLst>
            </a:pPr>
            <a:r>
              <a:rPr lang="en-US" sz="2400" dirty="0" smtClean="0"/>
              <a:t> The aquatic ecosystem deals with water bodies. The major types of organisms found in aquatic environments are determined by the water’s salinity.</a:t>
            </a:r>
            <a:endParaRPr lang="en-US" sz="2400" dirty="0"/>
          </a:p>
        </p:txBody>
      </p:sp>
      <p:sp>
        <p:nvSpPr>
          <p:cNvPr id="8" name="Rectangle 7"/>
          <p:cNvSpPr/>
          <p:nvPr/>
        </p:nvSpPr>
        <p:spPr>
          <a:xfrm>
            <a:off x="914400" y="3424535"/>
            <a:ext cx="3661194"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cs typeface="Arial" pitchFamily="34" charset="0"/>
              </a:rPr>
              <a:t>Types of aquatic life zone</a:t>
            </a:r>
          </a:p>
        </p:txBody>
      </p:sp>
      <p:sp>
        <p:nvSpPr>
          <p:cNvPr id="9" name="Rectangle 8"/>
          <p:cNvSpPr/>
          <p:nvPr/>
        </p:nvSpPr>
        <p:spPr>
          <a:xfrm>
            <a:off x="868664" y="4034135"/>
            <a:ext cx="5767926" cy="461665"/>
          </a:xfrm>
          <a:prstGeom prst="rect">
            <a:avLst/>
          </a:prstGeom>
        </p:spPr>
        <p:txBody>
          <a:bodyPr wrap="none">
            <a:spAutoFit/>
          </a:bodyPr>
          <a:lstStyle/>
          <a:p>
            <a:r>
              <a:rPr lang="en-US" sz="2400" dirty="0" smtClean="0"/>
              <a:t>Aquatic life zones are divided into two types.</a:t>
            </a:r>
            <a:endParaRPr lang="en-US" sz="2400" dirty="0"/>
          </a:p>
        </p:txBody>
      </p:sp>
      <p:sp>
        <p:nvSpPr>
          <p:cNvPr id="11" name="Rectangle 10"/>
          <p:cNvSpPr/>
          <p:nvPr/>
        </p:nvSpPr>
        <p:spPr>
          <a:xfrm>
            <a:off x="1028700" y="4798367"/>
            <a:ext cx="3342646" cy="461665"/>
          </a:xfrm>
          <a:prstGeom prst="rect">
            <a:avLst/>
          </a:prstGeom>
        </p:spPr>
        <p:txBody>
          <a:bodyPr wrap="none">
            <a:spAutoFit/>
          </a:bodyPr>
          <a:lstStyle/>
          <a:p>
            <a:r>
              <a:rPr lang="en-US" sz="2400" b="1" dirty="0" smtClean="0"/>
              <a:t>1. Fresh water life zones</a:t>
            </a:r>
            <a:endParaRPr lang="en-US" sz="2400" b="1" dirty="0"/>
          </a:p>
        </p:txBody>
      </p:sp>
      <p:sp>
        <p:nvSpPr>
          <p:cNvPr id="10" name="Rectangle 9"/>
          <p:cNvSpPr/>
          <p:nvPr/>
        </p:nvSpPr>
        <p:spPr>
          <a:xfrm>
            <a:off x="1219200" y="5479418"/>
            <a:ext cx="4243469" cy="461665"/>
          </a:xfrm>
          <a:prstGeom prst="rect">
            <a:avLst/>
          </a:prstGeom>
        </p:spPr>
        <p:txBody>
          <a:bodyPr wrap="none">
            <a:spAutoFit/>
          </a:bodyPr>
          <a:lstStyle/>
          <a:p>
            <a:r>
              <a:rPr lang="en-US" sz="2400" dirty="0" smtClean="0"/>
              <a:t>Eg. Ponds, streams, lakes, rivers.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1"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3109377" cy="461665"/>
          </a:xfrm>
          <a:prstGeom prst="rect">
            <a:avLst/>
          </a:prstGeom>
        </p:spPr>
        <p:txBody>
          <a:bodyPr wrap="none">
            <a:spAutoFit/>
          </a:bodyPr>
          <a:lstStyle/>
          <a:p>
            <a:r>
              <a:rPr lang="en-US" sz="2400" b="1" dirty="0" smtClean="0"/>
              <a:t>2. Salt water life zones</a:t>
            </a:r>
            <a:endParaRPr lang="en-US" sz="2400" b="1" dirty="0"/>
          </a:p>
        </p:txBody>
      </p:sp>
      <p:sp>
        <p:nvSpPr>
          <p:cNvPr id="3" name="Rectangle 2"/>
          <p:cNvSpPr/>
          <p:nvPr/>
        </p:nvSpPr>
        <p:spPr>
          <a:xfrm>
            <a:off x="881366" y="1595735"/>
            <a:ext cx="2892138" cy="461665"/>
          </a:xfrm>
          <a:prstGeom prst="rect">
            <a:avLst/>
          </a:prstGeom>
        </p:spPr>
        <p:txBody>
          <a:bodyPr wrap="none">
            <a:spAutoFit/>
          </a:bodyPr>
          <a:lstStyle/>
          <a:p>
            <a:pPr algn="just"/>
            <a:r>
              <a:rPr lang="en-US" sz="2400" dirty="0" smtClean="0"/>
              <a:t>Eg. Oceans, estuaries.</a:t>
            </a:r>
            <a:endParaRPr lang="en-US" sz="2400" dirty="0"/>
          </a:p>
        </p:txBody>
      </p:sp>
      <p:sp>
        <p:nvSpPr>
          <p:cNvPr id="7" name="Rectangle 6"/>
          <p:cNvSpPr/>
          <p:nvPr/>
        </p:nvSpPr>
        <p:spPr>
          <a:xfrm>
            <a:off x="533400" y="2362200"/>
            <a:ext cx="4844596" cy="461665"/>
          </a:xfrm>
          <a:prstGeom prst="rect">
            <a:avLst/>
          </a:prstGeom>
        </p:spPr>
        <p:txBody>
          <a:bodyPr wrap="none">
            <a:spAutoFit/>
          </a:bodyPr>
          <a:lstStyle/>
          <a:p>
            <a:r>
              <a:rPr lang="en-US" sz="2400" b="1" dirty="0" smtClean="0"/>
              <a:t>I. FRESH WATER ECOSYSTEMS</a:t>
            </a:r>
            <a:endParaRPr lang="en-US" sz="2400" b="1" dirty="0"/>
          </a:p>
        </p:txBody>
      </p:sp>
      <p:sp>
        <p:nvSpPr>
          <p:cNvPr id="8" name="Rectangle 7"/>
          <p:cNvSpPr/>
          <p:nvPr/>
        </p:nvSpPr>
        <p:spPr>
          <a:xfrm>
            <a:off x="4450813" y="3244334"/>
            <a:ext cx="242374" cy="369332"/>
          </a:xfrm>
          <a:prstGeom prst="rect">
            <a:avLst/>
          </a:prstGeom>
        </p:spPr>
        <p:txBody>
          <a:bodyPr wrap="none">
            <a:spAutoFit/>
          </a:bodyPr>
          <a:lstStyle/>
          <a:p>
            <a:r>
              <a:rPr lang="en-US" dirty="0" smtClean="0"/>
              <a:t> </a:t>
            </a:r>
            <a:endParaRPr lang="en-US" dirty="0"/>
          </a:p>
        </p:txBody>
      </p:sp>
      <p:sp>
        <p:nvSpPr>
          <p:cNvPr id="9" name="Rectangle 8"/>
          <p:cNvSpPr/>
          <p:nvPr/>
        </p:nvSpPr>
        <p:spPr>
          <a:xfrm>
            <a:off x="616871" y="3244334"/>
            <a:ext cx="3156633"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cs typeface="Arial" pitchFamily="34" charset="0"/>
              </a:rPr>
              <a:t>POND ECOSYSTEM</a:t>
            </a:r>
          </a:p>
        </p:txBody>
      </p:sp>
      <p:sp>
        <p:nvSpPr>
          <p:cNvPr id="12" name="Rectangle 11"/>
          <p:cNvSpPr/>
          <p:nvPr/>
        </p:nvSpPr>
        <p:spPr>
          <a:xfrm>
            <a:off x="609600" y="4191000"/>
            <a:ext cx="7543800" cy="1569660"/>
          </a:xfrm>
          <a:prstGeom prst="rect">
            <a:avLst/>
          </a:prstGeom>
        </p:spPr>
        <p:txBody>
          <a:bodyPr wrap="square">
            <a:spAutoFit/>
          </a:bodyPr>
          <a:lstStyle/>
          <a:p>
            <a:pPr algn="just">
              <a:tabLst>
                <a:tab pos="457200" algn="l"/>
              </a:tabLst>
            </a:pPr>
            <a:r>
              <a:rPr lang="en-US" sz="2400" b="1" dirty="0" smtClean="0"/>
              <a:t> </a:t>
            </a:r>
            <a:r>
              <a:rPr lang="en-US" sz="2400" dirty="0" smtClean="0"/>
              <a:t>A pond is a fresh water aquatic ecosystem, where 	water is stagnant. It receives enough water during rainy season. It contains several types of algae, aquatic plants, insects, fishes and birds.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761999"/>
            <a:ext cx="2712602"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latin typeface="Times New Roman" pitchFamily="18" charset="0"/>
                <a:cs typeface="Times New Roman" pitchFamily="18" charset="0"/>
              </a:rPr>
              <a:t>Natural ecosystem</a:t>
            </a:r>
          </a:p>
        </p:txBody>
      </p:sp>
      <p:sp>
        <p:nvSpPr>
          <p:cNvPr id="5" name="Rectangle 4"/>
          <p:cNvSpPr/>
          <p:nvPr/>
        </p:nvSpPr>
        <p:spPr>
          <a:xfrm>
            <a:off x="381000" y="1371600"/>
            <a:ext cx="8305800" cy="1200329"/>
          </a:xfrm>
          <a:prstGeom prst="rect">
            <a:avLst/>
          </a:prstGeom>
        </p:spPr>
        <p:txBody>
          <a:bodyPr wrap="square">
            <a:spAutoFit/>
          </a:bodyPr>
          <a:lstStyle/>
          <a:p>
            <a:pPr algn="just">
              <a:tabLst>
                <a:tab pos="573088" algn="l"/>
              </a:tabLst>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Natural ecosystems operate themselves under natural 	conditions. Based on habitat types, it can be further 	classified into three types.</a:t>
            </a:r>
            <a:endParaRPr lang="en-US" sz="2400" dirty="0">
              <a:latin typeface="Times New Roman" pitchFamily="18" charset="0"/>
              <a:cs typeface="Times New Roman" pitchFamily="18" charset="0"/>
            </a:endParaRPr>
          </a:p>
        </p:txBody>
      </p:sp>
      <p:sp>
        <p:nvSpPr>
          <p:cNvPr id="9" name="Rectangle 8"/>
          <p:cNvSpPr/>
          <p:nvPr/>
        </p:nvSpPr>
        <p:spPr>
          <a:xfrm>
            <a:off x="762000" y="2982686"/>
            <a:ext cx="3279103" cy="461665"/>
          </a:xfrm>
          <a:prstGeom prst="rect">
            <a:avLst/>
          </a:prstGeom>
        </p:spPr>
        <p:txBody>
          <a:bodyPr wrap="none">
            <a:spAutoFit/>
          </a:bodyPr>
          <a:lstStyle/>
          <a:p>
            <a:r>
              <a:rPr lang="en-US" sz="2400" b="1" dirty="0" smtClean="0">
                <a:latin typeface="Times New Roman" pitchFamily="18" charset="0"/>
                <a:cs typeface="Times New Roman" pitchFamily="18" charset="0"/>
              </a:rPr>
              <a:t>1. Terrestrial ecosystem</a:t>
            </a:r>
            <a:endParaRPr lang="en-US" sz="2400" dirty="0">
              <a:latin typeface="Times New Roman" pitchFamily="18" charset="0"/>
              <a:cs typeface="Times New Roman" pitchFamily="18" charset="0"/>
            </a:endParaRPr>
          </a:p>
        </p:txBody>
      </p:sp>
      <p:sp>
        <p:nvSpPr>
          <p:cNvPr id="10" name="Rectangle 9"/>
          <p:cNvSpPr/>
          <p:nvPr/>
        </p:nvSpPr>
        <p:spPr>
          <a:xfrm>
            <a:off x="914400" y="3722908"/>
            <a:ext cx="7620000" cy="461665"/>
          </a:xfrm>
          <a:prstGeom prst="rect">
            <a:avLst/>
          </a:prstGeom>
        </p:spPr>
        <p:txBody>
          <a:bodyPr wrap="square">
            <a:spAutoFit/>
          </a:bodyPr>
          <a:lstStyle/>
          <a:p>
            <a:pPr algn="just">
              <a:tabLst>
                <a:tab pos="457200" algn="l"/>
              </a:tabLst>
            </a:pPr>
            <a:r>
              <a:rPr lang="en-US" sz="2400" dirty="0" smtClean="0">
                <a:latin typeface="Times New Roman" pitchFamily="18" charset="0"/>
                <a:cs typeface="Times New Roman" pitchFamily="18" charset="0"/>
              </a:rPr>
              <a:t>This ecosystem is related to land and types of vegetation</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12" name="Rectangle 11"/>
          <p:cNvSpPr/>
          <p:nvPr/>
        </p:nvSpPr>
        <p:spPr>
          <a:xfrm>
            <a:off x="914400" y="4724400"/>
            <a:ext cx="7010400" cy="830997"/>
          </a:xfrm>
          <a:prstGeom prst="rect">
            <a:avLst/>
          </a:prstGeom>
        </p:spPr>
        <p:txBody>
          <a:bodyPr wrap="square">
            <a:spAutoFit/>
          </a:bodyPr>
          <a:lstStyle/>
          <a:p>
            <a:r>
              <a:rPr lang="en-US" sz="2400" dirty="0" smtClean="0">
                <a:latin typeface="Times New Roman" pitchFamily="18" charset="0"/>
                <a:cs typeface="Times New Roman" pitchFamily="18" charset="0"/>
              </a:rPr>
              <a:t>Example : Grassland ecosystem, forest ecosystem, desert ecosystem, etc.,</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5743" y="1045028"/>
            <a:ext cx="6675225"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latin typeface="Arial" pitchFamily="34" charset="0"/>
                <a:cs typeface="Arial" pitchFamily="34" charset="0"/>
              </a:rPr>
              <a:t>Characteristic features of pond ecosystem</a:t>
            </a:r>
          </a:p>
        </p:txBody>
      </p:sp>
      <p:sp>
        <p:nvSpPr>
          <p:cNvPr id="4" name="Rectangle 3"/>
          <p:cNvSpPr/>
          <p:nvPr/>
        </p:nvSpPr>
        <p:spPr>
          <a:xfrm>
            <a:off x="533400" y="1905000"/>
            <a:ext cx="6843540" cy="1569660"/>
          </a:xfrm>
          <a:prstGeom prst="rect">
            <a:avLst/>
          </a:prstGeom>
        </p:spPr>
        <p:txBody>
          <a:bodyPr wrap="none">
            <a:spAutoFit/>
          </a:bodyPr>
          <a:lstStyle/>
          <a:p>
            <a:pPr marL="457200" indent="-457200">
              <a:buAutoNum type="arabicPeriod"/>
            </a:pPr>
            <a:r>
              <a:rPr lang="en-US" sz="2400" dirty="0" smtClean="0"/>
              <a:t>Pond is temporary, only seasonal.</a:t>
            </a:r>
          </a:p>
          <a:p>
            <a:pPr marL="457200" indent="-457200"/>
            <a:r>
              <a:rPr lang="en-US" sz="2400" dirty="0" smtClean="0"/>
              <a:t>2. 	It is a stagnant fresh water body.</a:t>
            </a:r>
          </a:p>
          <a:p>
            <a:pPr marL="457200" indent="-457200"/>
            <a:r>
              <a:rPr lang="en-US" sz="2400" dirty="0" smtClean="0"/>
              <a:t>3. 	Ponds get polluted easily due to limited amount of</a:t>
            </a:r>
          </a:p>
          <a:p>
            <a:pPr marL="457200" indent="-457200"/>
            <a:r>
              <a:rPr lang="en-US" sz="2400" dirty="0" smtClean="0"/>
              <a:t>	water.</a:t>
            </a:r>
          </a:p>
        </p:txBody>
      </p:sp>
      <p:sp>
        <p:nvSpPr>
          <p:cNvPr id="7" name="Rectangle 6"/>
          <p:cNvSpPr/>
          <p:nvPr/>
        </p:nvSpPr>
        <p:spPr>
          <a:xfrm>
            <a:off x="533400" y="3733800"/>
            <a:ext cx="70104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latin typeface="Arial" pitchFamily="34" charset="0"/>
                <a:cs typeface="Arial" pitchFamily="34" charset="0"/>
              </a:rPr>
              <a:t>Structure and functions of pond ecosystem</a:t>
            </a:r>
          </a:p>
        </p:txBody>
      </p:sp>
      <p:sp>
        <p:nvSpPr>
          <p:cNvPr id="8" name="Rectangle 7"/>
          <p:cNvSpPr/>
          <p:nvPr/>
        </p:nvSpPr>
        <p:spPr>
          <a:xfrm>
            <a:off x="533400" y="4800600"/>
            <a:ext cx="3213380" cy="461665"/>
          </a:xfrm>
          <a:prstGeom prst="rect">
            <a:avLst/>
          </a:prstGeom>
        </p:spPr>
        <p:txBody>
          <a:bodyPr wrap="none">
            <a:spAutoFit/>
          </a:bodyPr>
          <a:lstStyle/>
          <a:p>
            <a:r>
              <a:rPr lang="en-US" sz="2400" b="1" dirty="0" smtClean="0"/>
              <a:t> I. </a:t>
            </a:r>
            <a:r>
              <a:rPr lang="en-US" sz="2400" b="1" dirty="0" err="1" smtClean="0"/>
              <a:t>Abiotic</a:t>
            </a:r>
            <a:r>
              <a:rPr lang="en-US" sz="2400" b="1" dirty="0" smtClean="0"/>
              <a:t> Components</a:t>
            </a:r>
            <a:endParaRPr lang="en-US" sz="2400" b="1" dirty="0"/>
          </a:p>
        </p:txBody>
      </p:sp>
      <p:sp>
        <p:nvSpPr>
          <p:cNvPr id="9" name="Rectangle 8"/>
          <p:cNvSpPr/>
          <p:nvPr/>
        </p:nvSpPr>
        <p:spPr>
          <a:xfrm>
            <a:off x="1219200" y="5486400"/>
            <a:ext cx="7315200" cy="830997"/>
          </a:xfrm>
          <a:prstGeom prst="rect">
            <a:avLst/>
          </a:prstGeom>
        </p:spPr>
        <p:txBody>
          <a:bodyPr wrap="square">
            <a:spAutoFit/>
          </a:bodyPr>
          <a:lstStyle/>
          <a:p>
            <a:r>
              <a:rPr lang="en-US" sz="2400" i="1" dirty="0" smtClean="0"/>
              <a:t>Temperature, light, water and organic and inorganic compounds.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914400"/>
            <a:ext cx="3084499" cy="461665"/>
          </a:xfrm>
          <a:prstGeom prst="rect">
            <a:avLst/>
          </a:prstGeom>
        </p:spPr>
        <p:txBody>
          <a:bodyPr wrap="none">
            <a:spAutoFit/>
          </a:bodyPr>
          <a:lstStyle/>
          <a:p>
            <a:r>
              <a:rPr lang="en-US" sz="2400" b="1" dirty="0" smtClean="0"/>
              <a:t>II. Biotic Components</a:t>
            </a:r>
            <a:endParaRPr lang="en-US" sz="2400" b="1" dirty="0"/>
          </a:p>
        </p:txBody>
      </p:sp>
      <p:sp>
        <p:nvSpPr>
          <p:cNvPr id="6" name="Rectangle 5"/>
          <p:cNvSpPr/>
          <p:nvPr/>
        </p:nvSpPr>
        <p:spPr>
          <a:xfrm>
            <a:off x="762000" y="1600200"/>
            <a:ext cx="1836593" cy="461665"/>
          </a:xfrm>
          <a:prstGeom prst="rect">
            <a:avLst/>
          </a:prstGeom>
        </p:spPr>
        <p:txBody>
          <a:bodyPr wrap="none">
            <a:spAutoFit/>
          </a:bodyPr>
          <a:lstStyle/>
          <a:p>
            <a:r>
              <a:rPr lang="en-US" sz="2400" b="1" dirty="0" smtClean="0"/>
              <a:t>1. Producers</a:t>
            </a:r>
            <a:endParaRPr lang="en-US" sz="2400" b="1" dirty="0"/>
          </a:p>
        </p:txBody>
      </p:sp>
      <p:sp>
        <p:nvSpPr>
          <p:cNvPr id="7" name="Rectangle 6"/>
          <p:cNvSpPr/>
          <p:nvPr/>
        </p:nvSpPr>
        <p:spPr>
          <a:xfrm>
            <a:off x="838200" y="2286000"/>
            <a:ext cx="7086600" cy="830997"/>
          </a:xfrm>
          <a:prstGeom prst="rect">
            <a:avLst/>
          </a:prstGeom>
        </p:spPr>
        <p:txBody>
          <a:bodyPr wrap="square">
            <a:spAutoFit/>
          </a:bodyPr>
          <a:lstStyle/>
          <a:p>
            <a:pPr>
              <a:tabLst>
                <a:tab pos="342900" algn="l"/>
              </a:tabLst>
            </a:pPr>
            <a:r>
              <a:rPr lang="en-US" sz="2400" dirty="0" smtClean="0"/>
              <a:t> 	These include green photosynthetic organisms.  	They are of two types.</a:t>
            </a:r>
            <a:endParaRPr lang="en-US" sz="2400" dirty="0"/>
          </a:p>
        </p:txBody>
      </p:sp>
      <p:sp>
        <p:nvSpPr>
          <p:cNvPr id="8" name="Rectangle 7"/>
          <p:cNvSpPr/>
          <p:nvPr/>
        </p:nvSpPr>
        <p:spPr>
          <a:xfrm>
            <a:off x="914400" y="3429000"/>
            <a:ext cx="2571538" cy="461665"/>
          </a:xfrm>
          <a:prstGeom prst="rect">
            <a:avLst/>
          </a:prstGeom>
        </p:spPr>
        <p:txBody>
          <a:bodyPr wrap="none">
            <a:spAutoFit/>
          </a:bodyPr>
          <a:lstStyle/>
          <a:p>
            <a:r>
              <a:rPr lang="en-US" sz="2400" b="1" dirty="0" smtClean="0"/>
              <a:t>(a) Phytoplankton</a:t>
            </a:r>
            <a:endParaRPr lang="en-US" sz="2400" b="1" dirty="0"/>
          </a:p>
        </p:txBody>
      </p:sp>
      <p:sp>
        <p:nvSpPr>
          <p:cNvPr id="9" name="Rectangle 8"/>
          <p:cNvSpPr/>
          <p:nvPr/>
        </p:nvSpPr>
        <p:spPr>
          <a:xfrm>
            <a:off x="838200" y="3962400"/>
            <a:ext cx="6934200" cy="830997"/>
          </a:xfrm>
          <a:prstGeom prst="rect">
            <a:avLst/>
          </a:prstGeom>
        </p:spPr>
        <p:txBody>
          <a:bodyPr wrap="square">
            <a:spAutoFit/>
          </a:bodyPr>
          <a:lstStyle/>
          <a:p>
            <a:pPr>
              <a:tabLst>
                <a:tab pos="342900" algn="l"/>
              </a:tabLst>
            </a:pPr>
            <a:r>
              <a:rPr lang="en-US" sz="2400" dirty="0" smtClean="0"/>
              <a:t> 	These are microscopic aquatic plants, which 	freely float on the surface of water.</a:t>
            </a:r>
            <a:endParaRPr lang="en-US" sz="2400" dirty="0"/>
          </a:p>
        </p:txBody>
      </p:sp>
      <p:sp>
        <p:nvSpPr>
          <p:cNvPr id="10" name="Rectangle 9"/>
          <p:cNvSpPr/>
          <p:nvPr/>
        </p:nvSpPr>
        <p:spPr>
          <a:xfrm>
            <a:off x="823686" y="5105400"/>
            <a:ext cx="7696200" cy="830997"/>
          </a:xfrm>
          <a:prstGeom prst="rect">
            <a:avLst/>
          </a:prstGeom>
        </p:spPr>
        <p:txBody>
          <a:bodyPr wrap="square">
            <a:spAutoFit/>
          </a:bodyPr>
          <a:lstStyle/>
          <a:p>
            <a:r>
              <a:rPr lang="en-US" sz="2400" dirty="0" smtClean="0"/>
              <a:t>Eg. Algae, small floating plants like </a:t>
            </a:r>
            <a:r>
              <a:rPr lang="en-US" sz="2400" dirty="0" err="1" smtClean="0"/>
              <a:t>volvox</a:t>
            </a:r>
            <a:r>
              <a:rPr lang="en-US" sz="2400" dirty="0" smtClean="0"/>
              <a:t>, </a:t>
            </a:r>
            <a:r>
              <a:rPr lang="en-US" sz="2400" dirty="0" err="1" smtClean="0"/>
              <a:t>pandorina</a:t>
            </a:r>
            <a:r>
              <a:rPr lang="en-US" sz="2400" dirty="0" smtClean="0"/>
              <a:t>, anabaena, </a:t>
            </a:r>
            <a:r>
              <a:rPr lang="en-US" sz="2400" dirty="0" err="1" smtClean="0"/>
              <a:t>cosmarium</a:t>
            </a:r>
            <a:r>
              <a:rPr lang="en-US" sz="2400" dirty="0" smtClean="0"/>
              <a: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0" y="914400"/>
            <a:ext cx="2290242" cy="461665"/>
          </a:xfrm>
          <a:prstGeom prst="rect">
            <a:avLst/>
          </a:prstGeom>
        </p:spPr>
        <p:txBody>
          <a:bodyPr wrap="none">
            <a:spAutoFit/>
          </a:bodyPr>
          <a:lstStyle/>
          <a:p>
            <a:r>
              <a:rPr lang="en-US" sz="2400" b="1" dirty="0" smtClean="0"/>
              <a:t>(b) </a:t>
            </a:r>
            <a:r>
              <a:rPr lang="en-US" sz="2400" b="1" dirty="0" err="1" smtClean="0"/>
              <a:t>Microphytes</a:t>
            </a:r>
            <a:endParaRPr lang="en-US" sz="2400" b="1" dirty="0"/>
          </a:p>
        </p:txBody>
      </p:sp>
      <p:sp>
        <p:nvSpPr>
          <p:cNvPr id="3" name="Rectangle 2"/>
          <p:cNvSpPr/>
          <p:nvPr/>
        </p:nvSpPr>
        <p:spPr>
          <a:xfrm>
            <a:off x="1143000" y="1493103"/>
            <a:ext cx="7772400" cy="830997"/>
          </a:xfrm>
          <a:prstGeom prst="rect">
            <a:avLst/>
          </a:prstGeom>
        </p:spPr>
        <p:txBody>
          <a:bodyPr wrap="square">
            <a:spAutoFit/>
          </a:bodyPr>
          <a:lstStyle/>
          <a:p>
            <a:pPr>
              <a:tabLst>
                <a:tab pos="342900" algn="l"/>
              </a:tabLst>
            </a:pPr>
            <a:r>
              <a:rPr lang="en-US" sz="2400" dirty="0" smtClean="0"/>
              <a:t>Eg. Large floating plants and submerged plants like </a:t>
            </a:r>
            <a:r>
              <a:rPr lang="en-US" sz="2400" dirty="0" err="1" smtClean="0"/>
              <a:t>hydrilla</a:t>
            </a:r>
            <a:r>
              <a:rPr lang="en-US" sz="2400" dirty="0" smtClean="0"/>
              <a:t>, </a:t>
            </a:r>
            <a:r>
              <a:rPr lang="en-US" sz="2400" dirty="0" err="1" smtClean="0"/>
              <a:t>Jussiaea</a:t>
            </a:r>
            <a:r>
              <a:rPr lang="en-US" sz="2400" dirty="0" smtClean="0"/>
              <a:t>, </a:t>
            </a:r>
            <a:r>
              <a:rPr lang="en-US" sz="2400" dirty="0" err="1" smtClean="0"/>
              <a:t>wolfia</a:t>
            </a:r>
            <a:r>
              <a:rPr lang="en-US" sz="2400" dirty="0" smtClean="0"/>
              <a:t>, </a:t>
            </a:r>
            <a:r>
              <a:rPr lang="en-US" sz="2400" dirty="0" err="1" smtClean="0"/>
              <a:t>demna</a:t>
            </a:r>
            <a:r>
              <a:rPr lang="en-US" sz="2400" dirty="0" smtClean="0"/>
              <a:t>.</a:t>
            </a:r>
            <a:endParaRPr lang="en-US" sz="2400" dirty="0"/>
          </a:p>
        </p:txBody>
      </p:sp>
      <p:sp>
        <p:nvSpPr>
          <p:cNvPr id="4" name="Rectangle 3"/>
          <p:cNvSpPr/>
          <p:nvPr/>
        </p:nvSpPr>
        <p:spPr>
          <a:xfrm>
            <a:off x="609600" y="2743200"/>
            <a:ext cx="2055371" cy="477054"/>
          </a:xfrm>
          <a:prstGeom prst="rect">
            <a:avLst/>
          </a:prstGeom>
        </p:spPr>
        <p:txBody>
          <a:bodyPr wrap="none">
            <a:spAutoFit/>
          </a:bodyPr>
          <a:lstStyle/>
          <a:p>
            <a:r>
              <a:rPr lang="en-US" sz="2500" b="1" dirty="0" smtClean="0"/>
              <a:t>2. Consumers</a:t>
            </a:r>
            <a:endParaRPr lang="en-US" sz="2500" b="1" dirty="0"/>
          </a:p>
        </p:txBody>
      </p:sp>
      <p:sp>
        <p:nvSpPr>
          <p:cNvPr id="5" name="Rectangle 4"/>
          <p:cNvSpPr/>
          <p:nvPr/>
        </p:nvSpPr>
        <p:spPr>
          <a:xfrm>
            <a:off x="762000" y="3352800"/>
            <a:ext cx="5306261" cy="461665"/>
          </a:xfrm>
          <a:prstGeom prst="rect">
            <a:avLst/>
          </a:prstGeom>
        </p:spPr>
        <p:txBody>
          <a:bodyPr wrap="none">
            <a:spAutoFit/>
          </a:bodyPr>
          <a:lstStyle/>
          <a:p>
            <a:r>
              <a:rPr lang="en-US" sz="2400" b="1" dirty="0" smtClean="0"/>
              <a:t>(a) Primary consumers (Zooplanktons)</a:t>
            </a:r>
            <a:endParaRPr lang="en-US" sz="2400" b="1" dirty="0"/>
          </a:p>
        </p:txBody>
      </p:sp>
      <p:sp>
        <p:nvSpPr>
          <p:cNvPr id="6" name="Rectangle 5"/>
          <p:cNvSpPr/>
          <p:nvPr/>
        </p:nvSpPr>
        <p:spPr>
          <a:xfrm>
            <a:off x="838200" y="4038600"/>
            <a:ext cx="7010400" cy="830997"/>
          </a:xfrm>
          <a:prstGeom prst="rect">
            <a:avLst/>
          </a:prstGeom>
        </p:spPr>
        <p:txBody>
          <a:bodyPr wrap="square">
            <a:spAutoFit/>
          </a:bodyPr>
          <a:lstStyle/>
          <a:p>
            <a:pPr>
              <a:tabLst>
                <a:tab pos="342900" algn="l"/>
              </a:tabLst>
            </a:pPr>
            <a:r>
              <a:rPr lang="en-US" sz="2400" dirty="0" smtClean="0"/>
              <a:t> These are microscopic animals which freely float 	on the surface of water.</a:t>
            </a:r>
            <a:endParaRPr lang="en-US" sz="2400" dirty="0"/>
          </a:p>
        </p:txBody>
      </p:sp>
      <p:sp>
        <p:nvSpPr>
          <p:cNvPr id="7" name="Rectangle 6"/>
          <p:cNvSpPr/>
          <p:nvPr/>
        </p:nvSpPr>
        <p:spPr>
          <a:xfrm>
            <a:off x="990600" y="5181600"/>
            <a:ext cx="7772400" cy="830997"/>
          </a:xfrm>
          <a:prstGeom prst="rect">
            <a:avLst/>
          </a:prstGeom>
        </p:spPr>
        <p:txBody>
          <a:bodyPr wrap="square">
            <a:spAutoFit/>
          </a:bodyPr>
          <a:lstStyle/>
          <a:p>
            <a:r>
              <a:rPr lang="en-US" sz="2400" dirty="0" smtClean="0"/>
              <a:t>Eg. Protozoa, very small fish, ciliates, flagellates</a:t>
            </a:r>
          </a:p>
          <a:p>
            <a:r>
              <a:rPr lang="en-US" sz="2400" dirty="0" smtClean="0"/>
              <a:t>and </a:t>
            </a:r>
            <a:r>
              <a:rPr lang="en-US" sz="2400" dirty="0" err="1" smtClean="0"/>
              <a:t>protozoans</a:t>
            </a:r>
            <a:r>
              <a:rPr lang="en-US" sz="2400" dirty="0" smtClean="0"/>
              <a: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nd ecosystem1.jpg"/>
          <p:cNvPicPr>
            <a:picLocks noChangeAspect="1"/>
          </p:cNvPicPr>
          <p:nvPr/>
        </p:nvPicPr>
        <p:blipFill>
          <a:blip r:embed="rId2"/>
          <a:stretch>
            <a:fillRect/>
          </a:stretch>
        </p:blipFill>
        <p:spPr>
          <a:xfrm>
            <a:off x="762000" y="533400"/>
            <a:ext cx="8001000" cy="5144978"/>
          </a:xfrm>
          <a:prstGeom prst="rect">
            <a:avLst/>
          </a:prstGeom>
        </p:spPr>
      </p:pic>
      <p:sp>
        <p:nvSpPr>
          <p:cNvPr id="6" name="Rectangle 5"/>
          <p:cNvSpPr/>
          <p:nvPr/>
        </p:nvSpPr>
        <p:spPr>
          <a:xfrm>
            <a:off x="3338286" y="5780872"/>
            <a:ext cx="2331087" cy="461665"/>
          </a:xfrm>
          <a:prstGeom prst="rect">
            <a:avLst/>
          </a:prstGeom>
        </p:spPr>
        <p:txBody>
          <a:bodyPr wrap="none">
            <a:spAutoFit/>
          </a:bodyPr>
          <a:lstStyle/>
          <a:p>
            <a:r>
              <a:rPr lang="en-US" sz="2400" b="1" dirty="0" smtClean="0"/>
              <a:t>Pond Ecosystem</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66800"/>
            <a:ext cx="7924800" cy="830997"/>
          </a:xfrm>
          <a:prstGeom prst="rect">
            <a:avLst/>
          </a:prstGeom>
        </p:spPr>
        <p:txBody>
          <a:bodyPr wrap="square">
            <a:spAutoFit/>
          </a:bodyPr>
          <a:lstStyle/>
          <a:p>
            <a:pPr>
              <a:tabLst>
                <a:tab pos="406400" algn="l"/>
              </a:tabLst>
            </a:pPr>
            <a:r>
              <a:rPr lang="en-US" sz="2400" dirty="0" smtClean="0"/>
              <a:t> 	Zooplanktons are found along with phytoplankton. 	They  feed on plants (phytoplankton).</a:t>
            </a:r>
            <a:endParaRPr lang="en-US" sz="2400" dirty="0"/>
          </a:p>
        </p:txBody>
      </p:sp>
      <p:sp>
        <p:nvSpPr>
          <p:cNvPr id="3" name="Rectangle 2"/>
          <p:cNvSpPr/>
          <p:nvPr/>
        </p:nvSpPr>
        <p:spPr>
          <a:xfrm>
            <a:off x="762000" y="2133600"/>
            <a:ext cx="5326330" cy="461665"/>
          </a:xfrm>
          <a:prstGeom prst="rect">
            <a:avLst/>
          </a:prstGeom>
        </p:spPr>
        <p:txBody>
          <a:bodyPr wrap="none">
            <a:spAutoFit/>
          </a:bodyPr>
          <a:lstStyle/>
          <a:p>
            <a:r>
              <a:rPr lang="en-US" sz="2400" b="1" dirty="0" smtClean="0"/>
              <a:t>(b) Secondary consumers (Carnivores).</a:t>
            </a:r>
            <a:endParaRPr lang="en-US" sz="2400" b="1" dirty="0"/>
          </a:p>
        </p:txBody>
      </p:sp>
      <p:sp>
        <p:nvSpPr>
          <p:cNvPr id="4" name="Rectangle 3"/>
          <p:cNvSpPr/>
          <p:nvPr/>
        </p:nvSpPr>
        <p:spPr>
          <a:xfrm>
            <a:off x="1082502" y="2743200"/>
            <a:ext cx="5639685" cy="461665"/>
          </a:xfrm>
          <a:prstGeom prst="rect">
            <a:avLst/>
          </a:prstGeom>
        </p:spPr>
        <p:txBody>
          <a:bodyPr wrap="none">
            <a:spAutoFit/>
          </a:bodyPr>
          <a:lstStyle/>
          <a:p>
            <a:r>
              <a:rPr lang="en-US" sz="2400" dirty="0" smtClean="0"/>
              <a:t>Eg. Insects like water beetles and small fish.</a:t>
            </a:r>
            <a:endParaRPr lang="en-US" sz="2400" dirty="0"/>
          </a:p>
        </p:txBody>
      </p:sp>
      <p:sp>
        <p:nvSpPr>
          <p:cNvPr id="13" name="Rectangle 12"/>
          <p:cNvSpPr/>
          <p:nvPr/>
        </p:nvSpPr>
        <p:spPr>
          <a:xfrm>
            <a:off x="1676400" y="3429000"/>
            <a:ext cx="3551806" cy="461665"/>
          </a:xfrm>
          <a:prstGeom prst="rect">
            <a:avLst/>
          </a:prstGeom>
        </p:spPr>
        <p:txBody>
          <a:bodyPr wrap="none">
            <a:spAutoFit/>
          </a:bodyPr>
          <a:lstStyle/>
          <a:p>
            <a:r>
              <a:rPr lang="en-US" sz="2400" dirty="0" smtClean="0"/>
              <a:t> They feed on zooplankton.</a:t>
            </a:r>
            <a:endParaRPr lang="en-US" sz="2400" dirty="0"/>
          </a:p>
        </p:txBody>
      </p:sp>
      <p:sp>
        <p:nvSpPr>
          <p:cNvPr id="14" name="Rectangle 13"/>
          <p:cNvSpPr/>
          <p:nvPr/>
        </p:nvSpPr>
        <p:spPr>
          <a:xfrm>
            <a:off x="990600" y="4343400"/>
            <a:ext cx="3158044" cy="461665"/>
          </a:xfrm>
          <a:prstGeom prst="rect">
            <a:avLst/>
          </a:prstGeom>
        </p:spPr>
        <p:txBody>
          <a:bodyPr wrap="none">
            <a:spAutoFit/>
          </a:bodyPr>
          <a:lstStyle/>
          <a:p>
            <a:r>
              <a:rPr lang="en-US" sz="2400" b="1" dirty="0" smtClean="0"/>
              <a:t>(c) Tertiary consumers</a:t>
            </a:r>
            <a:endParaRPr lang="en-US" sz="2400" b="1" dirty="0"/>
          </a:p>
        </p:txBody>
      </p:sp>
      <p:sp>
        <p:nvSpPr>
          <p:cNvPr id="15" name="Rectangle 14"/>
          <p:cNvSpPr/>
          <p:nvPr/>
        </p:nvSpPr>
        <p:spPr>
          <a:xfrm>
            <a:off x="1234902" y="5105400"/>
            <a:ext cx="3824317" cy="461665"/>
          </a:xfrm>
          <a:prstGeom prst="rect">
            <a:avLst/>
          </a:prstGeom>
        </p:spPr>
        <p:txBody>
          <a:bodyPr wrap="none">
            <a:spAutoFit/>
          </a:bodyPr>
          <a:lstStyle/>
          <a:p>
            <a:r>
              <a:rPr lang="en-US" sz="2400" dirty="0" smtClean="0"/>
              <a:t>Eg. Large fish like game fish.</a:t>
            </a:r>
            <a:endParaRPr lang="en-US" sz="2400" dirty="0"/>
          </a:p>
        </p:txBody>
      </p:sp>
      <p:sp>
        <p:nvSpPr>
          <p:cNvPr id="23" name="Rectangle 22"/>
          <p:cNvSpPr/>
          <p:nvPr/>
        </p:nvSpPr>
        <p:spPr>
          <a:xfrm>
            <a:off x="1905000" y="5715000"/>
            <a:ext cx="3474862" cy="461665"/>
          </a:xfrm>
          <a:prstGeom prst="rect">
            <a:avLst/>
          </a:prstGeom>
        </p:spPr>
        <p:txBody>
          <a:bodyPr wrap="none">
            <a:spAutoFit/>
          </a:bodyPr>
          <a:lstStyle/>
          <a:p>
            <a:r>
              <a:rPr lang="en-US" sz="2400" dirty="0" smtClean="0"/>
              <a:t> They feed on smaller fish.</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3" grpId="0"/>
      <p:bldP spid="14" grpId="0"/>
      <p:bldP spid="15" grpId="0"/>
      <p:bldP spid="2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2236510" cy="461665"/>
          </a:xfrm>
          <a:prstGeom prst="rect">
            <a:avLst/>
          </a:prstGeom>
        </p:spPr>
        <p:txBody>
          <a:bodyPr wrap="none">
            <a:spAutoFit/>
          </a:bodyPr>
          <a:lstStyle/>
          <a:p>
            <a:r>
              <a:rPr lang="en-US" sz="2400" b="1" dirty="0" smtClean="0"/>
              <a:t>3. Decomposers</a:t>
            </a:r>
            <a:endParaRPr lang="en-US" sz="2400" b="1" dirty="0"/>
          </a:p>
        </p:txBody>
      </p:sp>
      <p:sp>
        <p:nvSpPr>
          <p:cNvPr id="3" name="Rectangle 2"/>
          <p:cNvSpPr/>
          <p:nvPr/>
        </p:nvSpPr>
        <p:spPr>
          <a:xfrm>
            <a:off x="1066800" y="1447800"/>
            <a:ext cx="4459875" cy="461665"/>
          </a:xfrm>
          <a:prstGeom prst="rect">
            <a:avLst/>
          </a:prstGeom>
        </p:spPr>
        <p:txBody>
          <a:bodyPr wrap="none">
            <a:spAutoFit/>
          </a:bodyPr>
          <a:lstStyle/>
          <a:p>
            <a:r>
              <a:rPr lang="en-US" sz="2400" dirty="0" smtClean="0"/>
              <a:t>Eg. Fungi, bacteria and flagellates</a:t>
            </a:r>
            <a:r>
              <a:rPr lang="en-US" sz="2400" b="1" dirty="0" smtClean="0"/>
              <a:t>.</a:t>
            </a:r>
            <a:endParaRPr lang="en-US" sz="2400" b="1" dirty="0"/>
          </a:p>
        </p:txBody>
      </p:sp>
      <p:sp>
        <p:nvSpPr>
          <p:cNvPr id="7" name="Rectangle 6"/>
          <p:cNvSpPr/>
          <p:nvPr/>
        </p:nvSpPr>
        <p:spPr>
          <a:xfrm>
            <a:off x="762000" y="2057400"/>
            <a:ext cx="7620000" cy="830997"/>
          </a:xfrm>
          <a:prstGeom prst="rect">
            <a:avLst/>
          </a:prstGeom>
        </p:spPr>
        <p:txBody>
          <a:bodyPr wrap="square">
            <a:spAutoFit/>
          </a:bodyPr>
          <a:lstStyle/>
          <a:p>
            <a:pPr algn="just">
              <a:tabLst>
                <a:tab pos="457200" algn="l"/>
              </a:tabLst>
            </a:pPr>
            <a:r>
              <a:rPr lang="en-US" sz="2400" dirty="0" smtClean="0"/>
              <a:t>They decompose the dead plant and animal  matter 	and their nutrients are released and reused by the green plants.</a:t>
            </a:r>
            <a:endParaRPr lang="en-US" sz="2400" dirty="0"/>
          </a:p>
        </p:txBody>
      </p:sp>
      <p:sp>
        <p:nvSpPr>
          <p:cNvPr id="16" name="Rectangle 15"/>
          <p:cNvSpPr/>
          <p:nvPr/>
        </p:nvSpPr>
        <p:spPr>
          <a:xfrm>
            <a:off x="533400" y="3566467"/>
            <a:ext cx="3156633"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cs typeface="Arial" pitchFamily="34" charset="0"/>
              </a:rPr>
              <a:t>LAKE ECOSYSTEM</a:t>
            </a:r>
          </a:p>
        </p:txBody>
      </p:sp>
      <p:sp>
        <p:nvSpPr>
          <p:cNvPr id="18" name="Rectangle 17"/>
          <p:cNvSpPr/>
          <p:nvPr/>
        </p:nvSpPr>
        <p:spPr>
          <a:xfrm>
            <a:off x="540657" y="4419600"/>
            <a:ext cx="8305800" cy="1200329"/>
          </a:xfrm>
          <a:prstGeom prst="rect">
            <a:avLst/>
          </a:prstGeom>
        </p:spPr>
        <p:txBody>
          <a:bodyPr wrap="square">
            <a:spAutoFit/>
          </a:bodyPr>
          <a:lstStyle/>
          <a:p>
            <a:pPr algn="just">
              <a:tabLst>
                <a:tab pos="406400" algn="l"/>
              </a:tabLst>
            </a:pPr>
            <a:r>
              <a:rPr lang="en-US" sz="2400" dirty="0" smtClean="0"/>
              <a:t> 	Lakes are large natural shallow water bodies. Lakes are 	used for various purposes. Lakes are supplied with water 	from rainfall, melting snow and streams.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6" grpId="0"/>
      <p:bldP spid="1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524000"/>
            <a:ext cx="8305800" cy="470898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spcAft>
                <a:spcPts val="1200"/>
              </a:spcAft>
              <a:buAutoNum type="arabicPeriod"/>
              <a:tabLst>
                <a:tab pos="457200" algn="l"/>
              </a:tabLst>
            </a:pPr>
            <a:r>
              <a:rPr lang="en-US" sz="2400" b="1" dirty="0" err="1" smtClean="0"/>
              <a:t>Oligotrophic</a:t>
            </a:r>
            <a:r>
              <a:rPr lang="en-US" sz="2400" b="1" dirty="0" smtClean="0"/>
              <a:t> lakes</a:t>
            </a:r>
            <a:r>
              <a:rPr lang="en-US" sz="2400" dirty="0" smtClean="0"/>
              <a:t>: They have low nutrient concentrations.</a:t>
            </a:r>
          </a:p>
          <a:p>
            <a:pPr marL="457200" indent="-457200">
              <a:spcAft>
                <a:spcPts val="1200"/>
              </a:spcAft>
              <a:buAutoNum type="arabicPeriod" startAt="2"/>
              <a:tabLst>
                <a:tab pos="457200" algn="l"/>
              </a:tabLst>
            </a:pPr>
            <a:r>
              <a:rPr lang="en-US" sz="2400" b="1" dirty="0" err="1" smtClean="0"/>
              <a:t>Eutrophic</a:t>
            </a:r>
            <a:r>
              <a:rPr lang="en-US" sz="2400" b="1" dirty="0" smtClean="0"/>
              <a:t> lakes: </a:t>
            </a:r>
            <a:r>
              <a:rPr lang="en-US" sz="2400" dirty="0" smtClean="0"/>
              <a:t>They are </a:t>
            </a:r>
            <a:r>
              <a:rPr lang="en-US" sz="2400" dirty="0" err="1" smtClean="0"/>
              <a:t>overnourished</a:t>
            </a:r>
            <a:r>
              <a:rPr lang="en-US" sz="2400" dirty="0" smtClean="0"/>
              <a:t> by nutrients like N and P.</a:t>
            </a:r>
          </a:p>
          <a:p>
            <a:pPr marL="457200" indent="-457200">
              <a:spcAft>
                <a:spcPts val="1200"/>
              </a:spcAft>
              <a:buAutoNum type="arabicPeriod" startAt="2"/>
              <a:tabLst>
                <a:tab pos="457200" algn="l"/>
              </a:tabLst>
            </a:pPr>
            <a:r>
              <a:rPr lang="en-US" sz="2400" b="1" dirty="0" smtClean="0"/>
              <a:t>Dystrophic lakes</a:t>
            </a:r>
            <a:r>
              <a:rPr lang="en-US" sz="2400" dirty="0" smtClean="0"/>
              <a:t>: They have low pH, high </a:t>
            </a:r>
            <a:r>
              <a:rPr lang="en-US" sz="2400" dirty="0" err="1" smtClean="0"/>
              <a:t>humic</a:t>
            </a:r>
            <a:r>
              <a:rPr lang="en-US" sz="2400" dirty="0" smtClean="0"/>
              <a:t> acid content and brown waters.</a:t>
            </a:r>
          </a:p>
          <a:p>
            <a:pPr marL="457200" indent="-457200">
              <a:spcAft>
                <a:spcPts val="1200"/>
              </a:spcAft>
              <a:buAutoNum type="arabicPeriod" startAt="4"/>
              <a:tabLst>
                <a:tab pos="457200" algn="l"/>
              </a:tabLst>
            </a:pPr>
            <a:r>
              <a:rPr lang="en-US" sz="2400" b="1" dirty="0" smtClean="0"/>
              <a:t>Volcanic lakes</a:t>
            </a:r>
            <a:r>
              <a:rPr lang="en-US" sz="2400" dirty="0" smtClean="0"/>
              <a:t>: They receive water from magma after volcanic eruptions.</a:t>
            </a:r>
          </a:p>
          <a:p>
            <a:pPr marL="457200" indent="-457200">
              <a:spcAft>
                <a:spcPts val="1200"/>
              </a:spcAft>
              <a:buAutoNum type="arabicPeriod" startAt="5"/>
              <a:tabLst>
                <a:tab pos="457200" algn="l"/>
              </a:tabLst>
            </a:pPr>
            <a:r>
              <a:rPr lang="en-US" sz="2400" b="1" dirty="0" err="1" smtClean="0"/>
              <a:t>Meromictic</a:t>
            </a:r>
            <a:r>
              <a:rPr lang="en-US" sz="2400" b="1" dirty="0" smtClean="0"/>
              <a:t> lakes</a:t>
            </a:r>
            <a:r>
              <a:rPr lang="en-US" sz="2400" dirty="0" smtClean="0"/>
              <a:t>: They are rich in salts.</a:t>
            </a:r>
          </a:p>
          <a:p>
            <a:pPr marL="457200" indent="-457200">
              <a:spcAft>
                <a:spcPts val="1200"/>
              </a:spcAft>
              <a:buAutoNum type="arabicPeriod" startAt="6"/>
              <a:tabLst>
                <a:tab pos="457200" algn="l"/>
              </a:tabLst>
            </a:pPr>
            <a:r>
              <a:rPr lang="en-US" sz="2400" b="1" dirty="0" smtClean="0"/>
              <a:t>Artificial lakes</a:t>
            </a:r>
          </a:p>
          <a:p>
            <a:pPr>
              <a:spcAft>
                <a:spcPts val="1200"/>
              </a:spcAft>
              <a:tabLst>
                <a:tab pos="457200" algn="l"/>
              </a:tabLst>
            </a:pPr>
            <a:r>
              <a:rPr lang="en-US" sz="2400" dirty="0" smtClean="0"/>
              <a:t>	They are created due to construction of dams.</a:t>
            </a:r>
            <a:endParaRPr lang="en-US" sz="2400" spc="50" dirty="0" smtClean="0">
              <a:ln w="11430"/>
              <a:latin typeface="Arial" pitchFamily="34" charset="0"/>
              <a:cs typeface="Arial" pitchFamily="34" charset="0"/>
            </a:endParaRPr>
          </a:p>
        </p:txBody>
      </p:sp>
      <p:sp>
        <p:nvSpPr>
          <p:cNvPr id="4" name="Rectangle 3"/>
          <p:cNvSpPr/>
          <p:nvPr/>
        </p:nvSpPr>
        <p:spPr>
          <a:xfrm>
            <a:off x="1018423" y="798700"/>
            <a:ext cx="558518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latin typeface="Arial" pitchFamily="34" charset="0"/>
                <a:cs typeface="Arial" pitchFamily="34" charset="0"/>
              </a:rPr>
              <a:t>Some important types of lakes</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899886"/>
            <a:ext cx="2132315"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latin typeface="Times New Roman" pitchFamily="18" charset="0"/>
                <a:cs typeface="Times New Roman" pitchFamily="18" charset="0"/>
              </a:rPr>
              <a:t>Zones of Lake</a:t>
            </a:r>
          </a:p>
        </p:txBody>
      </p:sp>
      <p:sp>
        <p:nvSpPr>
          <p:cNvPr id="4" name="Rectangle 3"/>
          <p:cNvSpPr/>
          <p:nvPr/>
        </p:nvSpPr>
        <p:spPr>
          <a:xfrm>
            <a:off x="609600" y="1905000"/>
            <a:ext cx="8077200" cy="4262705"/>
          </a:xfrm>
          <a:prstGeom prst="rect">
            <a:avLst/>
          </a:prstGeom>
        </p:spPr>
        <p:txBody>
          <a:bodyPr wrap="square">
            <a:spAutoFit/>
          </a:bodyPr>
          <a:lstStyle/>
          <a:p>
            <a:pPr algn="just">
              <a:spcBef>
                <a:spcPts val="600"/>
              </a:spcBef>
              <a:spcAft>
                <a:spcPts val="1200"/>
              </a:spcAft>
              <a:tabLst>
                <a:tab pos="342900" algn="l"/>
              </a:tabLst>
            </a:pPr>
            <a:r>
              <a:rPr lang="en-US" sz="2400" dirty="0" smtClean="0"/>
              <a:t> 	Depending upon their depth and distance from the 	shore, lakes consists of four distinct zones.</a:t>
            </a:r>
          </a:p>
          <a:p>
            <a:pPr algn="just">
              <a:spcBef>
                <a:spcPts val="600"/>
              </a:spcBef>
              <a:spcAft>
                <a:spcPts val="1200"/>
              </a:spcAft>
              <a:tabLst>
                <a:tab pos="342900" algn="l"/>
              </a:tabLst>
            </a:pPr>
            <a:r>
              <a:rPr lang="en-US" sz="2400" b="1" dirty="0" smtClean="0"/>
              <a:t>1. Littoral zones</a:t>
            </a:r>
            <a:r>
              <a:rPr lang="en-US" sz="2400" dirty="0" smtClean="0"/>
              <a:t>: It is the top layer of the lake. It has a 	shallow water.</a:t>
            </a:r>
          </a:p>
          <a:p>
            <a:pPr algn="just">
              <a:spcBef>
                <a:spcPts val="600"/>
              </a:spcBef>
              <a:spcAft>
                <a:spcPts val="1200"/>
              </a:spcAft>
              <a:tabLst>
                <a:tab pos="342900" algn="l"/>
              </a:tabLst>
            </a:pPr>
            <a:r>
              <a:rPr lang="en-US" sz="2400" b="1" dirty="0" smtClean="0"/>
              <a:t>2. 	</a:t>
            </a:r>
            <a:r>
              <a:rPr lang="en-US" sz="2400" b="1" dirty="0" err="1" smtClean="0"/>
              <a:t>Limnetic</a:t>
            </a:r>
            <a:r>
              <a:rPr lang="en-US" sz="2400" b="1" dirty="0" smtClean="0"/>
              <a:t> zone</a:t>
            </a:r>
            <a:r>
              <a:rPr lang="en-US" sz="2400" dirty="0" smtClean="0"/>
              <a:t>: Next to the littoral zone is </a:t>
            </a:r>
            <a:r>
              <a:rPr lang="en-US" sz="2400" dirty="0" err="1" smtClean="0"/>
              <a:t>limnetic</a:t>
            </a:r>
            <a:r>
              <a:rPr lang="en-US" sz="2400" dirty="0" smtClean="0"/>
              <a:t> zone, 	where effective penetration of solar light takes place.</a:t>
            </a:r>
          </a:p>
          <a:p>
            <a:pPr algn="just">
              <a:spcBef>
                <a:spcPts val="600"/>
              </a:spcBef>
              <a:spcAft>
                <a:spcPts val="1200"/>
              </a:spcAft>
              <a:tabLst>
                <a:tab pos="342900" algn="l"/>
              </a:tabLst>
            </a:pPr>
            <a:r>
              <a:rPr lang="en-US" sz="2400" b="1" dirty="0" smtClean="0"/>
              <a:t>3. </a:t>
            </a:r>
            <a:r>
              <a:rPr lang="en-US" sz="2400" b="1" dirty="0" err="1" smtClean="0"/>
              <a:t>Profundal</a:t>
            </a:r>
            <a:r>
              <a:rPr lang="en-US" sz="2400" b="1" dirty="0" smtClean="0"/>
              <a:t> zone: </a:t>
            </a:r>
            <a:r>
              <a:rPr lang="en-US" sz="2400" dirty="0" smtClean="0"/>
              <a:t>The deep open water, where it is too 	dark.</a:t>
            </a:r>
          </a:p>
          <a:p>
            <a:r>
              <a:rPr lang="en-US" sz="2400" b="1" dirty="0" smtClean="0"/>
              <a:t>4. Benthic zone: </a:t>
            </a:r>
            <a:r>
              <a:rPr lang="en-US" sz="2400" dirty="0" smtClean="0"/>
              <a:t>This zone is found at the bottom of the lake.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91000" y="2743200"/>
            <a:ext cx="914400" cy="914400"/>
          </a:xfrm>
          <a:prstGeom prst="rect">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spc="50" dirty="0" smtClean="0">
              <a:ln w="11430"/>
              <a:solidFill>
                <a:srgbClr val="0B465B"/>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0" name="TextBox 9"/>
          <p:cNvSpPr txBox="1"/>
          <p:nvPr/>
        </p:nvSpPr>
        <p:spPr>
          <a:xfrm>
            <a:off x="5181600" y="4419600"/>
            <a:ext cx="2209800" cy="307777"/>
          </a:xfrm>
          <a:prstGeom prst="rect">
            <a:avLst/>
          </a:prstGeom>
          <a:noFill/>
        </p:spPr>
        <p:txBody>
          <a:bodyPr wrap="square" rtlCol="0">
            <a:spAutoFit/>
          </a:bodyPr>
          <a:lstStyle/>
          <a:p>
            <a:r>
              <a:rPr lang="en-US" sz="1400" b="1" dirty="0" err="1" smtClean="0">
                <a:solidFill>
                  <a:schemeClr val="bg1"/>
                </a:solidFill>
                <a:latin typeface="+mj-lt"/>
              </a:rPr>
              <a:t>Profundal</a:t>
            </a:r>
            <a:r>
              <a:rPr lang="en-US" sz="1400" b="1" dirty="0" smtClean="0">
                <a:solidFill>
                  <a:schemeClr val="bg1"/>
                </a:solidFill>
                <a:latin typeface="+mj-lt"/>
              </a:rPr>
              <a:t> Zone</a:t>
            </a:r>
          </a:p>
        </p:txBody>
      </p:sp>
      <p:grpSp>
        <p:nvGrpSpPr>
          <p:cNvPr id="12" name="Group 11"/>
          <p:cNvGrpSpPr/>
          <p:nvPr/>
        </p:nvGrpSpPr>
        <p:grpSpPr>
          <a:xfrm>
            <a:off x="838200" y="838200"/>
            <a:ext cx="7467600" cy="5414665"/>
            <a:chOff x="685800" y="852411"/>
            <a:chExt cx="7467600" cy="5414665"/>
          </a:xfrm>
        </p:grpSpPr>
        <p:pic>
          <p:nvPicPr>
            <p:cNvPr id="11" name="Picture 10" descr="lake zone 1.jpg"/>
            <p:cNvPicPr>
              <a:picLocks noChangeAspect="1"/>
            </p:cNvPicPr>
            <p:nvPr/>
          </p:nvPicPr>
          <p:blipFill>
            <a:blip r:embed="rId3"/>
            <a:stretch>
              <a:fillRect/>
            </a:stretch>
          </p:blipFill>
          <p:spPr>
            <a:xfrm>
              <a:off x="685800" y="852411"/>
              <a:ext cx="7467600" cy="5252522"/>
            </a:xfrm>
            <a:prstGeom prst="rect">
              <a:avLst/>
            </a:prstGeom>
          </p:spPr>
        </p:pic>
        <p:sp>
          <p:nvSpPr>
            <p:cNvPr id="9" name="Rectangle 8"/>
            <p:cNvSpPr/>
            <p:nvPr/>
          </p:nvSpPr>
          <p:spPr>
            <a:xfrm>
              <a:off x="2667000" y="5805411"/>
              <a:ext cx="4114800" cy="461665"/>
            </a:xfrm>
            <a:prstGeom prst="rect">
              <a:avLst/>
            </a:prstGeom>
            <a:solidFill>
              <a:schemeClr val="bg1"/>
            </a:solidFill>
          </p:spPr>
          <p:txBody>
            <a:bodyPr wrap="square">
              <a:spAutoFit/>
            </a:bodyPr>
            <a:lstStyle/>
            <a:p>
              <a:r>
                <a:rPr lang="en-US" sz="2400" b="1" dirty="0" smtClean="0"/>
                <a:t>       Zones of Lake</a:t>
              </a:r>
              <a:endParaRPr lang="en-US" sz="2400" b="1" dirty="0"/>
            </a:p>
          </p:txBody>
        </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5590" y="685800"/>
            <a:ext cx="7810210"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cs typeface="Arial" pitchFamily="34" charset="0"/>
              </a:rPr>
              <a:t>Characteristic features of lake ecosystem</a:t>
            </a:r>
          </a:p>
          <a:p>
            <a:pPr algn="ctr"/>
            <a:endParaRPr lang="en-US" sz="2400" b="1" spc="50" dirty="0" smtClean="0">
              <a:ln w="11430"/>
              <a:cs typeface="Arial" pitchFamily="34" charset="0"/>
            </a:endParaRPr>
          </a:p>
        </p:txBody>
      </p:sp>
      <p:sp>
        <p:nvSpPr>
          <p:cNvPr id="5" name="Rectangle 4"/>
          <p:cNvSpPr/>
          <p:nvPr/>
        </p:nvSpPr>
        <p:spPr>
          <a:xfrm>
            <a:off x="609600" y="1549454"/>
            <a:ext cx="8077200" cy="1754326"/>
          </a:xfrm>
          <a:prstGeom prst="rect">
            <a:avLst/>
          </a:prstGeom>
        </p:spPr>
        <p:txBody>
          <a:bodyPr wrap="square">
            <a:spAutoFit/>
          </a:bodyPr>
          <a:lstStyle/>
          <a:p>
            <a:pPr>
              <a:lnSpc>
                <a:spcPct val="150000"/>
              </a:lnSpc>
              <a:tabLst>
                <a:tab pos="342900" algn="l"/>
              </a:tabLst>
            </a:pPr>
            <a:r>
              <a:rPr lang="en-US" sz="2400" dirty="0" smtClean="0"/>
              <a:t>1. Lake is a shallow fresh water body.</a:t>
            </a:r>
          </a:p>
          <a:p>
            <a:pPr>
              <a:lnSpc>
                <a:spcPct val="150000"/>
              </a:lnSpc>
              <a:tabLst>
                <a:tab pos="342900" algn="l"/>
              </a:tabLst>
            </a:pPr>
            <a:r>
              <a:rPr lang="en-US" sz="2400" dirty="0" smtClean="0"/>
              <a:t>2. It is a permanent water body with large water resources.</a:t>
            </a:r>
          </a:p>
          <a:p>
            <a:pPr>
              <a:lnSpc>
                <a:spcPct val="150000"/>
              </a:lnSpc>
              <a:tabLst>
                <a:tab pos="342900" algn="l"/>
              </a:tabLst>
            </a:pPr>
            <a:r>
              <a:rPr lang="en-US" sz="2400" dirty="0" smtClean="0"/>
              <a:t>3. It helps in irrigation and drinking.</a:t>
            </a:r>
            <a:endParaRPr lang="en-US" sz="2400" dirty="0"/>
          </a:p>
        </p:txBody>
      </p:sp>
      <p:sp>
        <p:nvSpPr>
          <p:cNvPr id="6" name="Rectangle 5"/>
          <p:cNvSpPr/>
          <p:nvPr/>
        </p:nvSpPr>
        <p:spPr>
          <a:xfrm>
            <a:off x="609600" y="4459367"/>
            <a:ext cx="321338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dirty="0" smtClean="0"/>
              <a:t> I. </a:t>
            </a:r>
            <a:r>
              <a:rPr lang="en-US" sz="2400" b="1" dirty="0" err="1" smtClean="0"/>
              <a:t>Abiotic</a:t>
            </a:r>
            <a:r>
              <a:rPr lang="en-US" sz="2400" b="1" dirty="0" smtClean="0"/>
              <a:t> Components</a:t>
            </a:r>
            <a:endParaRPr lang="en-US" sz="2400" b="1" spc="50" dirty="0" smtClean="0">
              <a:ln w="11430"/>
              <a:cs typeface="Arial" pitchFamily="34" charset="0"/>
            </a:endParaRPr>
          </a:p>
        </p:txBody>
      </p:sp>
      <p:sp>
        <p:nvSpPr>
          <p:cNvPr id="7" name="Rectangle 6"/>
          <p:cNvSpPr/>
          <p:nvPr/>
        </p:nvSpPr>
        <p:spPr>
          <a:xfrm>
            <a:off x="787400" y="5181600"/>
            <a:ext cx="7543800" cy="830997"/>
          </a:xfrm>
          <a:prstGeom prst="rect">
            <a:avLst/>
          </a:prstGeom>
        </p:spPr>
        <p:txBody>
          <a:bodyPr wrap="square">
            <a:spAutoFit/>
          </a:bodyPr>
          <a:lstStyle/>
          <a:p>
            <a:r>
              <a:rPr lang="en-US" sz="2400" i="1" dirty="0" smtClean="0"/>
              <a:t>Eg. Temperature, light, proteins and lipids, turbidity, O</a:t>
            </a:r>
            <a:r>
              <a:rPr lang="en-US" sz="2400" i="1" baseline="-25000" dirty="0" smtClean="0"/>
              <a:t>2</a:t>
            </a:r>
            <a:r>
              <a:rPr lang="en-US" sz="2400" i="1" dirty="0" smtClean="0"/>
              <a:t> and CO</a:t>
            </a:r>
            <a:r>
              <a:rPr lang="en-US" sz="2400" i="1" baseline="-25000" dirty="0" smtClean="0"/>
              <a:t>2</a:t>
            </a:r>
            <a:r>
              <a:rPr lang="en-US" sz="2400" i="1" dirty="0" smtClean="0"/>
              <a:t>.</a:t>
            </a:r>
            <a:endParaRPr lang="en-US" sz="2400" dirty="0"/>
          </a:p>
        </p:txBody>
      </p:sp>
      <p:sp>
        <p:nvSpPr>
          <p:cNvPr id="12" name="Rectangle 11"/>
          <p:cNvSpPr/>
          <p:nvPr/>
        </p:nvSpPr>
        <p:spPr>
          <a:xfrm>
            <a:off x="584200" y="3539460"/>
            <a:ext cx="76962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cs typeface="Arial" pitchFamily="34" charset="0"/>
              </a:rPr>
              <a:t>Structure and function of lake ecosystem</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772180"/>
            <a:ext cx="2912016" cy="461665"/>
          </a:xfrm>
          <a:prstGeom prst="rect">
            <a:avLst/>
          </a:prstGeom>
        </p:spPr>
        <p:txBody>
          <a:bodyPr wrap="none">
            <a:spAutoFit/>
          </a:bodyPr>
          <a:lstStyle/>
          <a:p>
            <a:r>
              <a:rPr lang="en-US" sz="2400" b="1" dirty="0" smtClean="0">
                <a:latin typeface="Times New Roman" pitchFamily="18" charset="0"/>
                <a:cs typeface="Times New Roman" pitchFamily="18" charset="0"/>
              </a:rPr>
              <a:t>2. Aquatic ecosystem</a:t>
            </a:r>
            <a:endParaRPr lang="en-US" sz="2400" dirty="0">
              <a:latin typeface="Times New Roman" pitchFamily="18" charset="0"/>
              <a:cs typeface="Times New Roman" pitchFamily="18" charset="0"/>
            </a:endParaRPr>
          </a:p>
        </p:txBody>
      </p:sp>
      <p:sp>
        <p:nvSpPr>
          <p:cNvPr id="4" name="Rectangle 3"/>
          <p:cNvSpPr/>
          <p:nvPr/>
        </p:nvSpPr>
        <p:spPr>
          <a:xfrm>
            <a:off x="609600" y="1378803"/>
            <a:ext cx="7924800" cy="830997"/>
          </a:xfrm>
          <a:prstGeom prst="rect">
            <a:avLst/>
          </a:prstGeom>
        </p:spPr>
        <p:txBody>
          <a:bodyPr wrap="square">
            <a:spAutoFit/>
          </a:bodyPr>
          <a:lstStyle/>
          <a:p>
            <a:r>
              <a:rPr lang="en-US" sz="2400" dirty="0" smtClean="0">
                <a:latin typeface="Times New Roman" pitchFamily="18" charset="0"/>
                <a:cs typeface="Times New Roman" pitchFamily="18" charset="0"/>
              </a:rPr>
              <a:t>This ecosystem is related to water, it is further sub classified into two types based on salt content.</a:t>
            </a:r>
            <a:endParaRPr lang="en-US" sz="2400" dirty="0">
              <a:latin typeface="Times New Roman" pitchFamily="18" charset="0"/>
              <a:cs typeface="Times New Roman" pitchFamily="18" charset="0"/>
            </a:endParaRPr>
          </a:p>
        </p:txBody>
      </p:sp>
      <p:sp>
        <p:nvSpPr>
          <p:cNvPr id="8" name="Rectangle 7"/>
          <p:cNvSpPr/>
          <p:nvPr/>
        </p:nvSpPr>
        <p:spPr>
          <a:xfrm>
            <a:off x="533400" y="2403157"/>
            <a:ext cx="3591111" cy="461665"/>
          </a:xfrm>
          <a:prstGeom prst="rect">
            <a:avLst/>
          </a:prstGeom>
        </p:spPr>
        <p:txBody>
          <a:bodyPr wrap="none">
            <a:spAutoFit/>
          </a:bodyPr>
          <a:lstStyle/>
          <a:p>
            <a:r>
              <a:rPr lang="en-US" sz="2400" b="1" dirty="0" smtClean="0">
                <a:latin typeface="Times New Roman" pitchFamily="18" charset="0"/>
                <a:cs typeface="Times New Roman" pitchFamily="18" charset="0"/>
              </a:rPr>
              <a:t>(i) Fresh water ecosystem.</a:t>
            </a:r>
            <a:endParaRPr lang="en-US" sz="2400" dirty="0">
              <a:latin typeface="Times New Roman" pitchFamily="18" charset="0"/>
              <a:cs typeface="Times New Roman" pitchFamily="18" charset="0"/>
            </a:endParaRPr>
          </a:p>
        </p:txBody>
      </p:sp>
      <p:sp>
        <p:nvSpPr>
          <p:cNvPr id="9" name="Rectangle 8"/>
          <p:cNvSpPr/>
          <p:nvPr/>
        </p:nvSpPr>
        <p:spPr>
          <a:xfrm>
            <a:off x="914400" y="3043535"/>
            <a:ext cx="4181786" cy="461665"/>
          </a:xfrm>
          <a:prstGeom prst="rect">
            <a:avLst/>
          </a:prstGeom>
        </p:spPr>
        <p:txBody>
          <a:bodyPr wrap="none">
            <a:spAutoFit/>
          </a:bodyPr>
          <a:lstStyle/>
          <a:p>
            <a:r>
              <a:rPr lang="en-US" sz="2400" b="1" dirty="0" smtClean="0">
                <a:latin typeface="Times New Roman" pitchFamily="18" charset="0"/>
                <a:cs typeface="Times New Roman" pitchFamily="18" charset="0"/>
              </a:rPr>
              <a:t>(a) Running water ecosystems.</a:t>
            </a:r>
            <a:endParaRPr lang="en-US" sz="2400" b="1" dirty="0">
              <a:latin typeface="Times New Roman" pitchFamily="18" charset="0"/>
              <a:cs typeface="Times New Roman" pitchFamily="18" charset="0"/>
            </a:endParaRPr>
          </a:p>
        </p:txBody>
      </p:sp>
      <p:sp>
        <p:nvSpPr>
          <p:cNvPr id="11" name="Rectangle 10"/>
          <p:cNvSpPr/>
          <p:nvPr/>
        </p:nvSpPr>
        <p:spPr>
          <a:xfrm>
            <a:off x="1670175" y="3766457"/>
            <a:ext cx="3531736" cy="461665"/>
          </a:xfrm>
          <a:prstGeom prst="rect">
            <a:avLst/>
          </a:prstGeom>
        </p:spPr>
        <p:txBody>
          <a:bodyPr wrap="none">
            <a:spAutoFit/>
          </a:bodyPr>
          <a:lstStyle/>
          <a:p>
            <a:r>
              <a:rPr lang="en-US" sz="2400" dirty="0" smtClean="0">
                <a:latin typeface="Times New Roman" pitchFamily="18" charset="0"/>
                <a:cs typeface="Times New Roman" pitchFamily="18" charset="0"/>
              </a:rPr>
              <a:t>Example: Rivers, streams</a:t>
            </a:r>
            <a:r>
              <a:rPr lang="en-US" sz="2400" b="1" i="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13" name="Rectangle 12"/>
          <p:cNvSpPr/>
          <p:nvPr/>
        </p:nvSpPr>
        <p:spPr>
          <a:xfrm>
            <a:off x="1792290" y="5486400"/>
            <a:ext cx="2813591" cy="461665"/>
          </a:xfrm>
          <a:prstGeom prst="rect">
            <a:avLst/>
          </a:prstGeom>
        </p:spPr>
        <p:txBody>
          <a:bodyPr wrap="none">
            <a:spAutoFit/>
          </a:bodyPr>
          <a:lstStyle/>
          <a:p>
            <a:r>
              <a:rPr lang="en-US" sz="2400" dirty="0" smtClean="0">
                <a:latin typeface="Times New Roman" pitchFamily="18" charset="0"/>
                <a:cs typeface="Times New Roman" pitchFamily="18" charset="0"/>
              </a:rPr>
              <a:t>Example: Pond, lake</a:t>
            </a:r>
            <a:r>
              <a:rPr lang="en-US" sz="2400" b="1" i="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15" name="Rectangle 14"/>
          <p:cNvSpPr/>
          <p:nvPr/>
        </p:nvSpPr>
        <p:spPr>
          <a:xfrm>
            <a:off x="990600" y="4724400"/>
            <a:ext cx="4233082" cy="461665"/>
          </a:xfrm>
          <a:prstGeom prst="rect">
            <a:avLst/>
          </a:prstGeom>
        </p:spPr>
        <p:txBody>
          <a:bodyPr wrap="none">
            <a:spAutoFit/>
          </a:bodyPr>
          <a:lstStyle/>
          <a:p>
            <a:r>
              <a:rPr lang="en-US" sz="2400" b="1" dirty="0" smtClean="0">
                <a:latin typeface="Times New Roman" pitchFamily="18" charset="0"/>
                <a:cs typeface="Times New Roman" pitchFamily="18" charset="0"/>
              </a:rPr>
              <a:t>(b) Standing water ecosystems.</a:t>
            </a:r>
            <a:endParaRPr lang="en-US" sz="24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1" grpId="0"/>
      <p:bldP spid="13" grpId="0"/>
      <p:bldP spid="1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59767"/>
            <a:ext cx="3084499" cy="461665"/>
          </a:xfrm>
          <a:prstGeom prst="rect">
            <a:avLst/>
          </a:prstGeom>
        </p:spPr>
        <p:txBody>
          <a:bodyPr wrap="none">
            <a:spAutoFit/>
          </a:bodyPr>
          <a:lstStyle/>
          <a:p>
            <a:r>
              <a:rPr lang="en-US" sz="2400" b="1" dirty="0" smtClean="0"/>
              <a:t>II. Biotic Components</a:t>
            </a:r>
            <a:endParaRPr lang="en-US" sz="2400" b="1" dirty="0"/>
          </a:p>
        </p:txBody>
      </p:sp>
      <p:sp>
        <p:nvSpPr>
          <p:cNvPr id="3" name="Rectangle 2"/>
          <p:cNvSpPr/>
          <p:nvPr/>
        </p:nvSpPr>
        <p:spPr>
          <a:xfrm>
            <a:off x="457200" y="1307681"/>
            <a:ext cx="1836593" cy="461665"/>
          </a:xfrm>
          <a:prstGeom prst="rect">
            <a:avLst/>
          </a:prstGeom>
        </p:spPr>
        <p:txBody>
          <a:bodyPr wrap="none">
            <a:spAutoFit/>
          </a:bodyPr>
          <a:lstStyle/>
          <a:p>
            <a:r>
              <a:rPr lang="en-US" sz="2400" b="1" dirty="0" smtClean="0"/>
              <a:t>1. Producers</a:t>
            </a:r>
            <a:endParaRPr lang="en-US" sz="2400" b="1" dirty="0"/>
          </a:p>
        </p:txBody>
      </p:sp>
      <p:sp>
        <p:nvSpPr>
          <p:cNvPr id="4" name="Rectangle 3"/>
          <p:cNvSpPr/>
          <p:nvPr/>
        </p:nvSpPr>
        <p:spPr>
          <a:xfrm>
            <a:off x="838200" y="1823775"/>
            <a:ext cx="7620000" cy="830997"/>
          </a:xfrm>
          <a:prstGeom prst="rect">
            <a:avLst/>
          </a:prstGeom>
        </p:spPr>
        <p:txBody>
          <a:bodyPr wrap="square">
            <a:spAutoFit/>
          </a:bodyPr>
          <a:lstStyle/>
          <a:p>
            <a:pPr algn="just">
              <a:tabLst>
                <a:tab pos="457200" algn="l"/>
              </a:tabLst>
            </a:pPr>
            <a:r>
              <a:rPr lang="en-US" sz="2400" dirty="0" smtClean="0"/>
              <a:t> 	They are green plants, may be submerged, free 	floating and amphibious plants.</a:t>
            </a:r>
            <a:endParaRPr lang="en-US" sz="2400" dirty="0"/>
          </a:p>
        </p:txBody>
      </p:sp>
      <p:sp>
        <p:nvSpPr>
          <p:cNvPr id="5" name="Rectangle 4"/>
          <p:cNvSpPr/>
          <p:nvPr/>
        </p:nvSpPr>
        <p:spPr>
          <a:xfrm>
            <a:off x="1226972" y="2959518"/>
            <a:ext cx="5331909" cy="461665"/>
          </a:xfrm>
          <a:prstGeom prst="rect">
            <a:avLst/>
          </a:prstGeom>
        </p:spPr>
        <p:txBody>
          <a:bodyPr wrap="none">
            <a:spAutoFit/>
          </a:bodyPr>
          <a:lstStyle/>
          <a:p>
            <a:r>
              <a:rPr lang="en-US" sz="2400" dirty="0" smtClean="0"/>
              <a:t>Eg. Phytoplanktons, algae and flagellates.</a:t>
            </a:r>
            <a:endParaRPr lang="en-US" sz="2400" dirty="0"/>
          </a:p>
        </p:txBody>
      </p:sp>
      <p:sp>
        <p:nvSpPr>
          <p:cNvPr id="6" name="Rectangle 5"/>
          <p:cNvSpPr/>
          <p:nvPr/>
        </p:nvSpPr>
        <p:spPr>
          <a:xfrm>
            <a:off x="609600" y="3804138"/>
            <a:ext cx="1981633" cy="461665"/>
          </a:xfrm>
          <a:prstGeom prst="rect">
            <a:avLst/>
          </a:prstGeom>
        </p:spPr>
        <p:txBody>
          <a:bodyPr wrap="none">
            <a:spAutoFit/>
          </a:bodyPr>
          <a:lstStyle/>
          <a:p>
            <a:r>
              <a:rPr lang="en-US" sz="2400" b="1" dirty="0" smtClean="0"/>
              <a:t>2. Consumers</a:t>
            </a:r>
          </a:p>
        </p:txBody>
      </p:sp>
      <p:sp>
        <p:nvSpPr>
          <p:cNvPr id="7" name="Rectangle 6"/>
          <p:cNvSpPr/>
          <p:nvPr/>
        </p:nvSpPr>
        <p:spPr>
          <a:xfrm>
            <a:off x="990600" y="4572000"/>
            <a:ext cx="5392823" cy="461665"/>
          </a:xfrm>
          <a:prstGeom prst="rect">
            <a:avLst/>
          </a:prstGeom>
        </p:spPr>
        <p:txBody>
          <a:bodyPr wrap="none">
            <a:spAutoFit/>
          </a:bodyPr>
          <a:lstStyle/>
          <a:p>
            <a:r>
              <a:rPr lang="en-US" sz="2400" b="1" dirty="0" smtClean="0"/>
              <a:t>(a) Primary Consumers (Zooplanktons)</a:t>
            </a:r>
          </a:p>
        </p:txBody>
      </p:sp>
      <p:sp>
        <p:nvSpPr>
          <p:cNvPr id="8" name="Rectangle 7"/>
          <p:cNvSpPr/>
          <p:nvPr/>
        </p:nvSpPr>
        <p:spPr>
          <a:xfrm>
            <a:off x="1226972" y="5247751"/>
            <a:ext cx="3786614" cy="461665"/>
          </a:xfrm>
          <a:prstGeom prst="rect">
            <a:avLst/>
          </a:prstGeom>
        </p:spPr>
        <p:txBody>
          <a:bodyPr wrap="none">
            <a:spAutoFit/>
          </a:bodyPr>
          <a:lstStyle/>
          <a:p>
            <a:r>
              <a:rPr lang="en-US" sz="2400" dirty="0" smtClean="0"/>
              <a:t>Eg. </a:t>
            </a:r>
            <a:r>
              <a:rPr lang="en-US" sz="2400" dirty="0" err="1" smtClean="0"/>
              <a:t>Cilictes</a:t>
            </a:r>
            <a:r>
              <a:rPr lang="en-US" sz="2400" dirty="0" smtClean="0"/>
              <a:t>, protozoans, etc.,</a:t>
            </a:r>
          </a:p>
        </p:txBody>
      </p:sp>
      <p:sp>
        <p:nvSpPr>
          <p:cNvPr id="9" name="Rectangle 8"/>
          <p:cNvSpPr/>
          <p:nvPr/>
        </p:nvSpPr>
        <p:spPr>
          <a:xfrm>
            <a:off x="1066800" y="5943600"/>
            <a:ext cx="3885231" cy="461665"/>
          </a:xfrm>
          <a:prstGeom prst="rect">
            <a:avLst/>
          </a:prstGeom>
        </p:spPr>
        <p:txBody>
          <a:bodyPr wrap="none">
            <a:spAutoFit/>
          </a:bodyPr>
          <a:lstStyle/>
          <a:p>
            <a:r>
              <a:rPr lang="en-US" sz="2400" dirty="0" smtClean="0"/>
              <a:t>  They feed on phytoplankton.</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61999"/>
            <a:ext cx="5162824" cy="461665"/>
          </a:xfrm>
          <a:prstGeom prst="rect">
            <a:avLst/>
          </a:prstGeom>
        </p:spPr>
        <p:txBody>
          <a:bodyPr wrap="none">
            <a:spAutoFit/>
          </a:bodyPr>
          <a:lstStyle/>
          <a:p>
            <a:r>
              <a:rPr lang="en-US" sz="2400" b="1" dirty="0" smtClean="0"/>
              <a:t>(b) Secondary consumers (carnivores)</a:t>
            </a:r>
            <a:endParaRPr lang="en-US" sz="2400" b="1" dirty="0"/>
          </a:p>
        </p:txBody>
      </p:sp>
      <p:sp>
        <p:nvSpPr>
          <p:cNvPr id="6" name="Rectangle 5"/>
          <p:cNvSpPr/>
          <p:nvPr/>
        </p:nvSpPr>
        <p:spPr>
          <a:xfrm>
            <a:off x="1434677" y="1295400"/>
            <a:ext cx="3669594" cy="461665"/>
          </a:xfrm>
          <a:prstGeom prst="rect">
            <a:avLst/>
          </a:prstGeom>
        </p:spPr>
        <p:txBody>
          <a:bodyPr wrap="none">
            <a:spAutoFit/>
          </a:bodyPr>
          <a:lstStyle/>
          <a:p>
            <a:r>
              <a:rPr lang="en-US" sz="2400" dirty="0" smtClean="0"/>
              <a:t>Eg. Insects and small fishes.</a:t>
            </a:r>
            <a:endParaRPr lang="en-US" sz="2400" dirty="0"/>
          </a:p>
        </p:txBody>
      </p:sp>
      <p:sp>
        <p:nvSpPr>
          <p:cNvPr id="7" name="Rectangle 6"/>
          <p:cNvSpPr/>
          <p:nvPr/>
        </p:nvSpPr>
        <p:spPr>
          <a:xfrm>
            <a:off x="1066800" y="1752600"/>
            <a:ext cx="3628750" cy="461665"/>
          </a:xfrm>
          <a:prstGeom prst="rect">
            <a:avLst/>
          </a:prstGeom>
        </p:spPr>
        <p:txBody>
          <a:bodyPr wrap="none">
            <a:spAutoFit/>
          </a:bodyPr>
          <a:lstStyle/>
          <a:p>
            <a:r>
              <a:rPr lang="en-US" sz="2400" dirty="0" smtClean="0"/>
              <a:t>  They feed on zooplankton.</a:t>
            </a:r>
            <a:endParaRPr lang="en-US" sz="2400" dirty="0"/>
          </a:p>
        </p:txBody>
      </p:sp>
      <p:sp>
        <p:nvSpPr>
          <p:cNvPr id="8" name="Rectangle 7"/>
          <p:cNvSpPr/>
          <p:nvPr/>
        </p:nvSpPr>
        <p:spPr>
          <a:xfrm>
            <a:off x="973112" y="2438400"/>
            <a:ext cx="3158044" cy="461665"/>
          </a:xfrm>
          <a:prstGeom prst="rect">
            <a:avLst/>
          </a:prstGeom>
        </p:spPr>
        <p:txBody>
          <a:bodyPr wrap="none">
            <a:spAutoFit/>
          </a:bodyPr>
          <a:lstStyle/>
          <a:p>
            <a:r>
              <a:rPr lang="en-US" sz="2400" b="1" dirty="0" smtClean="0"/>
              <a:t>(c) Tertiary consumers</a:t>
            </a:r>
          </a:p>
        </p:txBody>
      </p:sp>
      <p:sp>
        <p:nvSpPr>
          <p:cNvPr id="10" name="Rectangle 9"/>
          <p:cNvSpPr/>
          <p:nvPr/>
        </p:nvSpPr>
        <p:spPr>
          <a:xfrm>
            <a:off x="1066800" y="3500735"/>
            <a:ext cx="3551806" cy="461665"/>
          </a:xfrm>
          <a:prstGeom prst="rect">
            <a:avLst/>
          </a:prstGeom>
        </p:spPr>
        <p:txBody>
          <a:bodyPr wrap="none">
            <a:spAutoFit/>
          </a:bodyPr>
          <a:lstStyle/>
          <a:p>
            <a:r>
              <a:rPr lang="en-US" sz="2400" dirty="0" smtClean="0"/>
              <a:t>  They feed on smaller fish.</a:t>
            </a:r>
          </a:p>
        </p:txBody>
      </p:sp>
      <p:sp>
        <p:nvSpPr>
          <p:cNvPr id="9" name="Rectangle 8"/>
          <p:cNvSpPr/>
          <p:nvPr/>
        </p:nvSpPr>
        <p:spPr>
          <a:xfrm>
            <a:off x="1510876" y="2895600"/>
            <a:ext cx="4080797" cy="461665"/>
          </a:xfrm>
          <a:prstGeom prst="rect">
            <a:avLst/>
          </a:prstGeom>
        </p:spPr>
        <p:txBody>
          <a:bodyPr wrap="none">
            <a:spAutoFit/>
          </a:bodyPr>
          <a:lstStyle/>
          <a:p>
            <a:r>
              <a:rPr lang="en-US" sz="2400" dirty="0" smtClean="0"/>
              <a:t>Eg. Large fishes like game fish.</a:t>
            </a:r>
          </a:p>
        </p:txBody>
      </p:sp>
      <p:sp>
        <p:nvSpPr>
          <p:cNvPr id="16" name="Rectangle 15"/>
          <p:cNvSpPr/>
          <p:nvPr/>
        </p:nvSpPr>
        <p:spPr>
          <a:xfrm>
            <a:off x="838200" y="4267200"/>
            <a:ext cx="2236510" cy="461665"/>
          </a:xfrm>
          <a:prstGeom prst="rect">
            <a:avLst/>
          </a:prstGeom>
        </p:spPr>
        <p:txBody>
          <a:bodyPr wrap="none">
            <a:spAutoFit/>
          </a:bodyPr>
          <a:lstStyle/>
          <a:p>
            <a:r>
              <a:rPr lang="en-US" sz="2400" b="1" dirty="0" smtClean="0"/>
              <a:t>3. Decomposers</a:t>
            </a:r>
            <a:endParaRPr lang="en-US" sz="2400" b="1" dirty="0"/>
          </a:p>
        </p:txBody>
      </p:sp>
      <p:sp>
        <p:nvSpPr>
          <p:cNvPr id="18" name="Rectangle 17"/>
          <p:cNvSpPr/>
          <p:nvPr/>
        </p:nvSpPr>
        <p:spPr>
          <a:xfrm>
            <a:off x="1066800" y="5715000"/>
            <a:ext cx="5975547" cy="461665"/>
          </a:xfrm>
          <a:prstGeom prst="rect">
            <a:avLst/>
          </a:prstGeom>
        </p:spPr>
        <p:txBody>
          <a:bodyPr wrap="none">
            <a:spAutoFit/>
          </a:bodyPr>
          <a:lstStyle/>
          <a:p>
            <a:r>
              <a:rPr lang="en-US" sz="2400" dirty="0" smtClean="0"/>
              <a:t>  They decompose the dead plants and animals.</a:t>
            </a:r>
            <a:endParaRPr lang="en-US" sz="2400" dirty="0"/>
          </a:p>
        </p:txBody>
      </p:sp>
      <p:sp>
        <p:nvSpPr>
          <p:cNvPr id="17" name="Rectangle 16"/>
          <p:cNvSpPr/>
          <p:nvPr/>
        </p:nvSpPr>
        <p:spPr>
          <a:xfrm>
            <a:off x="1587076" y="4953000"/>
            <a:ext cx="4937570" cy="461665"/>
          </a:xfrm>
          <a:prstGeom prst="rect">
            <a:avLst/>
          </a:prstGeom>
        </p:spPr>
        <p:txBody>
          <a:bodyPr wrap="none">
            <a:spAutoFit/>
          </a:bodyPr>
          <a:lstStyle/>
          <a:p>
            <a:r>
              <a:rPr lang="en-US" sz="2400" dirty="0" smtClean="0"/>
              <a:t>Eg. Bacteria, fungi and actinomycetes.</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P spid="9" grpId="0"/>
      <p:bldP spid="16" grpId="0"/>
      <p:bldP spid="18" grpId="0"/>
      <p:bldP spid="1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1742" y="685800"/>
            <a:ext cx="5500224"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smtClean="0">
                <a:ln w="11430"/>
                <a:cs typeface="Arial" pitchFamily="34" charset="0"/>
              </a:rPr>
              <a:t>RIVER (OR) STREAM ECOSYSTEM</a:t>
            </a:r>
          </a:p>
        </p:txBody>
      </p:sp>
      <p:sp>
        <p:nvSpPr>
          <p:cNvPr id="11" name="Rectangle 10"/>
          <p:cNvSpPr/>
          <p:nvPr/>
        </p:nvSpPr>
        <p:spPr>
          <a:xfrm>
            <a:off x="685800" y="1905000"/>
            <a:ext cx="7848600" cy="1200329"/>
          </a:xfrm>
          <a:prstGeom prst="rect">
            <a:avLst/>
          </a:prstGeom>
        </p:spPr>
        <p:txBody>
          <a:bodyPr wrap="square">
            <a:spAutoFit/>
          </a:bodyPr>
          <a:lstStyle/>
          <a:p>
            <a:pPr algn="just">
              <a:tabLst>
                <a:tab pos="457200" algn="l"/>
              </a:tabLst>
            </a:pPr>
            <a:r>
              <a:rPr lang="en-US" sz="2400" dirty="0" smtClean="0"/>
              <a:t> The running water of a stream or a river is usually well oxygenated, because it absorbs oxygen from the air.  The number of animals are low in river or stream.</a:t>
            </a:r>
            <a:endParaRPr lang="en-US" sz="2400" dirty="0"/>
          </a:p>
        </p:txBody>
      </p:sp>
      <p:sp>
        <p:nvSpPr>
          <p:cNvPr id="13" name="Rectangle 12"/>
          <p:cNvSpPr/>
          <p:nvPr/>
        </p:nvSpPr>
        <p:spPr>
          <a:xfrm>
            <a:off x="685800" y="3313093"/>
            <a:ext cx="76962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smtClean="0">
                <a:ln w="11430"/>
                <a:cs typeface="Arial" pitchFamily="34" charset="0"/>
              </a:rPr>
              <a:t>Characteristic features of River or Stream</a:t>
            </a:r>
          </a:p>
        </p:txBody>
      </p:sp>
      <p:sp>
        <p:nvSpPr>
          <p:cNvPr id="14" name="Rectangle 13"/>
          <p:cNvSpPr/>
          <p:nvPr/>
        </p:nvSpPr>
        <p:spPr>
          <a:xfrm>
            <a:off x="685800" y="4191000"/>
            <a:ext cx="7848600" cy="1754326"/>
          </a:xfrm>
          <a:prstGeom prst="rect">
            <a:avLst/>
          </a:prstGeom>
        </p:spPr>
        <p:txBody>
          <a:bodyPr wrap="square">
            <a:spAutoFit/>
          </a:bodyPr>
          <a:lstStyle/>
          <a:p>
            <a:pPr algn="just">
              <a:lnSpc>
                <a:spcPct val="150000"/>
              </a:lnSpc>
              <a:tabLst>
                <a:tab pos="342900" algn="l"/>
              </a:tabLst>
            </a:pPr>
            <a:r>
              <a:rPr lang="en-US" sz="2400" dirty="0" smtClean="0"/>
              <a:t>1. It is a fresh water, and free flowing water systems.</a:t>
            </a:r>
          </a:p>
          <a:p>
            <a:pPr algn="just">
              <a:lnSpc>
                <a:spcPct val="150000"/>
              </a:lnSpc>
              <a:tabLst>
                <a:tab pos="342900" algn="l"/>
              </a:tabLst>
            </a:pPr>
            <a:r>
              <a:rPr lang="en-US" sz="2400" dirty="0" smtClean="0"/>
              <a:t>2. Due to mixing of water, dissolved oxygen content is more.</a:t>
            </a:r>
          </a:p>
          <a:p>
            <a:pPr algn="just">
              <a:lnSpc>
                <a:spcPct val="150000"/>
              </a:lnSpc>
              <a:tabLst>
                <a:tab pos="342900" algn="l"/>
              </a:tabLst>
            </a:pPr>
            <a:r>
              <a:rPr lang="en-US" sz="2400" dirty="0" smtClean="0"/>
              <a:t>3. River deposits large amount of nutrients.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anim calcmode="lin" valueType="num">
                                      <p:cBhvr additive="base">
                                        <p:cTn id="3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2" end="2"/>
                                            </p:txEl>
                                          </p:spTgt>
                                        </p:tgtEl>
                                        <p:attrNameLst>
                                          <p:attrName>style.visibility</p:attrName>
                                        </p:attrNameLst>
                                      </p:cBhvr>
                                      <p:to>
                                        <p:strVal val="visible"/>
                                      </p:to>
                                    </p:set>
                                    <p:anim calcmode="lin" valueType="num">
                                      <p:cBhvr additive="base">
                                        <p:cTn id="3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657" y="777910"/>
            <a:ext cx="75438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cs typeface="Arial" pitchFamily="34" charset="0"/>
              </a:rPr>
              <a:t>Structure and function of River or Stream Ecosystem</a:t>
            </a:r>
          </a:p>
        </p:txBody>
      </p:sp>
      <p:sp>
        <p:nvSpPr>
          <p:cNvPr id="4" name="Rectangle 3"/>
          <p:cNvSpPr/>
          <p:nvPr/>
        </p:nvSpPr>
        <p:spPr>
          <a:xfrm>
            <a:off x="838200" y="1888253"/>
            <a:ext cx="3136436" cy="461665"/>
          </a:xfrm>
          <a:prstGeom prst="rect">
            <a:avLst/>
          </a:prstGeom>
        </p:spPr>
        <p:txBody>
          <a:bodyPr wrap="none">
            <a:spAutoFit/>
          </a:bodyPr>
          <a:lstStyle/>
          <a:p>
            <a:r>
              <a:rPr lang="en-US" sz="2400" b="1" dirty="0" smtClean="0"/>
              <a:t>I. </a:t>
            </a:r>
            <a:r>
              <a:rPr lang="en-US" sz="2400" b="1" dirty="0" err="1" smtClean="0"/>
              <a:t>Abiotic</a:t>
            </a:r>
            <a:r>
              <a:rPr lang="en-US" sz="2400" b="1" dirty="0" smtClean="0"/>
              <a:t> Components</a:t>
            </a:r>
            <a:endParaRPr lang="en-US" sz="2400" b="1" dirty="0"/>
          </a:p>
        </p:txBody>
      </p:sp>
      <p:sp>
        <p:nvSpPr>
          <p:cNvPr id="5" name="Rectangle 4"/>
          <p:cNvSpPr/>
          <p:nvPr/>
        </p:nvSpPr>
        <p:spPr>
          <a:xfrm>
            <a:off x="968829" y="2743200"/>
            <a:ext cx="7924800" cy="830997"/>
          </a:xfrm>
          <a:prstGeom prst="rect">
            <a:avLst/>
          </a:prstGeom>
        </p:spPr>
        <p:txBody>
          <a:bodyPr wrap="square">
            <a:spAutoFit/>
          </a:bodyPr>
          <a:lstStyle/>
          <a:p>
            <a:pPr algn="just"/>
            <a:r>
              <a:rPr lang="en-US" sz="2400" dirty="0" smtClean="0"/>
              <a:t>Eg. Temperature, light, pH, nutrients, organic and inorganic compounds.</a:t>
            </a:r>
            <a:endParaRPr lang="en-US" sz="2400" dirty="0"/>
          </a:p>
        </p:txBody>
      </p:sp>
      <p:sp>
        <p:nvSpPr>
          <p:cNvPr id="9" name="Rectangle 8"/>
          <p:cNvSpPr/>
          <p:nvPr/>
        </p:nvSpPr>
        <p:spPr>
          <a:xfrm>
            <a:off x="838199" y="3891224"/>
            <a:ext cx="3084499" cy="461665"/>
          </a:xfrm>
          <a:prstGeom prst="rect">
            <a:avLst/>
          </a:prstGeom>
        </p:spPr>
        <p:txBody>
          <a:bodyPr wrap="none">
            <a:spAutoFit/>
          </a:bodyPr>
          <a:lstStyle/>
          <a:p>
            <a:r>
              <a:rPr lang="en-US" sz="2400" b="1" dirty="0" smtClean="0"/>
              <a:t>II. Biotic Components</a:t>
            </a:r>
            <a:endParaRPr lang="en-US" sz="2400" b="1" dirty="0"/>
          </a:p>
        </p:txBody>
      </p:sp>
      <p:sp>
        <p:nvSpPr>
          <p:cNvPr id="10" name="Rectangle 9"/>
          <p:cNvSpPr/>
          <p:nvPr/>
        </p:nvSpPr>
        <p:spPr>
          <a:xfrm>
            <a:off x="838200" y="4569767"/>
            <a:ext cx="1836593" cy="461665"/>
          </a:xfrm>
          <a:prstGeom prst="rect">
            <a:avLst/>
          </a:prstGeom>
        </p:spPr>
        <p:txBody>
          <a:bodyPr wrap="none">
            <a:spAutoFit/>
          </a:bodyPr>
          <a:lstStyle/>
          <a:p>
            <a:r>
              <a:rPr lang="en-US" sz="2400" b="1" dirty="0" smtClean="0"/>
              <a:t>1. Producers</a:t>
            </a:r>
            <a:endParaRPr lang="en-US" sz="2400" b="1" dirty="0"/>
          </a:p>
        </p:txBody>
      </p:sp>
      <p:sp>
        <p:nvSpPr>
          <p:cNvPr id="11" name="Rectangle 10"/>
          <p:cNvSpPr/>
          <p:nvPr/>
        </p:nvSpPr>
        <p:spPr>
          <a:xfrm>
            <a:off x="838200" y="5334000"/>
            <a:ext cx="7239000" cy="830997"/>
          </a:xfrm>
          <a:prstGeom prst="rect">
            <a:avLst/>
          </a:prstGeom>
        </p:spPr>
        <p:txBody>
          <a:bodyPr wrap="square">
            <a:spAutoFit/>
          </a:bodyPr>
          <a:lstStyle/>
          <a:p>
            <a:pPr algn="just">
              <a:tabLst>
                <a:tab pos="457200" algn="l"/>
              </a:tabLst>
            </a:pPr>
            <a:r>
              <a:rPr lang="en-US" sz="2400" dirty="0" smtClean="0"/>
              <a:t> 	Phytoplankton, algae, water grasses, aquatic 	masses and other amphibious plants.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9" grpId="0"/>
      <p:bldP spid="10" grpId="0"/>
      <p:bldP spid="1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229" y="447273"/>
            <a:ext cx="2055371" cy="477054"/>
          </a:xfrm>
          <a:prstGeom prst="rect">
            <a:avLst/>
          </a:prstGeom>
        </p:spPr>
        <p:txBody>
          <a:bodyPr wrap="none">
            <a:spAutoFit/>
          </a:bodyPr>
          <a:lstStyle/>
          <a:p>
            <a:r>
              <a:rPr lang="en-US" sz="2500" b="1" dirty="0" smtClean="0"/>
              <a:t>2. Consumers</a:t>
            </a:r>
            <a:endParaRPr lang="en-US" sz="2500" b="1" dirty="0"/>
          </a:p>
        </p:txBody>
      </p:sp>
      <p:sp>
        <p:nvSpPr>
          <p:cNvPr id="3" name="Rectangle 2"/>
          <p:cNvSpPr/>
          <p:nvPr/>
        </p:nvSpPr>
        <p:spPr>
          <a:xfrm>
            <a:off x="990600" y="1029678"/>
            <a:ext cx="3140603" cy="461665"/>
          </a:xfrm>
          <a:prstGeom prst="rect">
            <a:avLst/>
          </a:prstGeom>
        </p:spPr>
        <p:txBody>
          <a:bodyPr wrap="none">
            <a:spAutoFit/>
          </a:bodyPr>
          <a:lstStyle/>
          <a:p>
            <a:r>
              <a:rPr lang="en-US" sz="2400" b="1" dirty="0" smtClean="0"/>
              <a:t>(</a:t>
            </a:r>
            <a:r>
              <a:rPr lang="en-US" sz="2400" b="1" dirty="0" err="1" smtClean="0"/>
              <a:t>i</a:t>
            </a:r>
            <a:r>
              <a:rPr lang="en-US" sz="2400" b="1" dirty="0" smtClean="0"/>
              <a:t>) Primary consumers</a:t>
            </a:r>
            <a:endParaRPr lang="en-US" sz="2400" b="1" dirty="0"/>
          </a:p>
        </p:txBody>
      </p:sp>
      <p:sp>
        <p:nvSpPr>
          <p:cNvPr id="5" name="Rectangle 4"/>
          <p:cNvSpPr/>
          <p:nvPr/>
        </p:nvSpPr>
        <p:spPr>
          <a:xfrm>
            <a:off x="1310297" y="2133600"/>
            <a:ext cx="3885231" cy="461665"/>
          </a:xfrm>
          <a:prstGeom prst="rect">
            <a:avLst/>
          </a:prstGeom>
        </p:spPr>
        <p:txBody>
          <a:bodyPr wrap="none">
            <a:spAutoFit/>
          </a:bodyPr>
          <a:lstStyle/>
          <a:p>
            <a:r>
              <a:rPr lang="en-US" sz="2400" dirty="0" smtClean="0"/>
              <a:t>  They feed on phytoplankton.</a:t>
            </a:r>
            <a:endParaRPr lang="en-US" sz="2400" dirty="0"/>
          </a:p>
        </p:txBody>
      </p:sp>
      <p:sp>
        <p:nvSpPr>
          <p:cNvPr id="6" name="Rectangle 5"/>
          <p:cNvSpPr/>
          <p:nvPr/>
        </p:nvSpPr>
        <p:spPr>
          <a:xfrm>
            <a:off x="1143000" y="3048000"/>
            <a:ext cx="3587842" cy="461665"/>
          </a:xfrm>
          <a:prstGeom prst="rect">
            <a:avLst/>
          </a:prstGeom>
        </p:spPr>
        <p:txBody>
          <a:bodyPr wrap="none">
            <a:spAutoFit/>
          </a:bodyPr>
          <a:lstStyle/>
          <a:p>
            <a:r>
              <a:rPr lang="en-US" sz="2400" b="1" dirty="0" smtClean="0"/>
              <a:t>(ii) Secondary Consumers</a:t>
            </a:r>
          </a:p>
        </p:txBody>
      </p:sp>
      <p:sp>
        <p:nvSpPr>
          <p:cNvPr id="9" name="Rectangle 8"/>
          <p:cNvSpPr/>
          <p:nvPr/>
        </p:nvSpPr>
        <p:spPr>
          <a:xfrm>
            <a:off x="1447800" y="4114800"/>
            <a:ext cx="4455900" cy="461665"/>
          </a:xfrm>
          <a:prstGeom prst="rect">
            <a:avLst/>
          </a:prstGeom>
        </p:spPr>
        <p:txBody>
          <a:bodyPr wrap="none">
            <a:spAutoFit/>
          </a:bodyPr>
          <a:lstStyle/>
          <a:p>
            <a:r>
              <a:rPr lang="en-US" sz="2400" dirty="0" smtClean="0"/>
              <a:t>  They feed on primary consumers</a:t>
            </a:r>
            <a:r>
              <a:rPr lang="en-US" dirty="0" smtClean="0"/>
              <a:t>.</a:t>
            </a:r>
            <a:endParaRPr lang="en-US" dirty="0"/>
          </a:p>
        </p:txBody>
      </p:sp>
      <p:sp>
        <p:nvSpPr>
          <p:cNvPr id="10" name="Rectangle 9"/>
          <p:cNvSpPr/>
          <p:nvPr/>
        </p:nvSpPr>
        <p:spPr>
          <a:xfrm>
            <a:off x="1219200" y="4876800"/>
            <a:ext cx="2465740" cy="461665"/>
          </a:xfrm>
          <a:prstGeom prst="rect">
            <a:avLst/>
          </a:prstGeom>
        </p:spPr>
        <p:txBody>
          <a:bodyPr wrap="none">
            <a:spAutoFit/>
          </a:bodyPr>
          <a:lstStyle/>
          <a:p>
            <a:r>
              <a:rPr lang="en-US" sz="2400" b="1" dirty="0" smtClean="0"/>
              <a:t>(iii) Decomposers</a:t>
            </a:r>
          </a:p>
        </p:txBody>
      </p:sp>
      <p:sp>
        <p:nvSpPr>
          <p:cNvPr id="12" name="Rectangle 11"/>
          <p:cNvSpPr/>
          <p:nvPr/>
        </p:nvSpPr>
        <p:spPr>
          <a:xfrm>
            <a:off x="1524000" y="5943600"/>
            <a:ext cx="5975547" cy="461665"/>
          </a:xfrm>
          <a:prstGeom prst="rect">
            <a:avLst/>
          </a:prstGeom>
        </p:spPr>
        <p:txBody>
          <a:bodyPr wrap="none">
            <a:spAutoFit/>
          </a:bodyPr>
          <a:lstStyle/>
          <a:p>
            <a:r>
              <a:rPr lang="en-US" sz="2400" dirty="0" smtClean="0"/>
              <a:t>  They decompose the dead animals and plants.</a:t>
            </a:r>
            <a:endParaRPr lang="en-US" sz="2400" dirty="0"/>
          </a:p>
        </p:txBody>
      </p:sp>
      <p:sp>
        <p:nvSpPr>
          <p:cNvPr id="4" name="Rectangle 3"/>
          <p:cNvSpPr/>
          <p:nvPr/>
        </p:nvSpPr>
        <p:spPr>
          <a:xfrm>
            <a:off x="1446396" y="1524000"/>
            <a:ext cx="4117089" cy="461665"/>
          </a:xfrm>
          <a:prstGeom prst="rect">
            <a:avLst/>
          </a:prstGeom>
        </p:spPr>
        <p:txBody>
          <a:bodyPr wrap="none">
            <a:spAutoFit/>
          </a:bodyPr>
          <a:lstStyle/>
          <a:p>
            <a:r>
              <a:rPr lang="en-US" sz="2400" dirty="0" smtClean="0"/>
              <a:t>Eg. Water insects, snails, fishes</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7" name="Rectangle 6"/>
          <p:cNvSpPr/>
          <p:nvPr/>
        </p:nvSpPr>
        <p:spPr>
          <a:xfrm>
            <a:off x="1349167" y="3505199"/>
            <a:ext cx="3215945" cy="461665"/>
          </a:xfrm>
          <a:prstGeom prst="rect">
            <a:avLst/>
          </a:prstGeom>
        </p:spPr>
        <p:txBody>
          <a:bodyPr wrap="none">
            <a:spAutoFit/>
          </a:bodyPr>
          <a:lstStyle/>
          <a:p>
            <a:r>
              <a:rPr lang="en-US" sz="2400" dirty="0" smtClean="0"/>
              <a:t>Eg. Birds and mammals</a:t>
            </a:r>
            <a:r>
              <a:rPr lang="en-US" sz="2400" dirty="0" smtClean="0">
                <a:effectLst>
                  <a:outerShdw blurRad="38100" dist="38100" dir="2700000" algn="tl">
                    <a:srgbClr val="000000">
                      <a:alpha val="43137"/>
                    </a:srgbClr>
                  </a:outerShdw>
                </a:effectLst>
              </a:rPr>
              <a:t>.</a:t>
            </a:r>
          </a:p>
        </p:txBody>
      </p:sp>
      <p:sp>
        <p:nvSpPr>
          <p:cNvPr id="11" name="Rectangle 10"/>
          <p:cNvSpPr/>
          <p:nvPr/>
        </p:nvSpPr>
        <p:spPr>
          <a:xfrm>
            <a:off x="1279099" y="5393035"/>
            <a:ext cx="3026791" cy="461665"/>
          </a:xfrm>
          <a:prstGeom prst="rect">
            <a:avLst/>
          </a:prstGeom>
        </p:spPr>
        <p:txBody>
          <a:bodyPr wrap="none">
            <a:spAutoFit/>
          </a:bodyPr>
          <a:lstStyle/>
          <a:p>
            <a:r>
              <a:rPr lang="en-US" sz="2400" dirty="0" smtClean="0"/>
              <a:t>Eg. Bacteria and fungi</a:t>
            </a:r>
            <a:r>
              <a:rPr lang="en-US" sz="2400" dirty="0" smtClean="0">
                <a:effectLst>
                  <a:outerShdw blurRad="38100" dist="38100" dir="2700000" algn="tl">
                    <a:srgbClr val="000000">
                      <a:alpha val="43137"/>
                    </a:srgbClr>
                  </a:outerShdw>
                </a:effectLst>
              </a:rPr>
              <a:t>.</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9" grpId="0"/>
      <p:bldP spid="10" grpId="0"/>
      <p:bldP spid="12" grpId="0"/>
      <p:bldP spid="4" grpId="0"/>
      <p:bldP spid="7" grpId="0"/>
      <p:bldP spid="11"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990600"/>
            <a:ext cx="4709751" cy="461665"/>
          </a:xfrm>
          <a:prstGeom prst="rect">
            <a:avLst/>
          </a:prstGeom>
        </p:spPr>
        <p:txBody>
          <a:bodyPr wrap="none">
            <a:spAutoFit/>
          </a:bodyPr>
          <a:lstStyle/>
          <a:p>
            <a:r>
              <a:rPr lang="en-US" sz="2400" b="1" dirty="0" smtClean="0">
                <a:latin typeface="Times New Roman" pitchFamily="18" charset="0"/>
                <a:cs typeface="Times New Roman" pitchFamily="18" charset="0"/>
              </a:rPr>
              <a:t>II. SALT WATER ECOSYSTEMS</a:t>
            </a:r>
            <a:endParaRPr lang="en-US" sz="2400" b="1" dirty="0">
              <a:latin typeface="Times New Roman" pitchFamily="18" charset="0"/>
              <a:cs typeface="Times New Roman" pitchFamily="18" charset="0"/>
            </a:endParaRPr>
          </a:p>
        </p:txBody>
      </p:sp>
      <p:sp>
        <p:nvSpPr>
          <p:cNvPr id="8" name="Rectangle 7"/>
          <p:cNvSpPr/>
          <p:nvPr/>
        </p:nvSpPr>
        <p:spPr>
          <a:xfrm>
            <a:off x="609600" y="1676400"/>
            <a:ext cx="520527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latin typeface="Times New Roman" pitchFamily="18" charset="0"/>
                <a:cs typeface="Times New Roman" pitchFamily="18" charset="0"/>
              </a:rPr>
              <a:t>OCEAN (MARINE) ECOSYSTEMS</a:t>
            </a:r>
          </a:p>
        </p:txBody>
      </p:sp>
      <p:sp>
        <p:nvSpPr>
          <p:cNvPr id="11" name="Rectangle 10"/>
          <p:cNvSpPr/>
          <p:nvPr/>
        </p:nvSpPr>
        <p:spPr>
          <a:xfrm>
            <a:off x="609600" y="2743200"/>
            <a:ext cx="7924800" cy="2677656"/>
          </a:xfrm>
          <a:prstGeom prst="rect">
            <a:avLst/>
          </a:prstGeom>
        </p:spPr>
        <p:txBody>
          <a:bodyPr wrap="square">
            <a:spAutoFit/>
          </a:bodyPr>
          <a:lstStyle/>
          <a:p>
            <a:pPr algn="just">
              <a:tabLst>
                <a:tab pos="342900" algn="l"/>
              </a:tabLst>
            </a:pPr>
            <a:r>
              <a:rPr lang="en-US" sz="2400" dirty="0" smtClean="0">
                <a:latin typeface="Times New Roman" pitchFamily="18" charset="0"/>
                <a:cs typeface="Times New Roman" pitchFamily="18" charset="0"/>
              </a:rPr>
              <a:t> 	Oceans cover more than two thirds of the earth’s 	surface. 	The ocean environment is characterized by its high 	concentration of salts and minerals. </a:t>
            </a:r>
          </a:p>
          <a:p>
            <a:pPr algn="just">
              <a:tabLst>
                <a:tab pos="342900" algn="l"/>
              </a:tabLst>
            </a:pPr>
            <a:endParaRPr lang="en-US" sz="2400" dirty="0" smtClean="0">
              <a:latin typeface="Times New Roman" pitchFamily="18" charset="0"/>
              <a:cs typeface="Times New Roman" pitchFamily="18" charset="0"/>
            </a:endParaRPr>
          </a:p>
          <a:p>
            <a:pPr algn="just">
              <a:tabLst>
                <a:tab pos="342900" algn="l"/>
              </a:tabLst>
            </a:pPr>
            <a:r>
              <a:rPr lang="en-US" sz="2400" dirty="0" smtClean="0">
                <a:latin typeface="Times New Roman" pitchFamily="18" charset="0"/>
                <a:cs typeface="Times New Roman" pitchFamily="18" charset="0"/>
              </a:rPr>
              <a:t> 	It supplies huge variety of sea-products and drugs. It 	also provides us iron, magnesium, phosphorus, natural 	gas.</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14400"/>
            <a:ext cx="2435282"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cs typeface="Arial" pitchFamily="34" charset="0"/>
              </a:rPr>
              <a:t>Zones of Oceans</a:t>
            </a:r>
          </a:p>
        </p:txBody>
      </p:sp>
      <p:sp>
        <p:nvSpPr>
          <p:cNvPr id="5" name="Rectangle 4"/>
          <p:cNvSpPr/>
          <p:nvPr/>
        </p:nvSpPr>
        <p:spPr>
          <a:xfrm>
            <a:off x="685800" y="1981200"/>
            <a:ext cx="7772400" cy="3785652"/>
          </a:xfrm>
          <a:prstGeom prst="rect">
            <a:avLst/>
          </a:prstGeom>
        </p:spPr>
        <p:txBody>
          <a:bodyPr wrap="square">
            <a:spAutoFit/>
          </a:bodyPr>
          <a:lstStyle/>
          <a:p>
            <a:pPr algn="just">
              <a:buAutoNum type="arabicPeriod"/>
              <a:tabLst>
                <a:tab pos="342900" algn="l"/>
              </a:tabLst>
            </a:pPr>
            <a:r>
              <a:rPr lang="en-US" sz="2400" b="1" dirty="0" smtClean="0"/>
              <a:t> 	Coastal zone: </a:t>
            </a:r>
            <a:r>
              <a:rPr lang="en-US" sz="2400" dirty="0" smtClean="0"/>
              <a:t>It is relatively warm, nutrient rich 	shallow 	water. It is the zone of high primary productivity 	because 	of high nutrients and sunlight.</a:t>
            </a:r>
          </a:p>
          <a:p>
            <a:pPr algn="just">
              <a:buAutoNum type="arabicPeriod"/>
              <a:tabLst>
                <a:tab pos="342900" algn="l"/>
              </a:tabLst>
            </a:pPr>
            <a:endParaRPr lang="en-US" sz="2400" dirty="0" smtClean="0"/>
          </a:p>
          <a:p>
            <a:pPr algn="just">
              <a:tabLst>
                <a:tab pos="342900" algn="l"/>
              </a:tabLst>
            </a:pPr>
            <a:r>
              <a:rPr lang="en-US" sz="2400" b="1" dirty="0" smtClean="0"/>
              <a:t>2. 	Open sea: </a:t>
            </a:r>
            <a:r>
              <a:rPr lang="en-US" sz="2400" dirty="0" smtClean="0"/>
              <a:t>It is the deeper part of the ocean. It is 	vertically 	divided into three regions.</a:t>
            </a:r>
          </a:p>
          <a:p>
            <a:pPr algn="just">
              <a:tabLst>
                <a:tab pos="342900" algn="l"/>
              </a:tabLst>
            </a:pPr>
            <a:endParaRPr lang="en-US" sz="2400" b="1" dirty="0" smtClean="0"/>
          </a:p>
          <a:p>
            <a:pPr algn="just">
              <a:tabLst>
                <a:tab pos="342900" algn="l"/>
              </a:tabLst>
            </a:pPr>
            <a:r>
              <a:rPr lang="en-US" sz="2400" b="1" dirty="0" smtClean="0"/>
              <a:t>(a) Euphotic zone: </a:t>
            </a:r>
            <a:r>
              <a:rPr lang="en-US" sz="2400" dirty="0" smtClean="0"/>
              <a:t>It receives abundant light and shows  	high photosynthetic activity.</a:t>
            </a:r>
          </a:p>
          <a:p>
            <a:pPr algn="just">
              <a:tabLst>
                <a:tab pos="342900" algn="l"/>
              </a:tabLst>
            </a:pP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91051"/>
            <a:ext cx="8229600" cy="1723549"/>
          </a:xfrm>
          <a:prstGeom prst="rect">
            <a:avLst/>
          </a:prstGeom>
        </p:spPr>
        <p:txBody>
          <a:bodyPr wrap="square">
            <a:spAutoFit/>
          </a:bodyPr>
          <a:lstStyle/>
          <a:p>
            <a:pPr>
              <a:spcAft>
                <a:spcPts val="1200"/>
              </a:spcAft>
              <a:tabLst>
                <a:tab pos="457200" algn="l"/>
              </a:tabLst>
            </a:pPr>
            <a:r>
              <a:rPr lang="en-US" sz="2400" dirty="0" smtClean="0"/>
              <a:t>(b) 	</a:t>
            </a:r>
            <a:r>
              <a:rPr lang="en-US" sz="2400" dirty="0" err="1" smtClean="0"/>
              <a:t>Bathyal</a:t>
            </a:r>
            <a:r>
              <a:rPr lang="en-US" sz="2400" dirty="0" smtClean="0"/>
              <a:t> zone: It receives dim light and is usually geologically 	active.</a:t>
            </a:r>
          </a:p>
          <a:p>
            <a:pPr>
              <a:tabLst>
                <a:tab pos="457200" algn="l"/>
              </a:tabLst>
            </a:pPr>
            <a:r>
              <a:rPr lang="en-US" sz="2400" dirty="0" smtClean="0"/>
              <a:t>(c) 	Abyssal zone: It is the dark zone and is very deep (2000 to 	5000 meters).</a:t>
            </a:r>
            <a:endParaRPr lang="en-US" sz="2400" dirty="0"/>
          </a:p>
        </p:txBody>
      </p:sp>
      <p:sp>
        <p:nvSpPr>
          <p:cNvPr id="4" name="Rectangle 3"/>
          <p:cNvSpPr/>
          <p:nvPr/>
        </p:nvSpPr>
        <p:spPr>
          <a:xfrm>
            <a:off x="511629" y="2897832"/>
            <a:ext cx="74676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cs typeface="Arial" pitchFamily="34" charset="0"/>
              </a:rPr>
              <a:t>Characteristic features of Ocean Ecosystem</a:t>
            </a:r>
          </a:p>
        </p:txBody>
      </p:sp>
      <p:sp>
        <p:nvSpPr>
          <p:cNvPr id="5" name="Rectangle 4"/>
          <p:cNvSpPr/>
          <p:nvPr/>
        </p:nvSpPr>
        <p:spPr>
          <a:xfrm>
            <a:off x="609600" y="3657600"/>
            <a:ext cx="8001000" cy="2400657"/>
          </a:xfrm>
          <a:prstGeom prst="rect">
            <a:avLst/>
          </a:prstGeom>
        </p:spPr>
        <p:txBody>
          <a:bodyPr wrap="square">
            <a:spAutoFit/>
          </a:bodyPr>
          <a:lstStyle/>
          <a:p>
            <a:pPr>
              <a:spcAft>
                <a:spcPts val="1200"/>
              </a:spcAft>
              <a:tabLst>
                <a:tab pos="342900" algn="l"/>
              </a:tabLst>
            </a:pPr>
            <a:r>
              <a:rPr lang="en-US" sz="2400" dirty="0" smtClean="0"/>
              <a:t>1. 	It occupies a large surface area with saline water.</a:t>
            </a:r>
          </a:p>
          <a:p>
            <a:pPr>
              <a:spcAft>
                <a:spcPts val="1200"/>
              </a:spcAft>
              <a:tabLst>
                <a:tab pos="342900" algn="l"/>
              </a:tabLst>
            </a:pPr>
            <a:r>
              <a:rPr lang="en-US" sz="2400" dirty="0" smtClean="0"/>
              <a:t>2. 	Since ship, submarines can sail in ocean, commercial 	activities may be carried out.</a:t>
            </a:r>
          </a:p>
          <a:p>
            <a:pPr>
              <a:spcAft>
                <a:spcPts val="1200"/>
              </a:spcAft>
              <a:tabLst>
                <a:tab pos="342900" algn="l"/>
              </a:tabLst>
            </a:pPr>
            <a:r>
              <a:rPr lang="en-US" sz="2400" dirty="0" smtClean="0"/>
              <a:t>3. It is rich in biodiversity.</a:t>
            </a:r>
          </a:p>
          <a:p>
            <a:pPr>
              <a:spcAft>
                <a:spcPts val="1200"/>
              </a:spcAft>
              <a:tabLst>
                <a:tab pos="342900" algn="l"/>
              </a:tabLst>
            </a:pPr>
            <a:r>
              <a:rPr lang="en-US" sz="2400" dirty="0" smtClean="0"/>
              <a:t>4. It moderates the temperature of the earth.</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CEAN ECOSYSTEM.jpeg"/>
          <p:cNvPicPr>
            <a:picLocks noChangeAspect="1"/>
          </p:cNvPicPr>
          <p:nvPr/>
        </p:nvPicPr>
        <p:blipFill>
          <a:blip r:embed="rId2"/>
          <a:srcRect l="1274" t="3893"/>
          <a:stretch>
            <a:fillRect/>
          </a:stretch>
        </p:blipFill>
        <p:spPr>
          <a:xfrm>
            <a:off x="1828800" y="1524000"/>
            <a:ext cx="5905500" cy="3762375"/>
          </a:xfrm>
          <a:prstGeom prst="rect">
            <a:avLst/>
          </a:prstGeom>
        </p:spPr>
      </p:pic>
      <p:sp>
        <p:nvSpPr>
          <p:cNvPr id="6" name="Rectangle 5"/>
          <p:cNvSpPr/>
          <p:nvPr/>
        </p:nvSpPr>
        <p:spPr>
          <a:xfrm>
            <a:off x="2895600" y="5715000"/>
            <a:ext cx="3114955" cy="400110"/>
          </a:xfrm>
          <a:prstGeom prst="rect">
            <a:avLst/>
          </a:prstGeom>
        </p:spPr>
        <p:txBody>
          <a:bodyPr wrap="none">
            <a:spAutoFit/>
          </a:bodyPr>
          <a:lstStyle/>
          <a:p>
            <a:r>
              <a:rPr lang="en-US" sz="2000" b="1" dirty="0" smtClean="0"/>
              <a:t>Ocean (marine) Ecosystem</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990600"/>
            <a:ext cx="70866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cs typeface="Arial" pitchFamily="34" charset="0"/>
              </a:rPr>
              <a:t>Structure and function of Ocean Ecosystems</a:t>
            </a:r>
          </a:p>
        </p:txBody>
      </p:sp>
      <p:sp>
        <p:nvSpPr>
          <p:cNvPr id="5" name="Rectangle 4"/>
          <p:cNvSpPr/>
          <p:nvPr/>
        </p:nvSpPr>
        <p:spPr>
          <a:xfrm>
            <a:off x="457200" y="2133600"/>
            <a:ext cx="3136436" cy="461665"/>
          </a:xfrm>
          <a:prstGeom prst="rect">
            <a:avLst/>
          </a:prstGeom>
        </p:spPr>
        <p:txBody>
          <a:bodyPr wrap="none">
            <a:spAutoFit/>
          </a:bodyPr>
          <a:lstStyle/>
          <a:p>
            <a:r>
              <a:rPr lang="en-US" sz="2400" b="1" dirty="0" smtClean="0"/>
              <a:t>I. </a:t>
            </a:r>
            <a:r>
              <a:rPr lang="en-US" sz="2400" b="1" dirty="0" err="1" smtClean="0"/>
              <a:t>Abiotic</a:t>
            </a:r>
            <a:r>
              <a:rPr lang="en-US" sz="2400" b="1" dirty="0" smtClean="0"/>
              <a:t> Components</a:t>
            </a:r>
            <a:endParaRPr lang="en-US" sz="2400" b="1" dirty="0"/>
          </a:p>
        </p:txBody>
      </p:sp>
      <p:sp>
        <p:nvSpPr>
          <p:cNvPr id="6" name="Rectangle 5"/>
          <p:cNvSpPr/>
          <p:nvPr/>
        </p:nvSpPr>
        <p:spPr>
          <a:xfrm>
            <a:off x="762000" y="2764315"/>
            <a:ext cx="7696200" cy="461665"/>
          </a:xfrm>
          <a:prstGeom prst="rect">
            <a:avLst/>
          </a:prstGeom>
        </p:spPr>
        <p:txBody>
          <a:bodyPr wrap="square">
            <a:spAutoFit/>
          </a:bodyPr>
          <a:lstStyle/>
          <a:p>
            <a:r>
              <a:rPr lang="en-US" sz="2400" dirty="0" smtClean="0"/>
              <a:t>Eg. Temperature, light, NaCl, K, Ca, and Mg Salts, alkalinity.</a:t>
            </a:r>
            <a:endParaRPr lang="en-US" sz="2400" dirty="0"/>
          </a:p>
        </p:txBody>
      </p:sp>
      <p:sp>
        <p:nvSpPr>
          <p:cNvPr id="11" name="Rectangle 10"/>
          <p:cNvSpPr/>
          <p:nvPr/>
        </p:nvSpPr>
        <p:spPr>
          <a:xfrm>
            <a:off x="457200" y="3962400"/>
            <a:ext cx="3084499" cy="461665"/>
          </a:xfrm>
          <a:prstGeom prst="rect">
            <a:avLst/>
          </a:prstGeom>
        </p:spPr>
        <p:txBody>
          <a:bodyPr wrap="none">
            <a:spAutoFit/>
          </a:bodyPr>
          <a:lstStyle/>
          <a:p>
            <a:r>
              <a:rPr lang="en-US" sz="2400" b="1" dirty="0" smtClean="0"/>
              <a:t>II. Biotic Components</a:t>
            </a:r>
            <a:endParaRPr lang="en-US" sz="2400" b="1" dirty="0"/>
          </a:p>
        </p:txBody>
      </p:sp>
      <p:sp>
        <p:nvSpPr>
          <p:cNvPr id="12" name="Rectangle 11"/>
          <p:cNvSpPr/>
          <p:nvPr/>
        </p:nvSpPr>
        <p:spPr>
          <a:xfrm>
            <a:off x="533400" y="4495800"/>
            <a:ext cx="1836593" cy="461665"/>
          </a:xfrm>
          <a:prstGeom prst="rect">
            <a:avLst/>
          </a:prstGeom>
        </p:spPr>
        <p:txBody>
          <a:bodyPr wrap="none">
            <a:spAutoFit/>
          </a:bodyPr>
          <a:lstStyle/>
          <a:p>
            <a:r>
              <a:rPr lang="en-US" sz="2400" b="1" dirty="0" smtClean="0"/>
              <a:t>1. Producers</a:t>
            </a:r>
            <a:endParaRPr lang="en-US" sz="2400" b="1" dirty="0"/>
          </a:p>
        </p:txBody>
      </p:sp>
      <p:sp>
        <p:nvSpPr>
          <p:cNvPr id="13" name="Rectangle 12"/>
          <p:cNvSpPr/>
          <p:nvPr/>
        </p:nvSpPr>
        <p:spPr>
          <a:xfrm>
            <a:off x="914400" y="5105400"/>
            <a:ext cx="7543800" cy="830997"/>
          </a:xfrm>
          <a:prstGeom prst="rect">
            <a:avLst/>
          </a:prstGeom>
        </p:spPr>
        <p:txBody>
          <a:bodyPr wrap="square">
            <a:spAutoFit/>
          </a:bodyPr>
          <a:lstStyle/>
          <a:p>
            <a:pPr algn="just"/>
            <a:r>
              <a:rPr lang="en-US" sz="2400" dirty="0" smtClean="0"/>
              <a:t>Eg. Phytoplanktons (diatoms, unicellular algae, etc.) and marine plants (sea weeds, </a:t>
            </a:r>
            <a:r>
              <a:rPr lang="en-US" sz="2400" dirty="0" err="1" smtClean="0"/>
              <a:t>chlorophyceal</a:t>
            </a:r>
            <a:r>
              <a:rPr lang="en-US" sz="2400" dirty="0" smtClean="0"/>
              <a:t>, </a:t>
            </a:r>
            <a:r>
              <a:rPr lang="en-US" sz="2400" dirty="0" err="1" smtClean="0"/>
              <a:t>phaeophyceae</a:t>
            </a:r>
            <a:r>
              <a:rPr lang="en-US" sz="2400" dirty="0" smtClean="0"/>
              <a: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2"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noFill/>
      </a:spPr>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lgn="ctr">
          <a:defRPr sz="2800" b="1" spc="50" dirty="0" smtClean="0">
            <a:ln w="11430"/>
            <a:solidFill>
              <a:srgbClr val="0B465B"/>
            </a:solidFill>
            <a:effectLst>
              <a:outerShdw blurRad="76200" dist="50800" dir="5400000" algn="tl" rotWithShape="0">
                <a:srgbClr val="000000">
                  <a:alpha val="65000"/>
                </a:srgbClr>
              </a:outerShdw>
            </a:effectLst>
            <a:latin typeface="Arial" pitchFamily="34" charset="0"/>
            <a:cs typeface="Arial" pitchFamily="34" charset="0"/>
          </a:defRPr>
        </a:defPPr>
      </a:lstStyle>
    </a:spDef>
    <a:txDef>
      <a:spPr>
        <a:noFill/>
      </a:spPr>
      <a:bodyPr wrap="square" rtlCol="0">
        <a:spAutoFit/>
      </a:bodyPr>
      <a:lstStyle>
        <a:defPPr>
          <a:defRPr sz="2600" b="1" dirty="0" smtClean="0">
            <a:solidFill>
              <a:srgbClr val="0070C0"/>
            </a:solidFill>
            <a:latin typeface="+mj-lt"/>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ody">
      <a:majorFont>
        <a:latin typeface="Times body"/>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5257</TotalTime>
  <Words>2737</Words>
  <Application>Microsoft Office PowerPoint</Application>
  <PresentationFormat>On-screen Show (4:3)</PresentationFormat>
  <Paragraphs>571</Paragraphs>
  <Slides>105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105</vt:i4>
      </vt:variant>
    </vt:vector>
  </HeadingPairs>
  <TitlesOfParts>
    <vt:vector size="113" baseType="lpstr">
      <vt:lpstr>Arial</vt:lpstr>
      <vt:lpstr>Calibri</vt:lpstr>
      <vt:lpstr>Times body</vt:lpstr>
      <vt:lpstr>Times New Roman</vt:lpstr>
      <vt:lpstr>Wingdings</vt:lpstr>
      <vt:lpstr>Wingdings 2</vt:lpstr>
      <vt:lpstr>Flow</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Design</dc:creator>
  <cp:lastModifiedBy>Dell</cp:lastModifiedBy>
  <cp:revision>498</cp:revision>
  <dcterms:created xsi:type="dcterms:W3CDTF">2014-07-19T04:29:39Z</dcterms:created>
  <dcterms:modified xsi:type="dcterms:W3CDTF">2016-02-10T06:37:13Z</dcterms:modified>
  <cp:contentStatus/>
</cp:coreProperties>
</file>