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9088-0FA0-4AA6-8725-11DE5812B745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B0F9-5F21-4B83-A749-3CB591247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061D-8B9B-4E0E-9FFE-0719E7E4F4B7}" type="datetimeFigureOut">
              <a:rPr lang="en-US" smtClean="0"/>
              <a:pPr/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FA67-69CE-46E9-B1A5-A0F4FE221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Acidophiles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EXTREMO\UNITIII\P_20181005_08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0" y="-11430000"/>
            <a:ext cx="6553200" cy="5257800"/>
          </a:xfrm>
          <a:prstGeom prst="rect">
            <a:avLst/>
          </a:prstGeom>
          <a:noFill/>
        </p:spPr>
      </p:pic>
      <p:pic>
        <p:nvPicPr>
          <p:cNvPr id="3" name="Picture 2" descr="K:\EXTREMO\UNITIII\P_20181005_08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                                     Molecular </a:t>
            </a:r>
            <a:r>
              <a:rPr lang="en-US" b="1" dirty="0" smtClean="0">
                <a:solidFill>
                  <a:srgbClr val="C00000"/>
                </a:solidFill>
              </a:rPr>
              <a:t>Adaptations of </a:t>
            </a:r>
            <a:r>
              <a:rPr lang="en-US" b="1" dirty="0" err="1" smtClean="0">
                <a:solidFill>
                  <a:srgbClr val="C00000"/>
                </a:solidFill>
              </a:rPr>
              <a:t>Acidstable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Proteins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Acidophilic enzymes possess properly folded structure and stability in acidic </a:t>
            </a:r>
            <a:r>
              <a:rPr lang="en-US" sz="2400" dirty="0" smtClean="0"/>
              <a:t>environments and </a:t>
            </a:r>
            <a:r>
              <a:rPr lang="en-US" sz="2400" dirty="0" smtClean="0"/>
              <a:t>are catalytically active at pH as low as 1.0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1.Presence of </a:t>
            </a:r>
            <a:r>
              <a:rPr lang="en-US" sz="2400" dirty="0" smtClean="0"/>
              <a:t>acidic amino acids (negatively charged at a neutral pH) on the </a:t>
            </a:r>
            <a:r>
              <a:rPr lang="en-US" sz="2400" dirty="0" err="1" smtClean="0"/>
              <a:t>surface.Ex</a:t>
            </a:r>
            <a:r>
              <a:rPr lang="en-US" sz="2400" dirty="0" smtClean="0"/>
              <a:t>.</a:t>
            </a:r>
            <a:r>
              <a:rPr lang="en-US" sz="2400" dirty="0" smtClean="0"/>
              <a:t> The presence of </a:t>
            </a:r>
            <a:r>
              <a:rPr lang="en-US" sz="2400" dirty="0" smtClean="0"/>
              <a:t>numerous </a:t>
            </a:r>
            <a:r>
              <a:rPr lang="en-US" sz="2400" dirty="0" err="1" smtClean="0"/>
              <a:t>glutamic</a:t>
            </a:r>
            <a:r>
              <a:rPr lang="en-US" sz="2400" dirty="0" smtClean="0"/>
              <a:t> </a:t>
            </a:r>
            <a:r>
              <a:rPr lang="en-US" sz="2400" dirty="0" smtClean="0"/>
              <a:t>and aspartic </a:t>
            </a:r>
            <a:r>
              <a:rPr lang="en-US" sz="2400" dirty="0" smtClean="0"/>
              <a:t> surface </a:t>
            </a:r>
            <a:r>
              <a:rPr lang="en-US" sz="2400" dirty="0" smtClean="0"/>
              <a:t>residues on the modeled </a:t>
            </a:r>
            <a:r>
              <a:rPr lang="en-US" sz="2400" dirty="0" err="1" smtClean="0"/>
              <a:t>endo</a:t>
            </a:r>
            <a:r>
              <a:rPr lang="en-US" sz="2400" dirty="0" smtClean="0"/>
              <a:t>-b -</a:t>
            </a:r>
            <a:r>
              <a:rPr lang="en-US" sz="2400" dirty="0" err="1" smtClean="0"/>
              <a:t>glucanase</a:t>
            </a:r>
            <a:r>
              <a:rPr lang="en-US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i="1" dirty="0" smtClean="0"/>
              <a:t>S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solfataricus</a:t>
            </a:r>
            <a:r>
              <a:rPr lang="en-US" sz="2400" i="1" dirty="0" smtClean="0"/>
              <a:t> generates a high negative surface charge at neutral pH, a significant</a:t>
            </a:r>
          </a:p>
          <a:p>
            <a:r>
              <a:rPr lang="en-US" sz="2400" dirty="0" smtClean="0"/>
              <a:t>adaptation of </a:t>
            </a:r>
            <a:r>
              <a:rPr lang="en-US" sz="2400" dirty="0" err="1" smtClean="0"/>
              <a:t>acidstable</a:t>
            </a:r>
            <a:r>
              <a:rPr lang="en-US" sz="2400" dirty="0" smtClean="0"/>
              <a:t> enzymes at low </a:t>
            </a:r>
            <a:r>
              <a:rPr lang="en-US" sz="2400" dirty="0" err="1" smtClean="0"/>
              <a:t>pH.</a:t>
            </a:r>
            <a:endParaRPr lang="en-US" sz="2400" dirty="0" smtClean="0"/>
          </a:p>
          <a:p>
            <a:r>
              <a:rPr lang="en-US" sz="2400" dirty="0" smtClean="0"/>
              <a:t>2.</a:t>
            </a:r>
            <a:r>
              <a:rPr lang="en-US" sz="2400" dirty="0" smtClean="0"/>
              <a:t> </a:t>
            </a:r>
            <a:r>
              <a:rPr lang="en-US" sz="2400" dirty="0" err="1" smtClean="0"/>
              <a:t>Acidstable</a:t>
            </a:r>
            <a:r>
              <a:rPr lang="en-US" sz="2400" dirty="0" smtClean="0"/>
              <a:t> α-amylase from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acidocaldarius</a:t>
            </a:r>
            <a:r>
              <a:rPr lang="en-US" sz="2400" i="1" dirty="0" smtClean="0"/>
              <a:t> possesses a reduced density </a:t>
            </a:r>
            <a:r>
              <a:rPr lang="en-US" sz="2400" i="1" dirty="0" smtClean="0"/>
              <a:t>of </a:t>
            </a:r>
            <a:r>
              <a:rPr lang="en-US" sz="2400" dirty="0" smtClean="0"/>
              <a:t>both </a:t>
            </a:r>
            <a:r>
              <a:rPr lang="en-US" sz="2400" dirty="0" smtClean="0"/>
              <a:t>positive and negative charges on the surface of the protein; this avoids </a:t>
            </a:r>
            <a:r>
              <a:rPr lang="en-US" sz="2400" dirty="0" smtClean="0"/>
              <a:t>the electrostatic </a:t>
            </a:r>
            <a:r>
              <a:rPr lang="en-US" sz="2400" dirty="0" smtClean="0"/>
              <a:t>repulsion of charged groups at acidic pH and may be considered </a:t>
            </a:r>
            <a:r>
              <a:rPr lang="en-US" sz="2400" dirty="0" smtClean="0"/>
              <a:t>an adaptation </a:t>
            </a:r>
            <a:r>
              <a:rPr lang="en-US" sz="2400" dirty="0" smtClean="0"/>
              <a:t>for acid </a:t>
            </a:r>
            <a:r>
              <a:rPr lang="en-US" sz="2400" dirty="0" smtClean="0"/>
              <a:t>stability.</a:t>
            </a:r>
          </a:p>
          <a:p>
            <a:r>
              <a:rPr lang="en-US" sz="2400" dirty="0" smtClean="0"/>
              <a:t>3.The </a:t>
            </a:r>
            <a:r>
              <a:rPr lang="en-US" sz="2400" dirty="0" smtClean="0"/>
              <a:t>analysis of several proteins from </a:t>
            </a:r>
            <a:r>
              <a:rPr lang="en-US" sz="2400" i="1" dirty="0" smtClean="0"/>
              <a:t>F. </a:t>
            </a:r>
            <a:r>
              <a:rPr lang="en-US" sz="2400" i="1" dirty="0" err="1" smtClean="0"/>
              <a:t>acidiphilum</a:t>
            </a:r>
            <a:r>
              <a:rPr lang="en-US" sz="2400" i="1" dirty="0" smtClean="0"/>
              <a:t> suggested the presence </a:t>
            </a:r>
            <a:r>
              <a:rPr lang="en-US" sz="2400" i="1" dirty="0" smtClean="0"/>
              <a:t>of </a:t>
            </a:r>
            <a:r>
              <a:rPr lang="en-US" sz="2400" dirty="0" smtClean="0"/>
              <a:t>enzymes </a:t>
            </a:r>
            <a:r>
              <a:rPr lang="en-US" sz="2400" dirty="0" smtClean="0"/>
              <a:t>active at pH lower than its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</a:t>
            </a:r>
            <a:r>
              <a:rPr lang="en-US" sz="2400" dirty="0" err="1" smtClean="0"/>
              <a:t>pH.</a:t>
            </a:r>
            <a:r>
              <a:rPr lang="en-US" sz="2400" dirty="0" smtClean="0"/>
              <a:t> This may be due to the </a:t>
            </a:r>
            <a:r>
              <a:rPr lang="en-US" sz="2400" dirty="0" smtClean="0"/>
              <a:t>intracellular compartmentalization </a:t>
            </a:r>
            <a:r>
              <a:rPr lang="en-US" sz="2400" dirty="0" smtClean="0"/>
              <a:t>of these enzymes and the pH gradient that </a:t>
            </a:r>
            <a:r>
              <a:rPr lang="en-US" sz="2400" dirty="0" smtClean="0"/>
              <a:t>exists within </a:t>
            </a:r>
            <a:r>
              <a:rPr lang="en-US" sz="2400" dirty="0" smtClean="0"/>
              <a:t>the cytoplasm. Another possible reason for this is that these enzymes </a:t>
            </a:r>
            <a:r>
              <a:rPr lang="en-US" sz="2400" dirty="0" smtClean="0"/>
              <a:t>form </a:t>
            </a:r>
            <a:r>
              <a:rPr lang="en-US" sz="2400" dirty="0" err="1" smtClean="0"/>
              <a:t>multienzyme</a:t>
            </a:r>
            <a:r>
              <a:rPr lang="en-US" sz="2400" dirty="0" smtClean="0"/>
              <a:t> </a:t>
            </a:r>
            <a:r>
              <a:rPr lang="en-US" sz="2400" dirty="0" smtClean="0"/>
              <a:t>complexes which increase the pH optima closer to that of cytoplasm.</a:t>
            </a:r>
          </a:p>
          <a:p>
            <a:r>
              <a:rPr lang="en-US" sz="2400" b="1" dirty="0" smtClean="0"/>
              <a:t>5 6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05757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proteome analysis of </a:t>
            </a:r>
            <a:r>
              <a:rPr lang="en-US" sz="2400" i="1" dirty="0" smtClean="0"/>
              <a:t>F. </a:t>
            </a:r>
            <a:r>
              <a:rPr lang="en-US" sz="2400" i="1" dirty="0" err="1" smtClean="0"/>
              <a:t>acidiphilum</a:t>
            </a:r>
            <a:r>
              <a:rPr lang="en-US" sz="2400" i="1" dirty="0" smtClean="0"/>
              <a:t> indicated the presence of a high </a:t>
            </a:r>
            <a:r>
              <a:rPr lang="en-US" sz="2400" i="1" dirty="0" smtClean="0"/>
              <a:t>proportion </a:t>
            </a:r>
            <a:r>
              <a:rPr lang="en-US" sz="2400" dirty="0" smtClean="0"/>
              <a:t>of </a:t>
            </a:r>
            <a:r>
              <a:rPr lang="en-US" sz="2400" dirty="0" smtClean="0"/>
              <a:t>iron proteins that contributes to the pH stability of enzymes. This iron </a:t>
            </a:r>
            <a:r>
              <a:rPr lang="en-US" sz="2400" dirty="0" smtClean="0"/>
              <a:t>functions as </a:t>
            </a:r>
            <a:r>
              <a:rPr lang="en-US" sz="2400" dirty="0" smtClean="0"/>
              <a:t>an ‘iron rivet’ that stabilizes the 3D structure of the </a:t>
            </a:r>
            <a:r>
              <a:rPr lang="en-US" sz="2400" dirty="0" smtClean="0"/>
              <a:t>protein.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Metagenomic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Metatranscriptomic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Analysis of </a:t>
            </a:r>
            <a:r>
              <a:rPr lang="en-US" b="1" dirty="0" err="1" smtClean="0">
                <a:solidFill>
                  <a:srgbClr val="C00000"/>
                </a:solidFill>
              </a:rPr>
              <a:t>Acidophiles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A total of 56 draft or completely sequenced genomes of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are </a:t>
            </a:r>
            <a:r>
              <a:rPr lang="en-US" sz="2400" dirty="0" smtClean="0"/>
              <a:t>reported that </a:t>
            </a:r>
            <a:r>
              <a:rPr lang="en-US" sz="2400" dirty="0" smtClean="0"/>
              <a:t>includes 30 bacteria and 26 </a:t>
            </a:r>
            <a:r>
              <a:rPr lang="en-US" sz="2400" dirty="0" err="1" smtClean="0"/>
              <a:t>archaea</a:t>
            </a:r>
            <a:r>
              <a:rPr lang="en-US" sz="2400" dirty="0" smtClean="0"/>
              <a:t>. Availability of multiple genome </a:t>
            </a:r>
            <a:r>
              <a:rPr lang="en-US" sz="2400" dirty="0" smtClean="0"/>
              <a:t>sequences permits </a:t>
            </a:r>
            <a:r>
              <a:rPr lang="en-US" sz="2400" dirty="0" smtClean="0"/>
              <a:t>the prediction of metabolic and genetic interactions among the members </a:t>
            </a:r>
            <a:r>
              <a:rPr lang="en-US" sz="2400" dirty="0" smtClean="0"/>
              <a:t>of the </a:t>
            </a:r>
            <a:r>
              <a:rPr lang="en-US" sz="2400" dirty="0" smtClean="0"/>
              <a:t>bioleaching microbial community and the analysis of main evolutionary developments</a:t>
            </a:r>
          </a:p>
          <a:p>
            <a:r>
              <a:rPr lang="en-US" sz="2400" dirty="0" smtClean="0"/>
              <a:t>that shape genome architecture and evolution. Chen et al. (2014) </a:t>
            </a:r>
            <a:r>
              <a:rPr lang="en-US" sz="2400" dirty="0" smtClean="0"/>
              <a:t>studied the </a:t>
            </a:r>
            <a:r>
              <a:rPr lang="en-US" sz="2400" dirty="0" smtClean="0"/>
              <a:t>comparative </a:t>
            </a:r>
            <a:r>
              <a:rPr lang="en-US" sz="2400" dirty="0" err="1" smtClean="0"/>
              <a:t>metagenomics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metatranscriptomics</a:t>
            </a:r>
            <a:r>
              <a:rPr lang="en-US" sz="2400" dirty="0" smtClean="0"/>
              <a:t> analysis of microbial </a:t>
            </a:r>
            <a:r>
              <a:rPr lang="en-US" sz="2400" dirty="0" smtClean="0"/>
              <a:t>collections.</a:t>
            </a:r>
          </a:p>
          <a:p>
            <a:r>
              <a:rPr lang="en-US" sz="2400" dirty="0" smtClean="0"/>
              <a:t>from geochemically distinct AMD sites. The species of </a:t>
            </a:r>
            <a:r>
              <a:rPr lang="en-US" sz="2400" i="1" dirty="0" err="1" smtClean="0"/>
              <a:t>Acidithiobacillus</a:t>
            </a:r>
            <a:r>
              <a:rPr lang="en-US" sz="2400" i="1" dirty="0" smtClean="0"/>
              <a:t>,</a:t>
            </a:r>
          </a:p>
          <a:p>
            <a:r>
              <a:rPr lang="en-US" sz="2400" i="1" dirty="0" err="1" smtClean="0"/>
              <a:t>Leptospirillum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Acidiphilium</a:t>
            </a:r>
            <a:r>
              <a:rPr lang="en-US" sz="2400" i="1" dirty="0" smtClean="0"/>
              <a:t> are predominantly present in the microbial </a:t>
            </a:r>
            <a:r>
              <a:rPr lang="en-US" sz="2400" i="1" dirty="0" smtClean="0"/>
              <a:t>communities </a:t>
            </a:r>
            <a:r>
              <a:rPr lang="en-US" sz="2400" dirty="0" smtClean="0"/>
              <a:t>and </a:t>
            </a:r>
            <a:r>
              <a:rPr lang="en-US" sz="2400" dirty="0" smtClean="0"/>
              <a:t>exhibit high transcriptional activities.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comparative analyses of microbial community of AMD showed that </a:t>
            </a:r>
            <a:r>
              <a:rPr lang="en-US" sz="2400" dirty="0" smtClean="0"/>
              <a:t>the microorganisms </a:t>
            </a:r>
            <a:r>
              <a:rPr lang="en-US" sz="2400" dirty="0" smtClean="0"/>
              <a:t>are adapted to various environmental conditions through </a:t>
            </a:r>
            <a:r>
              <a:rPr lang="en-US" sz="2400" dirty="0" smtClean="0"/>
              <a:t>regulating the </a:t>
            </a:r>
            <a:r>
              <a:rPr lang="en-US" sz="2400" dirty="0" smtClean="0"/>
              <a:t>expression of genes playing roles in multiple </a:t>
            </a:r>
            <a:r>
              <a:rPr lang="en-US" sz="2400" i="1" dirty="0" smtClean="0"/>
              <a:t>in situ functional </a:t>
            </a:r>
            <a:r>
              <a:rPr lang="en-US" sz="2400" i="1" dirty="0" smtClean="0"/>
              <a:t>activities.</a:t>
            </a:r>
            <a:r>
              <a:rPr lang="en-US" sz="2400" dirty="0" smtClean="0"/>
              <a:t> such as low pH adaptation, assimilation of carbon, nitrogen and phosphate, </a:t>
            </a:r>
            <a:r>
              <a:rPr lang="en-US" sz="2400" dirty="0" smtClean="0"/>
              <a:t>energy generation</a:t>
            </a:r>
            <a:r>
              <a:rPr lang="en-US" sz="2400" dirty="0" smtClean="0"/>
              <a:t>, environmental stress resistance and many other functions. </a:t>
            </a:r>
            <a:endParaRPr lang="en-US" sz="2400" dirty="0" smtClean="0"/>
          </a:p>
          <a:p>
            <a:r>
              <a:rPr lang="en-US" sz="2400" dirty="0" smtClean="0"/>
              <a:t>The comparative analysis </a:t>
            </a:r>
            <a:r>
              <a:rPr lang="en-US" sz="2400" dirty="0" smtClean="0"/>
              <a:t>of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revealed diverse strategies employed </a:t>
            </a:r>
            <a:r>
              <a:rPr lang="en-US" sz="2400" dirty="0" smtClean="0"/>
              <a:t>by </a:t>
            </a:r>
            <a:r>
              <a:rPr lang="en-US" sz="2400" i="1" dirty="0" err="1" smtClean="0"/>
              <a:t>Acidithiobacillus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ferrivorans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Leptospirillum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ferrodiazotrophum</a:t>
            </a:r>
            <a:r>
              <a:rPr lang="en-US" sz="2400" i="1" dirty="0" smtClean="0"/>
              <a:t> in </a:t>
            </a:r>
            <a:r>
              <a:rPr lang="en-US" sz="2400" i="1" dirty="0" smtClean="0"/>
              <a:t>nutrient </a:t>
            </a:r>
            <a:r>
              <a:rPr lang="en-US" sz="2400" dirty="0" smtClean="0"/>
              <a:t>assimilation </a:t>
            </a:r>
            <a:r>
              <a:rPr lang="en-US" sz="2400" dirty="0" smtClean="0"/>
              <a:t>and energy generation for survival under different conditions. </a:t>
            </a:r>
            <a:r>
              <a:rPr lang="en-US" sz="2400" dirty="0" smtClean="0"/>
              <a:t>analyzed </a:t>
            </a:r>
            <a:r>
              <a:rPr lang="en-US" sz="2400" dirty="0" smtClean="0"/>
              <a:t>the microbial </a:t>
            </a:r>
            <a:r>
              <a:rPr lang="en-US" sz="2400" dirty="0" err="1" smtClean="0"/>
              <a:t>biofilm</a:t>
            </a:r>
            <a:r>
              <a:rPr lang="en-US" sz="2400" dirty="0" smtClean="0"/>
              <a:t> community of AMD sites and </a:t>
            </a:r>
            <a:r>
              <a:rPr lang="en-US" sz="2400" dirty="0" smtClean="0"/>
              <a:t>reported the </a:t>
            </a:r>
            <a:r>
              <a:rPr lang="en-US" sz="2400" dirty="0" smtClean="0"/>
              <a:t>dominance of proteins involved in protein refolding and response to </a:t>
            </a:r>
            <a:r>
              <a:rPr lang="en-US" sz="2400" dirty="0" smtClean="0"/>
              <a:t>oxidative stress</a:t>
            </a:r>
            <a:r>
              <a:rPr lang="en-US" sz="2400" dirty="0" smtClean="0"/>
              <a:t>. This suggests that damage to </a:t>
            </a:r>
            <a:r>
              <a:rPr lang="en-US" sz="2400" dirty="0" err="1" smtClean="0"/>
              <a:t>biomolecules</a:t>
            </a:r>
            <a:r>
              <a:rPr lang="en-US" sz="2400" dirty="0" smtClean="0"/>
              <a:t> is a main challenge in the survival</a:t>
            </a:r>
          </a:p>
          <a:p>
            <a:r>
              <a:rPr lang="en-US" sz="2400" dirty="0" smtClean="0"/>
              <a:t>of microorganisms in the extreme environments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Acidophilic Bacteria and </a:t>
            </a:r>
            <a:r>
              <a:rPr lang="en-US" sz="2400" b="1" dirty="0" err="1" smtClean="0"/>
              <a:t>Archaea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Microbiohydrometallurgy</a:t>
            </a:r>
            <a:endParaRPr lang="en-US" sz="2400" b="1" dirty="0" smtClean="0"/>
          </a:p>
          <a:p>
            <a:r>
              <a:rPr lang="en-US" sz="2400" dirty="0" smtClean="0"/>
              <a:t>Most of the extremely acidic environments are the result of human activity such </a:t>
            </a:r>
            <a:r>
              <a:rPr lang="en-US" sz="2400" dirty="0" smtClean="0"/>
              <a:t>as mining </a:t>
            </a:r>
            <a:r>
              <a:rPr lang="en-US" sz="2400" dirty="0" smtClean="0"/>
              <a:t>of metals and coal. The microbial </a:t>
            </a:r>
            <a:r>
              <a:rPr lang="en-US" sz="2400" dirty="0" err="1" smtClean="0"/>
              <a:t>dissimilatory</a:t>
            </a:r>
            <a:r>
              <a:rPr lang="en-US" sz="2400" dirty="0" smtClean="0"/>
              <a:t> oxidation of elemental </a:t>
            </a:r>
            <a:r>
              <a:rPr lang="en-US" sz="2400" dirty="0" smtClean="0"/>
              <a:t>sulfur, reduced </a:t>
            </a:r>
            <a:r>
              <a:rPr lang="en-US" sz="2400" dirty="0" smtClean="0"/>
              <a:t>sulfur compounds (RSCs) and ferrous iron generates acidity.</a:t>
            </a:r>
          </a:p>
          <a:p>
            <a:endParaRPr lang="en-US" sz="2400" dirty="0" smtClean="0"/>
          </a:p>
          <a:p>
            <a:endParaRPr lang="en-US" sz="24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72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Elemental sulfur is mainly found in geothermal areas where it is formed by </a:t>
            </a:r>
            <a:r>
              <a:rPr lang="en-US" sz="2400" dirty="0" smtClean="0"/>
              <a:t>the condensation </a:t>
            </a:r>
            <a:r>
              <a:rPr lang="en-US" sz="2400" dirty="0" smtClean="0"/>
              <a:t>of sulfur dioxide and hydrogen sulfide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5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Physiological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Adaptations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MsqynvCnhffkXkyvpsTimes-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Acidophiles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are believed to use a combination of mechanisms such as a proton impermeable cell membrane,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Reversed membrane potential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cytoplasmic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buffering.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The cell membrane acts as the primary defense against low pH for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acidophiles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thriving in acidic environments.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The cell membranes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acidophiles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differ greatly from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neutrophiles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in fatty acid and lipid composition.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The relatively high proportion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archaea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among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acidophiles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is partially attributable to the low permeability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archaeal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 membranes to protons</a:t>
            </a:r>
          </a:p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Archaeal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membranes are characterized by the presence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tetraether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lipids. These ether linkages are less susceptible to acid hydrolysis as compared to the ester linkages found in bacterial and eukaryotic membrane Lipids 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Studies on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liposomes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derived from 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P.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oshimae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membrane lipids indicate that the impermeability to protons might also be due to the presence of rigid monolayer preventing splitting of the membrane and the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bulky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isoprenoid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core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286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Some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archaea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such as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Ferroplasma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Thermoplasma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are cell wall less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microbes.The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cell membrane of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Thermoplasma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spp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does not have sterols,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glycoproteins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lipoglycans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detailed analysis of membrane structure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archaea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revealed the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important role of membrane lipids in maintaining constant pH inside the cell, membrane, proton gradient and proper functioning of membrane ATP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synthase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use a reverse membrane potential (positive ΔΨ) as a pH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homeostasismechanism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as opposed to the negative ΔΨ seen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neutrophiles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This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positiveΔΨ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is generated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by 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Donnan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potential of positively charged ions, usually potassium, which inhibits the entry of protons into the cell.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genome analysis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such as 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P.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torridus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 F.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acidarmanus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S.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Solfataricus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Leptospirillum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suggested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presence of disproportionately high number of putative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cation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transporters, possibly involved in the generation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Donnan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potential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spite of highly impermeable cell membrane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if there is any sudden influx of protons, the buffering capacity of the cytoplasm can sequester those protons and prevent ensuing damage.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All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contain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cytoplasmic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buffering molecules which have basic amino acids such as lysine,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histidine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arginine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others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that are capable of capturing protons.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comparison between 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cytoplasmic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buffering capacity of 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extremophile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acidophilum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neutrophile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E. coli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suggested that the latter has more buffering capacity.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This suggests that pH homeostasis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through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cytoplasmic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buffering does not imply higher buffering capacity than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neutrophiles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 Other buffering molecules include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dihydrogen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phosphate ion and potassium.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Genome sequence analysis of most of 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acidophiles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like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Ferroplasma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Leptospirillum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Acidithiobacillus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ferrooxidans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 A.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thioxidans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, A. </a:t>
            </a:r>
            <a:r>
              <a:rPr lang="en-US" sz="2400" i="1" dirty="0" err="1" smtClean="0">
                <a:latin typeface="Andalus" pitchFamily="18" charset="-78"/>
                <a:cs typeface="Andalus" pitchFamily="18" charset="-78"/>
              </a:rPr>
              <a:t>caldus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confirmed the presence of putative proton efflux system that includes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H+ATPases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antiporters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symporters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Abundance of secondary transporters has been reported from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. Active secondary transporters are membrane proteins that uses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electrochemical gradient of protons or sodium ions to drive transport. </a:t>
            </a:r>
          </a:p>
          <a:p>
            <a:r>
              <a:rPr lang="en-US" sz="2400" dirty="0" smtClean="0"/>
              <a:t>In </a:t>
            </a:r>
            <a:r>
              <a:rPr lang="en-US" sz="2400" i="1" dirty="0" smtClean="0"/>
              <a:t>P. </a:t>
            </a:r>
            <a:r>
              <a:rPr lang="en-US" sz="2400" i="1" dirty="0" err="1" smtClean="0"/>
              <a:t>torridus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T. </a:t>
            </a:r>
            <a:r>
              <a:rPr lang="en-US" sz="2400" i="1" dirty="0" err="1" smtClean="0"/>
              <a:t>acidophilum</a:t>
            </a:r>
            <a:r>
              <a:rPr lang="en-US" sz="2400" dirty="0" smtClean="0"/>
              <a:t>, these secondary transporters are present in huge numbers, representing the adaptation of these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to low </a:t>
            </a:r>
            <a:r>
              <a:rPr lang="en-US" sz="2400" dirty="0" err="1" smtClean="0"/>
              <a:t>pH.</a:t>
            </a:r>
            <a:endParaRPr lang="en-US" sz="2400" dirty="0" smtClean="0"/>
          </a:p>
          <a:p>
            <a:r>
              <a:rPr lang="en-US" sz="2400" dirty="0" smtClean="0"/>
              <a:t>Generally heterotrophic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are capable of degrading organic acids such</a:t>
            </a:r>
          </a:p>
          <a:p>
            <a:r>
              <a:rPr lang="en-US" sz="2400" dirty="0" smtClean="0"/>
              <a:t>as acetic and lactic acid .</a:t>
            </a:r>
          </a:p>
          <a:p>
            <a:r>
              <a:rPr lang="en-US" sz="2400" dirty="0" smtClean="0"/>
              <a:t>These acids are deleterious to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as they act as </a:t>
            </a:r>
            <a:r>
              <a:rPr lang="en-US" sz="2400" dirty="0" err="1" smtClean="0"/>
              <a:t>uncouplers</a:t>
            </a:r>
            <a:r>
              <a:rPr lang="en-US" sz="2400" dirty="0" smtClean="0"/>
              <a:t> of respiratory chain at acidic</a:t>
            </a:r>
          </a:p>
          <a:p>
            <a:r>
              <a:rPr lang="en-US" sz="2400" dirty="0" err="1" smtClean="0"/>
              <a:t>pH.</a:t>
            </a:r>
            <a:r>
              <a:rPr lang="en-US" sz="2400" dirty="0" smtClean="0"/>
              <a:t> These are </a:t>
            </a:r>
            <a:r>
              <a:rPr lang="en-US" sz="2400" dirty="0" err="1" smtClean="0"/>
              <a:t>protonated</a:t>
            </a:r>
            <a:r>
              <a:rPr lang="en-US" sz="2400" dirty="0" smtClean="0"/>
              <a:t> acids/conjugated bases which have dissociable protons</a:t>
            </a:r>
          </a:p>
          <a:p>
            <a:r>
              <a:rPr lang="en-US" sz="2400" dirty="0" smtClean="0"/>
              <a:t>that can easily pass across the cell membrane.</a:t>
            </a:r>
          </a:p>
          <a:p>
            <a:r>
              <a:rPr lang="en-US" sz="2400" dirty="0" smtClean="0"/>
              <a:t>Genes encoding the enzymes of organic acid degradation pathways are present in the genomes of extreme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; its association with low pH is, </a:t>
            </a:r>
            <a:r>
              <a:rPr lang="en-US" sz="2400" dirty="0" err="1" smtClean="0"/>
              <a:t>however,unclear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Interestingly, all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 capable of growing at extreme acidic pH are </a:t>
            </a:r>
            <a:r>
              <a:rPr lang="en-US" sz="2400" dirty="0" err="1" smtClean="0"/>
              <a:t>heterotrophs</a:t>
            </a:r>
            <a:r>
              <a:rPr lang="en-US" sz="2400" dirty="0" smtClean="0"/>
              <a:t> and are efficient in degrading organic acids.</a:t>
            </a:r>
          </a:p>
          <a:p>
            <a:r>
              <a:rPr lang="en-US" sz="2400" dirty="0" smtClean="0"/>
              <a:t>Chaperones are proteins that are involved in the proper refolding of other proteins</a:t>
            </a:r>
          </a:p>
          <a:p>
            <a:r>
              <a:rPr lang="en-US" sz="2400" dirty="0" smtClean="0"/>
              <a:t>Interestingly, in </a:t>
            </a:r>
            <a:r>
              <a:rPr lang="en-US" sz="2400" dirty="0" err="1" smtClean="0"/>
              <a:t>acidophiles</a:t>
            </a:r>
            <a:r>
              <a:rPr lang="en-US" sz="2400" dirty="0" smtClean="0"/>
              <a:t>, a high expression of heat shock proteins/chaperones has been reported. These chaperones enable the rapid and efficient repair of damaged proteins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:\UCDownloads\ijms-17-01355-g005-10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1208</Words>
  <Application>Microsoft Office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Acidophiles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Acidophiles</dc:title>
  <dc:creator>ziya</dc:creator>
  <cp:lastModifiedBy>ziya</cp:lastModifiedBy>
  <cp:revision>10</cp:revision>
  <dcterms:created xsi:type="dcterms:W3CDTF">2018-10-01T02:49:05Z</dcterms:created>
  <dcterms:modified xsi:type="dcterms:W3CDTF">2018-10-05T03:19:54Z</dcterms:modified>
</cp:coreProperties>
</file>