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4EA13DB-3DD6-41C0-AEFE-40CBB74957E8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F8A48-7127-4FF4-BA25-4783CCBE6A53}" type="slidenum">
              <a:rPr lang="pt-BR"/>
              <a:pPr/>
              <a:t>1</a:t>
            </a:fld>
            <a:endParaRPr lang="pt-B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45187E-D8F3-4EFF-A209-95EA55F7F266}" type="slidenum">
              <a:rPr lang="pt-BR"/>
              <a:pPr/>
              <a:t>10</a:t>
            </a:fld>
            <a:endParaRPr lang="pt-BR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67BB5-C494-4156-B5AF-88EBF5039155}" type="slidenum">
              <a:rPr lang="pt-BR"/>
              <a:pPr/>
              <a:t>11</a:t>
            </a:fld>
            <a:endParaRPr lang="pt-B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5650C-87A3-4D91-B8F5-EFDF6CB15F12}" type="slidenum">
              <a:rPr lang="pt-BR"/>
              <a:pPr/>
              <a:t>12</a:t>
            </a:fld>
            <a:endParaRPr lang="pt-BR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FF1CB5-6478-4EB9-8276-58300BF14C41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7E196-C9CD-49E7-8275-1B8C8E9DF660}" type="slidenum">
              <a:rPr lang="pt-BR"/>
              <a:pPr/>
              <a:t>13</a:t>
            </a:fld>
            <a:endParaRPr lang="pt-BR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5347F0-BB57-437E-A129-32954C101CE6}" type="slidenum">
              <a:rPr lang="pt-BR"/>
              <a:pPr/>
              <a:t>14</a:t>
            </a:fld>
            <a:endParaRPr lang="pt-B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410ACF-5822-4B05-96B3-06318DE10D0A}" type="slidenum">
              <a:rPr lang="pt-BR"/>
              <a:pPr/>
              <a:t>15</a:t>
            </a:fld>
            <a:endParaRPr lang="pt-BR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AB9E2F-A100-4B21-841B-F6E57D3B2F7F}" type="slidenum">
              <a:rPr lang="pt-BR"/>
              <a:pPr/>
              <a:t>16</a:t>
            </a:fld>
            <a:endParaRPr lang="pt-BR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68D268-4AD3-4D83-8773-64900FE45A4F}" type="slidenum">
              <a:rPr lang="pt-BR"/>
              <a:pPr/>
              <a:t>17</a:t>
            </a:fld>
            <a:endParaRPr lang="pt-BR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FB8F7-6388-4850-AAAB-865E6BD0D497}" type="slidenum">
              <a:rPr lang="pt-BR"/>
              <a:pPr/>
              <a:t>18</a:t>
            </a:fld>
            <a:endParaRPr lang="pt-BR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5511A-80DE-47A9-8B23-CD8C17A0001A}" type="slidenum">
              <a:rPr lang="pt-BR"/>
              <a:pPr/>
              <a:t>19</a:t>
            </a:fld>
            <a:endParaRPr lang="pt-BR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C884B-253B-485E-8AE5-81106ADB507F}" type="slidenum">
              <a:rPr lang="pt-BR"/>
              <a:pPr/>
              <a:t>2</a:t>
            </a:fld>
            <a:endParaRPr lang="pt-B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2FF98B-74A5-40D1-A1E2-15389C5D0422}" type="slidenum">
              <a:rPr lang="pt-BR"/>
              <a:pPr/>
              <a:t>20</a:t>
            </a:fld>
            <a:endParaRPr lang="pt-BR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017C4E-93D2-4D1A-8458-0039487D2996}" type="slidenum">
              <a:rPr lang="pt-BR"/>
              <a:pPr/>
              <a:t>21</a:t>
            </a:fld>
            <a:endParaRPr lang="pt-BR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C2E3B-5B1F-45F0-804A-F35A27ED8B61}" type="slidenum">
              <a:rPr lang="pt-BR"/>
              <a:pPr/>
              <a:t>22</a:t>
            </a:fld>
            <a:endParaRPr lang="pt-BR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2AF05-8C0A-401D-B3B7-26E416FAA4DF}" type="slidenum">
              <a:rPr lang="pt-BR"/>
              <a:pPr/>
              <a:t>23</a:t>
            </a:fld>
            <a:endParaRPr lang="pt-BR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0DCDE8-0D51-47CD-A00C-C1EB36B69230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3F005-08BB-4200-90F2-9A2D2BC2FF15}" type="slidenum">
              <a:rPr lang="pt-BR"/>
              <a:pPr/>
              <a:t>24</a:t>
            </a:fld>
            <a:endParaRPr lang="pt-BR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45CCCE-9E48-4890-BAC3-34A19C9D6904}" type="slidenum">
              <a:rPr lang="pt-BR"/>
              <a:pPr/>
              <a:t>25</a:t>
            </a:fld>
            <a:endParaRPr lang="pt-BR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8D463-9AD1-43E8-B61E-2BFA5B967833}" type="slidenum">
              <a:rPr lang="pt-BR"/>
              <a:pPr/>
              <a:t>26</a:t>
            </a:fld>
            <a:endParaRPr lang="pt-BR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D8B7AC-54ED-42BD-9A6D-109690A1A035}" type="slidenum">
              <a:rPr lang="pt-BR"/>
              <a:pPr/>
              <a:t>27</a:t>
            </a:fld>
            <a:endParaRPr lang="pt-BR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D629C1-DCC2-40BA-86B5-4DFBAB5565FD}" type="slidenum">
              <a:rPr lang="pt-BR"/>
              <a:pPr/>
              <a:t>28</a:t>
            </a:fld>
            <a:endParaRPr lang="pt-BR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14E7E-66CD-430E-AE85-93D37BA38195}" type="slidenum">
              <a:rPr lang="pt-BR"/>
              <a:pPr/>
              <a:t>29</a:t>
            </a:fld>
            <a:endParaRPr lang="pt-BR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BCB45-82A6-458C-9537-2761B8B2310B}" type="slidenum">
              <a:rPr lang="pt-BR"/>
              <a:pPr/>
              <a:t>3</a:t>
            </a:fld>
            <a:endParaRPr lang="pt-B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E9BE3-5694-4EA9-A61E-0C0C4566FD72}" type="slidenum">
              <a:rPr lang="pt-BR"/>
              <a:pPr/>
              <a:t>30</a:t>
            </a:fld>
            <a:endParaRPr lang="pt-BR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54CF7-A5CC-4664-BA67-D3D7AC86E186}" type="slidenum">
              <a:rPr lang="pt-BR"/>
              <a:pPr/>
              <a:t>31</a:t>
            </a:fld>
            <a:endParaRPr lang="pt-BR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16F9DC-DB05-4341-932C-375ED3B2D7D8}" type="slidenum">
              <a:rPr lang="pt-BR"/>
              <a:pPr/>
              <a:t>32</a:t>
            </a:fld>
            <a:endParaRPr lang="pt-BR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898F10-1ECA-4345-B71D-082EE49C5346}" type="slidenum">
              <a:rPr lang="pt-BR"/>
              <a:pPr/>
              <a:t>33</a:t>
            </a:fld>
            <a:endParaRPr lang="pt-B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0733DB-D44A-410F-8FC6-1A3AFD1F060F}" type="slidenum">
              <a:rPr lang="pt-BR"/>
              <a:pPr/>
              <a:t>34</a:t>
            </a:fld>
            <a:endParaRPr lang="pt-BR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9C674C-4AD2-442C-9824-AD15897EC220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Microsoft YaHei" charset="-122"/>
              </a:rPr>
              <a:t>gyyyyyyyyyyyyyyyyyyyyyy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62EE25-3382-4154-87DE-C1BC86EE7D7F}" type="slidenum">
              <a:rPr lang="pt-BR"/>
              <a:pPr/>
              <a:t>35</a:t>
            </a:fld>
            <a:endParaRPr 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A9DAD-5A32-40DB-8853-668205C27F6F}" type="slidenum">
              <a:rPr lang="pt-BR"/>
              <a:pPr/>
              <a:t>36</a:t>
            </a:fld>
            <a:endParaRPr lang="pt-BR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25A4FE-E780-4B47-9518-5A064B7E58E5}" type="slidenum">
              <a:rPr lang="pt-BR"/>
              <a:pPr/>
              <a:t>37</a:t>
            </a:fld>
            <a:endParaRPr lang="pt-BR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4BF625-492D-4A8E-A57C-5C9EE5E086D3}" type="slidenum">
              <a:rPr lang="pt-BR"/>
              <a:pPr/>
              <a:t>38</a:t>
            </a:fld>
            <a:endParaRPr lang="pt-BR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E3F451-BFEE-4FA4-B5E9-D0A224051FE3}" type="slidenum">
              <a:rPr lang="pt-BR"/>
              <a:pPr/>
              <a:t>39</a:t>
            </a:fld>
            <a:endParaRPr lang="pt-BR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F658AF-4717-474E-8583-9F51D60321E0}" type="slidenum">
              <a:rPr lang="pt-BR"/>
              <a:pPr/>
              <a:t>4</a:t>
            </a:fld>
            <a:endParaRPr lang="pt-B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9E79A-D426-4395-9C60-2557FD1B79CD}" type="slidenum">
              <a:rPr lang="pt-BR"/>
              <a:pPr/>
              <a:t>40</a:t>
            </a:fld>
            <a:endParaRPr lang="pt-BR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C85E9C0-0C39-4588-901D-FF4602849189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B9E3EC-7A9E-4BB0-97BE-C2B60014C7CE}" type="slidenum">
              <a:rPr lang="pt-BR"/>
              <a:pPr/>
              <a:t>41</a:t>
            </a:fld>
            <a:endParaRPr lang="pt-BR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917CD0-3B12-40BB-A9BD-CE6E1BFE7867}" type="slidenum">
              <a:rPr lang="pt-BR"/>
              <a:pPr/>
              <a:t>42</a:t>
            </a:fld>
            <a:endParaRPr lang="pt-BR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D9B505-4482-409D-A73F-EE2D152306CB}" type="slidenum">
              <a:rPr lang="pt-BR"/>
              <a:pPr/>
              <a:t>43</a:t>
            </a:fld>
            <a:endParaRPr lang="pt-BR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14CBC8-B50A-4954-A750-F4E37AD70C83}" type="slidenum">
              <a:rPr lang="pt-BR"/>
              <a:pPr/>
              <a:t>44</a:t>
            </a:fld>
            <a:endParaRPr lang="pt-BR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8F931-13D0-43EE-B5D2-FDF7AC4A8550}" type="slidenum">
              <a:rPr lang="pt-BR"/>
              <a:pPr/>
              <a:t>45</a:t>
            </a:fld>
            <a:endParaRPr lang="pt-BR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7C1CF-2E55-4335-91B0-2CB5F92E8659}" type="slidenum">
              <a:rPr lang="pt-BR"/>
              <a:pPr/>
              <a:t>46</a:t>
            </a:fld>
            <a:endParaRPr lang="pt-BR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6E38FA-89DC-454A-90C2-D794392ACC13}" type="slidenum">
              <a:rPr lang="pt-BR"/>
              <a:pPr/>
              <a:t>47</a:t>
            </a:fld>
            <a:endParaRPr lang="pt-BR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DA517-3E41-469C-9F04-A2F75A50C302}" type="slidenum">
              <a:rPr lang="pt-BR"/>
              <a:pPr/>
              <a:t>48</a:t>
            </a:fld>
            <a:endParaRPr lang="pt-BR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17B8E2-3014-444B-B76E-BF55626B7D81}" type="slidenum">
              <a:rPr lang="pt-BR"/>
              <a:pPr/>
              <a:t>5</a:t>
            </a:fld>
            <a:endParaRPr lang="pt-BR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FC240C-FF46-4C6E-A9F8-9534BC7AC428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472D95-5FC6-4676-9170-28D23F083E38}" type="slidenum">
              <a:rPr lang="pt-BR"/>
              <a:pPr/>
              <a:t>6</a:t>
            </a:fld>
            <a:endParaRPr lang="pt-B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1A977B-A1F9-4566-8C3C-4AD77D2AACEA}" type="slidenum">
              <a:rPr lang="pt-BR"/>
              <a:pPr/>
              <a:t>7</a:t>
            </a:fld>
            <a:endParaRPr lang="pt-BR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FA444-D691-4C47-9769-EB712F87FDE7}" type="slidenum">
              <a:rPr lang="pt-BR"/>
              <a:pPr/>
              <a:t>8</a:t>
            </a:fld>
            <a:endParaRPr lang="pt-B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A18C21-2F82-4DDA-824E-079C68A0E0D3}" type="slidenum">
              <a:rPr lang="pt-BR"/>
              <a:pPr/>
              <a:t>9</a:t>
            </a:fld>
            <a:endParaRPr lang="pt-B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87AEA6-F907-4E31-B120-6867A649FBB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60ABA6-1372-4DA5-8905-6FE1723C243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19B122-3E65-4601-A2B9-6055500D920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30D8CC-AA00-4270-9602-384B1F5A0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E95406-6A51-4B4B-AAF1-02E45FF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2FE562-294C-46AD-84BE-2D776E25E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AB23CD-3FFB-48CE-9715-44F5A1AC6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0524C6-9F70-42B6-9AAF-7757BC9E1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B4B98A-E2BC-4FAB-9F0C-9A4AD254E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74AB87-4B5E-453A-BB36-4F67947C5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E59121-54C3-4729-9A4E-B77F9F148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6AA65A-719E-4BFF-8008-F8783517F50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F9CA02-51E0-48EF-A92A-60AC2DBF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623E85-2050-4A93-BFE5-979DCACC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339F88-2096-4ED0-92F6-377C8B8C2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23AF67-5429-4582-B305-D952321A862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9536A5-0DCE-437D-AA83-48B06DB61F6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698E75-0E64-419F-AACE-CEC6244DEA3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F132BD-6C84-47DF-AF11-968E7FDB579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E7DCA7-F0F8-4868-AB78-FC5B81581B4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3E875-4A68-4340-9BF7-9F38882986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38D257-6525-40F5-BE09-6E4536558038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E8CCDC-9671-476F-90F9-4810E1283EA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BCCDFA-B868-4BAD-9E77-96CA781EE95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74517C-B685-4220-8902-608556586E81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A372AF-BA26-48B2-9CB0-9944944AEDB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23B710-49C8-4259-A5F0-F905A0FB4BF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AA3AA7-08D0-48D9-8270-CAB232212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90B956-346E-4AAA-81C5-FC978BE5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BDAAAD-77BB-49FD-A995-D8516697D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B833E1-9D50-4124-A99B-B09AF633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EEECF2-D111-45F5-8B5D-00D70899B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06E4B3-4BD5-45F5-BA26-7416B6822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0C6C1-BC42-44BF-8013-22BE6E1FD0C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2FAD76-0A16-4633-8E83-AAFD90E70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93A076-4DBD-4801-A5A1-5570B1BC4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A56887-638B-429C-BCE7-B22D7DA54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D7D9A8-4840-4DDC-A511-C299EF7E6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381A32-62AC-435B-856A-861CF0F67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C3DC23-8C2E-4227-8F9B-45493B2C0A6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975569-8804-4DD3-AE8F-A90D04E69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2D981A-C1C0-48DA-9F6D-D59018994D4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E80556-31C9-4212-ADB1-556507458D1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E57D91-1D8F-4815-B287-C0970B6C6BD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A3C2349-4E80-43CC-B8AB-BB759625AD84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91C599A8-1D53-4B36-9CE4-1483D2E31A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882D711D-E668-4090-9182-081255A06917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rtl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CED6905-E11E-4A06-B6AE-79A4A8D58D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2pPr>
      <a:lvl3pPr marL="11430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3pPr>
      <a:lvl4pPr marL="16002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4pPr>
      <a:lvl5pPr marL="20574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5pPr>
      <a:lvl6pPr marL="25146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6pPr>
      <a:lvl7pPr marL="29718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7pPr>
      <a:lvl8pPr marL="34290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8pPr>
      <a:lvl9pPr marL="3886200" indent="-228600" algn="ctr" defTabSz="457200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Times New Roman (Hebrew)" charset="0"/>
          <a:cs typeface="Times New Roman (Hebrew)" charset="0"/>
        </a:defRPr>
      </a:lvl9pPr>
    </p:titleStyle>
    <p:bodyStyle>
      <a:lvl1pPr marL="342900" indent="-342900" algn="r" defTabSz="457200" rtl="1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r" defTabSz="457200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cleic_ac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Lif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1752600"/>
            <a:ext cx="7772400" cy="190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>
                <a:solidFill>
                  <a:srgbClr val="FF0000"/>
                </a:solidFill>
                <a:latin typeface="Comic Sans MS" pitchFamily="64" charset="0"/>
              </a:rPr>
              <a:t>Sigam o Nitrogênio -2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7724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3600">
                <a:solidFill>
                  <a:srgbClr val="000000"/>
                </a:solidFill>
              </a:rPr>
              <a:t>AGA 0316 Aula 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5786438" cy="3878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" y="609600"/>
            <a:ext cx="8610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RNA is a single-stranded but not a linear molecule.</a:t>
            </a:r>
            <a:br>
              <a:rPr lang="en-US" sz="3200" u="sng">
                <a:solidFill>
                  <a:srgbClr val="000000"/>
                </a:solidFill>
              </a:rPr>
            </a:br>
            <a:r>
              <a:rPr lang="en-US" sz="3200" u="sng">
                <a:solidFill>
                  <a:srgbClr val="000000"/>
                </a:solidFill>
              </a:rPr>
              <a:t/>
            </a:r>
            <a:br>
              <a:rPr lang="en-US" sz="3200" u="sng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The shape is very important for catalytic purposes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274638"/>
            <a:ext cx="6629400" cy="944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DNA vs. RNA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219200"/>
            <a:ext cx="6705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Deoxyribonucleic acid (DNA) – deoxyribose sugar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Ribonucleic acid (RNA) – ribose sugar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Four bases: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DNA			RNA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 – adenine –  A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G – guanine – G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 – cytosine – C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 – thymine	U – uracil 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0"/>
            <a:ext cx="3317875" cy="2659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85800" y="1592263"/>
            <a:ext cx="7772400" cy="1920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</a:rPr>
              <a:t>All living Beings are constituted by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/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 CELLS with DNA and RNA inside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The cell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270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608013" indent="-608013">
              <a:spcBef>
                <a:spcPts val="8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Nucleic acids, proteins, lipids, carbohydrates are parts of the living organism but not the living organism by themselves.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608013" indent="-608013">
              <a:spcBef>
                <a:spcPts val="8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Cell is the smallest unit of any living organism which can:</a:t>
            </a:r>
          </a:p>
          <a:p>
            <a:pPr marL="608013" indent="-608013">
              <a:spcBef>
                <a:spcPts val="800"/>
              </a:spcBef>
              <a:buFont typeface="Arial" charset="0"/>
              <a:buAutoNum type="alphaLcParenR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Gather raw materials from the environment</a:t>
            </a:r>
          </a:p>
          <a:p>
            <a:pPr marL="608013" indent="-608013">
              <a:spcBef>
                <a:spcPts val="800"/>
              </a:spcBef>
              <a:buFont typeface="Arial" charset="0"/>
              <a:buAutoNum type="alphaLcParenR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Construct out of them a new cell with a  new copy of the hereditary information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6370638" cy="2451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3429000"/>
            <a:ext cx="8229600" cy="2697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 small bag of molecules that is separated from the outside world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Bag – membrane and cell wall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There are always DNA, cytosol, ribosomes and enzyme in the bag.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6565900" cy="3776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0350" y="4573588"/>
            <a:ext cx="8402638" cy="173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1) Many living organisms are single cells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2) In multicellular organisms (e.g. humans) groups of cells perform specialized functions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3) But in all cases, whether we discuss the solitary bacterium or the aggregate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of more than 10</a:t>
            </a:r>
            <a:r>
              <a:rPr lang="en-US" sz="1800" baseline="30000">
                <a:solidFill>
                  <a:srgbClr val="000000"/>
                </a:solidFill>
              </a:rPr>
              <a:t>13</a:t>
            </a:r>
            <a:r>
              <a:rPr lang="en-US" sz="1800">
                <a:solidFill>
                  <a:srgbClr val="000000"/>
                </a:solidFill>
              </a:rPr>
              <a:t> cells (human body), the whole organism has been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generated by cell divisions from a single cell.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A few common features of all Cells 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All Cells store their hereditary information in the DNA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All Cells replicate their hereditary information by templated polymerization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All Cells transcribe portions of their hereditary information into the same intermediary form (RNA)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All Cells use proteins as catalysts</a:t>
            </a:r>
            <a:br>
              <a:rPr lang="en-US" sz="3200">
                <a:solidFill>
                  <a:srgbClr val="000000"/>
                </a:solidFill>
                <a:latin typeface="Arial" charset="0"/>
              </a:rPr>
            </a:b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All Cells Replicate Their Hereditary Information by Templated Polymerization</a:t>
            </a:r>
            <a:br>
              <a:rPr lang="en-US" sz="3200">
                <a:solidFill>
                  <a:srgbClr val="000000"/>
                </a:solidFill>
                <a:latin typeface="Arial" charset="0"/>
              </a:rPr>
            </a:b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8802688" cy="4933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3375" cy="2166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20788" y="2590800"/>
            <a:ext cx="33337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06788" y="2514600"/>
            <a:ext cx="35877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68988" y="2514600"/>
            <a:ext cx="3444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077200" y="2514600"/>
            <a:ext cx="34925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371600" y="2209800"/>
            <a:ext cx="1588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657600" y="2133600"/>
            <a:ext cx="1588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19800" y="2209800"/>
            <a:ext cx="1588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8229600" y="2209800"/>
            <a:ext cx="1588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36613" y="3586163"/>
            <a:ext cx="36449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DNA is a string of “letters”</a:t>
            </a:r>
            <a:r>
              <a:rPr lang="en-US" sz="180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348163" y="4495800"/>
            <a:ext cx="13492163" cy="1296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3721100"/>
            <a:ext cx="7542212" cy="313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0"/>
            <a:ext cx="4679950" cy="348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5750" y="498475"/>
            <a:ext cx="3813175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1313" indent="-341313">
              <a:buFont typeface="Times New Roman" pitchFamily="16" charset="0"/>
              <a:buAutoNum type="arabicParenR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Unzipping DNA </a:t>
            </a:r>
          </a:p>
          <a:p>
            <a:pPr marL="341313" indent="-341313">
              <a:buFont typeface="Times New Roman" pitchFamily="16" charset="0"/>
              <a:buAutoNum type="arabicParenR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Templated polymerization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57250"/>
            <a:ext cx="8059738" cy="471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RNA types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60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mRNA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messenger RNA (mRNA) 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RNA molecule that specifies the amino acid sequence of a protein. 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rRNA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ribosomal RNA (rRNA) 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Any one of a number of specific RNA molecules that form part of the structure of a ribosome and participate in the synthesis of proteins 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tRNA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transfer RNA (tRNA) 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Set of small RNA molecules used in protein synthesis as an interface (adaptor) between messenger RNA and amino acids.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8859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22538" y="152400"/>
            <a:ext cx="6645275" cy="2289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1) Each type of tRNA becomes attached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at one end to a specific amino acid, and displays at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its other end a specific sequence of three nucleotides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2) Ribosome (rRNAs) latches on one end of the mRNA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trundles through it and picks up tRNAs loaded with amino acids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3) In the ribosome tRNAs attach to a matching segment of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the mRNA. The amino acids link together to extend the growing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protein chain. tRNAs, without amino acids, are released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743200"/>
            <a:ext cx="5762625" cy="3333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Rational for Darwin’s theory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DNA replication proceeds with high speed – human DNA (3-billion-base sequence) can be copied in several hours 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Even though DNA replication proceeds with incredible accuracy, errors do occur (&lt; 1 error per billion bases copied) – mutations.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If cell survives the mutation, it will be copied every time DNA is replicated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Mutations cause diversity within species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Some mutations have no effect, some  are lethal and in very rare occasions mutations are useful – basis for evolution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</a:rPr>
              <a:t>ORIGINS OF LIFE?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0" y="15875"/>
            <a:ext cx="8686800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</a:rPr>
              <a:t>What did come first?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DNA? RNA? Protein?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153400" cy="2362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DNA has information to reproduce itself but needs proteins to catalyse the reaction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Proteins can catalyse reactions but can’t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     reproduce by themselves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>
                <a:solidFill>
                  <a:srgbClr val="000000"/>
                </a:solidFill>
              </a:rPr>
              <a:t>It is very unlikely that all DNA/RNA/proteins components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>
                <a:solidFill>
                  <a:srgbClr val="000000"/>
                </a:solidFill>
              </a:rPr>
              <a:t>would form spontaneously at the same time.</a:t>
            </a:r>
          </a:p>
          <a:p>
            <a:pPr marL="341313" indent="-341313">
              <a:lnSpc>
                <a:spcPct val="80000"/>
              </a:lnSpc>
              <a:spcBef>
                <a:spcPts val="2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00">
                <a:solidFill>
                  <a:srgbClr val="000000"/>
                </a:solidFill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2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4479925" cy="2862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841625"/>
            <a:ext cx="2643187" cy="4016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The First Living System Components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7772400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3333CC"/>
                </a:solidFill>
              </a:rPr>
              <a:t>DNA/protein system is very complicated.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7848600" cy="2151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3333CC"/>
                </a:solidFill>
              </a:rPr>
              <a:t>It is reasonable to assume that there was a simpler system from which DNA/protein evolved. </a:t>
            </a:r>
          </a:p>
          <a:p>
            <a:pPr algn="ctr" rtl="1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Evidence of early DNA Life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924800" cy="506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Stromatolites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 err="1">
                <a:solidFill>
                  <a:srgbClr val="000000"/>
                </a:solidFill>
              </a:rPr>
              <a:t>accretionary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organosedimentary</a:t>
            </a:r>
            <a:r>
              <a:rPr lang="en-US" sz="2800" dirty="0">
                <a:solidFill>
                  <a:srgbClr val="000000"/>
                </a:solidFill>
              </a:rPr>
              <a:t> structures produced by communities of marine-dwelling microorganism , principally </a:t>
            </a:r>
            <a:r>
              <a:rPr lang="en-US" sz="2800" dirty="0" err="1">
                <a:solidFill>
                  <a:srgbClr val="000000"/>
                </a:solidFill>
              </a:rPr>
              <a:t>cyanobacteria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Oldest </a:t>
            </a:r>
            <a:r>
              <a:rPr lang="en-US" sz="2800" dirty="0" err="1">
                <a:solidFill>
                  <a:srgbClr val="000000"/>
                </a:solidFill>
              </a:rPr>
              <a:t>Stromatolites</a:t>
            </a:r>
            <a:r>
              <a:rPr lang="en-US" sz="2800">
                <a:solidFill>
                  <a:srgbClr val="000000"/>
                </a:solidFill>
              </a:rPr>
              <a:t> are from 3.556 +- 0.032 billion </a:t>
            </a:r>
            <a:r>
              <a:rPr lang="en-US" sz="2800" smtClean="0">
                <a:solidFill>
                  <a:srgbClr val="000000"/>
                </a:solidFill>
              </a:rPr>
              <a:t>years </a:t>
            </a:r>
            <a:r>
              <a:rPr lang="en-US" sz="2800">
                <a:solidFill>
                  <a:srgbClr val="000000"/>
                </a:solidFill>
              </a:rPr>
              <a:t>ago. 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They have close structural homology to recent </a:t>
            </a:r>
            <a:r>
              <a:rPr lang="en-US" sz="2800" dirty="0" err="1">
                <a:solidFill>
                  <a:srgbClr val="000000"/>
                </a:solidFill>
              </a:rPr>
              <a:t>Stromatolites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Oldest micro fossils of </a:t>
            </a:r>
            <a:r>
              <a:rPr lang="en-US" sz="2800" dirty="0" err="1">
                <a:solidFill>
                  <a:srgbClr val="000000"/>
                </a:solidFill>
              </a:rPr>
              <a:t>cyanobacteria</a:t>
            </a:r>
            <a:r>
              <a:rPr lang="en-US" sz="2800" dirty="0">
                <a:solidFill>
                  <a:srgbClr val="000000"/>
                </a:solidFill>
              </a:rPr>
              <a:t>-like were found nearby from 3.5 years ago. =&gt; oldest DNA life.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130175"/>
            <a:ext cx="7772400" cy="210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cs typeface="Times New Roman" pitchFamily="16" charset="0"/>
              </a:rPr>
              <a:t>Who Was First ? Proteins or Nucleic Acids?</a:t>
            </a:r>
            <a:r>
              <a:rPr lang="pt-BR" sz="4400">
                <a:solidFill>
                  <a:srgbClr val="000000"/>
                </a:solidFill>
                <a:cs typeface="Times New Roman" pitchFamily="16" charset="0"/>
              </a:rPr>
              <a:t/>
            </a:r>
            <a:br>
              <a:rPr lang="pt-BR" sz="4400">
                <a:solidFill>
                  <a:srgbClr val="000000"/>
                </a:solidFill>
                <a:cs typeface="Times New Roman" pitchFamily="16" charset="0"/>
              </a:rPr>
            </a:br>
            <a:endParaRPr lang="pt-BR" sz="44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200400"/>
            <a:ext cx="2667000" cy="244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Proteins </a:t>
            </a: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It is easier to polymerize proteins than nucleotides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3200400"/>
            <a:ext cx="3048000" cy="2449513"/>
          </a:xfrm>
          <a:prstGeom prst="rect">
            <a:avLst/>
          </a:prstGeom>
          <a:solidFill>
            <a:srgbClr val="FFCCFF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Nucleic acids</a:t>
            </a: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special conditions in the soup enabled  replication without  proteins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715000" y="3124200"/>
            <a:ext cx="3429000" cy="2894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5613">
              <a:spcBef>
                <a:spcPts val="1750"/>
              </a:spcBef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Both</a:t>
            </a:r>
          </a:p>
          <a:p>
            <a:pPr marL="457200" indent="-455613">
              <a:spcBef>
                <a:spcPts val="1750"/>
              </a:spcBef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relation from the start: </a:t>
            </a:r>
          </a:p>
          <a:p>
            <a:pPr marL="457200" indent="-455613">
              <a:spcBef>
                <a:spcPts val="1750"/>
              </a:spcBef>
              <a:buFont typeface="Times New Roman" pitchFamily="16" charset="0"/>
              <a:buAutoNum type="alphaUcParenBoth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proteins-nucleotids </a:t>
            </a:r>
          </a:p>
          <a:p>
            <a:pPr marL="457200" indent="-455613">
              <a:spcBef>
                <a:spcPts val="1750"/>
              </a:spcBef>
              <a:buFont typeface="Times New Roman" pitchFamily="16" charset="0"/>
              <a:buAutoNum type="alphaUcParenBoth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Amino acids -codons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1828800"/>
            <a:ext cx="381000" cy="121920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rot="2700000">
            <a:off x="1928813" y="1576388"/>
            <a:ext cx="381000" cy="1371600"/>
          </a:xfrm>
          <a:prstGeom prst="downArrow">
            <a:avLst>
              <a:gd name="adj1" fmla="val 50000"/>
              <a:gd name="adj2" fmla="val 9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20040000">
            <a:off x="6551613" y="1830388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85800" y="5842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cs typeface="Times New Roman" pitchFamily="16" charset="0"/>
              </a:rPr>
              <a:t>The Chain to Life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1879600"/>
            <a:ext cx="8305800" cy="5508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000000"/>
                </a:solidFill>
                <a:cs typeface="Times New Roman" pitchFamily="16" charset="0"/>
              </a:rPr>
              <a:t>Inorganic materials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2641600"/>
            <a:ext cx="8305800" cy="1008063"/>
          </a:xfrm>
          <a:prstGeom prst="rect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000000"/>
                </a:solidFill>
                <a:cs typeface="Times New Roman" pitchFamily="16" charset="0"/>
              </a:rPr>
              <a:t>The creation of primordial soup (simple organic compounds were created from inorganic materials)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3937000"/>
            <a:ext cx="8305800" cy="550863"/>
          </a:xfrm>
          <a:prstGeom prst="rect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000000"/>
                </a:solidFill>
                <a:cs typeface="Times New Roman" pitchFamily="16" charset="0"/>
              </a:rPr>
              <a:t>Polymerization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4851400"/>
            <a:ext cx="8305800" cy="1008063"/>
          </a:xfrm>
          <a:prstGeom prst="rect">
            <a:avLst/>
          </a:prstGeom>
          <a:noFill/>
          <a:ln w="9360" cap="sq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990099"/>
                </a:solidFill>
                <a:cs typeface="Times New Roman" pitchFamily="16" charset="0"/>
              </a:rPr>
              <a:t>Creation of a simple system that can replicate itself:   knowledge and enzymatic/synthesis functions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5994400"/>
            <a:ext cx="8305800" cy="5508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000000"/>
                </a:solidFill>
                <a:cs typeface="Times New Roman" pitchFamily="16" charset="0"/>
              </a:rPr>
              <a:t>DNA/proteins mechanism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RNA World Hypothesis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24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RNA is an information carrier (like DNA)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RNA molecules can act as catalysts (unlike DNA)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The firsts living being were CELLs with only RNA inside (DNA and proteins came later)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Origin of Life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7338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RNA world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5532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DNA/protein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world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667000" y="4191000"/>
            <a:ext cx="990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410200" y="4191000"/>
            <a:ext cx="11430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</a:rPr>
              <a:t>FOLLOW THE LIFE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33600" y="1600200"/>
            <a:ext cx="6324600" cy="213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Solvent 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Biogenic elements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Source of Free Energy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3962400"/>
            <a:ext cx="7086600" cy="284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Verdana" pitchFamily="32" charset="0"/>
              </a:rPr>
              <a:t>searches for life within our solar system commonly retreat from a search for life to a search for “life as we know it,” meaning life based on liquid water, a suite of so-called “biogenic” elements (most famously carbon), and a usable source of free energy.</a:t>
            </a:r>
          </a:p>
          <a:p>
            <a:pPr algn="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Verdana" pitchFamily="32" charset="0"/>
              </a:rPr>
              <a:t>(Chyba &amp; Hand, 2005, p. 34)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1219200" cy="763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>
                <a:solidFill>
                  <a:srgbClr val="FF0000"/>
                </a:solidFill>
                <a:latin typeface="Symbol" pitchFamily="16" charset="2"/>
              </a:rPr>
              <a:t>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3333CC"/>
                </a:solidFill>
                <a:latin typeface="Tahoma" pitchFamily="32" charset="0"/>
              </a:rPr>
              <a:t>The Path to DNA/proteins System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667000" y="5410200"/>
            <a:ext cx="35814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9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latin typeface="Tahoma" pitchFamily="32" charset="0"/>
              </a:rPr>
              <a:t>DNA /proteins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743200" y="2438400"/>
            <a:ext cx="35052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latin typeface="Tahoma" pitchFamily="32" charset="0"/>
              </a:rPr>
              <a:t>Abiotic world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2514600" y="3352800"/>
            <a:ext cx="762000" cy="1828800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0" y="4038600"/>
            <a:ext cx="43434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RNA-World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867400" y="1447800"/>
            <a:ext cx="2590800" cy="990600"/>
          </a:xfrm>
          <a:prstGeom prst="wedgeRoundRectCallout">
            <a:avLst>
              <a:gd name="adj1" fmla="val -72611"/>
              <a:gd name="adj2" fmla="val 147278"/>
              <a:gd name="adj3" fmla="val 16667"/>
            </a:avLst>
          </a:prstGeom>
          <a:solidFill>
            <a:srgbClr val="FF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Tahoma" pitchFamily="32" charset="0"/>
              </a:rPr>
              <a:t>stability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791200" y="4419600"/>
            <a:ext cx="2667000" cy="990600"/>
          </a:xfrm>
          <a:prstGeom prst="wedgeRoundRectCallout">
            <a:avLst>
              <a:gd name="adj1" fmla="val -69940"/>
              <a:gd name="adj2" fmla="val -40704"/>
              <a:gd name="adj3" fmla="val 16667"/>
            </a:avLst>
          </a:prstGeom>
          <a:solidFill>
            <a:srgbClr val="FF99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Tahoma" pitchFamily="32" charset="0"/>
              </a:rPr>
              <a:t>replication</a:t>
            </a:r>
          </a:p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715000" y="5562600"/>
            <a:ext cx="2590800" cy="990600"/>
          </a:xfrm>
          <a:prstGeom prst="wedgeRoundRectCallout">
            <a:avLst>
              <a:gd name="adj1" fmla="val -84806"/>
              <a:gd name="adj2" fmla="val -117787"/>
              <a:gd name="adj3" fmla="val 16667"/>
            </a:avLst>
          </a:prstGeom>
          <a:solidFill>
            <a:srgbClr val="FF33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Tahoma" pitchFamily="32" charset="0"/>
              </a:rPr>
              <a:t>flexibility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715000" y="2971800"/>
            <a:ext cx="2590800" cy="990600"/>
          </a:xfrm>
          <a:prstGeom prst="wedgeRoundRectCallout">
            <a:avLst>
              <a:gd name="adj1" fmla="val -57843"/>
              <a:gd name="adj2" fmla="val 78528"/>
              <a:gd name="adj3" fmla="val 16667"/>
            </a:avLst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Tahoma" pitchFamily="32" charset="0"/>
              </a:rPr>
              <a:t>catalytic</a:t>
            </a:r>
          </a:p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Concept of the RNA world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Short strands of RNA-like molecules were produced spontaneously (with the help of minerals)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Eventually some of the RNA-like molecules were able to catalyze their own replication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Copying errors introduced mutations and therefore Darwinian-like evolution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Concept of the RNA world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371600" y="25146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90600" y="3124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33600" y="3505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0" y="3124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62200" y="25146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962400" y="3124200"/>
            <a:ext cx="914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934200" y="2971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172200" y="2971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410200" y="2971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7696200" y="2971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28600" y="5638800"/>
            <a:ext cx="914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28600" y="2590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81000" y="38100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867400" y="3200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6629400" y="3200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7391400" y="3200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477000" y="1981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715000" y="1981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239000" y="1981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5410200" y="2209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6172200" y="2209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6934200" y="2209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6477000" y="38100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953000" y="38100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5410200" y="40386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6172200" y="40386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2895600" y="6019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2133600" y="6019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1219200" y="62484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3962400" y="6400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1676400" y="6246813"/>
            <a:ext cx="457200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2590800" y="6248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8458200" y="2971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8153400" y="3200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2895600" y="5029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1371600" y="5029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1828800" y="5257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2590800" y="5257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3352800" y="5257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4419600" y="5029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>
            <a:off x="4114800" y="5257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7162800" y="5257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6400800" y="5257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5638800" y="5257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7924800" y="5257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>
            <a:off x="6096000" y="5486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1" name="Line 53"/>
          <p:cNvSpPr>
            <a:spLocks noChangeShapeType="1"/>
          </p:cNvSpPr>
          <p:nvPr/>
        </p:nvSpPr>
        <p:spPr bwMode="auto">
          <a:xfrm>
            <a:off x="6858000" y="5486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7620000" y="5486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8686800" y="5257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>
            <a:off x="8382000" y="5486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362200" y="55626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3124200" y="55626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3657600" y="5943600"/>
            <a:ext cx="381000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>
            <a:off x="4495800" y="5867400"/>
            <a:ext cx="914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7162800" y="6172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6400800" y="6172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5638800" y="6172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U</a:t>
            </a: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7924800" y="6172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6096000" y="6400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6858000" y="6400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7620000" y="6400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8686800" y="61722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57" name="Line 69"/>
          <p:cNvSpPr>
            <a:spLocks noChangeShapeType="1"/>
          </p:cNvSpPr>
          <p:nvPr/>
        </p:nvSpPr>
        <p:spPr bwMode="auto">
          <a:xfrm>
            <a:off x="8382000" y="64008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838200" y="18288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1905000" y="1752600"/>
            <a:ext cx="457200" cy="457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800" y="84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RNA World Model: </a:t>
            </a:r>
            <a:br>
              <a:rPr lang="en-US" sz="44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Evolution from RNA to DNA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2514600" cy="1800225"/>
          </a:xfrm>
          <a:prstGeom prst="rect">
            <a:avLst/>
          </a:prstGeom>
          <a:solidFill>
            <a:srgbClr val="FFFF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Emerging of RNA as an outcome of polymerization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90800" y="3048000"/>
            <a:ext cx="2819400" cy="1373188"/>
          </a:xfrm>
          <a:prstGeom prst="rect">
            <a:avLst/>
          </a:prstGeom>
          <a:solidFill>
            <a:srgbClr val="FF33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 self replicating without enzymes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14800" y="4343400"/>
            <a:ext cx="2514600" cy="947738"/>
          </a:xfrm>
          <a:prstGeom prst="rect">
            <a:avLst/>
          </a:prstGeom>
          <a:solidFill>
            <a:srgbClr val="00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 - proteins system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10200" y="5257800"/>
            <a:ext cx="3276600" cy="947738"/>
          </a:xfrm>
          <a:prstGeom prst="rect">
            <a:avLst/>
          </a:prstGeom>
          <a:solidFill>
            <a:srgbClr val="CCCCFF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DNA-RNA-proteins system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flipV="1">
            <a:off x="457200" y="4343400"/>
            <a:ext cx="2590800" cy="990600"/>
          </a:xfrm>
          <a:prstGeom prst="wedgeEllipseCallout">
            <a:avLst>
              <a:gd name="adj1" fmla="val -15995"/>
              <a:gd name="adj2" fmla="val 135574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33CC"/>
                </a:solidFill>
              </a:rPr>
              <a:t>1.</a:t>
            </a:r>
            <a:r>
              <a:rPr lang="en-US">
                <a:solidFill>
                  <a:srgbClr val="000000"/>
                </a:solidFill>
              </a:rPr>
              <a:t> How ?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Who/Which?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5257800" y="2514600"/>
            <a:ext cx="2438400" cy="1066800"/>
          </a:xfrm>
          <a:prstGeom prst="wedgeEllipseCallout">
            <a:avLst>
              <a:gd name="adj1" fmla="val -47722"/>
              <a:gd name="adj2" fmla="val 82292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33CC"/>
                </a:solidFill>
              </a:rPr>
              <a:t>2.</a:t>
            </a:r>
            <a:r>
              <a:rPr lang="en-US">
                <a:solidFill>
                  <a:srgbClr val="000000"/>
                </a:solidFill>
              </a:rPr>
              <a:t> Catalytic function ?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flipH="1" flipV="1">
            <a:off x="2514600" y="5257800"/>
            <a:ext cx="2514600" cy="1371600"/>
          </a:xfrm>
          <a:prstGeom prst="wedgeEllipseCallout">
            <a:avLst>
              <a:gd name="adj1" fmla="val -35796"/>
              <a:gd name="adj2" fmla="val 58912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33CC"/>
                </a:solidFill>
              </a:rPr>
              <a:t>3.</a:t>
            </a:r>
            <a:r>
              <a:rPr lang="en-US">
                <a:solidFill>
                  <a:srgbClr val="000000"/>
                </a:solidFill>
              </a:rPr>
              <a:t> The path? mechanism to path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3333CC"/>
                </a:solidFill>
              </a:rPr>
              <a:t>Organic From Inorganic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 (</a:t>
            </a:r>
            <a:r>
              <a:rPr lang="en-US" sz="2800">
                <a:solidFill>
                  <a:srgbClr val="000000"/>
                </a:solidFill>
              </a:rPr>
              <a:t>Miller, Urey, Eigen) : Put together a </a:t>
            </a: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blend</a:t>
            </a:r>
            <a:r>
              <a:rPr lang="en-US" sz="2800">
                <a:solidFill>
                  <a:srgbClr val="000000"/>
                </a:solidFill>
              </a:rPr>
              <a:t> of particular gases and water, then by the help of electric stream,  spontaneous simple organic </a:t>
            </a: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compounds</a:t>
            </a:r>
            <a:r>
              <a:rPr lang="en-US" sz="2800">
                <a:solidFill>
                  <a:srgbClr val="000000"/>
                </a:solidFill>
              </a:rPr>
              <a:t> as purines, pyrimidines and others that exist in living organisms, are created. </a:t>
            </a:r>
          </a:p>
          <a:p>
            <a:pPr marL="341313" indent="-341313" algn="r" rt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cs typeface="Times New Roman" pitchFamily="16" charset="0"/>
            </a:endParaRPr>
          </a:p>
          <a:p>
            <a:pPr marL="341313" indent="-341313" algn="r" rtl="1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cs typeface="Times New Roman" pitchFamily="16" charset="0"/>
              </a:rPr>
              <a:t>Conclusion: simple organic compounds (amino acids, nucleotides, ATP-like)  were created from inorganic materials.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09600" y="53340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Prebiotic synthesis of Purines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2133600"/>
          <a:ext cx="6096000" cy="3124200"/>
        </p:xfrm>
        <a:graphic>
          <a:graphicData uri="http://schemas.openxmlformats.org/presentationml/2006/ole">
            <p:oleObj spid="_x0000_s40962" r:id="rId4" imgW="10447619" imgH="2828571" progId="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Biochemical Molecules of the  Prebiotic Earth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2400" y="152400"/>
            <a:ext cx="4343400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>
                <a:solidFill>
                  <a:srgbClr val="000000"/>
                </a:solidFill>
              </a:rPr>
              <a:t>Adenine Synthesis in Interstellar Space</a:t>
            </a: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4351338" y="152400"/>
            <a:ext cx="4562475" cy="6551613"/>
            <a:chOff x="2741" y="96"/>
            <a:chExt cx="2874" cy="4127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1" y="96"/>
              <a:ext cx="2874" cy="41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2741" y="96"/>
              <a:ext cx="2874" cy="41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Pyrimidines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11363"/>
            <a:ext cx="5867400" cy="3475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nucleotide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752600"/>
            <a:ext cx="5772150" cy="426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277813"/>
            <a:ext cx="8385175" cy="6302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</a:rPr>
              <a:t>FOLLOW THE LIFE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76400" y="1981200"/>
            <a:ext cx="6781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water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carbon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nitrogen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energy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entropy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>
                <a:solidFill>
                  <a:srgbClr val="000000"/>
                </a:solidFill>
              </a:rPr>
              <a:t>Follow the information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3200400"/>
            <a:ext cx="1219200" cy="763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>
                <a:solidFill>
                  <a:srgbClr val="FF0000"/>
                </a:solidFill>
                <a:latin typeface="Symbol" pitchFamily="16" charset="2"/>
              </a:rPr>
              <a:t>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Polymerization : From a Simple Compound to a Complex One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90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cs typeface="Times New Roman" pitchFamily="16" charset="0"/>
              </a:rPr>
              <a:t>Molecules of the same type composed to polymers:  amino acids composed to polypeptides, some with enzymatic functions. Nucleotides have composed to RNA-like chains.</a:t>
            </a:r>
          </a:p>
          <a:p>
            <a:pPr marL="341313" indent="-341313" algn="r" rtl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cs typeface="Times New Roman" pitchFamily="16" charset="0"/>
            </a:endParaRPr>
          </a:p>
          <a:p>
            <a:pPr marL="341313" indent="-341313" algn="r" rtl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cs typeface="Times New Roman" pitchFamily="16" charset="0"/>
              </a:rPr>
              <a:t>Orgel has exhibited spontaneously attaching nucleotides to an RNA-like chain.</a:t>
            </a:r>
          </a:p>
          <a:p>
            <a:pPr marL="341313" indent="-341313" algn="r" rtl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marL="341313" indent="-341313" algn="r" rtl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 noChangeArrowheads="1"/>
          </p:cNvSpPr>
          <p:nvPr/>
        </p:nvSpPr>
        <p:spPr bwMode="auto">
          <a:xfrm>
            <a:off x="5257800" y="1524000"/>
            <a:ext cx="3048000" cy="2362200"/>
          </a:xfrm>
          <a:prstGeom prst="downArrowCallout">
            <a:avLst>
              <a:gd name="adj1" fmla="val 32258"/>
              <a:gd name="adj2" fmla="val 32258"/>
              <a:gd name="adj3" fmla="val 16667"/>
              <a:gd name="adj4" fmla="val 66667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533400" y="1600200"/>
            <a:ext cx="3048000" cy="2362200"/>
          </a:xfrm>
          <a:prstGeom prst="downArrowCallout">
            <a:avLst>
              <a:gd name="adj1" fmla="val 32258"/>
              <a:gd name="adj2" fmla="val 32258"/>
              <a:gd name="adj3" fmla="val 16667"/>
              <a:gd name="adj4" fmla="val 66667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3429000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r" rtl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000000"/>
                </a:solidFill>
              </a:rPr>
              <a:t>RNA-replicase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Evolution in Vitro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3962400" cy="16287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all new RNA molecules are complementary with original RNA - serves as a template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10200" y="1524000"/>
            <a:ext cx="3505200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RNA-replicase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U, C, G, A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48200" y="3810000"/>
            <a:ext cx="4038600" cy="2328863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in vitro Evolution-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Population of different RNA molecules is created 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After some generations </a:t>
            </a:r>
            <a:r>
              <a:rPr lang="en-US">
                <a:solidFill>
                  <a:srgbClr val="008080"/>
                </a:solidFill>
              </a:rPr>
              <a:t>one molecule </a:t>
            </a:r>
            <a:r>
              <a:rPr lang="en-US" sz="2800" b="1">
                <a:solidFill>
                  <a:srgbClr val="008080"/>
                </a:solidFill>
              </a:rPr>
              <a:t>takes over</a:t>
            </a:r>
            <a:r>
              <a:rPr lang="en-US">
                <a:solidFill>
                  <a:srgbClr val="000000"/>
                </a:solidFill>
              </a:rPr>
              <a:t> (different molecule every tube)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3581400" cy="1169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 molecule</a:t>
            </a: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 U, C, G,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Requirements from the first replicating molecule 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It must have informational properties.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It must have been capable of directing the ordered assembly of its sub-units to form additional copies of itself.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The sub-units must be readily available.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The genetic material must be stable to enable the rate of replication to exceed the rate of decomposition.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Flexibility – to enable an evolutional path.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A Problematic Issue in Creating RNA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167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r" rtl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>
                <a:solidFill>
                  <a:srgbClr val="000000"/>
                </a:solidFill>
              </a:rPr>
              <a:t>It’s not likely that RNA molecule was created in prebiotic conditions mainly because of the difficulty in attaching pyrimidines (C, U) to ribose to form pyrimidines nucleosides.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" y="3962400"/>
            <a:ext cx="2362200" cy="1922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A period of time when environment enabled RNA to be created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76600" y="3962400"/>
            <a:ext cx="2286000" cy="20447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Primitive </a:t>
            </a:r>
            <a:r>
              <a:rPr lang="en-US" sz="3200">
                <a:solidFill>
                  <a:srgbClr val="000000"/>
                </a:solidFill>
              </a:rPr>
              <a:t>clay</a:t>
            </a:r>
            <a:r>
              <a:rPr lang="en-US">
                <a:solidFill>
                  <a:srgbClr val="000000"/>
                </a:solidFill>
              </a:rPr>
              <a:t> self-replicating system, from which an RNA system evolved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943600" y="3962400"/>
            <a:ext cx="2743200" cy="22891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A simpler RNA-like molecule, maybe only with purines (A, G)  and from which an RNA system evolved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6172200"/>
            <a:ext cx="2133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Joyce, 1989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0010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8" y="1646238"/>
            <a:ext cx="8382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In Miller’s experiments, ribose (component of RNA) was created and deoxy-ribose (in DNA) was harder to produce. Deoxy-ribose tends to </a:t>
            </a:r>
            <a:r>
              <a:rPr lang="en-US" sz="3200">
                <a:solidFill>
                  <a:srgbClr val="000000"/>
                </a:solidFill>
                <a:cs typeface="Times New Roman" pitchFamily="16" charset="0"/>
              </a:rPr>
              <a:t>decompose</a:t>
            </a:r>
            <a:r>
              <a:rPr lang="en-US" sz="3200">
                <a:solidFill>
                  <a:srgbClr val="000000"/>
                </a:solidFill>
              </a:rPr>
              <a:t> better than ribose.</a:t>
            </a:r>
          </a:p>
          <a:p>
            <a:pPr marL="341313" indent="-341313" algn="r" rtl="1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RNA is simpler then DNA. </a:t>
            </a:r>
          </a:p>
          <a:p>
            <a:pPr marL="341313" indent="-341313" algn="r" rtl="1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It exists in viruses (and no DNA)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39763" y="457200"/>
            <a:ext cx="7497762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</a:rPr>
              <a:t>1) Arguments for an RNA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04800" y="182563"/>
            <a:ext cx="8382000" cy="960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077200" cy="5140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Most of the biological co-enzymes are nucleotides or compounds that could be derived from nucleotides.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It has been proved experimentally that it has enzymatic functions, for example: </a:t>
            </a:r>
          </a:p>
          <a:p>
            <a:pPr marL="741363" lvl="1" indent="-28416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(Cech): Tetrahymena’s ribosomal RNA contains self splicing introns.</a:t>
            </a:r>
          </a:p>
          <a:p>
            <a:pPr marL="741363" lvl="1" indent="-28416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(Altman): E.Coli’s ribonuclease-P cuts phosphodiester bonds during maturation of the t-RNA molecule.</a:t>
            </a:r>
          </a:p>
          <a:p>
            <a:pPr marL="341313" indent="-341313" algn="r" rtl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The DNA-protein system cannot work without RNA. Maybe it is an outcome of RNA history</a:t>
            </a:r>
          </a:p>
          <a:p>
            <a:pPr marL="741363" lvl="1" indent="-284163" algn="r" rtl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39763" y="365125"/>
            <a:ext cx="7497762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</a:rPr>
              <a:t>2) Arguments for a RNA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84582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8600" y="3505200"/>
            <a:ext cx="8610600" cy="9906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2895600" y="3505200"/>
            <a:ext cx="1524000" cy="990600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flipH="1">
            <a:off x="4419600" y="3505200"/>
            <a:ext cx="1524000" cy="990600"/>
          </a:xfrm>
          <a:prstGeom prst="rtTriangl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533400" y="4495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4876800"/>
            <a:ext cx="60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4.6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6477000" y="4495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5715000" y="4495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124200" y="4495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5029200" y="4495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228600" y="3505200"/>
            <a:ext cx="2667000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943600" y="3505200"/>
            <a:ext cx="2895600" cy="990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743200" y="4876800"/>
            <a:ext cx="60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4.2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724400" y="4953000"/>
            <a:ext cx="60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3.8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410200" y="4953000"/>
            <a:ext cx="60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3.6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172200" y="4876800"/>
            <a:ext cx="60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3.4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28600" y="2362200"/>
            <a:ext cx="15240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Accretion of planet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676400" y="2362200"/>
            <a:ext cx="17526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Stabilization of crust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429000" y="2362200"/>
            <a:ext cx="16764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Fall off of meteors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828800" y="5410200"/>
            <a:ext cx="22860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Hydrosphere in place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5334000" y="4799013"/>
            <a:ext cx="1588" cy="1069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4800600" y="5791200"/>
            <a:ext cx="762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Isua</a:t>
            </a: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V="1">
            <a:off x="5943600" y="4799013"/>
            <a:ext cx="1588" cy="1069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5638800" y="5943600"/>
            <a:ext cx="19812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Warrawoona stromaotolites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6096000" y="2362200"/>
            <a:ext cx="24384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Fossil evidence of DNA/protein life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-1588" y="5334000"/>
            <a:ext cx="1298576" cy="1588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0" y="5305425"/>
            <a:ext cx="1219200" cy="119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Time in billion years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549275" y="365125"/>
            <a:ext cx="7680325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</a:rPr>
              <a:t>3) Arguments for an RNA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8600" y="160338"/>
            <a:ext cx="8229600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Arguments </a:t>
            </a:r>
            <a:r>
              <a:rPr lang="en-US" sz="4400">
                <a:solidFill>
                  <a:srgbClr val="FF0000"/>
                </a:solidFill>
              </a:rPr>
              <a:t>against </a:t>
            </a:r>
            <a:r>
              <a:rPr lang="en-US" sz="4400">
                <a:solidFill>
                  <a:srgbClr val="000000"/>
                </a:solidFill>
              </a:rPr>
              <a:t>an RNA World Model: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2514600" cy="1800225"/>
          </a:xfrm>
          <a:prstGeom prst="rect">
            <a:avLst/>
          </a:prstGeom>
          <a:solidFill>
            <a:srgbClr val="FFFF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Emerging of RNA as an outcome of polymerization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90800" y="3048000"/>
            <a:ext cx="2819400" cy="1373188"/>
          </a:xfrm>
          <a:prstGeom prst="rect">
            <a:avLst/>
          </a:prstGeom>
          <a:solidFill>
            <a:srgbClr val="FF33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 self replicating without enzymes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14800" y="4343400"/>
            <a:ext cx="2514600" cy="947738"/>
          </a:xfrm>
          <a:prstGeom prst="rect">
            <a:avLst/>
          </a:prstGeom>
          <a:solidFill>
            <a:srgbClr val="00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RNA - proteins system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10200" y="5257800"/>
            <a:ext cx="3276600" cy="947738"/>
          </a:xfrm>
          <a:prstGeom prst="rect">
            <a:avLst/>
          </a:prstGeom>
          <a:solidFill>
            <a:srgbClr val="CCCCFF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DNA-RNA-proteins system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04800" y="4495800"/>
            <a:ext cx="3657600" cy="1524000"/>
          </a:xfrm>
          <a:prstGeom prst="wedgeEllipseCallout">
            <a:avLst>
              <a:gd name="adj1" fmla="val 44662"/>
              <a:gd name="adj2" fmla="val -60625"/>
            </a:avLst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No self replicating RNA molecules has been found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600000">
            <a:off x="2652713" y="1139825"/>
            <a:ext cx="4648200" cy="1981200"/>
          </a:xfrm>
          <a:prstGeom prst="cloudCallout">
            <a:avLst>
              <a:gd name="adj1" fmla="val -53653"/>
              <a:gd name="adj2" fmla="val 32500"/>
            </a:avLst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Prebiotic conditions - How could an RNA molecule emerg in the prebiotic condition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6553200" y="2819400"/>
            <a:ext cx="1905000" cy="2286000"/>
          </a:xfrm>
          <a:prstGeom prst="wedgeRoundRectCallout">
            <a:avLst>
              <a:gd name="adj1" fmla="val -121417"/>
              <a:gd name="adj2" fmla="val 1319"/>
              <a:gd name="adj3" fmla="val 16667"/>
            </a:avLst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rtl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efficiency, fidelity of catalytic functions in prebiotic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Group 1"/>
          <p:cNvGraphicFramePr>
            <a:graphicFrameLocks noGrp="1"/>
          </p:cNvGraphicFramePr>
          <p:nvPr/>
        </p:nvGraphicFramePr>
        <p:xfrm>
          <a:off x="914400" y="304800"/>
          <a:ext cx="7773988" cy="6453188"/>
        </p:xfrm>
        <a:graphic>
          <a:graphicData uri="http://schemas.openxmlformats.org/drawingml/2006/table">
            <a:tbl>
              <a:tblPr/>
              <a:tblGrid>
                <a:gridCol w="1943100"/>
                <a:gridCol w="2020888"/>
                <a:gridCol w="1866900"/>
                <a:gridCol w="1943100"/>
              </a:tblGrid>
              <a:tr h="712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5688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Joyce’s  Theory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De Dove’s Theory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Orgel’s Theory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Basic Hypothetical Assumptions</a:t>
                      </a:r>
                    </a:p>
                  </a:txBody>
                  <a:tcPr marL="90000" marR="90000" marT="5688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The existence of a soup of activated mononucleotides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Interaction of RNA variants and aminio acids.The existence of a primitive peptide-assembly machinery.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The existence of  a RNA world in which RNA catalyzed all reactions and replicated.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Findings</a:t>
                      </a:r>
                    </a:p>
                  </a:txBody>
                  <a:tcPr marL="90000" marR="90000" marT="5688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No RNA molecule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replication. Simpler genetic system preceded RNA.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The existence of RNA replication , and a mechanism of selection by amplification.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Darwinian evolution at the molecular level.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Pool of random oligonucleotides.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Isolation of a catalyst that joins together with oligonucleotides.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Flaws</a:t>
                      </a:r>
                    </a:p>
                  </a:txBody>
                  <a:tcPr marL="90000" marR="90000" marT="5688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Racemic mixtures of nucleotides makes replication very difficult.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No mechanism of seperation of the double stranded RNA is offered.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Inability to synthesis ribose in adequate quantity and purity.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Modest success in synthesizing nucleotides directly from their components.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Why Nitrogen?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686800" cy="563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N is the fourth more abundant chemically active element  in the Universe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N is one of the elements (together with C, O and P) entering in the composition of the carrier of biological information</a:t>
            </a:r>
            <a:r>
              <a:rPr lang="pt-BR" sz="3200">
                <a:solidFill>
                  <a:srgbClr val="000000"/>
                </a:solidFill>
              </a:rPr>
              <a:t> in Earth (DNA)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N allows the assembling of a number of  complex, heterocyclic,  assymmetric compounds</a:t>
            </a:r>
            <a:r>
              <a:rPr lang="pt-BR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 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</a:rPr>
              <a:t>The odd-valence of N compounds introduces asymmetries, which are a necessary condition for information storage</a:t>
            </a:r>
            <a:r>
              <a:rPr lang="pt-BR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</a:rPr>
              <a:t>Nucleic acids (DNA/RNA)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1524000"/>
            <a:ext cx="6096000" cy="487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>
                <a:solidFill>
                  <a:srgbClr val="000000"/>
                </a:solidFill>
              </a:rPr>
              <a:t>The living organisms contain two sorts of </a:t>
            </a:r>
            <a:r>
              <a:rPr lang="en-US" sz="2800">
                <a:solidFill>
                  <a:srgbClr val="009999"/>
                </a:solidFill>
                <a:hlinkClick r:id="rId3"/>
              </a:rPr>
              <a:t>nucleic acids</a:t>
            </a:r>
            <a:r>
              <a:rPr lang="en-US" sz="2800">
                <a:solidFill>
                  <a:srgbClr val="000000"/>
                </a:solidFill>
              </a:rPr>
              <a:t>: DNA and RNA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>
                <a:solidFill>
                  <a:srgbClr val="000000"/>
                </a:solidFill>
              </a:rPr>
              <a:t>Deoxyribonucleic acid (DNA) is the </a:t>
            </a:r>
            <a:r>
              <a:rPr lang="en-US" sz="2800">
                <a:solidFill>
                  <a:srgbClr val="009999"/>
                </a:solidFill>
                <a:hlinkClick r:id="rId3"/>
              </a:rPr>
              <a:t>nucleic acid</a:t>
            </a:r>
            <a:r>
              <a:rPr lang="en-US" sz="2800">
                <a:solidFill>
                  <a:srgbClr val="000000"/>
                </a:solidFill>
              </a:rPr>
              <a:t> that contains the genetic instructions used in the development and functioning of all known living organisms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>
                <a:solidFill>
                  <a:srgbClr val="000000"/>
                </a:solidFill>
              </a:rPr>
              <a:t>Both DNA and RNA are constituted by </a:t>
            </a:r>
            <a:r>
              <a:rPr lang="en-US" sz="2800">
                <a:solidFill>
                  <a:srgbClr val="009999"/>
                </a:solidFill>
                <a:hlinkClick r:id="rId4"/>
              </a:rPr>
              <a:t>nucleotides</a:t>
            </a:r>
            <a:r>
              <a:rPr lang="en-US" sz="2800">
                <a:solidFill>
                  <a:srgbClr val="000000"/>
                </a:solidFill>
              </a:rPr>
              <a:t> linked together in long polymers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6000"/>
            <a:ext cx="30480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cxnSp>
        <p:nvCxnSpPr>
          <p:cNvPr id="11268" name="AutoShape 4"/>
          <p:cNvCxnSpPr>
            <a:cxnSpLocks noChangeShapeType="1"/>
          </p:cNvCxnSpPr>
          <p:nvPr/>
        </p:nvCxnSpPr>
        <p:spPr bwMode="auto">
          <a:xfrm flipH="1">
            <a:off x="7772400" y="3810000"/>
            <a:ext cx="1371600" cy="153988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269" name="AutoShape 5"/>
          <p:cNvCxnSpPr>
            <a:cxnSpLocks noChangeShapeType="1"/>
          </p:cNvCxnSpPr>
          <p:nvPr/>
        </p:nvCxnSpPr>
        <p:spPr bwMode="auto">
          <a:xfrm flipH="1" flipV="1">
            <a:off x="2133600" y="5637213"/>
            <a:ext cx="914400" cy="838200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8683625" cy="3492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524000"/>
            <a:ext cx="4572000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00"/>
                </a:solidFill>
              </a:rPr>
              <a:t>Each nucleotide: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00"/>
                </a:solidFill>
              </a:rPr>
              <a:t>1) Five-carbon </a:t>
            </a:r>
            <a:r>
              <a:rPr lang="en-US" sz="2000">
                <a:solidFill>
                  <a:srgbClr val="FFFFFF"/>
                </a:solidFill>
              </a:rPr>
              <a:t>sugar</a:t>
            </a:r>
            <a:r>
              <a:rPr lang="en-US" sz="2000">
                <a:solidFill>
                  <a:srgbClr val="FFFF00"/>
                </a:solidFill>
              </a:rPr>
              <a:t> molecule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00"/>
                </a:solidFill>
              </a:rPr>
              <a:t>2) One or more </a:t>
            </a:r>
            <a:r>
              <a:rPr lang="en-US" sz="2000">
                <a:solidFill>
                  <a:srgbClr val="FFFFFF"/>
                </a:solidFill>
              </a:rPr>
              <a:t>phosphate</a:t>
            </a:r>
            <a:r>
              <a:rPr lang="en-US" sz="2000">
                <a:solidFill>
                  <a:srgbClr val="FFFF00"/>
                </a:solidFill>
              </a:rPr>
              <a:t> groups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00"/>
                </a:solidFill>
              </a:rPr>
              <a:t>3) </a:t>
            </a:r>
            <a:r>
              <a:rPr lang="en-US" sz="2000">
                <a:solidFill>
                  <a:srgbClr val="FFFFFF"/>
                </a:solidFill>
              </a:rPr>
              <a:t>Nitrogen</a:t>
            </a:r>
            <a:r>
              <a:rPr lang="en-US" sz="2000">
                <a:solidFill>
                  <a:srgbClr val="FFFF00"/>
                </a:solidFill>
              </a:rPr>
              <a:t>-containing compound –  nitrogenous base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Nucleotide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0"/>
            <a:ext cx="3089275" cy="673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953000" y="282575"/>
            <a:ext cx="8461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Strand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715000" y="685800"/>
            <a:ext cx="1066800" cy="1447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3048000" cy="2471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DNA strand   DNA strand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		T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T		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G		C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C		G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791200" y="609600"/>
            <a:ext cx="914400" cy="533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486400" y="1293813"/>
            <a:ext cx="2057400" cy="1450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91000" y="2819400"/>
            <a:ext cx="193675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Hydrogen bond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(weak)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6750" y="4357688"/>
            <a:ext cx="2559050" cy="703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 can link only with T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G can link only with C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1450" y="868363"/>
            <a:ext cx="5856288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DNA has a double helix structure.</a:t>
            </a:r>
            <a:r>
              <a:rPr lang="en-US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57238" y="5715000"/>
            <a:ext cx="4314825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Two DNA strands are “complimentary”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to each 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RNA World Hypothesis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492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RNA is an information carrier (like DNA)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RNA molecules can act as catalysts (unlike DNA)</a:t>
            </a:r>
          </a:p>
          <a:p>
            <a:pPr marL="341313" indent="-341313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But self-replicating systems of RNA molecules have not been found in nature yet …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906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Origin of Life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338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RNA world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553200" y="3810000"/>
            <a:ext cx="1676400" cy="7620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DNA/protein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world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667000" y="4191000"/>
            <a:ext cx="990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410200" y="4191000"/>
            <a:ext cx="11430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2012</Words>
  <PresentationFormat>On-screen Show (4:3)</PresentationFormat>
  <Paragraphs>349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</dc:creator>
  <cp:lastModifiedBy>Admin</cp:lastModifiedBy>
  <cp:revision>33</cp:revision>
  <cp:lastPrinted>1601-01-01T00:00:00Z</cp:lastPrinted>
  <dcterms:created xsi:type="dcterms:W3CDTF">1601-01-01T00:00:00Z</dcterms:created>
  <dcterms:modified xsi:type="dcterms:W3CDTF">2019-07-26T05:27:17Z</dcterms:modified>
</cp:coreProperties>
</file>