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67" r:id="rId4"/>
    <p:sldId id="258" r:id="rId5"/>
    <p:sldId id="259" r:id="rId6"/>
    <p:sldId id="260" r:id="rId7"/>
    <p:sldId id="262" r:id="rId8"/>
    <p:sldId id="268" r:id="rId9"/>
    <p:sldId id="263" r:id="rId10"/>
    <p:sldId id="271" r:id="rId11"/>
    <p:sldId id="264" r:id="rId12"/>
    <p:sldId id="269" r:id="rId13"/>
    <p:sldId id="265" r:id="rId14"/>
    <p:sldId id="266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19BBF-20F0-4E4A-9DAC-1AD008C05EE2}" type="datetimeFigureOut">
              <a:rPr lang="en-US" smtClean="0"/>
              <a:pPr/>
              <a:t>18/07/2019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9D341-E556-4AC3-81F6-540836EC8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Estuarine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9D341-E556-4AC3-81F6-540836EC89C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DAD9-70DE-4F79-BD03-98F42A3D22B0}" type="datetimeFigureOut">
              <a:rPr lang="en-US" smtClean="0"/>
              <a:pPr/>
              <a:t>18/07/2019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B32A-B7C9-411C-819B-EEFC4645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DAD9-70DE-4F79-BD03-98F42A3D22B0}" type="datetimeFigureOut">
              <a:rPr lang="en-US" smtClean="0"/>
              <a:pPr/>
              <a:t>18/07/2019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B32A-B7C9-411C-819B-EEFC4645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DAD9-70DE-4F79-BD03-98F42A3D22B0}" type="datetimeFigureOut">
              <a:rPr lang="en-US" smtClean="0"/>
              <a:pPr/>
              <a:t>18/07/2019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B32A-B7C9-411C-819B-EEFC4645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DAD9-70DE-4F79-BD03-98F42A3D22B0}" type="datetimeFigureOut">
              <a:rPr lang="en-US" smtClean="0"/>
              <a:pPr/>
              <a:t>18/07/2019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B32A-B7C9-411C-819B-EEFC4645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DAD9-70DE-4F79-BD03-98F42A3D22B0}" type="datetimeFigureOut">
              <a:rPr lang="en-US" smtClean="0"/>
              <a:pPr/>
              <a:t>18/07/2019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B32A-B7C9-411C-819B-EEFC4645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DAD9-70DE-4F79-BD03-98F42A3D22B0}" type="datetimeFigureOut">
              <a:rPr lang="en-US" smtClean="0"/>
              <a:pPr/>
              <a:t>18/07/2019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B32A-B7C9-411C-819B-EEFC4645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DAD9-70DE-4F79-BD03-98F42A3D22B0}" type="datetimeFigureOut">
              <a:rPr lang="en-US" smtClean="0"/>
              <a:pPr/>
              <a:t>18/07/2019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B32A-B7C9-411C-819B-EEFC4645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DAD9-70DE-4F79-BD03-98F42A3D22B0}" type="datetimeFigureOut">
              <a:rPr lang="en-US" smtClean="0"/>
              <a:pPr/>
              <a:t>18/07/2019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B32A-B7C9-411C-819B-EEFC4645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DAD9-70DE-4F79-BD03-98F42A3D22B0}" type="datetimeFigureOut">
              <a:rPr lang="en-US" smtClean="0"/>
              <a:pPr/>
              <a:t>18/07/2019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B32A-B7C9-411C-819B-EEFC4645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DAD9-70DE-4F79-BD03-98F42A3D22B0}" type="datetimeFigureOut">
              <a:rPr lang="en-US" smtClean="0"/>
              <a:pPr/>
              <a:t>18/07/2019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B32A-B7C9-411C-819B-EEFC4645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DAD9-70DE-4F79-BD03-98F42A3D22B0}" type="datetimeFigureOut">
              <a:rPr lang="en-US" smtClean="0"/>
              <a:pPr/>
              <a:t>18/07/2019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6CB32A-B7C9-411C-819B-EEFC46452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7ADAD9-70DE-4F79-BD03-98F42A3D22B0}" type="datetimeFigureOut">
              <a:rPr lang="en-US" smtClean="0"/>
              <a:pPr/>
              <a:t>18/07/2019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6CB32A-B7C9-411C-819B-EEFC464527D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Mangroves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Prof. Mrs. </a:t>
            </a:r>
            <a:r>
              <a:rPr lang="en-US" dirty="0" err="1" smtClean="0">
                <a:solidFill>
                  <a:schemeClr val="tx1"/>
                </a:solidFill>
              </a:rPr>
              <a:t>Manisha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Gurme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Dept.Of</a:t>
            </a:r>
            <a:r>
              <a:rPr lang="en-US" dirty="0" smtClean="0">
                <a:solidFill>
                  <a:schemeClr val="tx1"/>
                </a:solidFill>
              </a:rPr>
              <a:t> Botany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Dayanand</a:t>
            </a:r>
            <a:r>
              <a:rPr lang="en-US" dirty="0" smtClean="0">
                <a:solidFill>
                  <a:schemeClr val="tx1"/>
                </a:solidFill>
              </a:rPr>
              <a:t> Science </a:t>
            </a:r>
            <a:r>
              <a:rPr lang="en-US" dirty="0" err="1" smtClean="0">
                <a:solidFill>
                  <a:schemeClr val="tx1"/>
                </a:solidFill>
              </a:rPr>
              <a:t>College,Latur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B.SC. 1 </a:t>
            </a:r>
            <a:r>
              <a:rPr lang="en-US" dirty="0" err="1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Year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ball\Downloads\lenticel pne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00144" y="1371600"/>
            <a:ext cx="7174657" cy="456963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438400" y="6096000"/>
            <a:ext cx="5575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Pneumatophores</a:t>
            </a:r>
            <a:r>
              <a:rPr lang="en-US" sz="2400" dirty="0" smtClean="0"/>
              <a:t> showing lenticels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3)</a:t>
            </a:r>
            <a:r>
              <a:rPr lang="en-US" sz="2400" dirty="0" err="1" smtClean="0"/>
              <a:t>Vivipary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- The mangroves show the phenomenon of viviparous germination </a:t>
            </a:r>
            <a:r>
              <a:rPr lang="en-US" sz="2400" dirty="0" err="1" smtClean="0"/>
              <a:t>i</a:t>
            </a:r>
            <a:r>
              <a:rPr lang="en-US" sz="2400" dirty="0" smtClean="0"/>
              <a:t> e the seeds start germinating while the fruit is still attached to the mother plant.</a:t>
            </a:r>
          </a:p>
          <a:p>
            <a:pPr>
              <a:buNone/>
            </a:pPr>
            <a:r>
              <a:rPr lang="en-US" sz="2400" dirty="0" smtClean="0"/>
              <a:t>   -There </a:t>
            </a:r>
            <a:r>
              <a:rPr lang="en-US" sz="2400" dirty="0" smtClean="0"/>
              <a:t>is no resting stage in the seed and its germination takes place immediately after it is formed.</a:t>
            </a:r>
          </a:p>
          <a:p>
            <a:pPr>
              <a:buNone/>
            </a:pPr>
            <a:r>
              <a:rPr lang="en-US" sz="2400" dirty="0" smtClean="0"/>
              <a:t>- This is supposed to ensure the germination of the seed into a new plant under adverse conditions when it fall on the ground.</a:t>
            </a:r>
          </a:p>
          <a:p>
            <a:pPr>
              <a:buNone/>
            </a:pPr>
            <a:r>
              <a:rPr lang="en-US" sz="2400" dirty="0" smtClean="0"/>
              <a:t>- The seedling falls down in an upright manner and the </a:t>
            </a:r>
            <a:r>
              <a:rPr lang="en-US" sz="2400" dirty="0" err="1" smtClean="0"/>
              <a:t>radicle</a:t>
            </a:r>
            <a:r>
              <a:rPr lang="en-US" sz="2400" dirty="0" smtClean="0"/>
              <a:t> of root gets embedded in soil.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ball\Downloads\New folder\1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981200"/>
            <a:ext cx="2667000" cy="3466454"/>
          </a:xfrm>
          <a:prstGeom prst="rect">
            <a:avLst/>
          </a:prstGeom>
          <a:noFill/>
        </p:spPr>
      </p:pic>
      <p:pic>
        <p:nvPicPr>
          <p:cNvPr id="2051" name="Picture 3" descr="C:\Users\iball\Downloads\New folder\1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981200"/>
            <a:ext cx="2667000" cy="3505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81400" y="58674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Viviparous Germination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In this way the already developed </a:t>
            </a:r>
            <a:r>
              <a:rPr lang="en-US" sz="2400" dirty="0" err="1" smtClean="0"/>
              <a:t>plumule</a:t>
            </a:r>
            <a:r>
              <a:rPr lang="en-US" sz="2400" dirty="0" smtClean="0"/>
              <a:t> portion </a:t>
            </a:r>
            <a:r>
              <a:rPr lang="en-US" sz="2400" dirty="0" err="1" smtClean="0"/>
              <a:t>doesnot</a:t>
            </a:r>
            <a:r>
              <a:rPr lang="en-US" sz="2400" dirty="0" smtClean="0"/>
              <a:t> come in contact with saline soil which may be otherwise injurious to it.</a:t>
            </a:r>
          </a:p>
          <a:p>
            <a:pPr>
              <a:buNone/>
            </a:pPr>
            <a:r>
              <a:rPr lang="en-US" sz="2400" dirty="0" smtClean="0"/>
              <a:t>4)Shrubs and trees:</a:t>
            </a:r>
          </a:p>
          <a:p>
            <a:pPr>
              <a:buNone/>
            </a:pPr>
            <a:r>
              <a:rPr lang="en-US" sz="2400" dirty="0" smtClean="0"/>
              <a:t> Mangroves are mostly shrubs and trees.</a:t>
            </a:r>
          </a:p>
          <a:p>
            <a:pPr>
              <a:buNone/>
            </a:pPr>
            <a:r>
              <a:rPr lang="en-US" sz="2400" dirty="0" smtClean="0"/>
              <a:t>5) </a:t>
            </a:r>
            <a:r>
              <a:rPr lang="en-US" sz="2400" dirty="0" err="1" smtClean="0"/>
              <a:t>Xeromorphic</a:t>
            </a:r>
            <a:r>
              <a:rPr lang="en-US" sz="2400" dirty="0" smtClean="0"/>
              <a:t> nature:</a:t>
            </a:r>
          </a:p>
          <a:p>
            <a:pPr>
              <a:buFontTx/>
              <a:buChar char="-"/>
            </a:pPr>
            <a:r>
              <a:rPr lang="en-US" sz="2400" dirty="0" smtClean="0"/>
              <a:t>Stem is </a:t>
            </a:r>
            <a:r>
              <a:rPr lang="en-US" sz="2400" dirty="0" err="1" smtClean="0"/>
              <a:t>sacculent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-Leaves are </a:t>
            </a:r>
            <a:r>
              <a:rPr lang="en-US" sz="2400" dirty="0" err="1" smtClean="0"/>
              <a:t>small,sacculent,thick</a:t>
            </a:r>
            <a:r>
              <a:rPr lang="en-US" sz="2400" dirty="0" smtClean="0"/>
              <a:t> and spiny to check transpiration.</a:t>
            </a:r>
          </a:p>
          <a:p>
            <a:pPr>
              <a:buNone/>
            </a:pPr>
            <a:r>
              <a:rPr lang="en-US" sz="2400" dirty="0" smtClean="0"/>
              <a:t>-Leaves have water storage tissues.</a:t>
            </a:r>
          </a:p>
          <a:p>
            <a:pPr>
              <a:buNone/>
            </a:pPr>
            <a:r>
              <a:rPr lang="en-US" sz="2400" dirty="0" smtClean="0"/>
              <a:t>-Leaves have thick cuticle.</a:t>
            </a:r>
          </a:p>
          <a:p>
            <a:pPr>
              <a:buNone/>
            </a:pPr>
            <a:r>
              <a:rPr lang="en-US" sz="2400" dirty="0" smtClean="0"/>
              <a:t>-Stomata are sunken.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6) Economic Importance:</a:t>
            </a:r>
          </a:p>
          <a:p>
            <a:pPr>
              <a:buNone/>
            </a:pPr>
            <a:r>
              <a:rPr lang="en-US" sz="2400" dirty="0" smtClean="0"/>
              <a:t>-Mangroves have great economic </a:t>
            </a:r>
            <a:r>
              <a:rPr lang="en-US" sz="2400" dirty="0" err="1" smtClean="0"/>
              <a:t>importance.They</a:t>
            </a:r>
            <a:r>
              <a:rPr lang="en-US" sz="2400" dirty="0" smtClean="0"/>
              <a:t> provide </a:t>
            </a:r>
            <a:r>
              <a:rPr lang="en-US" sz="2400" dirty="0" err="1" smtClean="0"/>
              <a:t>timber,fodder,vegetables,starch,medicines,bark,etc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-They also act as good sand binders.</a:t>
            </a:r>
          </a:p>
          <a:p>
            <a:pPr>
              <a:buNone/>
            </a:pPr>
            <a:r>
              <a:rPr lang="en-US" sz="2400" dirty="0" smtClean="0"/>
              <a:t>-Alcohol is obtained by distilling the juice secreted by the inflorescence of </a:t>
            </a:r>
            <a:r>
              <a:rPr lang="en-US" sz="2400" dirty="0" err="1" smtClean="0"/>
              <a:t>Nepa</a:t>
            </a:r>
            <a:r>
              <a:rPr lang="en-US" sz="2400" dirty="0" smtClean="0"/>
              <a:t> species.</a:t>
            </a:r>
          </a:p>
          <a:p>
            <a:pPr>
              <a:buNone/>
            </a:pPr>
            <a:r>
              <a:rPr lang="en-US" sz="2400" dirty="0" smtClean="0"/>
              <a:t>-The species like </a:t>
            </a:r>
            <a:r>
              <a:rPr lang="en-US" sz="2400" dirty="0" err="1" smtClean="0"/>
              <a:t>Ceriops</a:t>
            </a:r>
            <a:r>
              <a:rPr lang="en-US" sz="2400" dirty="0" smtClean="0"/>
              <a:t> and </a:t>
            </a:r>
            <a:r>
              <a:rPr lang="en-US" sz="2400" dirty="0" err="1" smtClean="0"/>
              <a:t>Heretiera</a:t>
            </a:r>
            <a:r>
              <a:rPr lang="en-US" sz="2400" dirty="0" smtClean="0"/>
              <a:t> are dominant in the </a:t>
            </a:r>
            <a:r>
              <a:rPr lang="en-US" sz="2400" dirty="0" err="1" smtClean="0"/>
              <a:t>Sunderban</a:t>
            </a:r>
            <a:r>
              <a:rPr lang="en-US" sz="2400" dirty="0" smtClean="0"/>
              <a:t> region of </a:t>
            </a:r>
            <a:r>
              <a:rPr lang="en-US" sz="2400" dirty="0" err="1" smtClean="0"/>
              <a:t>India.Avicennia</a:t>
            </a:r>
            <a:r>
              <a:rPr lang="en-US" sz="2400" dirty="0" smtClean="0"/>
              <a:t> alba and </a:t>
            </a:r>
            <a:r>
              <a:rPr lang="en-US" sz="2400" dirty="0" err="1" smtClean="0"/>
              <a:t>Avicennia</a:t>
            </a:r>
            <a:r>
              <a:rPr lang="en-US" sz="2400" dirty="0" smtClean="0"/>
              <a:t> marina are </a:t>
            </a:r>
            <a:r>
              <a:rPr lang="en-US" sz="2400" dirty="0" err="1" smtClean="0"/>
              <a:t>charateristic</a:t>
            </a:r>
            <a:r>
              <a:rPr lang="en-US" sz="2400" dirty="0" smtClean="0"/>
              <a:t> of Godavari delta </a:t>
            </a:r>
            <a:r>
              <a:rPr lang="en-US" sz="2400" smtClean="0"/>
              <a:t>of Andhra.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2590800"/>
            <a:ext cx="541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/>
              <a:t>Thank You</a:t>
            </a:r>
            <a:endParaRPr lang="en-US" sz="8800" dirty="0"/>
          </a:p>
        </p:txBody>
      </p:sp>
    </p:spTree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Introduction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 tropical and sub-tropical regions halophytes form a typical seashore vegetation called Mangrove formation.</a:t>
            </a:r>
          </a:p>
          <a:p>
            <a:r>
              <a:rPr lang="en-US" sz="2400" dirty="0" smtClean="0"/>
              <a:t>In our country mangroves can be seen on seacoasts of Bombay (</a:t>
            </a:r>
            <a:r>
              <a:rPr lang="en-US" sz="2400" dirty="0" err="1" smtClean="0"/>
              <a:t>Elephanta</a:t>
            </a:r>
            <a:r>
              <a:rPr lang="en-US" sz="2400" dirty="0" smtClean="0"/>
              <a:t> caves) and </a:t>
            </a:r>
            <a:r>
              <a:rPr lang="en-US" sz="2400" dirty="0" err="1" smtClean="0"/>
              <a:t>Kerala,near</a:t>
            </a:r>
            <a:r>
              <a:rPr lang="en-US" sz="2400" dirty="0" smtClean="0"/>
              <a:t> the estuarine deltas of the Ganges and Godavari and in Andaman and </a:t>
            </a:r>
            <a:r>
              <a:rPr lang="en-US" sz="2400" dirty="0" err="1" smtClean="0"/>
              <a:t>Nikobar</a:t>
            </a:r>
            <a:r>
              <a:rPr lang="en-US" sz="2400" dirty="0" smtClean="0"/>
              <a:t> islands. All these places are frequently</a:t>
            </a:r>
          </a:p>
          <a:p>
            <a:pPr>
              <a:buNone/>
            </a:pPr>
            <a:r>
              <a:rPr lang="en-US" sz="2400" dirty="0" smtClean="0"/>
              <a:t>     water-logged.</a:t>
            </a:r>
          </a:p>
          <a:p>
            <a:r>
              <a:rPr lang="en-US" sz="2400" dirty="0" smtClean="0"/>
              <a:t>The mangrove formations have  a  characteristic vegetation which forms a  dense forest  of  small  evergreen  trees.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ball\Downloads\New folder\4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00200"/>
            <a:ext cx="4145622" cy="3124200"/>
          </a:xfrm>
          <a:prstGeom prst="rect">
            <a:avLst/>
          </a:prstGeom>
          <a:noFill/>
        </p:spPr>
      </p:pic>
      <p:pic>
        <p:nvPicPr>
          <p:cNvPr id="2051" name="Picture 3" descr="C:\Users\iball\Downloads\New folder\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600200"/>
            <a:ext cx="2693206" cy="304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667000" y="53340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Mangrove Vegetation in India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 habitat  is  </a:t>
            </a:r>
            <a:r>
              <a:rPr lang="en-US" sz="2400" dirty="0" err="1" smtClean="0"/>
              <a:t>characterised</a:t>
            </a:r>
            <a:r>
              <a:rPr lang="en-US" sz="2400" dirty="0" smtClean="0"/>
              <a:t>  by,</a:t>
            </a:r>
          </a:p>
          <a:p>
            <a:pPr>
              <a:buNone/>
            </a:pPr>
            <a:r>
              <a:rPr lang="en-US" sz="2400" dirty="0" smtClean="0"/>
              <a:t>    -</a:t>
            </a:r>
            <a:r>
              <a:rPr lang="en-US" sz="2400" dirty="0" err="1" smtClean="0"/>
              <a:t>Sandy,loose,swampy</a:t>
            </a:r>
            <a:r>
              <a:rPr lang="en-US" sz="2400" dirty="0" smtClean="0"/>
              <a:t> and saline soil.</a:t>
            </a:r>
          </a:p>
          <a:p>
            <a:pPr>
              <a:buNone/>
            </a:pPr>
            <a:r>
              <a:rPr lang="en-US" sz="2400" dirty="0" smtClean="0"/>
              <a:t>    -High rainfall.</a:t>
            </a:r>
          </a:p>
          <a:p>
            <a:pPr>
              <a:buNone/>
            </a:pPr>
            <a:r>
              <a:rPr lang="en-US" sz="2400" dirty="0" smtClean="0"/>
              <a:t>    -High humidity in the atmosphere  and</a:t>
            </a:r>
          </a:p>
          <a:p>
            <a:pPr>
              <a:buNone/>
            </a:pPr>
            <a:r>
              <a:rPr lang="en-US" sz="2400" dirty="0" smtClean="0"/>
              <a:t>    -Almost  uniform  temperature  throughout  the  year.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 adoptive features of Mangroves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 Mangroves  show  many  characteristic  adoptive  </a:t>
            </a:r>
            <a:r>
              <a:rPr lang="en-US" sz="2400" dirty="0" err="1" smtClean="0"/>
              <a:t>features.Some</a:t>
            </a:r>
            <a:r>
              <a:rPr lang="en-US" sz="2400" dirty="0" smtClean="0"/>
              <a:t> are listed below,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1) Stilt roots: Mangroves develop many shallow normal </a:t>
            </a:r>
            <a:r>
              <a:rPr lang="en-US" sz="2400" dirty="0" err="1" smtClean="0"/>
              <a:t>roots.In</a:t>
            </a:r>
            <a:r>
              <a:rPr lang="en-US" sz="2400" dirty="0" smtClean="0"/>
              <a:t>  addition to normal roots many stilt or prop roots develop from the aerial branches of stem for  efficient anchorage in muddy or sandy soil.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iball\Downloads\New folder\stil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981200"/>
            <a:ext cx="4267200" cy="3200400"/>
          </a:xfrm>
          <a:prstGeom prst="rect">
            <a:avLst/>
          </a:prstGeom>
          <a:noFill/>
        </p:spPr>
      </p:pic>
      <p:pic>
        <p:nvPicPr>
          <p:cNvPr id="1026" name="Picture 2" descr="C:\Users\iball\Downloads\New folder\t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981200"/>
            <a:ext cx="2362200" cy="3149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05200" y="54102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        Stilt Roots  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2) Formation of  </a:t>
            </a:r>
            <a:r>
              <a:rPr lang="en-US" sz="2400" dirty="0" err="1" smtClean="0"/>
              <a:t>Pneumatophores</a:t>
            </a:r>
            <a:r>
              <a:rPr lang="en-US" sz="2400" dirty="0" smtClean="0"/>
              <a:t> :</a:t>
            </a:r>
          </a:p>
          <a:p>
            <a:pPr>
              <a:buNone/>
            </a:pPr>
            <a:r>
              <a:rPr lang="en-US" sz="2400" dirty="0" smtClean="0"/>
              <a:t>-The soil in coastal region is poorly aerated and it contains very little amount of oxygen because of water-</a:t>
            </a:r>
            <a:r>
              <a:rPr lang="en-US" sz="2400" dirty="0" err="1" smtClean="0"/>
              <a:t>logging.Under</a:t>
            </a:r>
            <a:r>
              <a:rPr lang="en-US" sz="2400" dirty="0" smtClean="0"/>
              <a:t> such conditions ,the roots of halophytes </a:t>
            </a:r>
            <a:r>
              <a:rPr lang="en-US" sz="2400" dirty="0" err="1" smtClean="0"/>
              <a:t>donot</a:t>
            </a:r>
            <a:r>
              <a:rPr lang="en-US" sz="2400" dirty="0" smtClean="0"/>
              <a:t> get sufficient </a:t>
            </a:r>
            <a:r>
              <a:rPr lang="en-US" sz="2400" dirty="0" err="1" smtClean="0"/>
              <a:t>aeration.In</a:t>
            </a:r>
            <a:r>
              <a:rPr lang="en-US" sz="2400" dirty="0" smtClean="0"/>
              <a:t> order to compensate this lack of </a:t>
            </a:r>
            <a:r>
              <a:rPr lang="en-US" sz="2400" dirty="0" err="1" smtClean="0"/>
              <a:t>aeration,the</a:t>
            </a:r>
            <a:r>
              <a:rPr lang="en-US" sz="2400" dirty="0" smtClean="0"/>
              <a:t> halophytes develop special type of negatively </a:t>
            </a:r>
            <a:r>
              <a:rPr lang="en-US" sz="2400" dirty="0" err="1" smtClean="0"/>
              <a:t>geotrophic</a:t>
            </a:r>
            <a:r>
              <a:rPr lang="en-US" sz="2400" dirty="0" smtClean="0"/>
              <a:t> roots called </a:t>
            </a:r>
            <a:r>
              <a:rPr lang="en-US" sz="2400" dirty="0" err="1" smtClean="0"/>
              <a:t>pneumatophores</a:t>
            </a:r>
            <a:r>
              <a:rPr lang="en-US" sz="2400" dirty="0" smtClean="0"/>
              <a:t> or breathing roots.</a:t>
            </a:r>
          </a:p>
          <a:p>
            <a:pPr>
              <a:buNone/>
            </a:pPr>
            <a:r>
              <a:rPr lang="en-US" sz="2400" dirty="0" smtClean="0"/>
              <a:t>-The </a:t>
            </a:r>
            <a:r>
              <a:rPr lang="en-US" sz="2400" dirty="0" err="1" smtClean="0"/>
              <a:t>pneumatophores</a:t>
            </a:r>
            <a:r>
              <a:rPr lang="en-US" sz="2400" dirty="0" smtClean="0"/>
              <a:t>  </a:t>
            </a:r>
            <a:r>
              <a:rPr lang="en-US" sz="2400" dirty="0" err="1" smtClean="0"/>
              <a:t>usaully</a:t>
            </a:r>
            <a:r>
              <a:rPr lang="en-US" sz="2400" dirty="0" smtClean="0"/>
              <a:t> develop from the underground roots and project in the air above the surface of the mud and water.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ball\Downloads\New folder\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2438400"/>
            <a:ext cx="3549616" cy="2362200"/>
          </a:xfrm>
          <a:prstGeom prst="rect">
            <a:avLst/>
          </a:prstGeom>
          <a:noFill/>
        </p:spPr>
      </p:pic>
      <p:pic>
        <p:nvPicPr>
          <p:cNvPr id="1027" name="Picture 3" descr="C:\Users\iball\Downloads\New folder\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2438400"/>
            <a:ext cx="3849512" cy="2362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81400" y="51816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sz="2400" dirty="0" err="1" smtClean="0"/>
              <a:t>Pneumatophores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2400" dirty="0" smtClean="0"/>
              <a:t>The </a:t>
            </a:r>
            <a:r>
              <a:rPr lang="en-US" sz="2400" dirty="0" err="1" smtClean="0"/>
              <a:t>pneumatophores</a:t>
            </a:r>
            <a:r>
              <a:rPr lang="en-US" sz="2400" dirty="0" smtClean="0"/>
              <a:t> appear as peg like structures.</a:t>
            </a:r>
          </a:p>
          <a:p>
            <a:pPr>
              <a:buFontTx/>
              <a:buChar char="-"/>
            </a:pPr>
            <a:r>
              <a:rPr lang="en-US" sz="2400" dirty="0" smtClean="0"/>
              <a:t>The tips of these respiratory roots may be pointed.</a:t>
            </a:r>
          </a:p>
          <a:p>
            <a:pPr>
              <a:buFontTx/>
              <a:buChar char="-"/>
            </a:pPr>
            <a:r>
              <a:rPr lang="en-US" sz="2400" dirty="0" smtClean="0"/>
              <a:t>They possess numerous lenticels on their surface and internally having prominent </a:t>
            </a:r>
            <a:r>
              <a:rPr lang="en-US" sz="2400" dirty="0" err="1" smtClean="0"/>
              <a:t>arenchyma</a:t>
            </a:r>
            <a:r>
              <a:rPr lang="en-US" sz="2400" dirty="0" smtClean="0"/>
              <a:t> enclosing large air cavities.</a:t>
            </a:r>
          </a:p>
          <a:p>
            <a:pPr>
              <a:buFontTx/>
              <a:buChar char="-"/>
            </a:pPr>
            <a:r>
              <a:rPr lang="en-US" sz="2400" dirty="0" smtClean="0"/>
              <a:t>Through these lenticels gaseous exchange takes place and </a:t>
            </a:r>
            <a:r>
              <a:rPr lang="en-US" sz="2400" dirty="0" err="1" smtClean="0"/>
              <a:t>arenchyma</a:t>
            </a:r>
            <a:r>
              <a:rPr lang="en-US" sz="2400" dirty="0" smtClean="0"/>
              <a:t> helps in the conduction of air down to roots.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</TotalTime>
  <Words>563</Words>
  <Application>Microsoft Office PowerPoint</Application>
  <PresentationFormat>On-screen Show (4:3)</PresentationFormat>
  <Paragraphs>54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Mangroves</vt:lpstr>
      <vt:lpstr>Introduction:</vt:lpstr>
      <vt:lpstr>Slide 3</vt:lpstr>
      <vt:lpstr>Slide 4</vt:lpstr>
      <vt:lpstr>Characteristic adoptive features of Mangroves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Mangroves</dc:title>
  <dc:creator>iball</dc:creator>
  <cp:lastModifiedBy>iball</cp:lastModifiedBy>
  <cp:revision>24</cp:revision>
  <dcterms:created xsi:type="dcterms:W3CDTF">2019-07-16T06:12:21Z</dcterms:created>
  <dcterms:modified xsi:type="dcterms:W3CDTF">2019-07-18T05:51:26Z</dcterms:modified>
</cp:coreProperties>
</file>