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0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7E75E-DDB7-A541-994C-E00823098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F2FCB74-CE5A-7347-81CF-4AAFF1AF7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5C5C0E-C3BF-434C-A755-235CFE93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DC713E-4E71-DD4F-89A6-AE3814A7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47BBC3-6B22-F045-B6E3-232FB6FD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78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970EF4-9C8A-8E4F-9360-A6B268ED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8238787-F6CE-894E-B865-EA3A9DDE8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97D5813-6742-D140-BA16-4032DB89A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0F2C474-0F2F-184A-B7BC-BC370463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501BE3-A8D8-5F46-B862-1766A838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62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49A5D61-E463-0248-BB97-D5D18D726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77547E8-1A6D-134C-9F2A-B9085AA66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4D3C35-74C8-F242-918A-E47D8BE1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BC024B-0B90-4A4D-BAE7-FC719300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067408-A93E-824A-B355-E78E0D57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816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6796E9-1916-8645-9500-4F5C1B7D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5C8E1C-C296-BD4F-86C1-6C4ED394C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454DC2-0665-D842-AB4F-120DEDF9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FE916D-F8D7-A84E-93BD-ADDD556D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190FAF1-D3A3-BB4D-9475-78A512786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031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D70C82-5232-A24C-929D-4F6633E58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9086B9-96B1-0B41-ABEE-5FB57A3F7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AF88C3-3E76-6A4A-80B8-0FE79DC3D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AADE3C-1915-3C44-9B57-46DEE44B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85AE0D-EC9C-704B-8C0D-508A7632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37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DFDA84-4B8A-5941-BC71-15C82FA3A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84B25F-F4D0-574B-B980-F39E70C6D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4EAE71D-155E-8745-8F5F-2C7F263D8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516A159-1036-DE47-AF93-925A00B3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3A5B1F8-26BD-1943-AA45-EC373AC1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E6B888-799B-DB47-81EA-0E97B3808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40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5607D8-08CB-3E46-B5E8-A3E24631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0E50191-0DCF-BB4B-9779-D15EFA3AA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71E5340-C534-924B-AA76-E4686D28B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9C3D142-6CAF-DF4D-BD56-E0F50B2A8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72FEE7B-4123-0341-8E42-20541C698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5F6AE8D-081D-604F-A30B-C23EF4504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FA7EB305-47FF-0648-ADDE-EA02BA5F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60549F2-0AB6-4740-9AC2-F16DD3CE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451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4451C1-ED0B-FA4F-98C8-947E23FA5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CF01D25-98F1-8440-AED2-699531156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5337232-1829-8247-B870-DFE41571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BDA58DB-ED3D-C14F-86CD-5AC2255D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376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DCA4A22-9AF1-1B4E-8583-DF25B1A2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4811E46-8920-AD48-8C55-36CC0346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DCB1D2-4B42-6544-B1F6-EFC3B7C96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149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412C36-4587-2049-9165-774AFDE35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1DBEB7-6591-904C-A2E2-65CEB210D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47AFCD2-7D36-E24E-8D8B-C3739FA7D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04DE92-692C-CF47-9A5A-F06D34CD6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3340C8-DE7C-A844-B950-64C02BAE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55DCCEB-76AF-934D-9E99-0543FA85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649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53B2D4-3039-C04C-A202-50403D63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139A1A1-DE4F-5240-B36F-11EB9D0F6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4CF8C92-9027-0845-949D-D2AADF8FB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31F7F07-5D0E-0E44-B308-6FC54FAD3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EE3070C-381F-0447-815E-FDF3B24C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F2CB90C-B103-D143-9A11-C1906CA3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364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36D6ED8-F914-254E-99FA-8E98DB7D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0120D2-0A12-804E-AA52-842B76B00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1D26DE-F08A-7140-BAB1-58B88E7EB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551A-3674-5A43-8861-24C9295AA14A}" type="datetimeFigureOut">
              <a:rPr lang="en-US" smtClean="0"/>
              <a:pPr/>
              <a:t>27/07/2019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82A237-6F4B-1F4B-9AB8-E4011A685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685C30A-DA0F-F44E-B349-9859C95C6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DE0E-5DBE-A942-86BF-9BC4AD18F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84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317A64-E1FD-AB41-B44B-9B2935755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B. Sc. I year</a:t>
            </a:r>
            <a:br>
              <a:rPr lang="en-GB" sz="3100" dirty="0" smtClean="0"/>
            </a:br>
            <a:r>
              <a:rPr lang="en-GB" sz="3100" dirty="0" smtClean="0"/>
              <a:t>Paper I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Microbes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Bacteria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184A1D3-081B-1548-BF4D-05FDD39993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/>
              <a:t>Miss. Sude N. R.</a:t>
            </a:r>
          </a:p>
          <a:p>
            <a:r>
              <a:rPr lang="en-GB"/>
              <a:t>Department of Botany</a:t>
            </a:r>
          </a:p>
          <a:p>
            <a:r>
              <a:rPr lang="en-GB"/>
              <a:t>Dayanand Science College, Latur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805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FC1F1D-69A7-334A-9885-53F5F75D5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486" y="681037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C00000"/>
                </a:solidFill>
              </a:rPr>
              <a:t>Asexual Reproduction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u="sng" dirty="0"/>
              <a:t>Binary fission</a:t>
            </a:r>
            <a:endParaRPr lang="en-US" sz="28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08368D-03E2-A945-A94D-1DF6ED242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76182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Most common method of asexual reproduction </a:t>
            </a:r>
          </a:p>
          <a:p>
            <a:r>
              <a:rPr lang="en-GB" dirty="0"/>
              <a:t>Takes place during period of favourable conditions </a:t>
            </a:r>
          </a:p>
          <a:p>
            <a:r>
              <a:rPr lang="en-GB" dirty="0"/>
              <a:t>The process of splitting of Bacterial cell into two new equal daughter cells is called binary fission</a:t>
            </a:r>
          </a:p>
          <a:p>
            <a:r>
              <a:rPr lang="en-GB" u="sng" dirty="0"/>
              <a:t>DNA Replication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Chromosome replicates resulting in the production of two circular chromosome </a:t>
            </a:r>
          </a:p>
          <a:p>
            <a:pPr lvl="1"/>
            <a:r>
              <a:rPr lang="en-GB" dirty="0"/>
              <a:t>Duplication at replication fork</a:t>
            </a:r>
          </a:p>
          <a:p>
            <a:pPr lvl="1"/>
            <a:r>
              <a:rPr lang="en-GB" dirty="0" smtClean="0"/>
              <a:t>Semi-conservative </a:t>
            </a:r>
            <a:r>
              <a:rPr lang="en-GB" dirty="0"/>
              <a:t>replication </a:t>
            </a:r>
          </a:p>
          <a:p>
            <a:r>
              <a:rPr lang="en-GB" u="sng" dirty="0"/>
              <a:t>Cell division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Protoplasm divides </a:t>
            </a:r>
            <a:r>
              <a:rPr lang="en-GB" dirty="0" err="1"/>
              <a:t>mitotically</a:t>
            </a:r>
            <a:r>
              <a:rPr lang="en-GB" dirty="0"/>
              <a:t> resulting into two parts</a:t>
            </a:r>
          </a:p>
          <a:p>
            <a:pPr lvl="1"/>
            <a:r>
              <a:rPr lang="en-GB" dirty="0"/>
              <a:t>Plasma membrane at middle of cell forms a construction which grow inwards</a:t>
            </a:r>
          </a:p>
          <a:p>
            <a:pPr lvl="1"/>
            <a:r>
              <a:rPr lang="en-GB" dirty="0"/>
              <a:t>Transverse wall thus formed splits the parent bacterial cell into two equal daughter cells.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EB078EAD-3B24-7343-9687-1F11AB68CD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124" y="607326"/>
            <a:ext cx="2927305" cy="49900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BFF8B1D-7061-F848-928A-8E03FCB10802}"/>
              </a:ext>
            </a:extLst>
          </p:cNvPr>
          <p:cNvSpPr txBox="1"/>
          <p:nvPr/>
        </p:nvSpPr>
        <p:spPr>
          <a:xfrm>
            <a:off x="7922381" y="562997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 Binary fission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312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DA8BFF-DFC1-5A44-9C30-7DED09B84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2" y="473393"/>
            <a:ext cx="10515600" cy="1203007"/>
          </a:xfrm>
        </p:spPr>
        <p:txBody>
          <a:bodyPr>
            <a:normAutofit/>
          </a:bodyPr>
          <a:lstStyle/>
          <a:p>
            <a:r>
              <a:rPr lang="en-GB" sz="3100" dirty="0">
                <a:solidFill>
                  <a:srgbClr val="C00000"/>
                </a:solidFill>
              </a:rPr>
              <a:t>Sexual Reproduction 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GB" sz="3100" u="sng" dirty="0"/>
              <a:t>Conjugation</a:t>
            </a:r>
            <a:r>
              <a:rPr lang="en-GB" sz="3100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2191DD-0340-B54F-AD4B-907A81242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1885" y="1772025"/>
            <a:ext cx="5627914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 process in which DNA is passed from one cell to other by physical contact through a conjugation tube is known as conjugation </a:t>
            </a:r>
          </a:p>
          <a:p>
            <a:r>
              <a:rPr lang="en-GB" dirty="0"/>
              <a:t>Discovered by Lederberg and Tatum</a:t>
            </a:r>
          </a:p>
          <a:p>
            <a:r>
              <a:rPr lang="en-GB" dirty="0"/>
              <a:t>E</a:t>
            </a:r>
            <a:r>
              <a:rPr lang="en-GB" dirty="0" smtClean="0"/>
              <a:t>. coli </a:t>
            </a:r>
            <a:r>
              <a:rPr lang="en-GB" dirty="0"/>
              <a:t>strain shows sexual differences, one acting as donor of genes (male-F</a:t>
            </a:r>
            <a:r>
              <a:rPr lang="en-GB" baseline="30000" dirty="0"/>
              <a:t>+</a:t>
            </a:r>
            <a:r>
              <a:rPr lang="en-GB" dirty="0"/>
              <a:t>) and other as recipient of genes (female-F</a:t>
            </a:r>
            <a:r>
              <a:rPr lang="en-GB" baseline="30000" dirty="0"/>
              <a:t>-</a:t>
            </a:r>
            <a:r>
              <a:rPr lang="en-GB" dirty="0"/>
              <a:t>)</a:t>
            </a:r>
          </a:p>
          <a:p>
            <a:r>
              <a:rPr lang="en-GB" dirty="0"/>
              <a:t>Donor strain produce F </a:t>
            </a:r>
            <a:r>
              <a:rPr lang="en-GB" dirty="0" err="1"/>
              <a:t>pili</a:t>
            </a:r>
            <a:r>
              <a:rPr lang="en-GB" dirty="0"/>
              <a:t> which act as conjugation tube </a:t>
            </a:r>
          </a:p>
          <a:p>
            <a:r>
              <a:rPr lang="en-GB" dirty="0"/>
              <a:t>Maleness is due to fertility (F) factor &amp; not due to chromosomal gene</a:t>
            </a:r>
          </a:p>
          <a:p>
            <a:r>
              <a:rPr lang="en-GB" dirty="0"/>
              <a:t>In conjugation between F</a:t>
            </a:r>
            <a:r>
              <a:rPr lang="en-GB" baseline="30000" dirty="0" smtClean="0"/>
              <a:t>+ </a:t>
            </a:r>
            <a:r>
              <a:rPr lang="en-GB" dirty="0" smtClean="0"/>
              <a:t>and </a:t>
            </a:r>
            <a:r>
              <a:rPr lang="en-GB" dirty="0"/>
              <a:t>F</a:t>
            </a:r>
            <a:r>
              <a:rPr lang="en-GB" baseline="30000" dirty="0"/>
              <a:t>-</a:t>
            </a:r>
            <a:r>
              <a:rPr lang="en-GB" dirty="0"/>
              <a:t> a copy of F factor passes into female recipient cell converting it into male cell</a:t>
            </a:r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AFC4F89B-8217-8944-8357-20344EEB1C8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2" y="1798955"/>
            <a:ext cx="5181600" cy="32600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8261C38-2F05-754D-BF84-6E290FE0BB9D}"/>
              </a:ext>
            </a:extLst>
          </p:cNvPr>
          <p:cNvSpPr txBox="1"/>
          <p:nvPr/>
        </p:nvSpPr>
        <p:spPr>
          <a:xfrm>
            <a:off x="6172202" y="5468633"/>
            <a:ext cx="562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Fig: Conjugation between F+ male and F- female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715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1A2004-AD28-BF4C-8DC5-45E382E6F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52093" y="1257904"/>
            <a:ext cx="6543525" cy="1983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9600">
                <a:solidFill>
                  <a:srgbClr val="C00000"/>
                </a:solidFill>
              </a:rPr>
              <a:t>THANK YOU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8791C067-D028-234F-9D7F-713735FDD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191" y="2660264"/>
            <a:ext cx="3532489" cy="32750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01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437460-663F-F048-84C0-482102A5E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B050"/>
                </a:solidFill>
              </a:rPr>
              <a:t>Bacteria</a:t>
            </a:r>
            <a:r>
              <a:rPr lang="en-GB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69D4E2-4B46-4947-AD20-FA23FCAEE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962" y="1690688"/>
            <a:ext cx="5181600" cy="4351338"/>
          </a:xfrm>
        </p:spPr>
        <p:txBody>
          <a:bodyPr>
            <a:normAutofit fontScale="92500"/>
          </a:bodyPr>
          <a:lstStyle/>
          <a:p>
            <a:r>
              <a:rPr lang="en-GB"/>
              <a:t>Very small, primitive, microscopic, mostly unicellular prokaryotes </a:t>
            </a:r>
          </a:p>
          <a:p>
            <a:r>
              <a:rPr lang="en-GB"/>
              <a:t>Discovery- Anton Von Leeuwenhoek (1675)</a:t>
            </a:r>
          </a:p>
          <a:p>
            <a:r>
              <a:rPr lang="en-GB"/>
              <a:t>Animalcules</a:t>
            </a:r>
          </a:p>
          <a:p>
            <a:r>
              <a:rPr lang="en-GB"/>
              <a:t>Bacteriology: independent field for study</a:t>
            </a:r>
          </a:p>
          <a:p>
            <a:r>
              <a:rPr lang="en-GB"/>
              <a:t>Occurrence: omnipresent (water, air, soil, hot &amp; cold temperatures)</a:t>
            </a:r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FD8869C7-1DEB-F844-92A5-B6F2E8176D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209800"/>
            <a:ext cx="5029200" cy="3124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9440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4E3399-394B-A44B-9D45-271F2BE75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accent2">
                    <a:lumMod val="75000"/>
                  </a:schemeClr>
                </a:solidFill>
              </a:rPr>
              <a:t>General characters of Bacteria </a:t>
            </a:r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78A4F1-F784-FB4D-9DD3-FD81AC027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24" y="1253331"/>
            <a:ext cx="10515600" cy="5495812"/>
          </a:xfrm>
        </p:spPr>
        <p:txBody>
          <a:bodyPr>
            <a:normAutofit/>
          </a:bodyPr>
          <a:lstStyle/>
          <a:p>
            <a:r>
              <a:rPr lang="en-GB"/>
              <a:t>Unicellular, minute, primitive, microscopic &amp; prokaryotic</a:t>
            </a:r>
          </a:p>
          <a:p>
            <a:r>
              <a:rPr lang="en-GB"/>
              <a:t>Mode of nutrition- Autotrophic, saprotrophic and parasitic</a:t>
            </a:r>
          </a:p>
          <a:p>
            <a:r>
              <a:rPr lang="en-GB"/>
              <a:t>Motile or non-motile</a:t>
            </a:r>
          </a:p>
          <a:p>
            <a:r>
              <a:rPr lang="en-GB"/>
              <a:t>Shows variety of forms- Spherical, rod shaped, spiral or helical, comma shaped, etc.</a:t>
            </a:r>
          </a:p>
          <a:p>
            <a:r>
              <a:rPr lang="en-GB"/>
              <a:t>Smallest living organism</a:t>
            </a:r>
          </a:p>
          <a:p>
            <a:r>
              <a:rPr lang="en-GB"/>
              <a:t>Typical prokaryotic structure- cell wall and protoplasm </a:t>
            </a:r>
          </a:p>
          <a:p>
            <a:r>
              <a:rPr lang="en-GB"/>
              <a:t>Aerobic or anaerobic</a:t>
            </a:r>
          </a:p>
          <a:p>
            <a:r>
              <a:rPr lang="en-GB"/>
              <a:t>Flagella- locomotary organ</a:t>
            </a:r>
          </a:p>
          <a:p>
            <a:r>
              <a:rPr lang="en-GB"/>
              <a:t>Kingdom Monera</a:t>
            </a:r>
          </a:p>
          <a:p>
            <a:r>
              <a:rPr lang="en-GB"/>
              <a:t>Reproduce sexually and asexually</a:t>
            </a:r>
          </a:p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1636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C0A542-4897-9942-AE20-D8DE570CB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38" y="504549"/>
            <a:ext cx="10515600" cy="1325563"/>
          </a:xfrm>
        </p:spPr>
        <p:txBody>
          <a:bodyPr/>
          <a:lstStyle/>
          <a:p>
            <a:r>
              <a:rPr lang="en-GB">
                <a:solidFill>
                  <a:srgbClr val="00B0F0"/>
                </a:solidFill>
              </a:rPr>
              <a:t>Ultrastructure of Bacterial cell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D5BA48-87F9-9244-B2E1-87B7482EB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5238" y="1698059"/>
            <a:ext cx="6132287" cy="445841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 bacterial cell is composed of well developed cell envelope, cytoplasm and nuclear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Cell envelop: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err="1"/>
              <a:t>Glycocalyx</a:t>
            </a:r>
            <a:r>
              <a:rPr lang="en-GB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Cell wall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Cell membrane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Cytoplasm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Ribosome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Lamellae &amp; </a:t>
            </a:r>
            <a:r>
              <a:rPr lang="en-GB" dirty="0" err="1"/>
              <a:t>Chromatophore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 err="1"/>
              <a:t>Mesosome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 err="1"/>
              <a:t>Cytoplasmic</a:t>
            </a:r>
            <a:r>
              <a:rPr lang="en-GB" dirty="0"/>
              <a:t> inclusions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Nuclear Material</a:t>
            </a:r>
          </a:p>
          <a:p>
            <a:pPr marL="457200" lvl="1" indent="0">
              <a:buNone/>
            </a:pPr>
            <a:r>
              <a:rPr lang="en-GB" dirty="0"/>
              <a:t> Plasmid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ECCFFEB4-D824-1346-AE05-17B1F22701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525" y="1919590"/>
            <a:ext cx="5237238" cy="34017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BB08CB0-5DA3-2545-BE34-2E35ED4CD0B8}"/>
              </a:ext>
            </a:extLst>
          </p:cNvPr>
          <p:cNvSpPr txBox="1"/>
          <p:nvPr/>
        </p:nvSpPr>
        <p:spPr>
          <a:xfrm>
            <a:off x="7716762" y="5321337"/>
            <a:ext cx="4197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 Ultrastructure of Bacterial cell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225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90A2D3-7274-4546-92C6-DBEC1C57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GB">
                <a:solidFill>
                  <a:srgbClr val="7030A0"/>
                </a:solidFill>
              </a:rPr>
              <a:t>Cell Envelop</a:t>
            </a:r>
            <a:endParaRPr lang="en-US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3D40E12-8A0E-0447-987D-E62B94181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GB"/>
              <a:t>Glycocalyx:</a:t>
            </a:r>
          </a:p>
          <a:p>
            <a:pPr lvl="1"/>
            <a:r>
              <a:rPr lang="en-GB"/>
              <a:t>Outer layer, may be present or absent</a:t>
            </a:r>
          </a:p>
          <a:p>
            <a:pPr lvl="1"/>
            <a:r>
              <a:rPr lang="en-GB"/>
              <a:t>Nature variable- Thin (Slime) or Thick (Capsule)</a:t>
            </a:r>
          </a:p>
          <a:p>
            <a:pPr lvl="1"/>
            <a:r>
              <a:rPr lang="en-GB"/>
              <a:t>Capsulated: pathogenic</a:t>
            </a:r>
          </a:p>
          <a:p>
            <a:pPr lvl="1"/>
            <a:r>
              <a:rPr lang="en-GB"/>
              <a:t>Non-capsulated: non-pathogenic</a:t>
            </a:r>
          </a:p>
          <a:p>
            <a:r>
              <a:rPr lang="en-GB"/>
              <a:t>Cell wall:</a:t>
            </a:r>
          </a:p>
          <a:p>
            <a:pPr lvl="1"/>
            <a:r>
              <a:rPr lang="en-GB"/>
              <a:t>Next to glycocalyx, Thick and rigid</a:t>
            </a:r>
          </a:p>
          <a:p>
            <a:pPr lvl="1"/>
            <a:r>
              <a:rPr lang="en-GB"/>
              <a:t>Peptidoglycan= N-acetylglucosamine (NAG) + N-acetyl muramic acid (NAM)</a:t>
            </a:r>
          </a:p>
          <a:p>
            <a:pPr lvl="1"/>
            <a:r>
              <a:rPr lang="en-GB"/>
              <a:t>Porin proteins form aqueous channel through which several components pass in and out (Permeable)</a:t>
            </a:r>
          </a:p>
          <a:p>
            <a:r>
              <a:rPr lang="en-GB"/>
              <a:t>Cell membrane:</a:t>
            </a:r>
          </a:p>
          <a:p>
            <a:pPr lvl="1"/>
            <a:r>
              <a:rPr lang="en-GB"/>
              <a:t>Innermost layer called  boundry or limiting layer of the cytoplasm </a:t>
            </a:r>
          </a:p>
          <a:p>
            <a:pPr lvl="1"/>
            <a:r>
              <a:rPr lang="en-GB"/>
              <a:t>Thin, papery, delicate</a:t>
            </a:r>
          </a:p>
          <a:p>
            <a:pPr lvl="1"/>
            <a:r>
              <a:rPr lang="en-GB"/>
              <a:t>Lipoprotein in nature </a:t>
            </a:r>
          </a:p>
          <a:p>
            <a:pPr lvl="1"/>
            <a:r>
              <a:rPr lang="en-GB"/>
              <a:t>Semipermeable</a:t>
            </a:r>
          </a:p>
          <a:p>
            <a:pPr lvl="1"/>
            <a:r>
              <a:rPr lang="en-GB"/>
              <a:t>Related to many physiological processes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E181FFD5-D64E-874D-8018-F4CDE5489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619" y="1690688"/>
            <a:ext cx="3155477" cy="14626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16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621CA2-D4A4-3D43-BA11-072F3D28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671"/>
            <a:ext cx="10515600" cy="1325563"/>
          </a:xfrm>
        </p:spPr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Cytoplasm</a:t>
            </a:r>
            <a:r>
              <a:rPr lang="en-GB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095B6A-4898-2044-BE18-584B3E56A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Granular and viscous in appearance </a:t>
            </a:r>
          </a:p>
          <a:p>
            <a:r>
              <a:rPr lang="en-GB" dirty="0"/>
              <a:t>Contains ribosomes, </a:t>
            </a:r>
            <a:r>
              <a:rPr lang="en-GB" dirty="0" err="1"/>
              <a:t>polysomes</a:t>
            </a:r>
            <a:r>
              <a:rPr lang="en-GB" dirty="0"/>
              <a:t>, </a:t>
            </a:r>
            <a:r>
              <a:rPr lang="en-GB" dirty="0" err="1"/>
              <a:t>Mesosomes</a:t>
            </a:r>
            <a:r>
              <a:rPr lang="en-GB" dirty="0"/>
              <a:t>, Lamellae, </a:t>
            </a:r>
            <a:r>
              <a:rPr lang="en-GB" dirty="0" err="1"/>
              <a:t>Chromatophore</a:t>
            </a:r>
            <a:r>
              <a:rPr lang="en-GB" dirty="0"/>
              <a:t>, </a:t>
            </a:r>
            <a:r>
              <a:rPr lang="en-GB" dirty="0" err="1"/>
              <a:t>cytoplasmic</a:t>
            </a:r>
            <a:r>
              <a:rPr lang="en-GB" dirty="0"/>
              <a:t> inclusions, </a:t>
            </a:r>
            <a:r>
              <a:rPr lang="en-GB" dirty="0" err="1"/>
              <a:t>nucleoid</a:t>
            </a:r>
            <a:r>
              <a:rPr lang="en-GB" dirty="0"/>
              <a:t>, plasmids, etc.</a:t>
            </a:r>
          </a:p>
          <a:p>
            <a:r>
              <a:rPr lang="en-GB" dirty="0"/>
              <a:t>Cell organelles like mitochondria, </a:t>
            </a:r>
            <a:r>
              <a:rPr lang="en-GB" dirty="0" err="1"/>
              <a:t>golgi</a:t>
            </a:r>
            <a:r>
              <a:rPr lang="en-GB" dirty="0"/>
              <a:t> body, endoplasmic reticulum, chloroplast are absent </a:t>
            </a:r>
          </a:p>
          <a:p>
            <a:r>
              <a:rPr lang="en-GB" dirty="0"/>
              <a:t>Contains reserved food material in the form of complex mixture of proteins, carbohydrates, lipids, vitamins &amp; glycogen granules </a:t>
            </a:r>
          </a:p>
          <a:p>
            <a:r>
              <a:rPr lang="en-GB" u="sng" dirty="0"/>
              <a:t>Ribosome</a:t>
            </a:r>
            <a:r>
              <a:rPr lang="en-GB" dirty="0"/>
              <a:t>: (</a:t>
            </a:r>
            <a:r>
              <a:rPr lang="en-GB" dirty="0" err="1"/>
              <a:t>Ribo</a:t>
            </a:r>
            <a:r>
              <a:rPr lang="en-GB" dirty="0"/>
              <a:t>=ribonucleic acid; soma=body)</a:t>
            </a:r>
          </a:p>
          <a:p>
            <a:pPr lvl="1"/>
            <a:r>
              <a:rPr lang="en-GB" dirty="0"/>
              <a:t>Cell organelle containing nucleic acid RNA</a:t>
            </a:r>
          </a:p>
          <a:p>
            <a:pPr lvl="1"/>
            <a:r>
              <a:rPr lang="en-GB" dirty="0"/>
              <a:t>70S type (30S + 50S)</a:t>
            </a:r>
          </a:p>
          <a:p>
            <a:pPr lvl="1"/>
            <a:r>
              <a:rPr lang="en-GB" dirty="0"/>
              <a:t>Nucleoprotein in nature</a:t>
            </a:r>
          </a:p>
          <a:p>
            <a:pPr lvl="1"/>
            <a:r>
              <a:rPr lang="en-GB" dirty="0"/>
              <a:t>Act as site for protein synthesis </a:t>
            </a:r>
          </a:p>
          <a:p>
            <a:r>
              <a:rPr lang="en-GB" u="sng" dirty="0" err="1"/>
              <a:t>Polysome</a:t>
            </a:r>
            <a:r>
              <a:rPr lang="en-GB" u="sng" dirty="0"/>
              <a:t>/ Polyribosome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A cluster of ribosomes held together by a strand of messenger RNA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E5E4C5A5-717B-6847-8A9B-0F97D56FDD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0277" y="2565913"/>
            <a:ext cx="1640198" cy="1695956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E64D2170-48ED-0741-BC51-164FAE3A5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959" y="4795511"/>
            <a:ext cx="2187516" cy="8091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AF07144-BA11-AF4C-9403-C10B34BAF40C}"/>
              </a:ext>
            </a:extLst>
          </p:cNvPr>
          <p:cNvSpPr txBox="1"/>
          <p:nvPr/>
        </p:nvSpPr>
        <p:spPr>
          <a:xfrm>
            <a:off x="9781940" y="4261869"/>
            <a:ext cx="164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 Ribosome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D137EA4-C4C3-C647-ADEC-29E0AE0EB7C5}"/>
              </a:ext>
            </a:extLst>
          </p:cNvPr>
          <p:cNvSpPr txBox="1"/>
          <p:nvPr/>
        </p:nvSpPr>
        <p:spPr>
          <a:xfrm>
            <a:off x="9716666" y="542000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 Polysome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612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7C77CC-64F7-C34A-A6E8-5AC774503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38" y="1015243"/>
            <a:ext cx="9023047" cy="5286375"/>
          </a:xfrm>
        </p:spPr>
        <p:txBody>
          <a:bodyPr>
            <a:normAutofit fontScale="85000" lnSpcReduction="10000"/>
          </a:bodyPr>
          <a:lstStyle/>
          <a:p>
            <a:r>
              <a:rPr lang="en-GB" u="sng" dirty="0"/>
              <a:t>Lamellae &amp; </a:t>
            </a:r>
            <a:r>
              <a:rPr lang="en-GB" u="sng" dirty="0" err="1"/>
              <a:t>Chromatophore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Present in photosynthetic bacteria and </a:t>
            </a:r>
            <a:r>
              <a:rPr lang="en-GB" dirty="0" err="1"/>
              <a:t>cyanobacteria</a:t>
            </a:r>
            <a:r>
              <a:rPr lang="en-GB" dirty="0"/>
              <a:t> instead of chloroplast</a:t>
            </a:r>
          </a:p>
          <a:p>
            <a:pPr lvl="1"/>
            <a:r>
              <a:rPr lang="en-GB" dirty="0"/>
              <a:t>Lamellae consist of two parallel unit membranes which may be small or long, extending throughout the cytoplasm </a:t>
            </a:r>
          </a:p>
          <a:p>
            <a:pPr lvl="1"/>
            <a:r>
              <a:rPr lang="en-GB" dirty="0" err="1"/>
              <a:t>Chromatophore</a:t>
            </a:r>
            <a:r>
              <a:rPr lang="en-GB" dirty="0"/>
              <a:t> are hollow, spherical structure (300A° diameter)</a:t>
            </a:r>
          </a:p>
          <a:p>
            <a:pPr lvl="1"/>
            <a:r>
              <a:rPr lang="en-GB" dirty="0"/>
              <a:t>Bacterial photosynthetic apparatus contain pigments with enzymes </a:t>
            </a:r>
          </a:p>
          <a:p>
            <a:r>
              <a:rPr lang="en-GB" u="sng" dirty="0" err="1"/>
              <a:t>Mesosomes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Extensions Of plasma membrane</a:t>
            </a:r>
          </a:p>
          <a:p>
            <a:pPr lvl="1"/>
            <a:r>
              <a:rPr lang="en-GB" dirty="0"/>
              <a:t>Diverse function vary from cell to cell &amp; from one growth phase to another </a:t>
            </a:r>
          </a:p>
          <a:p>
            <a:pPr lvl="1"/>
            <a:r>
              <a:rPr lang="en-GB" dirty="0"/>
              <a:t>Initiate DNA replication and septum formation during cell division </a:t>
            </a:r>
          </a:p>
          <a:p>
            <a:r>
              <a:rPr lang="en-GB" u="sng" dirty="0" err="1"/>
              <a:t>Cytoplasmic</a:t>
            </a:r>
            <a:r>
              <a:rPr lang="en-GB" u="sng" dirty="0"/>
              <a:t> inclusions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The cytoplasm shows variety of small bodies collectively called inclusions </a:t>
            </a:r>
          </a:p>
          <a:p>
            <a:pPr marL="914400" lvl="1" indent="-457200">
              <a:buAutoNum type="alphaLcParenR"/>
            </a:pPr>
            <a:r>
              <a:rPr lang="en-GB" dirty="0"/>
              <a:t>Granules: Cytoplasm appears granular due to the reserve materials like organic polymers, inorganic </a:t>
            </a:r>
            <a:r>
              <a:rPr lang="en-GB" dirty="0" err="1"/>
              <a:t>metaphosphate</a:t>
            </a:r>
            <a:r>
              <a:rPr lang="en-GB" dirty="0"/>
              <a:t>, etc.</a:t>
            </a:r>
          </a:p>
          <a:p>
            <a:pPr marL="914400" lvl="1" indent="-457200">
              <a:buAutoNum type="alphaLcParenR"/>
            </a:pPr>
            <a:r>
              <a:rPr lang="en-GB" dirty="0"/>
              <a:t>Vesicles: Some aquatic bacteria and </a:t>
            </a:r>
            <a:r>
              <a:rPr lang="en-GB" dirty="0" err="1"/>
              <a:t>cyanobacteria</a:t>
            </a:r>
            <a:r>
              <a:rPr lang="en-GB" dirty="0"/>
              <a:t> have membrane bound gas vesicle or vacuole to provide buoyancy in floating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9632D01C-90EA-F34F-9983-672A249E7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587" y="1352867"/>
            <a:ext cx="2108413" cy="16467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79D05C0-E6EF-F049-A2D9-7A83FDDF24E5}"/>
              </a:ext>
            </a:extLst>
          </p:cNvPr>
          <p:cNvSpPr txBox="1"/>
          <p:nvPr/>
        </p:nvSpPr>
        <p:spPr>
          <a:xfrm>
            <a:off x="8527143" y="3152576"/>
            <a:ext cx="3507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 Chromatophore and Lamellae 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0774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30C70B-52CC-584E-AC81-1EDDF8D9C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2"/>
                </a:solidFill>
              </a:rPr>
              <a:t>Nucleoid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927892-FCAE-4844-B92F-23221BF26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Nucleus without nuclear membrane</a:t>
            </a:r>
          </a:p>
          <a:p>
            <a:r>
              <a:rPr lang="en-GB" dirty="0"/>
              <a:t>One, double stranded, circular DNA </a:t>
            </a:r>
          </a:p>
          <a:p>
            <a:r>
              <a:rPr lang="en-GB" dirty="0"/>
              <a:t>Similar to eukaryotic nucleus in function i.e. Governs the activities of cell (</a:t>
            </a:r>
            <a:r>
              <a:rPr lang="en-GB" dirty="0" err="1"/>
              <a:t>governer</a:t>
            </a:r>
            <a:r>
              <a:rPr lang="en-GB" dirty="0"/>
              <a:t> of cell)</a:t>
            </a:r>
          </a:p>
          <a:p>
            <a:r>
              <a:rPr lang="en-GB" dirty="0"/>
              <a:t>Without nucleolus and </a:t>
            </a:r>
            <a:r>
              <a:rPr lang="en-GB" dirty="0" err="1"/>
              <a:t>nuleoplasm</a:t>
            </a:r>
            <a:endParaRPr lang="en-GB" dirty="0"/>
          </a:p>
          <a:p>
            <a:r>
              <a:rPr lang="en-GB" dirty="0"/>
              <a:t>Associated with non-</a:t>
            </a:r>
            <a:r>
              <a:rPr lang="en-GB" dirty="0" err="1"/>
              <a:t>histone</a:t>
            </a:r>
            <a:r>
              <a:rPr lang="en-GB" dirty="0"/>
              <a:t> protein and RNA</a:t>
            </a:r>
          </a:p>
          <a:p>
            <a:r>
              <a:rPr lang="en-GB" dirty="0"/>
              <a:t>Plasmid:</a:t>
            </a:r>
          </a:p>
          <a:p>
            <a:pPr lvl="1"/>
            <a:r>
              <a:rPr lang="en-GB" dirty="0"/>
              <a:t>extra-chromosomal DNA</a:t>
            </a:r>
          </a:p>
          <a:p>
            <a:pPr lvl="1"/>
            <a:r>
              <a:rPr lang="en-GB" dirty="0"/>
              <a:t>Circular, double stranded, autonomous </a:t>
            </a:r>
          </a:p>
          <a:p>
            <a:pPr lvl="1"/>
            <a:r>
              <a:rPr lang="en-GB" dirty="0"/>
              <a:t>Either free or integrated with chromosome</a:t>
            </a:r>
          </a:p>
          <a:p>
            <a:r>
              <a:rPr lang="en-GB" sz="3200" u="sng" dirty="0"/>
              <a:t>Flagella</a:t>
            </a:r>
            <a:r>
              <a:rPr lang="en-GB" sz="3200" dirty="0"/>
              <a:t>:</a:t>
            </a:r>
          </a:p>
          <a:p>
            <a:pPr lvl="1"/>
            <a:r>
              <a:rPr lang="en-GB" sz="3200" dirty="0"/>
              <a:t>Organ of locomotion </a:t>
            </a:r>
          </a:p>
          <a:p>
            <a:pPr lvl="1"/>
            <a:r>
              <a:rPr lang="en-GB" sz="3200" dirty="0"/>
              <a:t>Cylindrical, hollow strand made of </a:t>
            </a:r>
            <a:r>
              <a:rPr lang="en-GB" sz="3200" dirty="0" err="1"/>
              <a:t>flagellin</a:t>
            </a:r>
            <a:r>
              <a:rPr lang="en-GB" sz="3200" dirty="0"/>
              <a:t> protein</a:t>
            </a:r>
          </a:p>
          <a:p>
            <a:r>
              <a:rPr lang="en-GB" sz="3200" u="sng" dirty="0" err="1"/>
              <a:t>Pili</a:t>
            </a:r>
            <a:r>
              <a:rPr lang="en-GB" sz="3200" dirty="0"/>
              <a:t>:</a:t>
            </a:r>
          </a:p>
          <a:p>
            <a:pPr lvl="1"/>
            <a:r>
              <a:rPr lang="en-GB" sz="3200" dirty="0"/>
              <a:t>Elongate, rigid, tubular appendages </a:t>
            </a:r>
          </a:p>
          <a:p>
            <a:pPr lvl="1"/>
            <a:r>
              <a:rPr lang="en-GB" sz="3200" dirty="0"/>
              <a:t>Serve to connect to cells during conjugation </a:t>
            </a:r>
            <a:endParaRPr lang="en-US" sz="3200" dirty="0"/>
          </a:p>
        </p:txBody>
      </p:sp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C14EDA10-697C-464B-B44F-A188D49C51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13" y="3198763"/>
            <a:ext cx="2078555" cy="13865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0486328-7DDE-FE4F-8634-76CA1A3383E2}"/>
              </a:ext>
            </a:extLst>
          </p:cNvPr>
          <p:cNvSpPr txBox="1"/>
          <p:nvPr/>
        </p:nvSpPr>
        <p:spPr>
          <a:xfrm>
            <a:off x="7353906" y="4720270"/>
            <a:ext cx="307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Fig:Plasmid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789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9C744E-07FF-304E-8749-520D1B652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172"/>
            <a:ext cx="10515600" cy="1325563"/>
          </a:xfrm>
        </p:spPr>
        <p:txBody>
          <a:bodyPr/>
          <a:lstStyle/>
          <a:p>
            <a:r>
              <a:rPr lang="en-GB">
                <a:solidFill>
                  <a:srgbClr val="C00000"/>
                </a:solidFill>
              </a:rPr>
              <a:t>Reproduction in Bacteria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3C001E-8AF5-8743-9B80-34D51499D6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36269"/>
            <a:ext cx="7144658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Reproduction: act or process of producing new copies</a:t>
            </a:r>
          </a:p>
          <a:p>
            <a:r>
              <a:rPr lang="en-GB" dirty="0"/>
              <a:t>Vegetative Reproduction:</a:t>
            </a:r>
          </a:p>
          <a:p>
            <a:pPr marL="514350" indent="-514350">
              <a:buFont typeface="+mj-lt"/>
              <a:buAutoNum type="arabicPeriod"/>
            </a:pPr>
            <a:r>
              <a:rPr lang="en-GB" u="sng" dirty="0"/>
              <a:t>Budding:</a:t>
            </a:r>
          </a:p>
          <a:p>
            <a:r>
              <a:rPr lang="en-GB" dirty="0"/>
              <a:t>Development of a bud or an outgrowth</a:t>
            </a:r>
          </a:p>
          <a:p>
            <a:r>
              <a:rPr lang="en-GB" dirty="0"/>
              <a:t>Nuclear Division</a:t>
            </a:r>
          </a:p>
          <a:p>
            <a:r>
              <a:rPr lang="en-GB" dirty="0"/>
              <a:t>Separation of Bud</a:t>
            </a:r>
          </a:p>
          <a:p>
            <a:r>
              <a:rPr lang="en-GB" dirty="0"/>
              <a:t>Development of bud</a:t>
            </a:r>
          </a:p>
          <a:p>
            <a:pPr marL="0" indent="0">
              <a:buNone/>
            </a:pPr>
            <a:r>
              <a:rPr lang="en-GB" dirty="0"/>
              <a:t>   into new cell</a:t>
            </a:r>
          </a:p>
          <a:p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75E22FB2-54EB-4244-B271-28E9BDFB99E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28" y="4311198"/>
            <a:ext cx="1898954" cy="1480372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="" xmlns:a16="http://schemas.microsoft.com/office/drawing/2014/main" id="{20A5970E-C9D3-684A-9F1A-4FC158434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834" y="770393"/>
            <a:ext cx="3078880" cy="43497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105C126-05CA-BB4F-B141-DB022C8E77C5}"/>
              </a:ext>
            </a:extLst>
          </p:cNvPr>
          <p:cNvSpPr txBox="1"/>
          <p:nvPr/>
        </p:nvSpPr>
        <p:spPr>
          <a:xfrm>
            <a:off x="8894838" y="5279230"/>
            <a:ext cx="2625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/>
              <a:t>Fig: Budding 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590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843</Words>
  <Application>Microsoft Office PowerPoint</Application>
  <PresentationFormat>Custom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B. Sc. I year Paper I Microbes Bacteria </vt:lpstr>
      <vt:lpstr>Bacteria </vt:lpstr>
      <vt:lpstr>General characters of Bacteria </vt:lpstr>
      <vt:lpstr>Ultrastructure of Bacterial cell</vt:lpstr>
      <vt:lpstr>Cell Envelop</vt:lpstr>
      <vt:lpstr>Cytoplasm </vt:lpstr>
      <vt:lpstr>Slide 7</vt:lpstr>
      <vt:lpstr>Nucleoid</vt:lpstr>
      <vt:lpstr>Reproduction in Bacteria</vt:lpstr>
      <vt:lpstr>Asexual Reproduction Binary fission</vt:lpstr>
      <vt:lpstr>Sexual Reproduction  Conjugation: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</dc:title>
  <dc:creator>Unknown User</dc:creator>
  <cp:lastModifiedBy>BOTANY</cp:lastModifiedBy>
  <cp:revision>10</cp:revision>
  <dcterms:created xsi:type="dcterms:W3CDTF">2019-07-17T06:58:47Z</dcterms:created>
  <dcterms:modified xsi:type="dcterms:W3CDTF">2019-07-26T21:47:16Z</dcterms:modified>
</cp:coreProperties>
</file>