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6" r:id="rId3"/>
    <p:sldId id="257" r:id="rId4"/>
    <p:sldId id="258" r:id="rId5"/>
    <p:sldId id="259" r:id="rId6"/>
    <p:sldId id="260" r:id="rId7"/>
    <p:sldId id="262" r:id="rId8"/>
    <p:sldId id="263" r:id="rId9"/>
    <p:sldId id="264" r:id="rId10"/>
    <p:sldId id="265" r:id="rId11"/>
    <p:sldId id="266" r:id="rId12"/>
    <p:sldId id="267" r:id="rId13"/>
    <p:sldId id="271" r:id="rId14"/>
    <p:sldId id="269" r:id="rId15"/>
    <p:sldId id="272" r:id="rId16"/>
    <p:sldId id="268" r:id="rId17"/>
    <p:sldId id="273" r:id="rId18"/>
    <p:sldId id="274" r:id="rId19"/>
    <p:sldId id="275" r:id="rId20"/>
    <p:sldId id="276" r:id="rId21"/>
    <p:sldId id="277" r:id="rId22"/>
    <p:sldId id="278" r:id="rId23"/>
    <p:sldId id="280" r:id="rId24"/>
    <p:sldId id="282" r:id="rId25"/>
    <p:sldId id="283" r:id="rId26"/>
    <p:sldId id="284" r:id="rId27"/>
    <p:sldId id="281" r:id="rId28"/>
    <p:sldId id="289" r:id="rId29"/>
    <p:sldId id="279" r:id="rId30"/>
    <p:sldId id="285" r:id="rId31"/>
    <p:sldId id="286" r:id="rId32"/>
    <p:sldId id="287" r:id="rId33"/>
    <p:sldId id="288" r:id="rId34"/>
    <p:sldId id="309" r:id="rId35"/>
    <p:sldId id="270" r:id="rId36"/>
    <p:sldId id="293" r:id="rId37"/>
    <p:sldId id="311" r:id="rId38"/>
    <p:sldId id="290" r:id="rId39"/>
    <p:sldId id="291" r:id="rId40"/>
    <p:sldId id="292" r:id="rId41"/>
    <p:sldId id="294" r:id="rId42"/>
    <p:sldId id="295" r:id="rId43"/>
    <p:sldId id="297" r:id="rId44"/>
    <p:sldId id="301" r:id="rId45"/>
    <p:sldId id="298" r:id="rId46"/>
    <p:sldId id="299" r:id="rId47"/>
    <p:sldId id="300" r:id="rId48"/>
    <p:sldId id="304" r:id="rId49"/>
    <p:sldId id="302" r:id="rId50"/>
    <p:sldId id="303" r:id="rId51"/>
    <p:sldId id="305" r:id="rId52"/>
    <p:sldId id="306" r:id="rId53"/>
    <p:sldId id="308" r:id="rId54"/>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33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1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cs-CZ"/>
          </a:p>
        </p:txBody>
      </p:sp>
      <p:sp>
        <p:nvSpPr>
          <p:cNvPr id="5" name="Footer Placeholder 4"/>
          <p:cNvSpPr>
            <a:spLocks noGrp="1"/>
          </p:cNvSpPr>
          <p:nvPr>
            <p:ph type="ftr" sz="quarter" idx="11"/>
          </p:nvPr>
        </p:nvSpPr>
        <p:spPr/>
        <p:txBody>
          <a:bodyPr/>
          <a:lstStyle>
            <a:lvl1pPr>
              <a:defRPr/>
            </a:lvl1pPr>
          </a:lstStyle>
          <a:p>
            <a:endParaRPr lang="cs-CZ"/>
          </a:p>
        </p:txBody>
      </p:sp>
      <p:sp>
        <p:nvSpPr>
          <p:cNvPr id="6" name="Slide Number Placeholder 5"/>
          <p:cNvSpPr>
            <a:spLocks noGrp="1"/>
          </p:cNvSpPr>
          <p:nvPr>
            <p:ph type="sldNum" sz="quarter" idx="12"/>
          </p:nvPr>
        </p:nvSpPr>
        <p:spPr/>
        <p:txBody>
          <a:bodyPr/>
          <a:lstStyle>
            <a:lvl1pPr>
              <a:defRPr/>
            </a:lvl1pPr>
          </a:lstStyle>
          <a:p>
            <a:fld id="{E65E9114-1FCE-4F71-BDED-3170F9844167}" type="slidenum">
              <a:rPr lang="cs-CZ"/>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cs-CZ"/>
          </a:p>
        </p:txBody>
      </p:sp>
      <p:sp>
        <p:nvSpPr>
          <p:cNvPr id="5" name="Footer Placeholder 4"/>
          <p:cNvSpPr>
            <a:spLocks noGrp="1"/>
          </p:cNvSpPr>
          <p:nvPr>
            <p:ph type="ftr" sz="quarter" idx="11"/>
          </p:nvPr>
        </p:nvSpPr>
        <p:spPr/>
        <p:txBody>
          <a:bodyPr/>
          <a:lstStyle>
            <a:lvl1pPr>
              <a:defRPr/>
            </a:lvl1pPr>
          </a:lstStyle>
          <a:p>
            <a:endParaRPr lang="cs-CZ"/>
          </a:p>
        </p:txBody>
      </p:sp>
      <p:sp>
        <p:nvSpPr>
          <p:cNvPr id="6" name="Slide Number Placeholder 5"/>
          <p:cNvSpPr>
            <a:spLocks noGrp="1"/>
          </p:cNvSpPr>
          <p:nvPr>
            <p:ph type="sldNum" sz="quarter" idx="12"/>
          </p:nvPr>
        </p:nvSpPr>
        <p:spPr/>
        <p:txBody>
          <a:bodyPr/>
          <a:lstStyle>
            <a:lvl1pPr>
              <a:defRPr/>
            </a:lvl1pPr>
          </a:lstStyle>
          <a:p>
            <a:fld id="{217475DB-8F4E-4ED4-B588-A8B9327B8E8B}" type="slidenum">
              <a:rPr lang="cs-CZ"/>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cs-CZ"/>
          </a:p>
        </p:txBody>
      </p:sp>
      <p:sp>
        <p:nvSpPr>
          <p:cNvPr id="5" name="Footer Placeholder 4"/>
          <p:cNvSpPr>
            <a:spLocks noGrp="1"/>
          </p:cNvSpPr>
          <p:nvPr>
            <p:ph type="ftr" sz="quarter" idx="11"/>
          </p:nvPr>
        </p:nvSpPr>
        <p:spPr/>
        <p:txBody>
          <a:bodyPr/>
          <a:lstStyle>
            <a:lvl1pPr>
              <a:defRPr/>
            </a:lvl1pPr>
          </a:lstStyle>
          <a:p>
            <a:endParaRPr lang="cs-CZ"/>
          </a:p>
        </p:txBody>
      </p:sp>
      <p:sp>
        <p:nvSpPr>
          <p:cNvPr id="6" name="Slide Number Placeholder 5"/>
          <p:cNvSpPr>
            <a:spLocks noGrp="1"/>
          </p:cNvSpPr>
          <p:nvPr>
            <p:ph type="sldNum" sz="quarter" idx="12"/>
          </p:nvPr>
        </p:nvSpPr>
        <p:spPr/>
        <p:txBody>
          <a:bodyPr/>
          <a:lstStyle>
            <a:lvl1pPr>
              <a:defRPr/>
            </a:lvl1pPr>
          </a:lstStyle>
          <a:p>
            <a:fld id="{0B654A30-7BA1-4BED-8024-D8CAA39C71E3}" type="slidenum">
              <a:rPr lang="cs-CZ"/>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cs-CZ"/>
          </a:p>
        </p:txBody>
      </p:sp>
      <p:sp>
        <p:nvSpPr>
          <p:cNvPr id="5" name="Footer Placeholder 4"/>
          <p:cNvSpPr>
            <a:spLocks noGrp="1"/>
          </p:cNvSpPr>
          <p:nvPr>
            <p:ph type="ftr" sz="quarter" idx="11"/>
          </p:nvPr>
        </p:nvSpPr>
        <p:spPr/>
        <p:txBody>
          <a:bodyPr/>
          <a:lstStyle>
            <a:lvl1pPr>
              <a:defRPr/>
            </a:lvl1pPr>
          </a:lstStyle>
          <a:p>
            <a:endParaRPr lang="cs-CZ"/>
          </a:p>
        </p:txBody>
      </p:sp>
      <p:sp>
        <p:nvSpPr>
          <p:cNvPr id="6" name="Slide Number Placeholder 5"/>
          <p:cNvSpPr>
            <a:spLocks noGrp="1"/>
          </p:cNvSpPr>
          <p:nvPr>
            <p:ph type="sldNum" sz="quarter" idx="12"/>
          </p:nvPr>
        </p:nvSpPr>
        <p:spPr/>
        <p:txBody>
          <a:bodyPr/>
          <a:lstStyle>
            <a:lvl1pPr>
              <a:defRPr/>
            </a:lvl1pPr>
          </a:lstStyle>
          <a:p>
            <a:fld id="{20B7F789-A332-41DB-995E-7D239C466F3D}" type="slidenum">
              <a:rPr lang="cs-CZ"/>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cs-CZ"/>
          </a:p>
        </p:txBody>
      </p:sp>
      <p:sp>
        <p:nvSpPr>
          <p:cNvPr id="5" name="Footer Placeholder 4"/>
          <p:cNvSpPr>
            <a:spLocks noGrp="1"/>
          </p:cNvSpPr>
          <p:nvPr>
            <p:ph type="ftr" sz="quarter" idx="11"/>
          </p:nvPr>
        </p:nvSpPr>
        <p:spPr/>
        <p:txBody>
          <a:bodyPr/>
          <a:lstStyle>
            <a:lvl1pPr>
              <a:defRPr/>
            </a:lvl1pPr>
          </a:lstStyle>
          <a:p>
            <a:endParaRPr lang="cs-CZ"/>
          </a:p>
        </p:txBody>
      </p:sp>
      <p:sp>
        <p:nvSpPr>
          <p:cNvPr id="6" name="Slide Number Placeholder 5"/>
          <p:cNvSpPr>
            <a:spLocks noGrp="1"/>
          </p:cNvSpPr>
          <p:nvPr>
            <p:ph type="sldNum" sz="quarter" idx="12"/>
          </p:nvPr>
        </p:nvSpPr>
        <p:spPr/>
        <p:txBody>
          <a:bodyPr/>
          <a:lstStyle>
            <a:lvl1pPr>
              <a:defRPr/>
            </a:lvl1pPr>
          </a:lstStyle>
          <a:p>
            <a:fld id="{DC11B2FB-7192-4BCC-9C70-DF430FA08A4C}" type="slidenum">
              <a:rPr lang="cs-CZ"/>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cs-CZ"/>
          </a:p>
        </p:txBody>
      </p:sp>
      <p:sp>
        <p:nvSpPr>
          <p:cNvPr id="6" name="Footer Placeholder 5"/>
          <p:cNvSpPr>
            <a:spLocks noGrp="1"/>
          </p:cNvSpPr>
          <p:nvPr>
            <p:ph type="ftr" sz="quarter" idx="11"/>
          </p:nvPr>
        </p:nvSpPr>
        <p:spPr/>
        <p:txBody>
          <a:bodyPr/>
          <a:lstStyle>
            <a:lvl1pPr>
              <a:defRPr/>
            </a:lvl1pPr>
          </a:lstStyle>
          <a:p>
            <a:endParaRPr lang="cs-CZ"/>
          </a:p>
        </p:txBody>
      </p:sp>
      <p:sp>
        <p:nvSpPr>
          <p:cNvPr id="7" name="Slide Number Placeholder 6"/>
          <p:cNvSpPr>
            <a:spLocks noGrp="1"/>
          </p:cNvSpPr>
          <p:nvPr>
            <p:ph type="sldNum" sz="quarter" idx="12"/>
          </p:nvPr>
        </p:nvSpPr>
        <p:spPr/>
        <p:txBody>
          <a:bodyPr/>
          <a:lstStyle>
            <a:lvl1pPr>
              <a:defRPr/>
            </a:lvl1pPr>
          </a:lstStyle>
          <a:p>
            <a:fld id="{C2FB9C1B-F50E-4183-ABFB-0AE325507D6C}" type="slidenum">
              <a:rPr lang="cs-CZ"/>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cs-CZ"/>
          </a:p>
        </p:txBody>
      </p:sp>
      <p:sp>
        <p:nvSpPr>
          <p:cNvPr id="8" name="Footer Placeholder 7"/>
          <p:cNvSpPr>
            <a:spLocks noGrp="1"/>
          </p:cNvSpPr>
          <p:nvPr>
            <p:ph type="ftr" sz="quarter" idx="11"/>
          </p:nvPr>
        </p:nvSpPr>
        <p:spPr/>
        <p:txBody>
          <a:bodyPr/>
          <a:lstStyle>
            <a:lvl1pPr>
              <a:defRPr/>
            </a:lvl1pPr>
          </a:lstStyle>
          <a:p>
            <a:endParaRPr lang="cs-CZ"/>
          </a:p>
        </p:txBody>
      </p:sp>
      <p:sp>
        <p:nvSpPr>
          <p:cNvPr id="9" name="Slide Number Placeholder 8"/>
          <p:cNvSpPr>
            <a:spLocks noGrp="1"/>
          </p:cNvSpPr>
          <p:nvPr>
            <p:ph type="sldNum" sz="quarter" idx="12"/>
          </p:nvPr>
        </p:nvSpPr>
        <p:spPr/>
        <p:txBody>
          <a:bodyPr/>
          <a:lstStyle>
            <a:lvl1pPr>
              <a:defRPr/>
            </a:lvl1pPr>
          </a:lstStyle>
          <a:p>
            <a:fld id="{9CB63A93-4746-40E7-ADAE-A98306540B7E}" type="slidenum">
              <a:rPr lang="cs-CZ"/>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cs-CZ"/>
          </a:p>
        </p:txBody>
      </p:sp>
      <p:sp>
        <p:nvSpPr>
          <p:cNvPr id="4" name="Footer Placeholder 3"/>
          <p:cNvSpPr>
            <a:spLocks noGrp="1"/>
          </p:cNvSpPr>
          <p:nvPr>
            <p:ph type="ftr" sz="quarter" idx="11"/>
          </p:nvPr>
        </p:nvSpPr>
        <p:spPr/>
        <p:txBody>
          <a:bodyPr/>
          <a:lstStyle>
            <a:lvl1pPr>
              <a:defRPr/>
            </a:lvl1pPr>
          </a:lstStyle>
          <a:p>
            <a:endParaRPr lang="cs-CZ"/>
          </a:p>
        </p:txBody>
      </p:sp>
      <p:sp>
        <p:nvSpPr>
          <p:cNvPr id="5" name="Slide Number Placeholder 4"/>
          <p:cNvSpPr>
            <a:spLocks noGrp="1"/>
          </p:cNvSpPr>
          <p:nvPr>
            <p:ph type="sldNum" sz="quarter" idx="12"/>
          </p:nvPr>
        </p:nvSpPr>
        <p:spPr/>
        <p:txBody>
          <a:bodyPr/>
          <a:lstStyle>
            <a:lvl1pPr>
              <a:defRPr/>
            </a:lvl1pPr>
          </a:lstStyle>
          <a:p>
            <a:fld id="{16740B21-4317-45B0-BF44-ACAB937BBF8A}" type="slidenum">
              <a:rPr lang="cs-CZ"/>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cs-CZ"/>
          </a:p>
        </p:txBody>
      </p:sp>
      <p:sp>
        <p:nvSpPr>
          <p:cNvPr id="3" name="Footer Placeholder 2"/>
          <p:cNvSpPr>
            <a:spLocks noGrp="1"/>
          </p:cNvSpPr>
          <p:nvPr>
            <p:ph type="ftr" sz="quarter" idx="11"/>
          </p:nvPr>
        </p:nvSpPr>
        <p:spPr/>
        <p:txBody>
          <a:bodyPr/>
          <a:lstStyle>
            <a:lvl1pPr>
              <a:defRPr/>
            </a:lvl1pPr>
          </a:lstStyle>
          <a:p>
            <a:endParaRPr lang="cs-CZ"/>
          </a:p>
        </p:txBody>
      </p:sp>
      <p:sp>
        <p:nvSpPr>
          <p:cNvPr id="4" name="Slide Number Placeholder 3"/>
          <p:cNvSpPr>
            <a:spLocks noGrp="1"/>
          </p:cNvSpPr>
          <p:nvPr>
            <p:ph type="sldNum" sz="quarter" idx="12"/>
          </p:nvPr>
        </p:nvSpPr>
        <p:spPr/>
        <p:txBody>
          <a:bodyPr/>
          <a:lstStyle>
            <a:lvl1pPr>
              <a:defRPr/>
            </a:lvl1pPr>
          </a:lstStyle>
          <a:p>
            <a:fld id="{BC2C885F-A67D-4AB5-9501-BE7533BC24CB}" type="slidenum">
              <a:rPr lang="cs-CZ"/>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cs-CZ"/>
          </a:p>
        </p:txBody>
      </p:sp>
      <p:sp>
        <p:nvSpPr>
          <p:cNvPr id="6" name="Footer Placeholder 5"/>
          <p:cNvSpPr>
            <a:spLocks noGrp="1"/>
          </p:cNvSpPr>
          <p:nvPr>
            <p:ph type="ftr" sz="quarter" idx="11"/>
          </p:nvPr>
        </p:nvSpPr>
        <p:spPr/>
        <p:txBody>
          <a:bodyPr/>
          <a:lstStyle>
            <a:lvl1pPr>
              <a:defRPr/>
            </a:lvl1pPr>
          </a:lstStyle>
          <a:p>
            <a:endParaRPr lang="cs-CZ"/>
          </a:p>
        </p:txBody>
      </p:sp>
      <p:sp>
        <p:nvSpPr>
          <p:cNvPr id="7" name="Slide Number Placeholder 6"/>
          <p:cNvSpPr>
            <a:spLocks noGrp="1"/>
          </p:cNvSpPr>
          <p:nvPr>
            <p:ph type="sldNum" sz="quarter" idx="12"/>
          </p:nvPr>
        </p:nvSpPr>
        <p:spPr/>
        <p:txBody>
          <a:bodyPr/>
          <a:lstStyle>
            <a:lvl1pPr>
              <a:defRPr/>
            </a:lvl1pPr>
          </a:lstStyle>
          <a:p>
            <a:fld id="{36797CEA-3F13-4C9F-888E-6930CA741EDE}" type="slidenum">
              <a:rPr lang="cs-CZ"/>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cs-CZ"/>
          </a:p>
        </p:txBody>
      </p:sp>
      <p:sp>
        <p:nvSpPr>
          <p:cNvPr id="6" name="Footer Placeholder 5"/>
          <p:cNvSpPr>
            <a:spLocks noGrp="1"/>
          </p:cNvSpPr>
          <p:nvPr>
            <p:ph type="ftr" sz="quarter" idx="11"/>
          </p:nvPr>
        </p:nvSpPr>
        <p:spPr/>
        <p:txBody>
          <a:bodyPr/>
          <a:lstStyle>
            <a:lvl1pPr>
              <a:defRPr/>
            </a:lvl1pPr>
          </a:lstStyle>
          <a:p>
            <a:endParaRPr lang="cs-CZ"/>
          </a:p>
        </p:txBody>
      </p:sp>
      <p:sp>
        <p:nvSpPr>
          <p:cNvPr id="7" name="Slide Number Placeholder 6"/>
          <p:cNvSpPr>
            <a:spLocks noGrp="1"/>
          </p:cNvSpPr>
          <p:nvPr>
            <p:ph type="sldNum" sz="quarter" idx="12"/>
          </p:nvPr>
        </p:nvSpPr>
        <p:spPr/>
        <p:txBody>
          <a:bodyPr/>
          <a:lstStyle>
            <a:lvl1pPr>
              <a:defRPr/>
            </a:lvl1pPr>
          </a:lstStyle>
          <a:p>
            <a:fld id="{520AD53B-AB4F-4101-A42A-53733B00AF8F}" type="slidenum">
              <a:rPr lang="cs-CZ"/>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99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cs-CZ" smtClean="0"/>
              <a:t>Klepnutím lze upravit styl předlohy nadpisů.</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cs-CZ"/>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cs-CZ"/>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4FFF695-542F-43A1-845C-91E156F82FA8}" type="slidenum">
              <a:rPr lang="cs-CZ"/>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6"/>
          <p:cNvSpPr>
            <a:spLocks noGrp="1" noChangeArrowheads="1"/>
          </p:cNvSpPr>
          <p:nvPr>
            <p:ph type="title"/>
          </p:nvPr>
        </p:nvSpPr>
        <p:spPr>
          <a:xfrm>
            <a:off x="468313" y="2852738"/>
            <a:ext cx="8229600" cy="2943225"/>
          </a:xfrm>
        </p:spPr>
        <p:txBody>
          <a:bodyPr/>
          <a:lstStyle/>
          <a:p>
            <a:r>
              <a:rPr lang="cs-CZ" b="1">
                <a:solidFill>
                  <a:schemeClr val="bg1"/>
                </a:solidFill>
                <a:effectLst>
                  <a:outerShdw blurRad="38100" dist="38100" dir="2700000" algn="tl">
                    <a:srgbClr val="000000"/>
                  </a:outerShdw>
                </a:effectLst>
                <a:latin typeface="Tahoma" pitchFamily="34" charset="0"/>
              </a:rPr>
              <a:t>T – lymphocytes</a:t>
            </a:r>
            <a:r>
              <a:rPr lang="cs-CZ" sz="4000" b="1">
                <a:solidFill>
                  <a:schemeClr val="bg1"/>
                </a:solidFill>
                <a:effectLst>
                  <a:outerShdw blurRad="38100" dist="38100" dir="2700000" algn="tl">
                    <a:srgbClr val="000000"/>
                  </a:outerShdw>
                </a:effectLst>
                <a:latin typeface="Tahoma" pitchFamily="34" charset="0"/>
              </a:rPr>
              <a:t/>
            </a:r>
            <a:br>
              <a:rPr lang="cs-CZ" sz="4000" b="1">
                <a:solidFill>
                  <a:schemeClr val="bg1"/>
                </a:solidFill>
                <a:effectLst>
                  <a:outerShdw blurRad="38100" dist="38100" dir="2700000" algn="tl">
                    <a:srgbClr val="000000"/>
                  </a:outerShdw>
                </a:effectLst>
                <a:latin typeface="Tahoma" pitchFamily="34" charset="0"/>
              </a:rPr>
            </a:br>
            <a:r>
              <a:rPr lang="cs-CZ" sz="4000" b="1">
                <a:solidFill>
                  <a:schemeClr val="bg1"/>
                </a:solidFill>
                <a:effectLst>
                  <a:outerShdw blurRad="38100" dist="38100" dir="2700000" algn="tl">
                    <a:srgbClr val="000000"/>
                  </a:outerShdw>
                </a:effectLst>
                <a:latin typeface="Tahoma" pitchFamily="34" charset="0"/>
              </a:rPr>
              <a:t/>
            </a:r>
            <a:br>
              <a:rPr lang="cs-CZ" sz="4000" b="1">
                <a:solidFill>
                  <a:schemeClr val="bg1"/>
                </a:solidFill>
                <a:effectLst>
                  <a:outerShdw blurRad="38100" dist="38100" dir="2700000" algn="tl">
                    <a:srgbClr val="000000"/>
                  </a:outerShdw>
                </a:effectLst>
                <a:latin typeface="Tahoma" pitchFamily="34" charset="0"/>
              </a:rPr>
            </a:br>
            <a:r>
              <a:rPr lang="cs-CZ" sz="4000" b="1">
                <a:solidFill>
                  <a:schemeClr val="bg1"/>
                </a:solidFill>
                <a:effectLst>
                  <a:outerShdw blurRad="38100" dist="38100" dir="2700000" algn="tl">
                    <a:srgbClr val="000000"/>
                  </a:outerShdw>
                </a:effectLst>
                <a:latin typeface="Tahoma" pitchFamily="34" charset="0"/>
              </a:rPr>
              <a:t/>
            </a:r>
            <a:br>
              <a:rPr lang="cs-CZ" sz="4000" b="1">
                <a:solidFill>
                  <a:schemeClr val="bg1"/>
                </a:solidFill>
                <a:effectLst>
                  <a:outerShdw blurRad="38100" dist="38100" dir="2700000" algn="tl">
                    <a:srgbClr val="000000"/>
                  </a:outerShdw>
                </a:effectLst>
                <a:latin typeface="Tahoma" pitchFamily="34" charset="0"/>
              </a:rPr>
            </a:br>
            <a:r>
              <a:rPr lang="cs-CZ" sz="4000" b="1">
                <a:solidFill>
                  <a:schemeClr val="bg1"/>
                </a:solidFill>
                <a:effectLst>
                  <a:outerShdw blurRad="38100" dist="38100" dir="2700000" algn="tl">
                    <a:srgbClr val="000000"/>
                  </a:outerShdw>
                </a:effectLst>
                <a:latin typeface="Tahoma" pitchFamily="34" charset="0"/>
              </a:rPr>
              <a:t/>
            </a:r>
            <a:br>
              <a:rPr lang="cs-CZ" sz="4000" b="1">
                <a:solidFill>
                  <a:schemeClr val="bg1"/>
                </a:solidFill>
                <a:effectLst>
                  <a:outerShdw blurRad="38100" dist="38100" dir="2700000" algn="tl">
                    <a:srgbClr val="000000"/>
                  </a:outerShdw>
                </a:effectLst>
                <a:latin typeface="Tahoma" pitchFamily="34" charset="0"/>
              </a:rPr>
            </a:br>
            <a:r>
              <a:rPr lang="cs-CZ" sz="4000" b="1">
                <a:solidFill>
                  <a:schemeClr val="bg1"/>
                </a:solidFill>
                <a:effectLst>
                  <a:outerShdw blurRad="38100" dist="38100" dir="2700000" algn="tl">
                    <a:srgbClr val="000000"/>
                  </a:outerShdw>
                </a:effectLst>
                <a:latin typeface="Tahoma" pitchFamily="34" charset="0"/>
              </a:rPr>
              <a:t>                                          </a:t>
            </a:r>
            <a:r>
              <a:rPr lang="cs-CZ" sz="2400" b="1">
                <a:solidFill>
                  <a:schemeClr val="bg1"/>
                </a:solidFill>
                <a:effectLst>
                  <a:outerShdw blurRad="38100" dist="38100" dir="2700000" algn="tl">
                    <a:srgbClr val="000000"/>
                  </a:outerShdw>
                </a:effectLst>
                <a:latin typeface="Tahoma" pitchFamily="34" charset="0"/>
              </a:rPr>
              <a:t>J. Ochotná</a:t>
            </a:r>
          </a:p>
        </p:txBody>
      </p:sp>
      <p:pic>
        <p:nvPicPr>
          <p:cNvPr id="7175" name="Picture 7"/>
          <p:cNvPicPr>
            <a:picLocks noChangeAspect="1" noChangeArrowheads="1"/>
          </p:cNvPicPr>
          <p:nvPr/>
        </p:nvPicPr>
        <p:blipFill>
          <a:blip r:embed="rId2"/>
          <a:srcRect/>
          <a:stretch>
            <a:fillRect/>
          </a:stretch>
        </p:blipFill>
        <p:spPr bwMode="auto">
          <a:xfrm>
            <a:off x="468313" y="404813"/>
            <a:ext cx="2381250" cy="1905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cs-CZ" sz="2400" b="1">
                <a:solidFill>
                  <a:schemeClr val="bg1"/>
                </a:solidFill>
                <a:effectLst>
                  <a:outerShdw blurRad="38100" dist="38100" dir="2700000" algn="tl">
                    <a:srgbClr val="000000"/>
                  </a:outerShdw>
                </a:effectLst>
                <a:latin typeface="Tahoma" pitchFamily="34" charset="0"/>
              </a:rPr>
              <a:t>TCR cooperation with co-receptors CD4, CD8</a:t>
            </a:r>
          </a:p>
        </p:txBody>
      </p:sp>
      <p:pic>
        <p:nvPicPr>
          <p:cNvPr id="14340" name="Picture 4"/>
          <p:cNvPicPr>
            <a:picLocks noChangeAspect="1" noChangeArrowheads="1"/>
          </p:cNvPicPr>
          <p:nvPr>
            <p:ph type="body" idx="1"/>
          </p:nvPr>
        </p:nvPicPr>
        <p:blipFill>
          <a:blip r:embed="rId2"/>
          <a:srcRect/>
          <a:stretch>
            <a:fillRect/>
          </a:stretch>
        </p:blipFill>
        <p:spPr>
          <a:xfrm>
            <a:off x="1712913" y="1600200"/>
            <a:ext cx="5716587" cy="4525963"/>
          </a:xfrm>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4638"/>
            <a:ext cx="8229600" cy="777875"/>
          </a:xfrm>
        </p:spPr>
        <p:txBody>
          <a:bodyPr/>
          <a:lstStyle/>
          <a:p>
            <a:r>
              <a:rPr lang="cs-CZ" sz="2800" b="1">
                <a:solidFill>
                  <a:schemeClr val="folHlink"/>
                </a:solidFill>
                <a:effectLst>
                  <a:outerShdw blurRad="38100" dist="38100" dir="2700000" algn="tl">
                    <a:srgbClr val="000000"/>
                  </a:outerShdw>
                </a:effectLst>
                <a:latin typeface="Tahoma" pitchFamily="34" charset="0"/>
              </a:rPr>
              <a:t>Generation of the TCR</a:t>
            </a:r>
          </a:p>
        </p:txBody>
      </p:sp>
      <p:sp>
        <p:nvSpPr>
          <p:cNvPr id="15363" name="Rectangle 3"/>
          <p:cNvSpPr>
            <a:spLocks noGrp="1" noChangeArrowheads="1"/>
          </p:cNvSpPr>
          <p:nvPr>
            <p:ph type="body" idx="1"/>
          </p:nvPr>
        </p:nvSpPr>
        <p:spPr>
          <a:xfrm>
            <a:off x="457200" y="1196975"/>
            <a:ext cx="8507413" cy="5256213"/>
          </a:xfrm>
        </p:spPr>
        <p:txBody>
          <a:bodyPr/>
          <a:lstStyle/>
          <a:p>
            <a:pPr>
              <a:lnSpc>
                <a:spcPct val="80000"/>
              </a:lnSpc>
              <a:buClr>
                <a:schemeClr val="folHlink"/>
              </a:buClr>
              <a:buFont typeface="Wingdings" pitchFamily="2" charset="2"/>
              <a:buChar char="§"/>
            </a:pPr>
            <a:r>
              <a:rPr lang="cs-CZ" sz="2200">
                <a:solidFill>
                  <a:schemeClr val="bg1"/>
                </a:solidFill>
                <a:effectLst>
                  <a:outerShdw blurRad="38100" dist="38100" dir="2700000" algn="tl">
                    <a:srgbClr val="000000"/>
                  </a:outerShdw>
                </a:effectLst>
                <a:latin typeface="Tahoma" pitchFamily="34" charset="0"/>
              </a:rPr>
              <a:t>The analogy with the formation of BCR </a:t>
            </a:r>
            <a:br>
              <a:rPr lang="cs-CZ" sz="2200">
                <a:solidFill>
                  <a:schemeClr val="bg1"/>
                </a:solidFill>
                <a:effectLst>
                  <a:outerShdw blurRad="38100" dist="38100" dir="2700000" algn="tl">
                    <a:srgbClr val="000000"/>
                  </a:outerShdw>
                </a:effectLst>
                <a:latin typeface="Tahoma" pitchFamily="34" charset="0"/>
              </a:rPr>
            </a:br>
            <a:endParaRPr lang="cs-CZ" sz="2200">
              <a:solidFill>
                <a:schemeClr val="bg1"/>
              </a:solidFill>
              <a:effectLst>
                <a:outerShdw blurRad="38100" dist="38100" dir="2700000" algn="tl">
                  <a:srgbClr val="000000"/>
                </a:outerShdw>
              </a:effectLst>
              <a:latin typeface="Tahoma" pitchFamily="34" charset="0"/>
            </a:endParaRPr>
          </a:p>
          <a:p>
            <a:pPr>
              <a:lnSpc>
                <a:spcPct val="80000"/>
              </a:lnSpc>
              <a:buClr>
                <a:schemeClr val="folHlink"/>
              </a:buClr>
              <a:buFont typeface="Wingdings" pitchFamily="2" charset="2"/>
              <a:buChar char="§"/>
            </a:pPr>
            <a:r>
              <a:rPr lang="cs-CZ" sz="2200" b="1" u="sng">
                <a:solidFill>
                  <a:schemeClr val="bg1"/>
                </a:solidFill>
                <a:effectLst>
                  <a:outerShdw blurRad="38100" dist="38100" dir="2700000" algn="tl">
                    <a:srgbClr val="000000"/>
                  </a:outerShdw>
                </a:effectLst>
                <a:latin typeface="Tahoma" pitchFamily="34" charset="0"/>
              </a:rPr>
              <a:t>Chains </a:t>
            </a:r>
            <a:r>
              <a:rPr lang="cs-CZ" sz="2200" b="1" u="sng">
                <a:solidFill>
                  <a:schemeClr val="bg1"/>
                </a:solidFill>
                <a:effectLst>
                  <a:outerShdw blurRad="38100" dist="38100" dir="2700000" algn="tl">
                    <a:srgbClr val="000000"/>
                  </a:outerShdw>
                </a:effectLst>
                <a:latin typeface="Symbol" pitchFamily="18" charset="2"/>
              </a:rPr>
              <a:t>b</a:t>
            </a:r>
            <a:r>
              <a:rPr lang="cs-CZ" sz="2200" b="1" u="sng">
                <a:solidFill>
                  <a:schemeClr val="bg1"/>
                </a:solidFill>
                <a:effectLst>
                  <a:outerShdw blurRad="38100" dist="38100" dir="2700000" algn="tl">
                    <a:srgbClr val="000000"/>
                  </a:outerShdw>
                </a:effectLst>
                <a:latin typeface="Tahoma" pitchFamily="34" charset="0"/>
              </a:rPr>
              <a:t> and </a:t>
            </a:r>
            <a:r>
              <a:rPr lang="cs-CZ" sz="2200" b="1" u="sng">
                <a:solidFill>
                  <a:schemeClr val="bg1"/>
                </a:solidFill>
                <a:effectLst>
                  <a:outerShdw blurRad="38100" dist="38100" dir="2700000" algn="tl">
                    <a:srgbClr val="000000"/>
                  </a:outerShdw>
                </a:effectLst>
                <a:latin typeface="Symbol" pitchFamily="18" charset="2"/>
              </a:rPr>
              <a:t>d</a:t>
            </a:r>
            <a:r>
              <a:rPr lang="cs-CZ" sz="2200">
                <a:solidFill>
                  <a:schemeClr val="bg1"/>
                </a:solidFill>
                <a:effectLst>
                  <a:outerShdw blurRad="38100" dist="38100" dir="2700000" algn="tl">
                    <a:srgbClr val="000000"/>
                  </a:outerShdw>
                </a:effectLst>
                <a:latin typeface="Tahoma" pitchFamily="34" charset="0"/>
              </a:rPr>
              <a:t> - correspond to IgH gene complex of  </a:t>
            </a:r>
            <a:br>
              <a:rPr lang="cs-CZ" sz="2200">
                <a:solidFill>
                  <a:schemeClr val="bg1"/>
                </a:solidFill>
                <a:effectLst>
                  <a:outerShdw blurRad="38100" dist="38100" dir="2700000" algn="tl">
                    <a:srgbClr val="000000"/>
                  </a:outerShdw>
                </a:effectLst>
                <a:latin typeface="Tahoma" pitchFamily="34" charset="0"/>
              </a:rPr>
            </a:br>
            <a:r>
              <a:rPr lang="cs-CZ" sz="2200">
                <a:solidFill>
                  <a:schemeClr val="bg1"/>
                </a:solidFill>
                <a:effectLst>
                  <a:outerShdw blurRad="38100" dist="38100" dir="2700000" algn="tl">
                    <a:srgbClr val="000000"/>
                  </a:outerShdw>
                </a:effectLst>
                <a:latin typeface="Tahoma" pitchFamily="34" charset="0"/>
              </a:rPr>
              <a:t>                         immunoglobulins </a:t>
            </a:r>
          </a:p>
          <a:p>
            <a:pPr>
              <a:lnSpc>
                <a:spcPct val="80000"/>
              </a:lnSpc>
              <a:buClr>
                <a:schemeClr val="folHlink"/>
              </a:buClr>
              <a:buFont typeface="Wingdings" pitchFamily="2" charset="2"/>
              <a:buNone/>
            </a:pPr>
            <a:r>
              <a:rPr lang="cs-CZ" sz="2200">
                <a:solidFill>
                  <a:schemeClr val="bg1"/>
                </a:solidFill>
                <a:effectLst>
                  <a:outerShdw blurRad="38100" dist="38100" dir="2700000" algn="tl">
                    <a:srgbClr val="000000"/>
                  </a:outerShdw>
                </a:effectLst>
                <a:latin typeface="Tahoma" pitchFamily="34" charset="0"/>
              </a:rPr>
              <a:t>                          - V, D, J, C segments </a:t>
            </a:r>
            <a:br>
              <a:rPr lang="cs-CZ" sz="2200">
                <a:solidFill>
                  <a:schemeClr val="bg1"/>
                </a:solidFill>
                <a:effectLst>
                  <a:outerShdw blurRad="38100" dist="38100" dir="2700000" algn="tl">
                    <a:srgbClr val="000000"/>
                  </a:outerShdw>
                </a:effectLst>
                <a:latin typeface="Tahoma" pitchFamily="34" charset="0"/>
              </a:rPr>
            </a:br>
            <a:endParaRPr lang="cs-CZ" sz="2200">
              <a:solidFill>
                <a:schemeClr val="bg1"/>
              </a:solidFill>
              <a:effectLst>
                <a:outerShdw blurRad="38100" dist="38100" dir="2700000" algn="tl">
                  <a:srgbClr val="000000"/>
                </a:outerShdw>
              </a:effectLst>
              <a:latin typeface="Tahoma" pitchFamily="34" charset="0"/>
            </a:endParaRPr>
          </a:p>
          <a:p>
            <a:pPr>
              <a:lnSpc>
                <a:spcPct val="80000"/>
              </a:lnSpc>
              <a:buClr>
                <a:schemeClr val="folHlink"/>
              </a:buClr>
              <a:buFont typeface="Wingdings" pitchFamily="2" charset="2"/>
              <a:buChar char="§"/>
            </a:pPr>
            <a:r>
              <a:rPr lang="cs-CZ" sz="2200" b="1" u="sng">
                <a:solidFill>
                  <a:schemeClr val="bg1"/>
                </a:solidFill>
                <a:effectLst>
                  <a:outerShdw blurRad="38100" dist="38100" dir="2700000" algn="tl">
                    <a:srgbClr val="000000"/>
                  </a:outerShdw>
                </a:effectLst>
                <a:latin typeface="Tahoma" pitchFamily="34" charset="0"/>
              </a:rPr>
              <a:t>Chains </a:t>
            </a:r>
            <a:r>
              <a:rPr lang="cs-CZ" sz="2200" b="1" u="sng">
                <a:solidFill>
                  <a:schemeClr val="bg1"/>
                </a:solidFill>
                <a:effectLst>
                  <a:outerShdw blurRad="38100" dist="38100" dir="2700000" algn="tl">
                    <a:srgbClr val="000000"/>
                  </a:outerShdw>
                </a:effectLst>
                <a:latin typeface="Symbol" pitchFamily="18" charset="2"/>
              </a:rPr>
              <a:t>a </a:t>
            </a:r>
            <a:r>
              <a:rPr lang="cs-CZ" sz="2200" b="1" u="sng">
                <a:solidFill>
                  <a:schemeClr val="bg1"/>
                </a:solidFill>
                <a:effectLst>
                  <a:outerShdw blurRad="38100" dist="38100" dir="2700000" algn="tl">
                    <a:srgbClr val="000000"/>
                  </a:outerShdw>
                </a:effectLst>
                <a:latin typeface="Tahoma" pitchFamily="34" charset="0"/>
              </a:rPr>
              <a:t>and </a:t>
            </a:r>
            <a:r>
              <a:rPr lang="cs-CZ" sz="2200" b="1" u="sng">
                <a:solidFill>
                  <a:schemeClr val="bg1"/>
                </a:solidFill>
                <a:effectLst>
                  <a:outerShdw blurRad="38100" dist="38100" dir="2700000" algn="tl">
                    <a:srgbClr val="000000"/>
                  </a:outerShdw>
                </a:effectLst>
                <a:latin typeface="Symbol" pitchFamily="18" charset="2"/>
              </a:rPr>
              <a:t>g</a:t>
            </a:r>
            <a:r>
              <a:rPr lang="cs-CZ" sz="2200">
                <a:solidFill>
                  <a:schemeClr val="bg1"/>
                </a:solidFill>
                <a:effectLst>
                  <a:outerShdw blurRad="38100" dist="38100" dir="2700000" algn="tl">
                    <a:srgbClr val="000000"/>
                  </a:outerShdw>
                </a:effectLst>
                <a:latin typeface="Symbol" pitchFamily="18" charset="2"/>
              </a:rPr>
              <a:t> </a:t>
            </a:r>
            <a:r>
              <a:rPr lang="cs-CZ" sz="2200">
                <a:solidFill>
                  <a:schemeClr val="bg1"/>
                </a:solidFill>
                <a:effectLst>
                  <a:outerShdw blurRad="38100" dist="38100" dir="2700000" algn="tl">
                    <a:srgbClr val="000000"/>
                  </a:outerShdw>
                </a:effectLst>
                <a:latin typeface="Tahoma" pitchFamily="34" charset="0"/>
              </a:rPr>
              <a:t>- correspond to genes for L chains of</a:t>
            </a:r>
            <a:br>
              <a:rPr lang="cs-CZ" sz="2200">
                <a:solidFill>
                  <a:schemeClr val="bg1"/>
                </a:solidFill>
                <a:effectLst>
                  <a:outerShdw blurRad="38100" dist="38100" dir="2700000" algn="tl">
                    <a:srgbClr val="000000"/>
                  </a:outerShdw>
                </a:effectLst>
                <a:latin typeface="Tahoma" pitchFamily="34" charset="0"/>
              </a:rPr>
            </a:br>
            <a:r>
              <a:rPr lang="cs-CZ" sz="2200">
                <a:solidFill>
                  <a:schemeClr val="bg1"/>
                </a:solidFill>
                <a:effectLst>
                  <a:outerShdw blurRad="38100" dist="38100" dir="2700000" algn="tl">
                    <a:srgbClr val="000000"/>
                  </a:outerShdw>
                </a:effectLst>
                <a:latin typeface="Tahoma" pitchFamily="34" charset="0"/>
              </a:rPr>
              <a:t>                        immunoglobulins</a:t>
            </a:r>
            <a:br>
              <a:rPr lang="cs-CZ" sz="2200">
                <a:solidFill>
                  <a:schemeClr val="bg1"/>
                </a:solidFill>
                <a:effectLst>
                  <a:outerShdw blurRad="38100" dist="38100" dir="2700000" algn="tl">
                    <a:srgbClr val="000000"/>
                  </a:outerShdw>
                </a:effectLst>
                <a:latin typeface="Tahoma" pitchFamily="34" charset="0"/>
              </a:rPr>
            </a:br>
            <a:r>
              <a:rPr lang="cs-CZ" sz="2200">
                <a:solidFill>
                  <a:schemeClr val="bg1"/>
                </a:solidFill>
                <a:effectLst>
                  <a:outerShdw blurRad="38100" dist="38100" dir="2700000" algn="tl">
                    <a:srgbClr val="000000"/>
                  </a:outerShdw>
                </a:effectLst>
                <a:latin typeface="Tahoma" pitchFamily="34" charset="0"/>
              </a:rPr>
              <a:t>                      - V, J, C segments </a:t>
            </a:r>
          </a:p>
          <a:p>
            <a:pPr>
              <a:lnSpc>
                <a:spcPct val="80000"/>
              </a:lnSpc>
              <a:buClr>
                <a:schemeClr val="folHlink"/>
              </a:buClr>
              <a:buFont typeface="Wingdings" pitchFamily="2" charset="2"/>
              <a:buChar char="§"/>
            </a:pPr>
            <a:endParaRPr lang="cs-CZ" sz="2200">
              <a:solidFill>
                <a:schemeClr val="bg1"/>
              </a:solidFill>
              <a:effectLst>
                <a:outerShdw blurRad="38100" dist="38100" dir="2700000" algn="tl">
                  <a:srgbClr val="000000"/>
                </a:outerShdw>
              </a:effectLst>
              <a:latin typeface="Tahoma" pitchFamily="34" charset="0"/>
            </a:endParaRPr>
          </a:p>
          <a:p>
            <a:pPr>
              <a:lnSpc>
                <a:spcPct val="80000"/>
              </a:lnSpc>
              <a:buClr>
                <a:schemeClr val="folHlink"/>
              </a:buClr>
              <a:buFont typeface="Wingdings" pitchFamily="2" charset="2"/>
              <a:buChar char="§"/>
            </a:pPr>
            <a:r>
              <a:rPr lang="cs-CZ" sz="2200">
                <a:solidFill>
                  <a:schemeClr val="bg1"/>
                </a:solidFill>
                <a:effectLst>
                  <a:outerShdw blurRad="38100" dist="38100" dir="2700000" algn="tl">
                    <a:srgbClr val="000000"/>
                  </a:outerShdw>
                </a:effectLst>
                <a:latin typeface="Tahoma" pitchFamily="34" charset="0"/>
              </a:rPr>
              <a:t>Rearrangement of genes is similar to the BCR and performed by the same </a:t>
            </a:r>
            <a:r>
              <a:rPr lang="cs-CZ" sz="2200" u="sng">
                <a:solidFill>
                  <a:schemeClr val="bg1"/>
                </a:solidFill>
                <a:effectLst>
                  <a:outerShdw blurRad="38100" dist="38100" dir="2700000" algn="tl">
                    <a:srgbClr val="000000"/>
                  </a:outerShdw>
                </a:effectLst>
                <a:latin typeface="Tahoma" pitchFamily="34" charset="0"/>
              </a:rPr>
              <a:t>recombinases</a:t>
            </a:r>
          </a:p>
          <a:p>
            <a:pPr>
              <a:lnSpc>
                <a:spcPct val="80000"/>
              </a:lnSpc>
              <a:buClr>
                <a:schemeClr val="folHlink"/>
              </a:buClr>
              <a:buFont typeface="Wingdings" pitchFamily="2" charset="2"/>
              <a:buChar char="§"/>
            </a:pPr>
            <a:endParaRPr lang="cs-CZ" sz="2200">
              <a:solidFill>
                <a:schemeClr val="bg1"/>
              </a:solidFill>
              <a:effectLst>
                <a:outerShdw blurRad="38100" dist="38100" dir="2700000" algn="tl">
                  <a:srgbClr val="000000"/>
                </a:outerShdw>
              </a:effectLst>
              <a:latin typeface="Tahoma" pitchFamily="34" charset="0"/>
            </a:endParaRPr>
          </a:p>
          <a:p>
            <a:pPr>
              <a:lnSpc>
                <a:spcPct val="80000"/>
              </a:lnSpc>
              <a:buClr>
                <a:schemeClr val="folHlink"/>
              </a:buClr>
              <a:buFont typeface="Wingdings" pitchFamily="2" charset="2"/>
              <a:buChar char="§"/>
            </a:pPr>
            <a:r>
              <a:rPr lang="cs-CZ" sz="2200" b="1" u="sng">
                <a:solidFill>
                  <a:schemeClr val="bg1"/>
                </a:solidFill>
                <a:effectLst>
                  <a:outerShdw blurRad="38100" dist="38100" dir="2700000" algn="tl">
                    <a:srgbClr val="000000"/>
                  </a:outerShdw>
                </a:effectLst>
                <a:latin typeface="Tahoma" pitchFamily="34" charset="0"/>
              </a:rPr>
              <a:t>Sources of variability</a:t>
            </a:r>
            <a:r>
              <a:rPr lang="cs-CZ" sz="2200">
                <a:solidFill>
                  <a:schemeClr val="bg1"/>
                </a:solidFill>
                <a:effectLst>
                  <a:outerShdw blurRad="38100" dist="38100" dir="2700000" algn="tl">
                    <a:srgbClr val="000000"/>
                  </a:outerShdw>
                </a:effectLst>
                <a:latin typeface="Tahoma" pitchFamily="34" charset="0"/>
              </a:rPr>
              <a:t> - a combination of V (D) J segments, connecting variability, random sequences , in the genes for TCR no somatic mutations and no affinity maturation </a:t>
            </a:r>
            <a:br>
              <a:rPr lang="cs-CZ" sz="2200">
                <a:solidFill>
                  <a:schemeClr val="bg1"/>
                </a:solidFill>
                <a:effectLst>
                  <a:outerShdw blurRad="38100" dist="38100" dir="2700000" algn="tl">
                    <a:srgbClr val="000000"/>
                  </a:outerShdw>
                </a:effectLst>
                <a:latin typeface="Tahoma" pitchFamily="34" charset="0"/>
              </a:rPr>
            </a:br>
            <a:endParaRPr lang="cs-CZ" sz="2200">
              <a:solidFill>
                <a:schemeClr val="bg1"/>
              </a:solidFill>
              <a:effectLst>
                <a:outerShdw blurRad="38100" dist="38100" dir="2700000" algn="tl">
                  <a:srgbClr val="000000"/>
                </a:outerShdw>
              </a:effectLst>
              <a:latin typeface="Tahoma"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Rectangle 6"/>
          <p:cNvSpPr>
            <a:spLocks noGrp="1" noChangeArrowheads="1"/>
          </p:cNvSpPr>
          <p:nvPr>
            <p:ph type="title"/>
          </p:nvPr>
        </p:nvSpPr>
        <p:spPr>
          <a:xfrm>
            <a:off x="468313" y="2708275"/>
            <a:ext cx="8229600" cy="1143000"/>
          </a:xfrm>
        </p:spPr>
        <p:txBody>
          <a:bodyPr/>
          <a:lstStyle/>
          <a:p>
            <a:r>
              <a:rPr lang="cs-CZ" b="1">
                <a:solidFill>
                  <a:schemeClr val="bg1"/>
                </a:solidFill>
                <a:effectLst>
                  <a:outerShdw blurRad="38100" dist="38100" dir="2700000" algn="tl">
                    <a:srgbClr val="000000"/>
                  </a:outerShdw>
                </a:effectLst>
                <a:latin typeface="Tahoma" pitchFamily="34" charset="0"/>
              </a:rPr>
              <a:t>T</a:t>
            </a:r>
            <a:r>
              <a:rPr lang="cs-CZ" b="1" baseline="-25000">
                <a:solidFill>
                  <a:schemeClr val="bg1"/>
                </a:solidFill>
                <a:effectLst>
                  <a:outerShdw blurRad="38100" dist="38100" dir="2700000" algn="tl">
                    <a:srgbClr val="000000"/>
                  </a:outerShdw>
                </a:effectLst>
                <a:latin typeface="Tahoma" pitchFamily="34" charset="0"/>
              </a:rPr>
              <a:t>H</a:t>
            </a:r>
            <a:r>
              <a:rPr lang="cs-CZ" b="1">
                <a:solidFill>
                  <a:schemeClr val="bg1"/>
                </a:solidFill>
                <a:effectLst>
                  <a:outerShdw blurRad="38100" dist="38100" dir="2700000" algn="tl">
                    <a:srgbClr val="000000"/>
                  </a:outerShdw>
                </a:effectLst>
                <a:latin typeface="Tahoma" pitchFamily="34" charset="0"/>
              </a:rPr>
              <a:t>1 based immune reaction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68313" y="115888"/>
            <a:ext cx="8229600" cy="1143000"/>
          </a:xfrm>
        </p:spPr>
        <p:txBody>
          <a:bodyPr/>
          <a:lstStyle/>
          <a:p>
            <a:r>
              <a:rPr lang="cs-CZ" sz="2800" b="1">
                <a:solidFill>
                  <a:schemeClr val="folHlink"/>
                </a:solidFill>
                <a:effectLst>
                  <a:outerShdw blurRad="38100" dist="38100" dir="2700000" algn="tl">
                    <a:srgbClr val="000000"/>
                  </a:outerShdw>
                </a:effectLst>
                <a:latin typeface="Tahoma" pitchFamily="34" charset="0"/>
              </a:rPr>
              <a:t>T</a:t>
            </a:r>
            <a:r>
              <a:rPr lang="cs-CZ" sz="2800" b="1" baseline="-25000">
                <a:solidFill>
                  <a:schemeClr val="folHlink"/>
                </a:solidFill>
                <a:effectLst>
                  <a:outerShdw blurRad="38100" dist="38100" dir="2700000" algn="tl">
                    <a:srgbClr val="000000"/>
                  </a:outerShdw>
                </a:effectLst>
                <a:latin typeface="Tahoma" pitchFamily="34" charset="0"/>
              </a:rPr>
              <a:t>H</a:t>
            </a:r>
            <a:r>
              <a:rPr lang="cs-CZ" sz="2800" b="1">
                <a:solidFill>
                  <a:schemeClr val="folHlink"/>
                </a:solidFill>
                <a:effectLst>
                  <a:outerShdw blurRad="38100" dist="38100" dir="2700000" algn="tl">
                    <a:srgbClr val="000000"/>
                  </a:outerShdw>
                </a:effectLst>
                <a:latin typeface="Tahoma" pitchFamily="34" charset="0"/>
              </a:rPr>
              <a:t>1 based immune reaction </a:t>
            </a:r>
            <a:br>
              <a:rPr lang="cs-CZ" sz="2800" b="1">
                <a:solidFill>
                  <a:schemeClr val="folHlink"/>
                </a:solidFill>
                <a:effectLst>
                  <a:outerShdw blurRad="38100" dist="38100" dir="2700000" algn="tl">
                    <a:srgbClr val="000000"/>
                  </a:outerShdw>
                </a:effectLst>
                <a:latin typeface="Tahoma" pitchFamily="34" charset="0"/>
              </a:rPr>
            </a:br>
            <a:r>
              <a:rPr lang="cs-CZ" sz="2800" b="1">
                <a:solidFill>
                  <a:schemeClr val="folHlink"/>
                </a:solidFill>
                <a:effectLst>
                  <a:outerShdw blurRad="38100" dist="38100" dir="2700000" algn="tl">
                    <a:srgbClr val="000000"/>
                  </a:outerShdw>
                </a:effectLst>
                <a:latin typeface="Tahoma" pitchFamily="34" charset="0"/>
              </a:rPr>
              <a:t>- inflammatory reaction</a:t>
            </a:r>
            <a:r>
              <a:rPr lang="cs-CZ" sz="4000"/>
              <a:t> </a:t>
            </a:r>
          </a:p>
        </p:txBody>
      </p:sp>
      <p:sp>
        <p:nvSpPr>
          <p:cNvPr id="22531" name="Rectangle 3"/>
          <p:cNvSpPr>
            <a:spLocks noGrp="1" noChangeArrowheads="1"/>
          </p:cNvSpPr>
          <p:nvPr>
            <p:ph type="body" idx="1"/>
          </p:nvPr>
        </p:nvSpPr>
        <p:spPr>
          <a:xfrm>
            <a:off x="468313" y="1196975"/>
            <a:ext cx="8229600" cy="4525963"/>
          </a:xfrm>
        </p:spPr>
        <p:txBody>
          <a:bodyPr/>
          <a:lstStyle/>
          <a:p>
            <a:pPr>
              <a:buClr>
                <a:schemeClr val="folHlink"/>
              </a:buClr>
              <a:buFont typeface="Wingdings" pitchFamily="2" charset="2"/>
              <a:buChar char="§"/>
            </a:pPr>
            <a:r>
              <a:rPr lang="cs-CZ" sz="2200">
                <a:solidFill>
                  <a:schemeClr val="bg1"/>
                </a:solidFill>
                <a:effectLst>
                  <a:outerShdw blurRad="38100" dist="38100" dir="2700000" algn="tl">
                    <a:srgbClr val="000000"/>
                  </a:outerShdw>
                </a:effectLst>
                <a:latin typeface="Tahoma" pitchFamily="34" charset="0"/>
              </a:rPr>
              <a:t>The basic function of T</a:t>
            </a:r>
            <a:r>
              <a:rPr lang="cs-CZ" sz="2200" baseline="-25000">
                <a:solidFill>
                  <a:schemeClr val="bg1"/>
                </a:solidFill>
                <a:effectLst>
                  <a:outerShdw blurRad="38100" dist="38100" dir="2700000" algn="tl">
                    <a:srgbClr val="000000"/>
                  </a:outerShdw>
                </a:effectLst>
                <a:latin typeface="Tahoma" pitchFamily="34" charset="0"/>
              </a:rPr>
              <a:t>H</a:t>
            </a:r>
            <a:r>
              <a:rPr lang="cs-CZ" sz="2200">
                <a:solidFill>
                  <a:schemeClr val="bg1"/>
                </a:solidFill>
                <a:effectLst>
                  <a:outerShdw blurRad="38100" dist="38100" dir="2700000" algn="tl">
                    <a:srgbClr val="000000"/>
                  </a:outerShdw>
                </a:effectLst>
                <a:latin typeface="Tahoma" pitchFamily="34" charset="0"/>
              </a:rPr>
              <a:t>1 cells is </a:t>
            </a:r>
            <a:r>
              <a:rPr lang="cs-CZ" sz="2200" u="sng">
                <a:solidFill>
                  <a:schemeClr val="bg1"/>
                </a:solidFill>
                <a:effectLst>
                  <a:outerShdw blurRad="38100" dist="38100" dir="2700000" algn="tl">
                    <a:srgbClr val="000000"/>
                  </a:outerShdw>
                </a:effectLst>
                <a:latin typeface="Tahoma" pitchFamily="34" charset="0"/>
              </a:rPr>
              <a:t>cooperation with macrophages</a:t>
            </a:r>
            <a:r>
              <a:rPr lang="cs-CZ" sz="2200">
                <a:solidFill>
                  <a:schemeClr val="bg1"/>
                </a:solidFill>
                <a:effectLst>
                  <a:outerShdw blurRad="38100" dist="38100" dir="2700000" algn="tl">
                    <a:srgbClr val="000000"/>
                  </a:outerShdw>
                </a:effectLst>
                <a:latin typeface="Tahoma" pitchFamily="34" charset="0"/>
              </a:rPr>
              <a:t> </a:t>
            </a:r>
            <a:r>
              <a:rPr lang="cs-CZ" sz="2200" u="sng">
                <a:solidFill>
                  <a:schemeClr val="bg1"/>
                </a:solidFill>
                <a:effectLst>
                  <a:outerShdw blurRad="38100" dist="38100" dir="2700000" algn="tl">
                    <a:srgbClr val="000000"/>
                  </a:outerShdw>
                </a:effectLst>
                <a:latin typeface="Tahoma" pitchFamily="34" charset="0"/>
              </a:rPr>
              <a:t>and their transformation in activated</a:t>
            </a:r>
            <a:r>
              <a:rPr lang="cs-CZ" sz="2200">
                <a:solidFill>
                  <a:schemeClr val="bg1"/>
                </a:solidFill>
                <a:effectLst>
                  <a:outerShdw blurRad="38100" dist="38100" dir="2700000" algn="tl">
                    <a:srgbClr val="000000"/>
                  </a:outerShdw>
                </a:effectLst>
                <a:latin typeface="Tahoma" pitchFamily="34" charset="0"/>
              </a:rPr>
              <a:t>, which are capable to produce NO through which destroy its intracellular parasites</a:t>
            </a:r>
          </a:p>
          <a:p>
            <a:pPr>
              <a:buClr>
                <a:schemeClr val="folHlink"/>
              </a:buClr>
              <a:buFont typeface="Wingdings" pitchFamily="2" charset="2"/>
              <a:buChar char="§"/>
            </a:pPr>
            <a:endParaRPr lang="cs-CZ" sz="2200">
              <a:solidFill>
                <a:schemeClr val="bg1"/>
              </a:solidFill>
              <a:effectLst>
                <a:outerShdw blurRad="38100" dist="38100" dir="2700000" algn="tl">
                  <a:srgbClr val="000000"/>
                </a:outerShdw>
              </a:effectLst>
              <a:latin typeface="Tahoma" pitchFamily="34" charset="0"/>
            </a:endParaRPr>
          </a:p>
          <a:p>
            <a:pPr>
              <a:buClr>
                <a:schemeClr val="folHlink"/>
              </a:buClr>
              <a:buFont typeface="Wingdings" pitchFamily="2" charset="2"/>
              <a:buChar char="§"/>
            </a:pPr>
            <a:r>
              <a:rPr lang="cs-CZ" sz="2200">
                <a:solidFill>
                  <a:schemeClr val="bg1"/>
                </a:solidFill>
                <a:effectLst>
                  <a:outerShdw blurRad="38100" dist="38100" dir="2700000" algn="tl">
                    <a:srgbClr val="000000"/>
                  </a:outerShdw>
                </a:effectLst>
                <a:latin typeface="Tahoma" pitchFamily="34" charset="0"/>
              </a:rPr>
              <a:t>For the conversion to activated macrophages are essential cytokines (IFN</a:t>
            </a:r>
            <a:r>
              <a:rPr lang="cs-CZ" sz="2200">
                <a:solidFill>
                  <a:schemeClr val="bg1"/>
                </a:solidFill>
                <a:effectLst>
                  <a:outerShdw blurRad="38100" dist="38100" dir="2700000" algn="tl">
                    <a:srgbClr val="000000"/>
                  </a:outerShdw>
                </a:effectLst>
                <a:latin typeface="Symbol" pitchFamily="18" charset="2"/>
              </a:rPr>
              <a:t>g</a:t>
            </a:r>
            <a:r>
              <a:rPr lang="cs-CZ" sz="2200">
                <a:solidFill>
                  <a:schemeClr val="bg1"/>
                </a:solidFill>
                <a:effectLst>
                  <a:outerShdw blurRad="38100" dist="38100" dir="2700000" algn="tl">
                    <a:srgbClr val="000000"/>
                  </a:outerShdw>
                </a:effectLst>
                <a:latin typeface="Tahoma" pitchFamily="34" charset="0"/>
              </a:rPr>
              <a:t>) produced by T</a:t>
            </a:r>
            <a:r>
              <a:rPr lang="cs-CZ" sz="2200" baseline="-25000">
                <a:solidFill>
                  <a:schemeClr val="bg1"/>
                </a:solidFill>
                <a:effectLst>
                  <a:outerShdw blurRad="38100" dist="38100" dir="2700000" algn="tl">
                    <a:srgbClr val="000000"/>
                  </a:outerShdw>
                </a:effectLst>
                <a:latin typeface="Tahoma" pitchFamily="34" charset="0"/>
              </a:rPr>
              <a:t>H</a:t>
            </a:r>
            <a:r>
              <a:rPr lang="cs-CZ" sz="2200">
                <a:solidFill>
                  <a:schemeClr val="bg1"/>
                </a:solidFill>
                <a:effectLst>
                  <a:outerShdw blurRad="38100" dist="38100" dir="2700000" algn="tl">
                    <a:srgbClr val="000000"/>
                  </a:outerShdw>
                </a:effectLst>
                <a:latin typeface="Tahoma" pitchFamily="34" charset="0"/>
              </a:rPr>
              <a:t>1 cells</a:t>
            </a:r>
          </a:p>
          <a:p>
            <a:pPr>
              <a:buClr>
                <a:schemeClr val="folHlink"/>
              </a:buClr>
              <a:buFont typeface="Wingdings" pitchFamily="2" charset="2"/>
              <a:buChar char="§"/>
            </a:pPr>
            <a:endParaRPr lang="cs-CZ" sz="2200">
              <a:solidFill>
                <a:schemeClr val="bg1"/>
              </a:solidFill>
              <a:effectLst>
                <a:outerShdw blurRad="38100" dist="38100" dir="2700000" algn="tl">
                  <a:srgbClr val="000000"/>
                </a:outerShdw>
              </a:effectLst>
              <a:latin typeface="Tahoma" pitchFamily="34" charset="0"/>
            </a:endParaRPr>
          </a:p>
          <a:p>
            <a:pPr>
              <a:buClr>
                <a:schemeClr val="folHlink"/>
              </a:buClr>
              <a:buFont typeface="Wingdings" pitchFamily="2" charset="2"/>
              <a:buChar char="§"/>
            </a:pPr>
            <a:r>
              <a:rPr lang="cs-CZ" sz="2200">
                <a:solidFill>
                  <a:schemeClr val="bg1"/>
                </a:solidFill>
                <a:effectLst>
                  <a:outerShdw blurRad="38100" dist="38100" dir="2700000" algn="tl">
                    <a:srgbClr val="000000"/>
                  </a:outerShdw>
                </a:effectLst>
                <a:latin typeface="Tahoma" pitchFamily="34" charset="0"/>
              </a:rPr>
              <a:t>Activated macrophages secrete some cytokines (IL-1, TNF, ...) that help to stimulate T cells and </a:t>
            </a:r>
            <a:r>
              <a:rPr lang="cs-CZ" sz="2200" u="sng">
                <a:solidFill>
                  <a:schemeClr val="bg1"/>
                </a:solidFill>
                <a:effectLst>
                  <a:outerShdw blurRad="38100" dist="38100" dir="2700000" algn="tl">
                    <a:srgbClr val="000000"/>
                  </a:outerShdw>
                </a:effectLst>
                <a:latin typeface="Tahoma" pitchFamily="34" charset="0"/>
              </a:rPr>
              <a:t>stimulate local inflammation</a:t>
            </a:r>
            <a:r>
              <a:rPr lang="cs-CZ" sz="2200">
                <a:solidFill>
                  <a:schemeClr val="bg1"/>
                </a:solidFill>
                <a:effectLst>
                  <a:outerShdw blurRad="38100" dist="38100" dir="2700000" algn="tl">
                    <a:srgbClr val="000000"/>
                  </a:outerShdw>
                </a:effectLst>
                <a:latin typeface="Tahoma" pitchFamily="34" charset="0"/>
              </a:rPr>
              <a:t>, which helps suppress infection </a:t>
            </a:r>
          </a:p>
          <a:p>
            <a:pPr>
              <a:buClr>
                <a:schemeClr val="folHlink"/>
              </a:buClr>
              <a:buFont typeface="Wingdings" pitchFamily="2" charset="2"/>
              <a:buChar char="§"/>
            </a:pPr>
            <a:endParaRPr lang="cs-CZ" sz="2200">
              <a:solidFill>
                <a:schemeClr val="bg1"/>
              </a:solidFill>
              <a:effectLst>
                <a:outerShdw blurRad="38100" dist="38100" dir="2700000" algn="tl">
                  <a:srgbClr val="000000"/>
                </a:outerShdw>
              </a:effectLst>
              <a:latin typeface="Tahoma" pitchFamily="34" charset="0"/>
            </a:endParaRPr>
          </a:p>
          <a:p>
            <a:pPr>
              <a:buClr>
                <a:schemeClr val="folHlink"/>
              </a:buClr>
              <a:buFont typeface="Wingdings" pitchFamily="2" charset="2"/>
              <a:buChar char="§"/>
            </a:pPr>
            <a:r>
              <a:rPr lang="cs-CZ" sz="2200">
                <a:solidFill>
                  <a:schemeClr val="bg1"/>
                </a:solidFill>
                <a:effectLst>
                  <a:outerShdw blurRad="38100" dist="38100" dir="2700000" algn="tl">
                    <a:srgbClr val="000000"/>
                  </a:outerShdw>
                </a:effectLst>
                <a:latin typeface="Tahoma" pitchFamily="34" charset="0"/>
              </a:rPr>
              <a:t>Interaction between T</a:t>
            </a:r>
            <a:r>
              <a:rPr lang="cs-CZ" sz="2200" baseline="-25000">
                <a:solidFill>
                  <a:schemeClr val="bg1"/>
                </a:solidFill>
                <a:effectLst>
                  <a:outerShdw blurRad="38100" dist="38100" dir="2700000" algn="tl">
                    <a:srgbClr val="000000"/>
                  </a:outerShdw>
                </a:effectLst>
                <a:latin typeface="Tahoma" pitchFamily="34" charset="0"/>
              </a:rPr>
              <a:t>H</a:t>
            </a:r>
            <a:r>
              <a:rPr lang="cs-CZ" sz="2200">
                <a:solidFill>
                  <a:schemeClr val="bg1"/>
                </a:solidFill>
                <a:effectLst>
                  <a:outerShdw blurRad="38100" dist="38100" dir="2700000" algn="tl">
                    <a:srgbClr val="000000"/>
                  </a:outerShdw>
                </a:effectLst>
                <a:latin typeface="Tahoma" pitchFamily="34" charset="0"/>
              </a:rPr>
              <a:t>1 cells and macrophages is a fundamental mechanism of delayed-type immunopathological reactions (DTH Delayed-type hypersensitivity) </a:t>
            </a:r>
            <a:br>
              <a:rPr lang="cs-CZ" sz="2200">
                <a:solidFill>
                  <a:schemeClr val="bg1"/>
                </a:solidFill>
                <a:effectLst>
                  <a:outerShdw blurRad="38100" dist="38100" dir="2700000" algn="tl">
                    <a:srgbClr val="000000"/>
                  </a:outerShdw>
                </a:effectLst>
                <a:latin typeface="Tahoma" pitchFamily="34" charset="0"/>
              </a:rPr>
            </a:br>
            <a:endParaRPr lang="cs-CZ" sz="2200">
              <a:solidFill>
                <a:schemeClr val="bg1"/>
              </a:solidFill>
              <a:effectLst>
                <a:outerShdw blurRad="38100" dist="38100" dir="2700000" algn="tl">
                  <a:srgbClr val="000000"/>
                </a:outerShdw>
              </a:effectLst>
              <a:latin typeface="Tahoma" pitchFamily="34" charset="0"/>
            </a:endParaRPr>
          </a:p>
          <a:p>
            <a:pPr>
              <a:lnSpc>
                <a:spcPct val="80000"/>
              </a:lnSpc>
              <a:buClr>
                <a:schemeClr val="folHlink"/>
              </a:buClr>
              <a:buFont typeface="Wingdings" pitchFamily="2" charset="2"/>
              <a:buChar char="§"/>
            </a:pPr>
            <a:endParaRPr lang="cs-CZ" sz="2200">
              <a:solidFill>
                <a:schemeClr val="bg1"/>
              </a:solidFill>
              <a:effectLst>
                <a:outerShdw blurRad="38100" dist="38100" dir="2700000" algn="tl">
                  <a:srgbClr val="000000"/>
                </a:outerShdw>
              </a:effectLst>
              <a:latin typeface="Tahoma"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457200" y="333375"/>
            <a:ext cx="8507413" cy="6264275"/>
          </a:xfrm>
        </p:spPr>
        <p:txBody>
          <a:bodyPr/>
          <a:lstStyle/>
          <a:p>
            <a:pPr>
              <a:buClr>
                <a:schemeClr val="folHlink"/>
              </a:buClr>
              <a:buFont typeface="Wingdings" pitchFamily="2" charset="2"/>
              <a:buChar char="§"/>
            </a:pPr>
            <a:r>
              <a:rPr lang="cs-CZ" sz="2400">
                <a:solidFill>
                  <a:schemeClr val="bg1"/>
                </a:solidFill>
                <a:effectLst>
                  <a:outerShdw blurRad="38100" dist="38100" dir="2700000" algn="tl">
                    <a:srgbClr val="000000"/>
                  </a:outerShdw>
                </a:effectLst>
                <a:latin typeface="Tahoma" pitchFamily="34" charset="0"/>
              </a:rPr>
              <a:t>The infected macrophage produces protein fragments derived from intracellular parasites, some of which are presented on the surface by </a:t>
            </a:r>
            <a:r>
              <a:rPr lang="cs-CZ" sz="2400" u="sng">
                <a:solidFill>
                  <a:schemeClr val="bg1"/>
                </a:solidFill>
                <a:effectLst>
                  <a:outerShdw blurRad="38100" dist="38100" dir="2700000" algn="tl">
                    <a:srgbClr val="000000"/>
                  </a:outerShdw>
                </a:effectLst>
                <a:latin typeface="Tahoma" pitchFamily="34" charset="0"/>
              </a:rPr>
              <a:t>MHC gp class II</a:t>
            </a:r>
            <a:r>
              <a:rPr lang="cs-CZ" sz="2400">
                <a:solidFill>
                  <a:schemeClr val="bg1"/>
                </a:solidFill>
                <a:effectLst>
                  <a:outerShdw blurRad="38100" dist="38100" dir="2700000" algn="tl">
                    <a:srgbClr val="000000"/>
                  </a:outerShdw>
                </a:effectLst>
                <a:latin typeface="Tahoma" pitchFamily="34" charset="0"/>
              </a:rPr>
              <a:t> </a:t>
            </a:r>
          </a:p>
          <a:p>
            <a:pPr>
              <a:buClr>
                <a:schemeClr val="folHlink"/>
              </a:buClr>
              <a:buFont typeface="Wingdings" pitchFamily="2" charset="2"/>
              <a:buChar char="§"/>
            </a:pPr>
            <a:endParaRPr lang="cs-CZ" sz="2400">
              <a:solidFill>
                <a:schemeClr val="bg1"/>
              </a:solidFill>
              <a:effectLst>
                <a:outerShdw blurRad="38100" dist="38100" dir="2700000" algn="tl">
                  <a:srgbClr val="000000"/>
                </a:outerShdw>
              </a:effectLst>
              <a:latin typeface="Tahoma" pitchFamily="34" charset="0"/>
            </a:endParaRPr>
          </a:p>
          <a:p>
            <a:pPr>
              <a:buClr>
                <a:schemeClr val="folHlink"/>
              </a:buClr>
              <a:buFont typeface="Wingdings" pitchFamily="2" charset="2"/>
              <a:buChar char="§"/>
            </a:pPr>
            <a:r>
              <a:rPr lang="cs-CZ" sz="2400">
                <a:solidFill>
                  <a:schemeClr val="bg1"/>
                </a:solidFill>
                <a:effectLst>
                  <a:outerShdw blurRad="38100" dist="38100" dir="2700000" algn="tl">
                    <a:srgbClr val="000000"/>
                  </a:outerShdw>
                </a:effectLst>
                <a:latin typeface="Tahoma" pitchFamily="34" charset="0"/>
              </a:rPr>
              <a:t>Macrophages and dendritic cells stimulated by certain microorganisms produce </a:t>
            </a:r>
            <a:r>
              <a:rPr lang="cs-CZ" sz="2400" u="sng">
                <a:solidFill>
                  <a:schemeClr val="bg1"/>
                </a:solidFill>
                <a:effectLst>
                  <a:outerShdw blurRad="38100" dist="38100" dir="2700000" algn="tl">
                    <a:srgbClr val="000000"/>
                  </a:outerShdw>
                </a:effectLst>
                <a:latin typeface="Tahoma" pitchFamily="34" charset="0"/>
              </a:rPr>
              <a:t>IL-12</a:t>
            </a:r>
          </a:p>
          <a:p>
            <a:pPr>
              <a:buClr>
                <a:schemeClr val="folHlink"/>
              </a:buClr>
              <a:buFont typeface="Wingdings" pitchFamily="2" charset="2"/>
              <a:buChar char="§"/>
            </a:pPr>
            <a:endParaRPr lang="cs-CZ" sz="2400">
              <a:solidFill>
                <a:schemeClr val="bg1"/>
              </a:solidFill>
              <a:effectLst>
                <a:outerShdw blurRad="38100" dist="38100" dir="2700000" algn="tl">
                  <a:srgbClr val="000000"/>
                </a:outerShdw>
              </a:effectLst>
              <a:latin typeface="Tahoma" pitchFamily="34" charset="0"/>
            </a:endParaRPr>
          </a:p>
          <a:p>
            <a:pPr>
              <a:buClr>
                <a:schemeClr val="folHlink"/>
              </a:buClr>
              <a:buFont typeface="Wingdings" pitchFamily="2" charset="2"/>
              <a:buChar char="§"/>
            </a:pPr>
            <a:r>
              <a:rPr lang="cs-CZ" sz="2400">
                <a:solidFill>
                  <a:schemeClr val="folHlink"/>
                </a:solidFill>
                <a:effectLst>
                  <a:outerShdw blurRad="38100" dist="38100" dir="2700000" algn="tl">
                    <a:srgbClr val="000000"/>
                  </a:outerShdw>
                </a:effectLst>
                <a:latin typeface="Tahoma" pitchFamily="34" charset="0"/>
              </a:rPr>
              <a:t>T</a:t>
            </a:r>
            <a:r>
              <a:rPr lang="cs-CZ" sz="2400" baseline="-25000">
                <a:solidFill>
                  <a:schemeClr val="folHlink"/>
                </a:solidFill>
                <a:effectLst>
                  <a:outerShdw blurRad="38100" dist="38100" dir="2700000" algn="tl">
                    <a:srgbClr val="000000"/>
                  </a:outerShdw>
                </a:effectLst>
                <a:latin typeface="Tahoma" pitchFamily="34" charset="0"/>
              </a:rPr>
              <a:t>H</a:t>
            </a:r>
            <a:r>
              <a:rPr lang="cs-CZ" sz="2400">
                <a:solidFill>
                  <a:schemeClr val="folHlink"/>
                </a:solidFill>
                <a:effectLst>
                  <a:outerShdw blurRad="38100" dist="38100" dir="2700000" algn="tl">
                    <a:srgbClr val="000000"/>
                  </a:outerShdw>
                </a:effectLst>
                <a:latin typeface="Tahoma" pitchFamily="34" charset="0"/>
              </a:rPr>
              <a:t> precursor</a:t>
            </a:r>
            <a:r>
              <a:rPr lang="cs-CZ" sz="2400">
                <a:solidFill>
                  <a:schemeClr val="bg1"/>
                </a:solidFill>
                <a:effectLst>
                  <a:outerShdw blurRad="38100" dist="38100" dir="2700000" algn="tl">
                    <a:srgbClr val="000000"/>
                  </a:outerShdw>
                </a:effectLst>
                <a:latin typeface="Tahoma" pitchFamily="34" charset="0"/>
              </a:rPr>
              <a:t>, which detects the infected macrophage and receives signals through the </a:t>
            </a:r>
            <a:r>
              <a:rPr lang="cs-CZ" sz="2400">
                <a:solidFill>
                  <a:srgbClr val="FFFF00"/>
                </a:solidFill>
                <a:effectLst>
                  <a:outerShdw blurRad="38100" dist="38100" dir="2700000" algn="tl">
                    <a:srgbClr val="000000"/>
                  </a:outerShdw>
                </a:effectLst>
                <a:latin typeface="Tahoma" pitchFamily="34" charset="0"/>
              </a:rPr>
              <a:t>TCR, CD 28</a:t>
            </a:r>
            <a:r>
              <a:rPr lang="cs-CZ" sz="2400">
                <a:solidFill>
                  <a:schemeClr val="bg1"/>
                </a:solidFill>
                <a:effectLst>
                  <a:outerShdw blurRad="38100" dist="38100" dir="2700000" algn="tl">
                    <a:srgbClr val="000000"/>
                  </a:outerShdw>
                </a:effectLst>
                <a:latin typeface="Tahoma" pitchFamily="34" charset="0"/>
              </a:rPr>
              <a:t> and </a:t>
            </a:r>
            <a:r>
              <a:rPr lang="cs-CZ" sz="2400">
                <a:solidFill>
                  <a:srgbClr val="FFFF00"/>
                </a:solidFill>
                <a:effectLst>
                  <a:outerShdw blurRad="38100" dist="38100" dir="2700000" algn="tl">
                    <a:srgbClr val="000000"/>
                  </a:outerShdw>
                </a:effectLst>
                <a:latin typeface="Tahoma" pitchFamily="34" charset="0"/>
              </a:rPr>
              <a:t>receptor for IL-12</a:t>
            </a:r>
            <a:r>
              <a:rPr lang="cs-CZ" sz="2400">
                <a:solidFill>
                  <a:schemeClr val="bg1"/>
                </a:solidFill>
                <a:effectLst>
                  <a:outerShdw blurRad="38100" dist="38100" dir="2700000" algn="tl">
                    <a:srgbClr val="000000"/>
                  </a:outerShdw>
                </a:effectLst>
                <a:latin typeface="Tahoma" pitchFamily="34" charset="0"/>
              </a:rPr>
              <a:t> and other adhesion and signaling molecules proliferates and differentiates to the </a:t>
            </a:r>
            <a:r>
              <a:rPr lang="cs-CZ" sz="2400" u="sng">
                <a:solidFill>
                  <a:schemeClr val="folHlink"/>
                </a:solidFill>
                <a:effectLst>
                  <a:outerShdw blurRad="38100" dist="38100" dir="2700000" algn="tl">
                    <a:srgbClr val="000000"/>
                  </a:outerShdw>
                </a:effectLst>
                <a:latin typeface="Tahoma" pitchFamily="34" charset="0"/>
              </a:rPr>
              <a:t>effector T</a:t>
            </a:r>
            <a:r>
              <a:rPr lang="cs-CZ" sz="2400" u="sng" baseline="-25000">
                <a:solidFill>
                  <a:schemeClr val="folHlink"/>
                </a:solidFill>
                <a:effectLst>
                  <a:outerShdw blurRad="38100" dist="38100" dir="2700000" algn="tl">
                    <a:srgbClr val="000000"/>
                  </a:outerShdw>
                </a:effectLst>
                <a:latin typeface="Tahoma" pitchFamily="34" charset="0"/>
              </a:rPr>
              <a:t>H</a:t>
            </a:r>
            <a:r>
              <a:rPr lang="cs-CZ" sz="2400" u="sng">
                <a:solidFill>
                  <a:schemeClr val="folHlink"/>
                </a:solidFill>
                <a:effectLst>
                  <a:outerShdw blurRad="38100" dist="38100" dir="2700000" algn="tl">
                    <a:srgbClr val="000000"/>
                  </a:outerShdw>
                </a:effectLst>
                <a:latin typeface="Tahoma" pitchFamily="34" charset="0"/>
              </a:rPr>
              <a:t>1 cells</a:t>
            </a:r>
            <a:r>
              <a:rPr lang="cs-CZ" sz="2400">
                <a:solidFill>
                  <a:schemeClr val="bg1"/>
                </a:solidFill>
                <a:effectLst>
                  <a:outerShdw blurRad="38100" dist="38100" dir="2700000" algn="tl">
                    <a:srgbClr val="000000"/>
                  </a:outerShdw>
                </a:effectLst>
                <a:latin typeface="Tahoma" pitchFamily="34" charset="0"/>
              </a:rPr>
              <a:t> that produce </a:t>
            </a:r>
            <a:r>
              <a:rPr lang="cs-CZ" sz="2400">
                <a:solidFill>
                  <a:srgbClr val="FFFF00"/>
                </a:solidFill>
                <a:effectLst>
                  <a:outerShdw blurRad="38100" dist="38100" dir="2700000" algn="tl">
                    <a:srgbClr val="000000"/>
                  </a:outerShdw>
                </a:effectLst>
                <a:latin typeface="Tahoma" pitchFamily="34" charset="0"/>
              </a:rPr>
              <a:t>IFN</a:t>
            </a:r>
            <a:r>
              <a:rPr lang="cs-CZ" sz="2400">
                <a:solidFill>
                  <a:srgbClr val="FFFF00"/>
                </a:solidFill>
                <a:effectLst>
                  <a:outerShdw blurRad="38100" dist="38100" dir="2700000" algn="tl">
                    <a:srgbClr val="000000"/>
                  </a:outerShdw>
                </a:effectLst>
                <a:latin typeface="Symbol" pitchFamily="18" charset="2"/>
              </a:rPr>
              <a:t>g</a:t>
            </a:r>
            <a:r>
              <a:rPr lang="cs-CZ" sz="2400">
                <a:solidFill>
                  <a:schemeClr val="bg1"/>
                </a:solidFill>
                <a:effectLst>
                  <a:outerShdw blurRad="38100" dist="38100" dir="2700000" algn="tl">
                    <a:srgbClr val="000000"/>
                  </a:outerShdw>
                </a:effectLst>
                <a:latin typeface="Tahoma" pitchFamily="34" charset="0"/>
              </a:rPr>
              <a:t> and</a:t>
            </a:r>
            <a:r>
              <a:rPr lang="cs-CZ" sz="2400">
                <a:solidFill>
                  <a:srgbClr val="FFFF00"/>
                </a:solidFill>
                <a:effectLst>
                  <a:outerShdw blurRad="38100" dist="38100" dir="2700000" algn="tl">
                    <a:srgbClr val="000000"/>
                  </a:outerShdw>
                </a:effectLst>
                <a:latin typeface="Tahoma" pitchFamily="34" charset="0"/>
              </a:rPr>
              <a:t> IL-2</a:t>
            </a:r>
            <a:r>
              <a:rPr lang="cs-CZ" sz="2400">
                <a:solidFill>
                  <a:schemeClr val="bg1"/>
                </a:solidFill>
                <a:effectLst>
                  <a:outerShdw blurRad="38100" dist="38100" dir="2700000" algn="tl">
                    <a:srgbClr val="000000"/>
                  </a:outerShdw>
                </a:effectLst>
                <a:latin typeface="Tahoma" pitchFamily="34" charset="0"/>
              </a:rPr>
              <a:t>. </a:t>
            </a:r>
          </a:p>
          <a:p>
            <a:pPr>
              <a:buClr>
                <a:schemeClr val="folHlink"/>
              </a:buClr>
              <a:buFont typeface="Wingdings" pitchFamily="2" charset="2"/>
              <a:buChar char="§"/>
            </a:pPr>
            <a:endParaRPr lang="cs-CZ" sz="2400">
              <a:solidFill>
                <a:schemeClr val="bg1"/>
              </a:solidFill>
              <a:effectLst>
                <a:outerShdw blurRad="38100" dist="38100" dir="2700000" algn="tl">
                  <a:srgbClr val="000000"/>
                </a:outerShdw>
              </a:effectLst>
              <a:latin typeface="Tahoma" pitchFamily="34" charset="0"/>
            </a:endParaRPr>
          </a:p>
          <a:p>
            <a:pPr>
              <a:buClr>
                <a:schemeClr val="folHlink"/>
              </a:buClr>
              <a:buFont typeface="Wingdings" pitchFamily="2" charset="2"/>
              <a:buChar char="§"/>
            </a:pPr>
            <a:r>
              <a:rPr lang="cs-CZ" sz="2400" b="1">
                <a:solidFill>
                  <a:schemeClr val="folHlink"/>
                </a:solidFill>
                <a:effectLst>
                  <a:outerShdw blurRad="38100" dist="38100" dir="2700000" algn="tl">
                    <a:srgbClr val="000000"/>
                  </a:outerShdw>
                </a:effectLst>
                <a:latin typeface="Tahoma" pitchFamily="34" charset="0"/>
              </a:rPr>
              <a:t>IFN</a:t>
            </a:r>
            <a:r>
              <a:rPr lang="cs-CZ" sz="2400" b="1">
                <a:solidFill>
                  <a:schemeClr val="folHlink"/>
                </a:solidFill>
                <a:effectLst>
                  <a:outerShdw blurRad="38100" dist="38100" dir="2700000" algn="tl">
                    <a:srgbClr val="000000"/>
                  </a:outerShdw>
                </a:effectLst>
                <a:latin typeface="Symbol" pitchFamily="18" charset="2"/>
              </a:rPr>
              <a:t>g</a:t>
            </a:r>
            <a:r>
              <a:rPr lang="cs-CZ" sz="2400">
                <a:solidFill>
                  <a:schemeClr val="bg1"/>
                </a:solidFill>
                <a:effectLst>
                  <a:outerShdw blurRad="38100" dist="38100" dir="2700000" algn="tl">
                    <a:srgbClr val="000000"/>
                  </a:outerShdw>
                </a:effectLst>
                <a:latin typeface="Tahoma" pitchFamily="34" charset="0"/>
              </a:rPr>
              <a:t> promotes transformation of macrofages in activated  </a:t>
            </a:r>
            <a:r>
              <a:rPr lang="cs-CZ" sz="2400" b="1">
                <a:solidFill>
                  <a:schemeClr val="folHlink"/>
                </a:solidFill>
                <a:effectLst>
                  <a:outerShdw blurRad="38100" dist="38100" dir="2700000" algn="tl">
                    <a:srgbClr val="000000"/>
                  </a:outerShdw>
                </a:effectLst>
                <a:latin typeface="Tahoma" pitchFamily="34" charset="0"/>
              </a:rPr>
              <a:t>IL-2</a:t>
            </a:r>
            <a:r>
              <a:rPr lang="cs-CZ" sz="2400">
                <a:solidFill>
                  <a:schemeClr val="bg1"/>
                </a:solidFill>
                <a:effectLst>
                  <a:outerShdw blurRad="38100" dist="38100" dir="2700000" algn="tl">
                    <a:srgbClr val="000000"/>
                  </a:outerShdw>
                </a:effectLst>
                <a:latin typeface="Tahoma" pitchFamily="34" charset="0"/>
              </a:rPr>
              <a:t> is an autocrine growth factor for T</a:t>
            </a:r>
            <a:r>
              <a:rPr lang="cs-CZ" sz="2400" baseline="-25000">
                <a:solidFill>
                  <a:schemeClr val="bg1"/>
                </a:solidFill>
                <a:effectLst>
                  <a:outerShdw blurRad="38100" dist="38100" dir="2700000" algn="tl">
                    <a:srgbClr val="000000"/>
                  </a:outerShdw>
                </a:effectLst>
                <a:latin typeface="Tahoma" pitchFamily="34" charset="0"/>
              </a:rPr>
              <a:t>H</a:t>
            </a:r>
            <a:r>
              <a:rPr lang="cs-CZ" sz="2400">
                <a:solidFill>
                  <a:schemeClr val="bg1"/>
                </a:solidFill>
                <a:effectLst>
                  <a:outerShdw blurRad="38100" dist="38100" dir="2700000" algn="tl">
                    <a:srgbClr val="000000"/>
                  </a:outerShdw>
                </a:effectLst>
                <a:latin typeface="Tahoma" pitchFamily="34" charset="0"/>
              </a:rPr>
              <a:t>1 cells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cs-CZ" sz="2400" b="1">
                <a:solidFill>
                  <a:schemeClr val="bg1"/>
                </a:solidFill>
                <a:effectLst>
                  <a:outerShdw blurRad="38100" dist="38100" dir="2700000" algn="tl">
                    <a:srgbClr val="000000"/>
                  </a:outerShdw>
                </a:effectLst>
                <a:latin typeface="Tahoma" pitchFamily="34" charset="0"/>
              </a:rPr>
              <a:t>Interaction between APC and T</a:t>
            </a:r>
            <a:r>
              <a:rPr lang="cs-CZ" sz="2400" b="1" baseline="-25000">
                <a:solidFill>
                  <a:schemeClr val="bg1"/>
                </a:solidFill>
                <a:effectLst>
                  <a:outerShdw blurRad="38100" dist="38100" dir="2700000" algn="tl">
                    <a:srgbClr val="000000"/>
                  </a:outerShdw>
                </a:effectLst>
                <a:latin typeface="Tahoma" pitchFamily="34" charset="0"/>
              </a:rPr>
              <a:t>H</a:t>
            </a:r>
            <a:r>
              <a:rPr lang="cs-CZ" sz="2400" b="1">
                <a:solidFill>
                  <a:schemeClr val="bg1"/>
                </a:solidFill>
                <a:effectLst>
                  <a:outerShdw blurRad="38100" dist="38100" dir="2700000" algn="tl">
                    <a:srgbClr val="000000"/>
                  </a:outerShdw>
                </a:effectLst>
                <a:latin typeface="Tahoma" pitchFamily="34" charset="0"/>
              </a:rPr>
              <a:t> precursor</a:t>
            </a:r>
          </a:p>
        </p:txBody>
      </p:sp>
      <p:pic>
        <p:nvPicPr>
          <p:cNvPr id="23556" name="Picture 4"/>
          <p:cNvPicPr>
            <a:picLocks noChangeAspect="1" noChangeArrowheads="1"/>
          </p:cNvPicPr>
          <p:nvPr>
            <p:ph type="body" idx="1"/>
          </p:nvPr>
        </p:nvPicPr>
        <p:blipFill>
          <a:blip r:embed="rId2"/>
          <a:srcRect/>
          <a:stretch>
            <a:fillRect/>
          </a:stretch>
        </p:blipFill>
        <p:spPr>
          <a:xfrm>
            <a:off x="468313" y="1196975"/>
            <a:ext cx="8280400" cy="5200650"/>
          </a:xfrm>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8"/>
            <a:ext cx="8229600" cy="561975"/>
          </a:xfrm>
        </p:spPr>
        <p:txBody>
          <a:bodyPr/>
          <a:lstStyle/>
          <a:p>
            <a:r>
              <a:rPr lang="cs-CZ" sz="2400" b="1">
                <a:solidFill>
                  <a:schemeClr val="bg1"/>
                </a:solidFill>
                <a:effectLst>
                  <a:outerShdw blurRad="38100" dist="38100" dir="2700000" algn="tl">
                    <a:srgbClr val="000000"/>
                  </a:outerShdw>
                </a:effectLst>
                <a:latin typeface="Tahoma" pitchFamily="34" charset="0"/>
              </a:rPr>
              <a:t>Interaction between APC and T cell</a:t>
            </a:r>
          </a:p>
        </p:txBody>
      </p:sp>
      <p:pic>
        <p:nvPicPr>
          <p:cNvPr id="17412" name="Picture 4"/>
          <p:cNvPicPr>
            <a:picLocks noChangeAspect="1" noChangeArrowheads="1"/>
          </p:cNvPicPr>
          <p:nvPr>
            <p:ph type="body" idx="1"/>
          </p:nvPr>
        </p:nvPicPr>
        <p:blipFill>
          <a:blip r:embed="rId2"/>
          <a:srcRect/>
          <a:stretch>
            <a:fillRect/>
          </a:stretch>
        </p:blipFill>
        <p:spPr>
          <a:xfrm>
            <a:off x="1187450" y="906463"/>
            <a:ext cx="7200900" cy="5951537"/>
          </a:xfrm>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Grp="1" noChangeArrowheads="1"/>
          </p:cNvSpPr>
          <p:nvPr>
            <p:ph type="title"/>
          </p:nvPr>
        </p:nvSpPr>
        <p:spPr>
          <a:xfrm>
            <a:off x="395288" y="2636838"/>
            <a:ext cx="8229600" cy="1143000"/>
          </a:xfrm>
        </p:spPr>
        <p:txBody>
          <a:bodyPr/>
          <a:lstStyle/>
          <a:p>
            <a:r>
              <a:rPr lang="cs-CZ" b="1">
                <a:solidFill>
                  <a:schemeClr val="bg1"/>
                </a:solidFill>
                <a:effectLst>
                  <a:outerShdw blurRad="38100" dist="38100" dir="2700000" algn="tl">
                    <a:srgbClr val="000000"/>
                  </a:outerShdw>
                </a:effectLst>
                <a:latin typeface="Tahoma" pitchFamily="34" charset="0"/>
              </a:rPr>
              <a:t>T</a:t>
            </a:r>
            <a:r>
              <a:rPr lang="cs-CZ" b="1" baseline="-25000">
                <a:solidFill>
                  <a:schemeClr val="bg1"/>
                </a:solidFill>
                <a:effectLst>
                  <a:outerShdw blurRad="38100" dist="38100" dir="2700000" algn="tl">
                    <a:srgbClr val="000000"/>
                  </a:outerShdw>
                </a:effectLst>
                <a:latin typeface="Tahoma" pitchFamily="34" charset="0"/>
              </a:rPr>
              <a:t>H</a:t>
            </a:r>
            <a:r>
              <a:rPr lang="cs-CZ" b="1">
                <a:solidFill>
                  <a:schemeClr val="bg1"/>
                </a:solidFill>
                <a:effectLst>
                  <a:outerShdw blurRad="38100" dist="38100" dir="2700000" algn="tl">
                    <a:srgbClr val="000000"/>
                  </a:outerShdw>
                </a:effectLst>
                <a:latin typeface="Tahoma" pitchFamily="34" charset="0"/>
              </a:rPr>
              <a:t>2 based immune reaction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cs-CZ" sz="2800" b="1">
                <a:solidFill>
                  <a:schemeClr val="folHlink"/>
                </a:solidFill>
                <a:effectLst>
                  <a:outerShdw blurRad="38100" dist="38100" dir="2700000" algn="tl">
                    <a:srgbClr val="000000"/>
                  </a:outerShdw>
                </a:effectLst>
                <a:latin typeface="Tahoma" pitchFamily="34" charset="0"/>
              </a:rPr>
              <a:t>T</a:t>
            </a:r>
            <a:r>
              <a:rPr lang="cs-CZ" sz="2800" b="1" baseline="-25000">
                <a:solidFill>
                  <a:schemeClr val="folHlink"/>
                </a:solidFill>
                <a:effectLst>
                  <a:outerShdw blurRad="38100" dist="38100" dir="2700000" algn="tl">
                    <a:srgbClr val="000000"/>
                  </a:outerShdw>
                </a:effectLst>
                <a:latin typeface="Tahoma" pitchFamily="34" charset="0"/>
              </a:rPr>
              <a:t>H</a:t>
            </a:r>
            <a:r>
              <a:rPr lang="cs-CZ" sz="2800" b="1">
                <a:solidFill>
                  <a:schemeClr val="folHlink"/>
                </a:solidFill>
                <a:effectLst>
                  <a:outerShdw blurRad="38100" dist="38100" dir="2700000" algn="tl">
                    <a:srgbClr val="000000"/>
                  </a:outerShdw>
                </a:effectLst>
                <a:latin typeface="Tahoma" pitchFamily="34" charset="0"/>
              </a:rPr>
              <a:t>2 based immune reaction </a:t>
            </a:r>
            <a:br>
              <a:rPr lang="cs-CZ" sz="2800" b="1">
                <a:solidFill>
                  <a:schemeClr val="folHlink"/>
                </a:solidFill>
                <a:effectLst>
                  <a:outerShdw blurRad="38100" dist="38100" dir="2700000" algn="tl">
                    <a:srgbClr val="000000"/>
                  </a:outerShdw>
                </a:effectLst>
                <a:latin typeface="Tahoma" pitchFamily="34" charset="0"/>
              </a:rPr>
            </a:br>
            <a:r>
              <a:rPr lang="cs-CZ" sz="2800" b="1">
                <a:solidFill>
                  <a:schemeClr val="folHlink"/>
                </a:solidFill>
                <a:effectLst>
                  <a:outerShdw blurRad="38100" dist="38100" dir="2700000" algn="tl">
                    <a:srgbClr val="000000"/>
                  </a:outerShdw>
                </a:effectLst>
                <a:latin typeface="Tahoma" pitchFamily="34" charset="0"/>
              </a:rPr>
              <a:t>– helping to B-lymphocytes</a:t>
            </a:r>
          </a:p>
        </p:txBody>
      </p:sp>
      <p:sp>
        <p:nvSpPr>
          <p:cNvPr id="25603" name="Rectangle 3"/>
          <p:cNvSpPr>
            <a:spLocks noGrp="1" noChangeArrowheads="1"/>
          </p:cNvSpPr>
          <p:nvPr>
            <p:ph type="body" idx="1"/>
          </p:nvPr>
        </p:nvSpPr>
        <p:spPr/>
        <p:txBody>
          <a:bodyPr/>
          <a:lstStyle/>
          <a:p>
            <a:pPr>
              <a:lnSpc>
                <a:spcPct val="90000"/>
              </a:lnSpc>
              <a:buClr>
                <a:schemeClr val="folHlink"/>
              </a:buClr>
              <a:buFont typeface="Wingdings" pitchFamily="2" charset="2"/>
              <a:buChar char="§"/>
            </a:pPr>
            <a:r>
              <a:rPr lang="cs-CZ" sz="2400">
                <a:solidFill>
                  <a:schemeClr val="bg1"/>
                </a:solidFill>
                <a:effectLst>
                  <a:outerShdw blurRad="38100" dist="38100" dir="2700000" algn="tl">
                    <a:srgbClr val="000000"/>
                  </a:outerShdw>
                </a:effectLst>
                <a:latin typeface="Tahoma" pitchFamily="34" charset="0"/>
              </a:rPr>
              <a:t>The basic function of T</a:t>
            </a:r>
            <a:r>
              <a:rPr lang="cs-CZ" sz="2400" baseline="-25000">
                <a:solidFill>
                  <a:schemeClr val="bg1"/>
                </a:solidFill>
                <a:effectLst>
                  <a:outerShdw blurRad="38100" dist="38100" dir="2700000" algn="tl">
                    <a:srgbClr val="000000"/>
                  </a:outerShdw>
                </a:effectLst>
                <a:latin typeface="Tahoma" pitchFamily="34" charset="0"/>
              </a:rPr>
              <a:t>H</a:t>
            </a:r>
            <a:r>
              <a:rPr lang="cs-CZ" sz="2400">
                <a:solidFill>
                  <a:schemeClr val="bg1"/>
                </a:solidFill>
                <a:effectLst>
                  <a:outerShdw blurRad="38100" dist="38100" dir="2700000" algn="tl">
                    <a:srgbClr val="000000"/>
                  </a:outerShdw>
                </a:effectLst>
                <a:latin typeface="Tahoma" pitchFamily="34" charset="0"/>
              </a:rPr>
              <a:t>2 cells is the </a:t>
            </a:r>
            <a:r>
              <a:rPr lang="cs-CZ" sz="2400" u="sng">
                <a:solidFill>
                  <a:schemeClr val="bg1"/>
                </a:solidFill>
                <a:effectLst>
                  <a:outerShdw blurRad="38100" dist="38100" dir="2700000" algn="tl">
                    <a:srgbClr val="000000"/>
                  </a:outerShdw>
                </a:effectLst>
                <a:latin typeface="Tahoma" pitchFamily="34" charset="0"/>
              </a:rPr>
              <a:t>cooperation with B lymphocytes</a:t>
            </a:r>
            <a:r>
              <a:rPr lang="cs-CZ" sz="2400">
                <a:solidFill>
                  <a:schemeClr val="bg1"/>
                </a:solidFill>
                <a:effectLst>
                  <a:outerShdw blurRad="38100" dist="38100" dir="2700000" algn="tl">
                    <a:srgbClr val="000000"/>
                  </a:outerShdw>
                </a:effectLst>
                <a:latin typeface="Tahoma" pitchFamily="34" charset="0"/>
              </a:rPr>
              <a:t> (which were stimulated by Ag) by cytokines (IL-4, IL-5, IL-6) and direct intercellular contact </a:t>
            </a:r>
          </a:p>
          <a:p>
            <a:pPr>
              <a:lnSpc>
                <a:spcPct val="90000"/>
              </a:lnSpc>
              <a:buClr>
                <a:schemeClr val="folHlink"/>
              </a:buClr>
              <a:buFont typeface="Wingdings" pitchFamily="2" charset="2"/>
              <a:buChar char="§"/>
            </a:pPr>
            <a:endParaRPr lang="cs-CZ" sz="2400">
              <a:solidFill>
                <a:schemeClr val="bg1"/>
              </a:solidFill>
              <a:effectLst>
                <a:outerShdw blurRad="38100" dist="38100" dir="2700000" algn="tl">
                  <a:srgbClr val="000000"/>
                </a:outerShdw>
              </a:effectLst>
              <a:latin typeface="Tahoma" pitchFamily="34" charset="0"/>
            </a:endParaRPr>
          </a:p>
          <a:p>
            <a:pPr>
              <a:lnSpc>
                <a:spcPct val="90000"/>
              </a:lnSpc>
              <a:buClr>
                <a:schemeClr val="folHlink"/>
              </a:buClr>
              <a:buFont typeface="Wingdings" pitchFamily="2" charset="2"/>
              <a:buChar char="§"/>
            </a:pPr>
            <a:r>
              <a:rPr lang="cs-CZ" sz="2400">
                <a:solidFill>
                  <a:schemeClr val="bg1"/>
                </a:solidFill>
                <a:effectLst>
                  <a:outerShdw blurRad="38100" dist="38100" dir="2700000" algn="tl">
                    <a:srgbClr val="000000"/>
                  </a:outerShdw>
                </a:effectLst>
                <a:latin typeface="Tahoma" pitchFamily="34" charset="0"/>
              </a:rPr>
              <a:t>For stimulation of B lymphocytes is usually necessary cooperation between </a:t>
            </a:r>
            <a:r>
              <a:rPr lang="cs-CZ" sz="2400">
                <a:solidFill>
                  <a:srgbClr val="FFFF00"/>
                </a:solidFill>
                <a:effectLst>
                  <a:outerShdw blurRad="38100" dist="38100" dir="2700000" algn="tl">
                    <a:srgbClr val="000000"/>
                  </a:outerShdw>
                </a:effectLst>
                <a:latin typeface="Tahoma" pitchFamily="34" charset="0"/>
              </a:rPr>
              <a:t>APC → T</a:t>
            </a:r>
            <a:r>
              <a:rPr lang="cs-CZ" sz="2400" baseline="-25000">
                <a:solidFill>
                  <a:srgbClr val="FFFF00"/>
                </a:solidFill>
                <a:effectLst>
                  <a:outerShdw blurRad="38100" dist="38100" dir="2700000" algn="tl">
                    <a:srgbClr val="000000"/>
                  </a:outerShdw>
                </a:effectLst>
                <a:latin typeface="Tahoma" pitchFamily="34" charset="0"/>
              </a:rPr>
              <a:t>H</a:t>
            </a:r>
            <a:r>
              <a:rPr lang="cs-CZ" sz="2400">
                <a:solidFill>
                  <a:srgbClr val="FFFF00"/>
                </a:solidFill>
                <a:effectLst>
                  <a:outerShdw blurRad="38100" dist="38100" dir="2700000" algn="tl">
                    <a:srgbClr val="000000"/>
                  </a:outerShdw>
                </a:effectLst>
                <a:latin typeface="Tahoma" pitchFamily="34" charset="0"/>
              </a:rPr>
              <a:t>2 cell → B lymphocyte</a:t>
            </a:r>
            <a:r>
              <a:rPr lang="cs-CZ" sz="2400">
                <a:solidFill>
                  <a:schemeClr val="bg1"/>
                </a:solidFill>
                <a:effectLst>
                  <a:outerShdw blurRad="38100" dist="38100" dir="2700000" algn="tl">
                    <a:srgbClr val="000000"/>
                  </a:outerShdw>
                </a:effectLst>
                <a:latin typeface="Tahoma" pitchFamily="34" charset="0"/>
              </a:rPr>
              <a:t> </a:t>
            </a:r>
            <a:br>
              <a:rPr lang="cs-CZ" sz="2400">
                <a:solidFill>
                  <a:schemeClr val="bg1"/>
                </a:solidFill>
                <a:effectLst>
                  <a:outerShdw blurRad="38100" dist="38100" dir="2700000" algn="tl">
                    <a:srgbClr val="000000"/>
                  </a:outerShdw>
                </a:effectLst>
                <a:latin typeface="Tahoma" pitchFamily="34" charset="0"/>
              </a:rPr>
            </a:br>
            <a:endParaRPr lang="cs-CZ" sz="2400">
              <a:solidFill>
                <a:schemeClr val="bg1"/>
              </a:solidFill>
              <a:effectLst>
                <a:outerShdw blurRad="38100" dist="38100" dir="2700000" algn="tl">
                  <a:srgbClr val="000000"/>
                </a:outerShdw>
              </a:effectLst>
              <a:latin typeface="Tahoma" pitchFamily="34" charset="0"/>
            </a:endParaRPr>
          </a:p>
          <a:p>
            <a:pPr>
              <a:lnSpc>
                <a:spcPct val="90000"/>
              </a:lnSpc>
              <a:buClr>
                <a:schemeClr val="folHlink"/>
              </a:buClr>
              <a:buFont typeface="Wingdings" pitchFamily="2" charset="2"/>
              <a:buChar char="§"/>
            </a:pPr>
            <a:endParaRPr lang="cs-CZ" sz="2400">
              <a:solidFill>
                <a:schemeClr val="bg1"/>
              </a:solidFill>
              <a:effectLst>
                <a:outerShdw blurRad="38100" dist="38100" dir="2700000" algn="tl">
                  <a:srgbClr val="000000"/>
                </a:outerShdw>
              </a:effectLst>
              <a:latin typeface="Tahoma" pitchFamily="34" charset="0"/>
            </a:endParaRPr>
          </a:p>
          <a:p>
            <a:pPr>
              <a:lnSpc>
                <a:spcPct val="90000"/>
              </a:lnSpc>
              <a:buClr>
                <a:schemeClr val="folHlink"/>
              </a:buClr>
              <a:buFont typeface="Wingdings" pitchFamily="2" charset="2"/>
              <a:buChar char="§"/>
            </a:pPr>
            <a:r>
              <a:rPr lang="cs-CZ" sz="2400">
                <a:solidFill>
                  <a:schemeClr val="bg1"/>
                </a:solidFill>
                <a:effectLst>
                  <a:outerShdw blurRad="38100" dist="38100" dir="2700000" algn="tl">
                    <a:srgbClr val="000000"/>
                  </a:outerShdw>
                </a:effectLst>
                <a:latin typeface="Tahoma" pitchFamily="34" charset="0"/>
              </a:rPr>
              <a:t>In the case of the </a:t>
            </a:r>
            <a:r>
              <a:rPr lang="cs-CZ" sz="2400" u="sng">
                <a:solidFill>
                  <a:schemeClr val="bg1"/>
                </a:solidFill>
                <a:effectLst>
                  <a:outerShdw blurRad="38100" dist="38100" dir="2700000" algn="tl">
                    <a:srgbClr val="000000"/>
                  </a:outerShdw>
                </a:effectLst>
                <a:latin typeface="Tahoma" pitchFamily="34" charset="0"/>
              </a:rPr>
              <a:t>minimal model</a:t>
            </a:r>
            <a:r>
              <a:rPr lang="cs-CZ" sz="2400">
                <a:solidFill>
                  <a:schemeClr val="bg1"/>
                </a:solidFill>
                <a:effectLst>
                  <a:outerShdw blurRad="38100" dist="38100" dir="2700000" algn="tl">
                    <a:srgbClr val="000000"/>
                  </a:outerShdw>
                </a:effectLst>
                <a:latin typeface="Tahoma" pitchFamily="34" charset="0"/>
              </a:rPr>
              <a:t>, where the B cell becomes a good APC (CD80, CD86) is sufficient cooperation between </a:t>
            </a:r>
            <a:r>
              <a:rPr lang="cs-CZ" sz="2400">
                <a:solidFill>
                  <a:srgbClr val="FFFF00"/>
                </a:solidFill>
                <a:effectLst>
                  <a:outerShdw blurRad="38100" dist="38100" dir="2700000" algn="tl">
                    <a:srgbClr val="000000"/>
                  </a:outerShdw>
                </a:effectLst>
                <a:latin typeface="Tahoma" pitchFamily="34" charset="0"/>
              </a:rPr>
              <a:t>T</a:t>
            </a:r>
            <a:r>
              <a:rPr lang="cs-CZ" sz="2400" baseline="-25000">
                <a:solidFill>
                  <a:srgbClr val="FFFF00"/>
                </a:solidFill>
                <a:effectLst>
                  <a:outerShdw blurRad="38100" dist="38100" dir="2700000" algn="tl">
                    <a:srgbClr val="000000"/>
                  </a:outerShdw>
                </a:effectLst>
                <a:latin typeface="Tahoma" pitchFamily="34" charset="0"/>
              </a:rPr>
              <a:t>H</a:t>
            </a:r>
            <a:r>
              <a:rPr lang="cs-CZ" sz="2400">
                <a:solidFill>
                  <a:srgbClr val="FFFF00"/>
                </a:solidFill>
                <a:effectLst>
                  <a:outerShdw blurRad="38100" dist="38100" dir="2700000" algn="tl">
                    <a:srgbClr val="000000"/>
                  </a:outerShdw>
                </a:effectLst>
                <a:latin typeface="Tahoma" pitchFamily="34" charset="0"/>
              </a:rPr>
              <a:t>2 cell → B lymphocyte</a:t>
            </a:r>
            <a:r>
              <a:rPr lang="cs-CZ" sz="2400">
                <a:solidFill>
                  <a:schemeClr val="bg1"/>
                </a:solidFill>
                <a:effectLst>
                  <a:outerShdw blurRad="38100" dist="38100" dir="2700000" algn="tl">
                    <a:srgbClr val="000000"/>
                  </a:outerShdw>
                </a:effectLst>
                <a:latin typeface="Tahoma" pitchFamily="34" charset="0"/>
              </a:rPr>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457200" y="333375"/>
            <a:ext cx="8229600" cy="6264275"/>
          </a:xfrm>
        </p:spPr>
        <p:txBody>
          <a:bodyPr/>
          <a:lstStyle/>
          <a:p>
            <a:pPr>
              <a:buClr>
                <a:schemeClr val="folHlink"/>
              </a:buClr>
              <a:buFont typeface="Wingdings" pitchFamily="2" charset="2"/>
              <a:buChar char="§"/>
            </a:pPr>
            <a:r>
              <a:rPr lang="cs-CZ" sz="2400">
                <a:solidFill>
                  <a:schemeClr val="folHlink"/>
                </a:solidFill>
                <a:effectLst>
                  <a:outerShdw blurRad="38100" dist="38100" dir="2700000" algn="tl">
                    <a:srgbClr val="000000"/>
                  </a:outerShdw>
                </a:effectLst>
                <a:latin typeface="Tahoma" pitchFamily="34" charset="0"/>
              </a:rPr>
              <a:t>T</a:t>
            </a:r>
            <a:r>
              <a:rPr lang="cs-CZ" sz="2400" baseline="-25000">
                <a:solidFill>
                  <a:schemeClr val="folHlink"/>
                </a:solidFill>
                <a:effectLst>
                  <a:outerShdw blurRad="38100" dist="38100" dir="2700000" algn="tl">
                    <a:srgbClr val="000000"/>
                  </a:outerShdw>
                </a:effectLst>
                <a:latin typeface="Tahoma" pitchFamily="34" charset="0"/>
              </a:rPr>
              <a:t>H</a:t>
            </a:r>
            <a:r>
              <a:rPr lang="cs-CZ" sz="2400">
                <a:solidFill>
                  <a:schemeClr val="folHlink"/>
                </a:solidFill>
                <a:effectLst>
                  <a:outerShdw blurRad="38100" dist="38100" dir="2700000" algn="tl">
                    <a:srgbClr val="000000"/>
                  </a:outerShdw>
                </a:effectLst>
                <a:latin typeface="Tahoma" pitchFamily="34" charset="0"/>
              </a:rPr>
              <a:t> precursor</a:t>
            </a:r>
            <a:r>
              <a:rPr lang="cs-CZ" sz="2400">
                <a:solidFill>
                  <a:schemeClr val="bg1"/>
                </a:solidFill>
                <a:effectLst>
                  <a:outerShdw blurRad="38100" dist="38100" dir="2700000" algn="tl">
                    <a:srgbClr val="000000"/>
                  </a:outerShdw>
                </a:effectLst>
                <a:latin typeface="Tahoma" pitchFamily="34" charset="0"/>
              </a:rPr>
              <a:t>, which detects the infected macrophage and receives signals through the </a:t>
            </a:r>
            <a:r>
              <a:rPr lang="cs-CZ" sz="2400">
                <a:solidFill>
                  <a:srgbClr val="FFFF00"/>
                </a:solidFill>
                <a:effectLst>
                  <a:outerShdw blurRad="38100" dist="38100" dir="2700000" algn="tl">
                    <a:srgbClr val="000000"/>
                  </a:outerShdw>
                </a:effectLst>
                <a:latin typeface="Tahoma" pitchFamily="34" charset="0"/>
              </a:rPr>
              <a:t>TCR, CD 28 receptor for IL-4</a:t>
            </a:r>
            <a:r>
              <a:rPr lang="cs-CZ" sz="2400">
                <a:solidFill>
                  <a:schemeClr val="bg1"/>
                </a:solidFill>
                <a:effectLst>
                  <a:outerShdw blurRad="38100" dist="38100" dir="2700000" algn="tl">
                    <a:srgbClr val="000000"/>
                  </a:outerShdw>
                </a:effectLst>
                <a:latin typeface="Tahoma" pitchFamily="34" charset="0"/>
              </a:rPr>
              <a:t> receptor and IL-2 and other adhesion and signaling molecules proliferates and differentiates in the </a:t>
            </a:r>
            <a:r>
              <a:rPr lang="cs-CZ" sz="2400" u="sng">
                <a:solidFill>
                  <a:schemeClr val="folHlink"/>
                </a:solidFill>
                <a:effectLst>
                  <a:outerShdw blurRad="38100" dist="38100" dir="2700000" algn="tl">
                    <a:srgbClr val="000000"/>
                  </a:outerShdw>
                </a:effectLst>
                <a:latin typeface="Tahoma" pitchFamily="34" charset="0"/>
              </a:rPr>
              <a:t>effector T</a:t>
            </a:r>
            <a:r>
              <a:rPr lang="cs-CZ" sz="2400" u="sng" baseline="-25000">
                <a:solidFill>
                  <a:schemeClr val="folHlink"/>
                </a:solidFill>
                <a:effectLst>
                  <a:outerShdw blurRad="38100" dist="38100" dir="2700000" algn="tl">
                    <a:srgbClr val="000000"/>
                  </a:outerShdw>
                </a:effectLst>
                <a:latin typeface="Tahoma" pitchFamily="34" charset="0"/>
              </a:rPr>
              <a:t>H</a:t>
            </a:r>
            <a:r>
              <a:rPr lang="cs-CZ" sz="2400" u="sng">
                <a:solidFill>
                  <a:schemeClr val="folHlink"/>
                </a:solidFill>
                <a:effectLst>
                  <a:outerShdw blurRad="38100" dist="38100" dir="2700000" algn="tl">
                    <a:srgbClr val="000000"/>
                  </a:outerShdw>
                </a:effectLst>
                <a:latin typeface="Tahoma" pitchFamily="34" charset="0"/>
              </a:rPr>
              <a:t>2</a:t>
            </a:r>
            <a:r>
              <a:rPr lang="cs-CZ" sz="2400">
                <a:solidFill>
                  <a:schemeClr val="bg1"/>
                </a:solidFill>
                <a:effectLst>
                  <a:outerShdw blurRad="38100" dist="38100" dir="2700000" algn="tl">
                    <a:srgbClr val="000000"/>
                  </a:outerShdw>
                </a:effectLst>
                <a:latin typeface="Tahoma" pitchFamily="34" charset="0"/>
              </a:rPr>
              <a:t>, which provide B lymphocytes auxiliary signals via cytokines secreted by </a:t>
            </a:r>
            <a:r>
              <a:rPr lang="cs-CZ" sz="2400">
                <a:solidFill>
                  <a:srgbClr val="FFFF00"/>
                </a:solidFill>
                <a:effectLst>
                  <a:outerShdw blurRad="38100" dist="38100" dir="2700000" algn="tl">
                    <a:srgbClr val="000000"/>
                  </a:outerShdw>
                </a:effectLst>
                <a:latin typeface="Tahoma" pitchFamily="34" charset="0"/>
              </a:rPr>
              <a:t>IL-4, IL-5, IL-6</a:t>
            </a:r>
            <a:r>
              <a:rPr lang="cs-CZ" sz="2400">
                <a:solidFill>
                  <a:schemeClr val="bg1"/>
                </a:solidFill>
                <a:effectLst>
                  <a:outerShdw blurRad="38100" dist="38100" dir="2700000" algn="tl">
                    <a:srgbClr val="000000"/>
                  </a:outerShdw>
                </a:effectLst>
                <a:latin typeface="Tahoma" pitchFamily="34" charset="0"/>
              </a:rPr>
              <a:t> and adhesion molecules through </a:t>
            </a:r>
            <a:r>
              <a:rPr lang="cs-CZ" sz="2400">
                <a:solidFill>
                  <a:srgbClr val="FFFF00"/>
                </a:solidFill>
                <a:effectLst>
                  <a:outerShdw blurRad="38100" dist="38100" dir="2700000" algn="tl">
                    <a:srgbClr val="000000"/>
                  </a:outerShdw>
                </a:effectLst>
                <a:latin typeface="Tahoma" pitchFamily="34" charset="0"/>
              </a:rPr>
              <a:t>CD 40L</a:t>
            </a:r>
            <a:r>
              <a:rPr lang="cs-CZ" sz="2400">
                <a:solidFill>
                  <a:schemeClr val="bg1"/>
                </a:solidFill>
                <a:effectLst>
                  <a:outerShdw blurRad="38100" dist="38100" dir="2700000" algn="tl">
                    <a:srgbClr val="000000"/>
                  </a:outerShdw>
                </a:effectLst>
                <a:latin typeface="Tahoma" pitchFamily="34" charset="0"/>
              </a:rPr>
              <a:t>, which bind to the costimulatory receptor on B lymphocytes CD 40 </a:t>
            </a:r>
          </a:p>
          <a:p>
            <a:pPr>
              <a:buClr>
                <a:schemeClr val="folHlink"/>
              </a:buClr>
              <a:buFont typeface="Wingdings" pitchFamily="2" charset="2"/>
              <a:buChar char="§"/>
            </a:pPr>
            <a:endParaRPr lang="cs-CZ" sz="2400">
              <a:solidFill>
                <a:schemeClr val="bg1"/>
              </a:solidFill>
              <a:effectLst>
                <a:outerShdw blurRad="38100" dist="38100" dir="2700000" algn="tl">
                  <a:srgbClr val="000000"/>
                </a:outerShdw>
              </a:effectLst>
              <a:latin typeface="Tahoma" pitchFamily="34" charset="0"/>
            </a:endParaRPr>
          </a:p>
          <a:p>
            <a:pPr>
              <a:buClr>
                <a:schemeClr val="folHlink"/>
              </a:buClr>
              <a:buFont typeface="Wingdings" pitchFamily="2" charset="2"/>
              <a:buChar char="§"/>
            </a:pPr>
            <a:r>
              <a:rPr lang="cs-CZ" sz="2400">
                <a:solidFill>
                  <a:schemeClr val="bg1"/>
                </a:solidFill>
                <a:effectLst>
                  <a:outerShdw blurRad="38100" dist="38100" dir="2700000" algn="tl">
                    <a:srgbClr val="000000"/>
                  </a:outerShdw>
                </a:effectLst>
                <a:latin typeface="Tahoma" pitchFamily="34" charset="0"/>
              </a:rPr>
              <a:t>Interaction between </a:t>
            </a:r>
            <a:r>
              <a:rPr lang="cs-CZ" sz="2400">
                <a:solidFill>
                  <a:schemeClr val="folHlink"/>
                </a:solidFill>
                <a:effectLst>
                  <a:outerShdw blurRad="38100" dist="38100" dir="2700000" algn="tl">
                    <a:srgbClr val="000000"/>
                  </a:outerShdw>
                </a:effectLst>
                <a:latin typeface="Tahoma" pitchFamily="34" charset="0"/>
              </a:rPr>
              <a:t>CD40 (B lymphocytes) and CD40L (TH2 cells)</a:t>
            </a:r>
            <a:r>
              <a:rPr lang="cs-CZ" sz="2400">
                <a:solidFill>
                  <a:schemeClr val="bg1"/>
                </a:solidFill>
                <a:effectLst>
                  <a:outerShdw blurRad="38100" dist="38100" dir="2700000" algn="tl">
                    <a:srgbClr val="000000"/>
                  </a:outerShdw>
                </a:effectLst>
                <a:latin typeface="Tahoma" pitchFamily="34" charset="0"/>
              </a:rPr>
              <a:t> is essential for the initiation of </a:t>
            </a:r>
            <a:r>
              <a:rPr lang="cs-CZ" sz="2400" u="sng">
                <a:solidFill>
                  <a:schemeClr val="bg1"/>
                </a:solidFill>
                <a:effectLst>
                  <a:outerShdw blurRad="38100" dist="38100" dir="2700000" algn="tl">
                    <a:srgbClr val="000000"/>
                  </a:outerShdw>
                </a:effectLst>
                <a:latin typeface="Tahoma" pitchFamily="34" charset="0"/>
              </a:rPr>
              <a:t>somatic mutations, izotype switching and formation of memory cells </a:t>
            </a:r>
            <a:br>
              <a:rPr lang="cs-CZ" sz="2400" u="sng">
                <a:solidFill>
                  <a:schemeClr val="bg1"/>
                </a:solidFill>
                <a:effectLst>
                  <a:outerShdw blurRad="38100" dist="38100" dir="2700000" algn="tl">
                    <a:srgbClr val="000000"/>
                  </a:outerShdw>
                </a:effectLst>
                <a:latin typeface="Tahoma" pitchFamily="34" charset="0"/>
              </a:rPr>
            </a:br>
            <a:endParaRPr lang="cs-CZ" sz="2400">
              <a:solidFill>
                <a:schemeClr val="bg1"/>
              </a:solidFill>
              <a:effectLst>
                <a:outerShdw blurRad="38100" dist="38100" dir="2700000" algn="tl">
                  <a:srgbClr val="000000"/>
                </a:outerShdw>
              </a:effectLst>
              <a:latin typeface="Tahoma" pitchFamily="34" charset="0"/>
            </a:endParaRPr>
          </a:p>
          <a:p>
            <a:pPr>
              <a:buClr>
                <a:schemeClr val="folHlink"/>
              </a:buClr>
              <a:buFont typeface="Wingdings" pitchFamily="2" charset="2"/>
              <a:buChar char="§"/>
            </a:pPr>
            <a:r>
              <a:rPr lang="cs-CZ" sz="2400" b="1">
                <a:solidFill>
                  <a:schemeClr val="folHlink"/>
                </a:solidFill>
                <a:effectLst>
                  <a:outerShdw blurRad="38100" dist="38100" dir="2700000" algn="tl">
                    <a:srgbClr val="000000"/>
                  </a:outerShdw>
                </a:effectLst>
                <a:latin typeface="Tahoma" pitchFamily="34" charset="0"/>
              </a:rPr>
              <a:t>IL-4, IL-5, IL-6</a:t>
            </a:r>
            <a:r>
              <a:rPr lang="cs-CZ" sz="2400">
                <a:solidFill>
                  <a:schemeClr val="bg1"/>
                </a:solidFill>
                <a:effectLst>
                  <a:outerShdw blurRad="38100" dist="38100" dir="2700000" algn="tl">
                    <a:srgbClr val="000000"/>
                  </a:outerShdw>
                </a:effectLst>
                <a:latin typeface="Tahoma" pitchFamily="34" charset="0"/>
              </a:rPr>
              <a:t>: stimulation of B lymphocytes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p:txBody>
          <a:bodyPr/>
          <a:lstStyle/>
          <a:p>
            <a:r>
              <a:rPr lang="cs-CZ" sz="2800" b="1">
                <a:solidFill>
                  <a:schemeClr val="folHlink"/>
                </a:solidFill>
                <a:effectLst>
                  <a:outerShdw blurRad="38100" dist="38100" dir="2700000" algn="tl">
                    <a:srgbClr val="000000"/>
                  </a:outerShdw>
                </a:effectLst>
                <a:latin typeface="Tahoma" pitchFamily="34" charset="0"/>
              </a:rPr>
              <a:t>T lymphocytes</a:t>
            </a:r>
          </a:p>
        </p:txBody>
      </p:sp>
      <p:sp>
        <p:nvSpPr>
          <p:cNvPr id="2053" name="Rectangle 5"/>
          <p:cNvSpPr>
            <a:spLocks noGrp="1" noChangeArrowheads="1"/>
          </p:cNvSpPr>
          <p:nvPr>
            <p:ph type="body" idx="1"/>
          </p:nvPr>
        </p:nvSpPr>
        <p:spPr>
          <a:xfrm>
            <a:off x="457200" y="1196975"/>
            <a:ext cx="8229600" cy="5400675"/>
          </a:xfrm>
        </p:spPr>
        <p:txBody>
          <a:bodyPr/>
          <a:lstStyle/>
          <a:p>
            <a:pPr>
              <a:lnSpc>
                <a:spcPct val="80000"/>
              </a:lnSpc>
              <a:buClr>
                <a:schemeClr val="folHlink"/>
              </a:buClr>
              <a:buFont typeface="Wingdings" pitchFamily="2" charset="2"/>
              <a:buChar char="§"/>
            </a:pPr>
            <a:r>
              <a:rPr lang="cs-CZ" sz="2400">
                <a:solidFill>
                  <a:schemeClr val="bg1"/>
                </a:solidFill>
                <a:effectLst>
                  <a:outerShdw blurRad="38100" dist="38100" dir="2700000" algn="tl">
                    <a:srgbClr val="000000"/>
                  </a:outerShdw>
                </a:effectLst>
                <a:latin typeface="Tahoma" pitchFamily="34" charset="0"/>
              </a:rPr>
              <a:t>T lymphocytes are the cellular component of antigen-specific mechanisms in the ontogenesis leaving the bone marrow and migrate to the thymus where they mature</a:t>
            </a:r>
          </a:p>
          <a:p>
            <a:pPr>
              <a:lnSpc>
                <a:spcPct val="80000"/>
              </a:lnSpc>
              <a:buClr>
                <a:schemeClr val="folHlink"/>
              </a:buClr>
              <a:buFont typeface="Wingdings" pitchFamily="2" charset="2"/>
              <a:buChar char="§"/>
            </a:pPr>
            <a:endParaRPr lang="cs-CZ" sz="2400">
              <a:solidFill>
                <a:schemeClr val="bg1"/>
              </a:solidFill>
              <a:effectLst>
                <a:outerShdw blurRad="38100" dist="38100" dir="2700000" algn="tl">
                  <a:srgbClr val="000000"/>
                </a:outerShdw>
              </a:effectLst>
              <a:latin typeface="Tahoma" pitchFamily="34" charset="0"/>
            </a:endParaRPr>
          </a:p>
          <a:p>
            <a:pPr>
              <a:lnSpc>
                <a:spcPct val="80000"/>
              </a:lnSpc>
              <a:buClr>
                <a:schemeClr val="folHlink"/>
              </a:buClr>
              <a:buFont typeface="Wingdings" pitchFamily="2" charset="2"/>
              <a:buChar char="§"/>
            </a:pPr>
            <a:r>
              <a:rPr lang="cs-CZ" sz="2400">
                <a:solidFill>
                  <a:schemeClr val="bg1"/>
                </a:solidFill>
                <a:effectLst>
                  <a:outerShdw blurRad="38100" dist="38100" dir="2700000" algn="tl">
                    <a:srgbClr val="000000"/>
                  </a:outerShdw>
                </a:effectLst>
                <a:latin typeface="Tahoma" pitchFamily="34" charset="0"/>
              </a:rPr>
              <a:t>There are several different </a:t>
            </a:r>
            <a:r>
              <a:rPr lang="cs-CZ" sz="2400" u="sng">
                <a:solidFill>
                  <a:schemeClr val="bg1"/>
                </a:solidFill>
                <a:effectLst>
                  <a:outerShdw blurRad="38100" dist="38100" dir="2700000" algn="tl">
                    <a:srgbClr val="000000"/>
                  </a:outerShdw>
                </a:effectLst>
                <a:latin typeface="Tahoma" pitchFamily="34" charset="0"/>
              </a:rPr>
              <a:t>subsets</a:t>
            </a:r>
            <a:r>
              <a:rPr lang="cs-CZ" sz="2400">
                <a:solidFill>
                  <a:schemeClr val="bg1"/>
                </a:solidFill>
                <a:effectLst>
                  <a:outerShdw blurRad="38100" dist="38100" dir="2700000" algn="tl">
                    <a:srgbClr val="000000"/>
                  </a:outerShdw>
                </a:effectLst>
                <a:latin typeface="Tahoma" pitchFamily="34" charset="0"/>
              </a:rPr>
              <a:t> of T lymphocytes </a:t>
            </a:r>
          </a:p>
          <a:p>
            <a:pPr>
              <a:lnSpc>
                <a:spcPct val="80000"/>
              </a:lnSpc>
              <a:buClr>
                <a:schemeClr val="folHlink"/>
              </a:buClr>
              <a:buFont typeface="Wingdings" pitchFamily="2" charset="2"/>
              <a:buChar char="§"/>
            </a:pPr>
            <a:endParaRPr lang="cs-CZ" sz="2400">
              <a:solidFill>
                <a:schemeClr val="bg1"/>
              </a:solidFill>
              <a:effectLst>
                <a:outerShdw blurRad="38100" dist="38100" dir="2700000" algn="tl">
                  <a:srgbClr val="000000"/>
                </a:outerShdw>
              </a:effectLst>
              <a:latin typeface="Tahoma" pitchFamily="34" charset="0"/>
            </a:endParaRPr>
          </a:p>
          <a:p>
            <a:pPr>
              <a:lnSpc>
                <a:spcPct val="80000"/>
              </a:lnSpc>
              <a:buClr>
                <a:schemeClr val="folHlink"/>
              </a:buClr>
              <a:buFont typeface="Wingdings" pitchFamily="2" charset="2"/>
              <a:buChar char="§"/>
            </a:pPr>
            <a:r>
              <a:rPr lang="cs-CZ" sz="2400">
                <a:solidFill>
                  <a:schemeClr val="bg1"/>
                </a:solidFill>
                <a:effectLst>
                  <a:outerShdw blurRad="38100" dist="38100" dir="2700000" algn="tl">
                    <a:srgbClr val="000000"/>
                  </a:outerShdw>
                </a:effectLst>
                <a:latin typeface="Tahoma" pitchFamily="34" charset="0"/>
              </a:rPr>
              <a:t>Participate in the regulation of immune processes, the destruction of virus-infected cells or tumor cells </a:t>
            </a:r>
          </a:p>
          <a:p>
            <a:pPr>
              <a:lnSpc>
                <a:spcPct val="80000"/>
              </a:lnSpc>
              <a:buClr>
                <a:schemeClr val="folHlink"/>
              </a:buClr>
              <a:buFont typeface="Wingdings" pitchFamily="2" charset="2"/>
              <a:buChar char="§"/>
            </a:pPr>
            <a:endParaRPr lang="cs-CZ" sz="2400">
              <a:solidFill>
                <a:schemeClr val="bg1"/>
              </a:solidFill>
              <a:effectLst>
                <a:outerShdw blurRad="38100" dist="38100" dir="2700000" algn="tl">
                  <a:srgbClr val="000000"/>
                </a:outerShdw>
              </a:effectLst>
              <a:latin typeface="Tahoma" pitchFamily="34" charset="0"/>
            </a:endParaRPr>
          </a:p>
          <a:p>
            <a:pPr>
              <a:lnSpc>
                <a:spcPct val="80000"/>
              </a:lnSpc>
              <a:buClr>
                <a:schemeClr val="folHlink"/>
              </a:buClr>
              <a:buFont typeface="Wingdings" pitchFamily="2" charset="2"/>
              <a:buChar char="§"/>
            </a:pPr>
            <a:r>
              <a:rPr lang="cs-CZ" sz="2400">
                <a:solidFill>
                  <a:schemeClr val="bg1"/>
                </a:solidFill>
                <a:effectLst>
                  <a:outerShdw blurRad="38100" dist="38100" dir="2700000" algn="tl">
                    <a:srgbClr val="000000"/>
                  </a:outerShdw>
                </a:effectLst>
                <a:latin typeface="Tahoma" pitchFamily="34" charset="0"/>
              </a:rPr>
              <a:t>Recognize antigen processed and presented by the APC, through the </a:t>
            </a:r>
            <a:r>
              <a:rPr lang="cs-CZ" sz="2400" u="sng">
                <a:solidFill>
                  <a:schemeClr val="bg1"/>
                </a:solidFill>
                <a:effectLst>
                  <a:outerShdw blurRad="38100" dist="38100" dir="2700000" algn="tl">
                    <a:srgbClr val="000000"/>
                  </a:outerShdw>
                </a:effectLst>
                <a:latin typeface="Tahoma" pitchFamily="34" charset="0"/>
              </a:rPr>
              <a:t>TCR</a:t>
            </a:r>
            <a:r>
              <a:rPr lang="cs-CZ" sz="2400">
                <a:solidFill>
                  <a:schemeClr val="bg1"/>
                </a:solidFill>
                <a:effectLst>
                  <a:outerShdw blurRad="38100" dist="38100" dir="2700000" algn="tl">
                    <a:srgbClr val="000000"/>
                  </a:outerShdw>
                </a:effectLst>
                <a:latin typeface="Tahoma" pitchFamily="34" charset="0"/>
              </a:rPr>
              <a:t> recognize complex </a:t>
            </a:r>
            <a:r>
              <a:rPr lang="cs-CZ" sz="2400" u="sng">
                <a:solidFill>
                  <a:schemeClr val="bg1"/>
                </a:solidFill>
                <a:effectLst>
                  <a:outerShdw blurRad="38100" dist="38100" dir="2700000" algn="tl">
                    <a:srgbClr val="000000"/>
                  </a:outerShdw>
                </a:effectLst>
                <a:latin typeface="Tahoma" pitchFamily="34" charset="0"/>
              </a:rPr>
              <a:t>MHC gp -antigenic peptide </a:t>
            </a:r>
            <a:br>
              <a:rPr lang="cs-CZ" sz="2400" u="sng">
                <a:solidFill>
                  <a:schemeClr val="bg1"/>
                </a:solidFill>
                <a:effectLst>
                  <a:outerShdw blurRad="38100" dist="38100" dir="2700000" algn="tl">
                    <a:srgbClr val="000000"/>
                  </a:outerShdw>
                </a:effectLst>
                <a:latin typeface="Tahoma" pitchFamily="34" charset="0"/>
              </a:rPr>
            </a:br>
            <a:endParaRPr lang="cs-CZ" sz="2400" u="sng">
              <a:solidFill>
                <a:schemeClr val="bg1"/>
              </a:solidFill>
              <a:effectLst>
                <a:outerShdw blurRad="38100" dist="38100" dir="2700000" algn="tl">
                  <a:srgbClr val="000000"/>
                </a:outerShdw>
              </a:effectLst>
              <a:latin typeface="Tahoma" pitchFamily="34" charset="0"/>
            </a:endParaRPr>
          </a:p>
          <a:p>
            <a:pPr>
              <a:lnSpc>
                <a:spcPct val="80000"/>
              </a:lnSpc>
              <a:buClr>
                <a:schemeClr val="folHlink"/>
              </a:buClr>
              <a:buFont typeface="Wingdings" pitchFamily="2" charset="2"/>
              <a:buChar char="§"/>
            </a:pPr>
            <a:r>
              <a:rPr lang="cs-CZ" sz="2400">
                <a:solidFill>
                  <a:schemeClr val="bg1"/>
                </a:solidFill>
                <a:effectLst>
                  <a:outerShdw blurRad="38100" dist="38100" dir="2700000" algn="tl">
                    <a:srgbClr val="000000"/>
                  </a:outerShdw>
                </a:effectLst>
                <a:latin typeface="Tahoma" pitchFamily="34" charset="0"/>
              </a:rPr>
              <a:t>T cells are after activation stimulated to multiplication and differentiation into </a:t>
            </a:r>
            <a:r>
              <a:rPr lang="cs-CZ" sz="2400" u="sng">
                <a:solidFill>
                  <a:schemeClr val="bg1"/>
                </a:solidFill>
                <a:effectLst>
                  <a:outerShdw blurRad="38100" dist="38100" dir="2700000" algn="tl">
                    <a:srgbClr val="000000"/>
                  </a:outerShdw>
                </a:effectLst>
                <a:latin typeface="Tahoma" pitchFamily="34" charset="0"/>
              </a:rPr>
              <a:t>effector cells</a:t>
            </a:r>
            <a:r>
              <a:rPr lang="cs-CZ" sz="2400">
                <a:solidFill>
                  <a:schemeClr val="bg1"/>
                </a:solidFill>
                <a:effectLst>
                  <a:outerShdw blurRad="38100" dist="38100" dir="2700000" algn="tl">
                    <a:srgbClr val="000000"/>
                  </a:outerShdw>
                </a:effectLst>
                <a:latin typeface="Tahoma" pitchFamily="34" charset="0"/>
              </a:rPr>
              <a:t>  and part of them differentiate into the </a:t>
            </a:r>
            <a:r>
              <a:rPr lang="cs-CZ" sz="2400" u="sng">
                <a:solidFill>
                  <a:schemeClr val="bg1"/>
                </a:solidFill>
                <a:effectLst>
                  <a:outerShdw blurRad="38100" dist="38100" dir="2700000" algn="tl">
                    <a:srgbClr val="000000"/>
                  </a:outerShdw>
                </a:effectLst>
                <a:latin typeface="Tahoma" pitchFamily="34" charset="0"/>
              </a:rPr>
              <a:t>memory cells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74638"/>
            <a:ext cx="8229600" cy="993775"/>
          </a:xfrm>
        </p:spPr>
        <p:txBody>
          <a:bodyPr/>
          <a:lstStyle/>
          <a:p>
            <a:r>
              <a:rPr lang="cs-CZ" sz="2800" b="1">
                <a:solidFill>
                  <a:schemeClr val="folHlink"/>
                </a:solidFill>
                <a:effectLst>
                  <a:outerShdw blurRad="38100" dist="38100" dir="2700000" algn="tl">
                    <a:srgbClr val="000000"/>
                  </a:outerShdw>
                </a:effectLst>
                <a:latin typeface="Tahoma" pitchFamily="34" charset="0"/>
              </a:rPr>
              <a:t>Assistance to B lymphocytes</a:t>
            </a:r>
          </a:p>
        </p:txBody>
      </p:sp>
      <p:sp>
        <p:nvSpPr>
          <p:cNvPr id="28675" name="Rectangle 3"/>
          <p:cNvSpPr>
            <a:spLocks noGrp="1" noChangeArrowheads="1"/>
          </p:cNvSpPr>
          <p:nvPr>
            <p:ph type="body" idx="1"/>
          </p:nvPr>
        </p:nvSpPr>
        <p:spPr>
          <a:xfrm>
            <a:off x="457200" y="1196975"/>
            <a:ext cx="8229600" cy="4929188"/>
          </a:xfrm>
        </p:spPr>
        <p:txBody>
          <a:bodyPr/>
          <a:lstStyle/>
          <a:p>
            <a:pPr>
              <a:lnSpc>
                <a:spcPct val="90000"/>
              </a:lnSpc>
              <a:buClr>
                <a:schemeClr val="folHlink"/>
              </a:buClr>
              <a:buFont typeface="Wingdings" pitchFamily="2" charset="2"/>
              <a:buNone/>
            </a:pPr>
            <a:r>
              <a:rPr lang="cs-CZ" sz="2400">
                <a:solidFill>
                  <a:schemeClr val="folHlink"/>
                </a:solidFill>
                <a:effectLst>
                  <a:outerShdw blurRad="38100" dist="38100" dir="2700000" algn="tl">
                    <a:srgbClr val="000000"/>
                  </a:outerShdw>
                </a:effectLst>
                <a:latin typeface="Tahoma" pitchFamily="34" charset="0"/>
              </a:rPr>
              <a:t>    </a:t>
            </a:r>
            <a:r>
              <a:rPr lang="cs-CZ" sz="2400" u="sng">
                <a:solidFill>
                  <a:schemeClr val="folHlink"/>
                </a:solidFill>
                <a:effectLst>
                  <a:outerShdw blurRad="38100" dist="38100" dir="2700000" algn="tl">
                    <a:srgbClr val="000000"/>
                  </a:outerShdw>
                </a:effectLst>
                <a:latin typeface="Tahoma" pitchFamily="34" charset="0"/>
              </a:rPr>
              <a:t>Specific direct assistance to B lymphocytes:</a:t>
            </a:r>
            <a:r>
              <a:rPr lang="cs-CZ" sz="2400">
                <a:solidFill>
                  <a:schemeClr val="bg1"/>
                </a:solidFill>
                <a:effectLst>
                  <a:outerShdw blurRad="38100" dist="38100" dir="2700000" algn="tl">
                    <a:srgbClr val="000000"/>
                  </a:outerShdw>
                </a:effectLst>
                <a:latin typeface="Tahoma" pitchFamily="34" charset="0"/>
              </a:rPr>
              <a:t> </a:t>
            </a:r>
          </a:p>
          <a:p>
            <a:pPr>
              <a:lnSpc>
                <a:spcPct val="90000"/>
              </a:lnSpc>
              <a:buClr>
                <a:schemeClr val="folHlink"/>
              </a:buClr>
              <a:buFont typeface="Wingdings" pitchFamily="2" charset="2"/>
              <a:buNone/>
            </a:pPr>
            <a:endParaRPr lang="cs-CZ" sz="2400">
              <a:solidFill>
                <a:schemeClr val="bg1"/>
              </a:solidFill>
              <a:effectLst>
                <a:outerShdw blurRad="38100" dist="38100" dir="2700000" algn="tl">
                  <a:srgbClr val="000000"/>
                </a:outerShdw>
              </a:effectLst>
              <a:latin typeface="Tahoma" pitchFamily="34" charset="0"/>
            </a:endParaRPr>
          </a:p>
          <a:p>
            <a:pPr>
              <a:lnSpc>
                <a:spcPct val="90000"/>
              </a:lnSpc>
              <a:buClr>
                <a:schemeClr val="folHlink"/>
              </a:buClr>
              <a:buFont typeface="Wingdings" pitchFamily="2" charset="2"/>
              <a:buChar char="§"/>
            </a:pPr>
            <a:r>
              <a:rPr lang="cs-CZ" sz="2400">
                <a:solidFill>
                  <a:schemeClr val="bg1"/>
                </a:solidFill>
                <a:effectLst>
                  <a:outerShdw blurRad="38100" dist="38100" dir="2700000" algn="tl">
                    <a:srgbClr val="000000"/>
                  </a:outerShdw>
                </a:effectLst>
                <a:latin typeface="Tahoma" pitchFamily="34" charset="0"/>
              </a:rPr>
              <a:t>T</a:t>
            </a:r>
            <a:r>
              <a:rPr lang="cs-CZ" sz="2400" baseline="-25000">
                <a:solidFill>
                  <a:schemeClr val="bg1"/>
                </a:solidFill>
                <a:effectLst>
                  <a:outerShdw blurRad="38100" dist="38100" dir="2700000" algn="tl">
                    <a:srgbClr val="000000"/>
                  </a:outerShdw>
                </a:effectLst>
                <a:latin typeface="Tahoma" pitchFamily="34" charset="0"/>
              </a:rPr>
              <a:t>H</a:t>
            </a:r>
            <a:r>
              <a:rPr lang="cs-CZ" sz="2400">
                <a:solidFill>
                  <a:schemeClr val="bg1"/>
                </a:solidFill>
                <a:effectLst>
                  <a:outerShdw blurRad="38100" dist="38100" dir="2700000" algn="tl">
                    <a:srgbClr val="000000"/>
                  </a:outerShdw>
                </a:effectLst>
                <a:latin typeface="Tahoma" pitchFamily="34" charset="0"/>
              </a:rPr>
              <a:t>2 lymphocytes assisting B lymphocytes that were stimulated by the same Ag, which caused the rise of T</a:t>
            </a:r>
            <a:r>
              <a:rPr lang="cs-CZ" sz="2400" baseline="-25000">
                <a:solidFill>
                  <a:schemeClr val="bg1"/>
                </a:solidFill>
                <a:effectLst>
                  <a:outerShdw blurRad="38100" dist="38100" dir="2700000" algn="tl">
                    <a:srgbClr val="000000"/>
                  </a:outerShdw>
                </a:effectLst>
                <a:latin typeface="Tahoma" pitchFamily="34" charset="0"/>
              </a:rPr>
              <a:t>H</a:t>
            </a:r>
            <a:r>
              <a:rPr lang="cs-CZ" sz="2400">
                <a:solidFill>
                  <a:schemeClr val="bg1"/>
                </a:solidFill>
                <a:effectLst>
                  <a:outerShdw blurRad="38100" dist="38100" dir="2700000" algn="tl">
                    <a:srgbClr val="000000"/>
                  </a:outerShdw>
                </a:effectLst>
                <a:latin typeface="Tahoma" pitchFamily="34" charset="0"/>
              </a:rPr>
              <a:t>2 </a:t>
            </a:r>
          </a:p>
          <a:p>
            <a:pPr>
              <a:lnSpc>
                <a:spcPct val="90000"/>
              </a:lnSpc>
              <a:buClr>
                <a:schemeClr val="folHlink"/>
              </a:buClr>
              <a:buFont typeface="Wingdings" pitchFamily="2" charset="2"/>
              <a:buChar char="§"/>
            </a:pPr>
            <a:endParaRPr lang="cs-CZ" sz="2400">
              <a:solidFill>
                <a:schemeClr val="bg1"/>
              </a:solidFill>
              <a:effectLst>
                <a:outerShdw blurRad="38100" dist="38100" dir="2700000" algn="tl">
                  <a:srgbClr val="000000"/>
                </a:outerShdw>
              </a:effectLst>
              <a:latin typeface="Tahoma" pitchFamily="34" charset="0"/>
            </a:endParaRPr>
          </a:p>
          <a:p>
            <a:pPr>
              <a:lnSpc>
                <a:spcPct val="90000"/>
              </a:lnSpc>
              <a:buClr>
                <a:schemeClr val="folHlink"/>
              </a:buClr>
              <a:buFont typeface="Wingdings" pitchFamily="2" charset="2"/>
              <a:buChar char="§"/>
            </a:pPr>
            <a:r>
              <a:rPr lang="cs-CZ" sz="2400">
                <a:solidFill>
                  <a:schemeClr val="bg1"/>
                </a:solidFill>
                <a:effectLst>
                  <a:outerShdw blurRad="38100" dist="38100" dir="2700000" algn="tl">
                    <a:srgbClr val="000000"/>
                  </a:outerShdw>
                </a:effectLst>
                <a:latin typeface="Tahoma" pitchFamily="34" charset="0"/>
              </a:rPr>
              <a:t>To stimulate the secretion of cytokines by T</a:t>
            </a:r>
            <a:r>
              <a:rPr lang="cs-CZ" sz="2400" baseline="-25000">
                <a:solidFill>
                  <a:schemeClr val="bg1"/>
                </a:solidFill>
                <a:effectLst>
                  <a:outerShdw blurRad="38100" dist="38100" dir="2700000" algn="tl">
                    <a:srgbClr val="000000"/>
                  </a:outerShdw>
                </a:effectLst>
                <a:latin typeface="Tahoma" pitchFamily="34" charset="0"/>
              </a:rPr>
              <a:t>H</a:t>
            </a:r>
            <a:r>
              <a:rPr lang="cs-CZ" sz="2400">
                <a:solidFill>
                  <a:schemeClr val="bg1"/>
                </a:solidFill>
                <a:effectLst>
                  <a:outerShdw blurRad="38100" dist="38100" dir="2700000" algn="tl">
                    <a:srgbClr val="000000"/>
                  </a:outerShdw>
                </a:effectLst>
                <a:latin typeface="Tahoma" pitchFamily="34" charset="0"/>
              </a:rPr>
              <a:t>2 cell is sufficient signal via the TCR (signal through a costimulatory receptor CD28 is no longer necessary) </a:t>
            </a:r>
          </a:p>
          <a:p>
            <a:pPr>
              <a:lnSpc>
                <a:spcPct val="90000"/>
              </a:lnSpc>
              <a:buClr>
                <a:schemeClr val="folHlink"/>
              </a:buClr>
              <a:buFont typeface="Wingdings" pitchFamily="2" charset="2"/>
              <a:buChar char="§"/>
            </a:pPr>
            <a:endParaRPr lang="cs-CZ" sz="2400">
              <a:solidFill>
                <a:schemeClr val="bg1"/>
              </a:solidFill>
              <a:effectLst>
                <a:outerShdw blurRad="38100" dist="38100" dir="2700000" algn="tl">
                  <a:srgbClr val="000000"/>
                </a:outerShdw>
              </a:effectLst>
              <a:latin typeface="Tahoma" pitchFamily="34" charset="0"/>
            </a:endParaRPr>
          </a:p>
          <a:p>
            <a:pPr>
              <a:lnSpc>
                <a:spcPct val="90000"/>
              </a:lnSpc>
              <a:buClr>
                <a:schemeClr val="folHlink"/>
              </a:buClr>
              <a:buFont typeface="Wingdings" pitchFamily="2" charset="2"/>
              <a:buChar char="§"/>
            </a:pPr>
            <a:r>
              <a:rPr lang="cs-CZ" sz="2400">
                <a:solidFill>
                  <a:schemeClr val="bg1"/>
                </a:solidFill>
                <a:effectLst>
                  <a:outerShdw blurRad="38100" dist="38100" dir="2700000" algn="tl">
                    <a:srgbClr val="000000"/>
                  </a:outerShdw>
                </a:effectLst>
                <a:latin typeface="Tahoma" pitchFamily="34" charset="0"/>
              </a:rPr>
              <a:t>One clone of T</a:t>
            </a:r>
            <a:r>
              <a:rPr lang="cs-CZ" sz="2400" baseline="-25000">
                <a:solidFill>
                  <a:schemeClr val="bg1"/>
                </a:solidFill>
                <a:effectLst>
                  <a:outerShdw blurRad="38100" dist="38100" dir="2700000" algn="tl">
                    <a:srgbClr val="000000"/>
                  </a:outerShdw>
                </a:effectLst>
                <a:latin typeface="Tahoma" pitchFamily="34" charset="0"/>
              </a:rPr>
              <a:t>H</a:t>
            </a:r>
            <a:r>
              <a:rPr lang="cs-CZ" sz="2400">
                <a:solidFill>
                  <a:schemeClr val="bg1"/>
                </a:solidFill>
                <a:effectLst>
                  <a:outerShdw blurRad="38100" dist="38100" dir="2700000" algn="tl">
                    <a:srgbClr val="000000"/>
                  </a:outerShdw>
                </a:effectLst>
                <a:latin typeface="Tahoma" pitchFamily="34" charset="0"/>
              </a:rPr>
              <a:t>2 cells can provide specific assistance to B lymphocytes of different specificities (must present the relevant Ag peptides by MHC gp II, which are recognized by TCR)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74638"/>
            <a:ext cx="8229600" cy="777875"/>
          </a:xfrm>
        </p:spPr>
        <p:txBody>
          <a:bodyPr/>
          <a:lstStyle/>
          <a:p>
            <a:r>
              <a:rPr lang="cs-CZ" sz="2800" b="1">
                <a:solidFill>
                  <a:schemeClr val="folHlink"/>
                </a:solidFill>
                <a:effectLst>
                  <a:outerShdw blurRad="38100" dist="38100" dir="2700000" algn="tl">
                    <a:srgbClr val="000000"/>
                  </a:outerShdw>
                </a:effectLst>
                <a:latin typeface="Tahoma" pitchFamily="34" charset="0"/>
              </a:rPr>
              <a:t>Assistance to B lymphocytes</a:t>
            </a:r>
          </a:p>
        </p:txBody>
      </p:sp>
      <p:sp>
        <p:nvSpPr>
          <p:cNvPr id="29699" name="Rectangle 3"/>
          <p:cNvSpPr>
            <a:spLocks noGrp="1" noChangeArrowheads="1"/>
          </p:cNvSpPr>
          <p:nvPr>
            <p:ph type="body" idx="1"/>
          </p:nvPr>
        </p:nvSpPr>
        <p:spPr>
          <a:xfrm>
            <a:off x="457200" y="1341438"/>
            <a:ext cx="8229600" cy="4784725"/>
          </a:xfrm>
        </p:spPr>
        <p:txBody>
          <a:bodyPr/>
          <a:lstStyle/>
          <a:p>
            <a:pPr>
              <a:lnSpc>
                <a:spcPct val="90000"/>
              </a:lnSpc>
              <a:buClr>
                <a:schemeClr val="folHlink"/>
              </a:buClr>
              <a:buFont typeface="Wingdings" pitchFamily="2" charset="2"/>
              <a:buNone/>
            </a:pPr>
            <a:r>
              <a:rPr lang="cs-CZ" sz="2400">
                <a:solidFill>
                  <a:schemeClr val="folHlink"/>
                </a:solidFill>
                <a:effectLst>
                  <a:outerShdw blurRad="38100" dist="38100" dir="2700000" algn="tl">
                    <a:srgbClr val="000000"/>
                  </a:outerShdw>
                </a:effectLst>
                <a:latin typeface="Tahoma" pitchFamily="34" charset="0"/>
              </a:rPr>
              <a:t>    </a:t>
            </a:r>
            <a:r>
              <a:rPr lang="cs-CZ" sz="2400" u="sng">
                <a:solidFill>
                  <a:schemeClr val="folHlink"/>
                </a:solidFill>
                <a:effectLst>
                  <a:outerShdw blurRad="38100" dist="38100" dir="2700000" algn="tl">
                    <a:srgbClr val="000000"/>
                  </a:outerShdw>
                </a:effectLst>
                <a:latin typeface="Tahoma" pitchFamily="34" charset="0"/>
              </a:rPr>
              <a:t>Indirect assistance to B cells ("bystander help"):</a:t>
            </a:r>
            <a:r>
              <a:rPr lang="cs-CZ" sz="2400">
                <a:solidFill>
                  <a:schemeClr val="bg1"/>
                </a:solidFill>
                <a:effectLst>
                  <a:outerShdw blurRad="38100" dist="38100" dir="2700000" algn="tl">
                    <a:srgbClr val="000000"/>
                  </a:outerShdw>
                </a:effectLst>
                <a:latin typeface="Tahoma" pitchFamily="34" charset="0"/>
              </a:rPr>
              <a:t> </a:t>
            </a:r>
            <a:br>
              <a:rPr lang="cs-CZ" sz="2400">
                <a:solidFill>
                  <a:schemeClr val="bg1"/>
                </a:solidFill>
                <a:effectLst>
                  <a:outerShdw blurRad="38100" dist="38100" dir="2700000" algn="tl">
                    <a:srgbClr val="000000"/>
                  </a:outerShdw>
                </a:effectLst>
                <a:latin typeface="Tahoma" pitchFamily="34" charset="0"/>
              </a:rPr>
            </a:br>
            <a:endParaRPr lang="cs-CZ" sz="2400">
              <a:solidFill>
                <a:schemeClr val="bg1"/>
              </a:solidFill>
              <a:effectLst>
                <a:outerShdw blurRad="38100" dist="38100" dir="2700000" algn="tl">
                  <a:srgbClr val="000000"/>
                </a:outerShdw>
              </a:effectLst>
              <a:latin typeface="Tahoma" pitchFamily="34" charset="0"/>
            </a:endParaRPr>
          </a:p>
          <a:p>
            <a:pPr>
              <a:lnSpc>
                <a:spcPct val="90000"/>
              </a:lnSpc>
              <a:buClr>
                <a:schemeClr val="folHlink"/>
              </a:buClr>
              <a:buFont typeface="Wingdings" pitchFamily="2" charset="2"/>
              <a:buChar char="§"/>
            </a:pPr>
            <a:r>
              <a:rPr lang="cs-CZ" sz="2400">
                <a:solidFill>
                  <a:schemeClr val="bg1"/>
                </a:solidFill>
                <a:effectLst>
                  <a:outerShdw blurRad="38100" dist="38100" dir="2700000" algn="tl">
                    <a:srgbClr val="000000"/>
                  </a:outerShdw>
                </a:effectLst>
                <a:latin typeface="Tahoma" pitchFamily="34" charset="0"/>
              </a:rPr>
              <a:t>T</a:t>
            </a:r>
            <a:r>
              <a:rPr lang="cs-CZ" sz="2400" baseline="-25000">
                <a:solidFill>
                  <a:schemeClr val="bg1"/>
                </a:solidFill>
                <a:effectLst>
                  <a:outerShdw blurRad="38100" dist="38100" dir="2700000" algn="tl">
                    <a:srgbClr val="000000"/>
                  </a:outerShdw>
                </a:effectLst>
                <a:latin typeface="Tahoma" pitchFamily="34" charset="0"/>
              </a:rPr>
              <a:t>H</a:t>
            </a:r>
            <a:r>
              <a:rPr lang="cs-CZ" sz="2400">
                <a:solidFill>
                  <a:schemeClr val="bg1"/>
                </a:solidFill>
                <a:effectLst>
                  <a:outerShdw blurRad="38100" dist="38100" dir="2700000" algn="tl">
                    <a:srgbClr val="000000"/>
                  </a:outerShdw>
                </a:effectLst>
                <a:latin typeface="Tahoma" pitchFamily="34" charset="0"/>
              </a:rPr>
              <a:t>2 lymphocytes assisting B lymphocytes that were stimulated by another Ag than that which caused the rise of T</a:t>
            </a:r>
            <a:r>
              <a:rPr lang="cs-CZ" sz="2400" baseline="-25000">
                <a:solidFill>
                  <a:schemeClr val="bg1"/>
                </a:solidFill>
                <a:effectLst>
                  <a:outerShdw blurRad="38100" dist="38100" dir="2700000" algn="tl">
                    <a:srgbClr val="000000"/>
                  </a:outerShdw>
                </a:effectLst>
                <a:latin typeface="Tahoma" pitchFamily="34" charset="0"/>
              </a:rPr>
              <a:t>H</a:t>
            </a:r>
            <a:r>
              <a:rPr lang="cs-CZ" sz="2400">
                <a:solidFill>
                  <a:schemeClr val="bg1"/>
                </a:solidFill>
                <a:effectLst>
                  <a:outerShdw blurRad="38100" dist="38100" dir="2700000" algn="tl">
                    <a:srgbClr val="000000"/>
                  </a:outerShdw>
                </a:effectLst>
                <a:latin typeface="Tahoma" pitchFamily="34" charset="0"/>
              </a:rPr>
              <a:t>2 </a:t>
            </a:r>
            <a:br>
              <a:rPr lang="cs-CZ" sz="2400">
                <a:solidFill>
                  <a:schemeClr val="bg1"/>
                </a:solidFill>
                <a:effectLst>
                  <a:outerShdw blurRad="38100" dist="38100" dir="2700000" algn="tl">
                    <a:srgbClr val="000000"/>
                  </a:outerShdw>
                </a:effectLst>
                <a:latin typeface="Tahoma" pitchFamily="34" charset="0"/>
              </a:rPr>
            </a:br>
            <a:endParaRPr lang="cs-CZ" sz="2400">
              <a:solidFill>
                <a:schemeClr val="bg1"/>
              </a:solidFill>
              <a:effectLst>
                <a:outerShdw blurRad="38100" dist="38100" dir="2700000" algn="tl">
                  <a:srgbClr val="000000"/>
                </a:outerShdw>
              </a:effectLst>
              <a:latin typeface="Tahoma" pitchFamily="34" charset="0"/>
            </a:endParaRPr>
          </a:p>
          <a:p>
            <a:pPr>
              <a:lnSpc>
                <a:spcPct val="90000"/>
              </a:lnSpc>
              <a:buClr>
                <a:schemeClr val="folHlink"/>
              </a:buClr>
              <a:buFont typeface="Wingdings" pitchFamily="2" charset="2"/>
              <a:buChar char="§"/>
            </a:pPr>
            <a:r>
              <a:rPr lang="cs-CZ" sz="2400" u="sng">
                <a:solidFill>
                  <a:schemeClr val="bg1"/>
                </a:solidFill>
                <a:effectLst>
                  <a:outerShdw blurRad="38100" dist="38100" dir="2700000" algn="tl">
                    <a:srgbClr val="000000"/>
                  </a:outerShdw>
                </a:effectLst>
                <a:latin typeface="Tahoma" pitchFamily="34" charset="0"/>
              </a:rPr>
              <a:t>Contact between T</a:t>
            </a:r>
            <a:r>
              <a:rPr lang="cs-CZ" sz="2400" u="sng" baseline="-25000">
                <a:solidFill>
                  <a:schemeClr val="bg1"/>
                </a:solidFill>
                <a:effectLst>
                  <a:outerShdw blurRad="38100" dist="38100" dir="2700000" algn="tl">
                    <a:srgbClr val="000000"/>
                  </a:outerShdw>
                </a:effectLst>
                <a:latin typeface="Tahoma" pitchFamily="34" charset="0"/>
              </a:rPr>
              <a:t>H</a:t>
            </a:r>
            <a:r>
              <a:rPr lang="cs-CZ" sz="2400" u="sng">
                <a:solidFill>
                  <a:schemeClr val="bg1"/>
                </a:solidFill>
                <a:effectLst>
                  <a:outerShdw blurRad="38100" dist="38100" dir="2700000" algn="tl">
                    <a:srgbClr val="000000"/>
                  </a:outerShdw>
                </a:effectLst>
                <a:latin typeface="Tahoma" pitchFamily="34" charset="0"/>
              </a:rPr>
              <a:t>2 cell → B lymphocytes</a:t>
            </a:r>
            <a:r>
              <a:rPr lang="cs-CZ" sz="2400">
                <a:solidFill>
                  <a:schemeClr val="bg1"/>
                </a:solidFill>
                <a:effectLst>
                  <a:outerShdw blurRad="38100" dist="38100" dir="2700000" algn="tl">
                    <a:srgbClr val="000000"/>
                  </a:outerShdw>
                </a:effectLst>
                <a:latin typeface="Tahoma" pitchFamily="34" charset="0"/>
              </a:rPr>
              <a:t> via adhesion molecules, cytokine secretion, binding CD40-CD40L </a:t>
            </a:r>
          </a:p>
          <a:p>
            <a:pPr>
              <a:lnSpc>
                <a:spcPct val="90000"/>
              </a:lnSpc>
              <a:buClr>
                <a:schemeClr val="folHlink"/>
              </a:buClr>
              <a:buFont typeface="Wingdings" pitchFamily="2" charset="2"/>
              <a:buChar char="§"/>
            </a:pPr>
            <a:endParaRPr lang="cs-CZ" sz="2400">
              <a:solidFill>
                <a:schemeClr val="bg1"/>
              </a:solidFill>
              <a:effectLst>
                <a:outerShdw blurRad="38100" dist="38100" dir="2700000" algn="tl">
                  <a:srgbClr val="000000"/>
                </a:outerShdw>
              </a:effectLst>
              <a:latin typeface="Tahoma" pitchFamily="34" charset="0"/>
            </a:endParaRPr>
          </a:p>
          <a:p>
            <a:pPr>
              <a:lnSpc>
                <a:spcPct val="90000"/>
              </a:lnSpc>
              <a:buClr>
                <a:schemeClr val="folHlink"/>
              </a:buClr>
              <a:buFont typeface="Wingdings" pitchFamily="2" charset="2"/>
              <a:buChar char="§"/>
            </a:pPr>
            <a:r>
              <a:rPr lang="cs-CZ" sz="2400">
                <a:solidFill>
                  <a:schemeClr val="bg1"/>
                </a:solidFill>
                <a:effectLst>
                  <a:outerShdw blurRad="38100" dist="38100" dir="2700000" algn="tl">
                    <a:srgbClr val="000000"/>
                  </a:outerShdw>
                </a:effectLst>
                <a:latin typeface="Tahoma" pitchFamily="34" charset="0"/>
              </a:rPr>
              <a:t>Danger of activation autoreactive B lymphocytes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50825" y="115888"/>
            <a:ext cx="8713788" cy="850900"/>
          </a:xfrm>
        </p:spPr>
        <p:txBody>
          <a:bodyPr/>
          <a:lstStyle/>
          <a:p>
            <a:r>
              <a:rPr lang="cs-CZ" sz="2800" b="1">
                <a:solidFill>
                  <a:schemeClr val="folHlink"/>
                </a:solidFill>
                <a:effectLst>
                  <a:outerShdw blurRad="38100" dist="38100" dir="2700000" algn="tl">
                    <a:srgbClr val="000000"/>
                  </a:outerShdw>
                </a:effectLst>
                <a:latin typeface="Tahoma" pitchFamily="34" charset="0"/>
              </a:rPr>
              <a:t>Mutual regulation of activities T</a:t>
            </a:r>
            <a:r>
              <a:rPr lang="cs-CZ" sz="2800" b="1" baseline="-25000">
                <a:solidFill>
                  <a:schemeClr val="folHlink"/>
                </a:solidFill>
                <a:effectLst>
                  <a:outerShdw blurRad="38100" dist="38100" dir="2700000" algn="tl">
                    <a:srgbClr val="000000"/>
                  </a:outerShdw>
                </a:effectLst>
                <a:latin typeface="Tahoma" pitchFamily="34" charset="0"/>
              </a:rPr>
              <a:t>H</a:t>
            </a:r>
            <a:r>
              <a:rPr lang="cs-CZ" sz="2800" b="1">
                <a:solidFill>
                  <a:schemeClr val="folHlink"/>
                </a:solidFill>
                <a:effectLst>
                  <a:outerShdw blurRad="38100" dist="38100" dir="2700000" algn="tl">
                    <a:srgbClr val="000000"/>
                  </a:outerShdw>
                </a:effectLst>
                <a:latin typeface="Tahoma" pitchFamily="34" charset="0"/>
              </a:rPr>
              <a:t>1versus T</a:t>
            </a:r>
            <a:r>
              <a:rPr lang="cs-CZ" sz="2800" b="1" baseline="-25000">
                <a:solidFill>
                  <a:schemeClr val="folHlink"/>
                </a:solidFill>
                <a:effectLst>
                  <a:outerShdw blurRad="38100" dist="38100" dir="2700000" algn="tl">
                    <a:srgbClr val="000000"/>
                  </a:outerShdw>
                </a:effectLst>
                <a:latin typeface="Tahoma" pitchFamily="34" charset="0"/>
              </a:rPr>
              <a:t>H</a:t>
            </a:r>
            <a:r>
              <a:rPr lang="cs-CZ" sz="2800" b="1">
                <a:solidFill>
                  <a:schemeClr val="folHlink"/>
                </a:solidFill>
                <a:effectLst>
                  <a:outerShdw blurRad="38100" dist="38100" dir="2700000" algn="tl">
                    <a:srgbClr val="000000"/>
                  </a:outerShdw>
                </a:effectLst>
                <a:latin typeface="Tahoma" pitchFamily="34" charset="0"/>
              </a:rPr>
              <a:t>2</a:t>
            </a:r>
          </a:p>
        </p:txBody>
      </p:sp>
      <p:sp>
        <p:nvSpPr>
          <p:cNvPr id="30723" name="Rectangle 3"/>
          <p:cNvSpPr>
            <a:spLocks noGrp="1" noChangeArrowheads="1"/>
          </p:cNvSpPr>
          <p:nvPr>
            <p:ph type="body" idx="1"/>
          </p:nvPr>
        </p:nvSpPr>
        <p:spPr>
          <a:xfrm>
            <a:off x="395288" y="981075"/>
            <a:ext cx="8229600" cy="6192838"/>
          </a:xfrm>
        </p:spPr>
        <p:txBody>
          <a:bodyPr/>
          <a:lstStyle/>
          <a:p>
            <a:pPr>
              <a:buClr>
                <a:schemeClr val="folHlink"/>
              </a:buClr>
              <a:buFont typeface="Wingdings" pitchFamily="2" charset="2"/>
              <a:buChar char="§"/>
            </a:pPr>
            <a:r>
              <a:rPr lang="cs-CZ" sz="2000">
                <a:solidFill>
                  <a:schemeClr val="bg1"/>
                </a:solidFill>
                <a:effectLst>
                  <a:outerShdw blurRad="38100" dist="38100" dir="2700000" algn="tl">
                    <a:srgbClr val="000000"/>
                  </a:outerShdw>
                </a:effectLst>
                <a:latin typeface="Tahoma" pitchFamily="34" charset="0"/>
              </a:rPr>
              <a:t>Whether the T</a:t>
            </a:r>
            <a:r>
              <a:rPr lang="cs-CZ" sz="2000" baseline="-25000">
                <a:solidFill>
                  <a:schemeClr val="bg1"/>
                </a:solidFill>
                <a:effectLst>
                  <a:outerShdw blurRad="38100" dist="38100" dir="2700000" algn="tl">
                    <a:srgbClr val="000000"/>
                  </a:outerShdw>
                </a:effectLst>
                <a:latin typeface="Tahoma" pitchFamily="34" charset="0"/>
              </a:rPr>
              <a:t>H</a:t>
            </a:r>
            <a:r>
              <a:rPr lang="cs-CZ" sz="2000">
                <a:solidFill>
                  <a:schemeClr val="bg1"/>
                </a:solidFill>
                <a:effectLst>
                  <a:outerShdw blurRad="38100" dist="38100" dir="2700000" algn="tl">
                    <a:srgbClr val="000000"/>
                  </a:outerShdw>
                </a:effectLst>
                <a:latin typeface="Tahoma" pitchFamily="34" charset="0"/>
              </a:rPr>
              <a:t> precursor cell will develop into T</a:t>
            </a:r>
            <a:r>
              <a:rPr lang="cs-CZ" sz="2000" baseline="-25000">
                <a:solidFill>
                  <a:schemeClr val="bg1"/>
                </a:solidFill>
                <a:effectLst>
                  <a:outerShdw blurRad="38100" dist="38100" dir="2700000" algn="tl">
                    <a:srgbClr val="000000"/>
                  </a:outerShdw>
                </a:effectLst>
                <a:latin typeface="Tahoma" pitchFamily="34" charset="0"/>
              </a:rPr>
              <a:t>H</a:t>
            </a:r>
            <a:r>
              <a:rPr lang="cs-CZ" sz="2000">
                <a:solidFill>
                  <a:schemeClr val="bg1"/>
                </a:solidFill>
                <a:effectLst>
                  <a:outerShdw blurRad="38100" dist="38100" dir="2700000" algn="tl">
                    <a:srgbClr val="000000"/>
                  </a:outerShdw>
                </a:effectLst>
                <a:latin typeface="Tahoma" pitchFamily="34" charset="0"/>
              </a:rPr>
              <a:t>1 or T</a:t>
            </a:r>
            <a:r>
              <a:rPr lang="cs-CZ" sz="2000" baseline="-25000">
                <a:solidFill>
                  <a:schemeClr val="bg1"/>
                </a:solidFill>
                <a:effectLst>
                  <a:outerShdw blurRad="38100" dist="38100" dir="2700000" algn="tl">
                    <a:srgbClr val="000000"/>
                  </a:outerShdw>
                </a:effectLst>
                <a:latin typeface="Tahoma" pitchFamily="34" charset="0"/>
              </a:rPr>
              <a:t>H</a:t>
            </a:r>
            <a:r>
              <a:rPr lang="cs-CZ" sz="2000">
                <a:solidFill>
                  <a:schemeClr val="bg1"/>
                </a:solidFill>
                <a:effectLst>
                  <a:outerShdw blurRad="38100" dist="38100" dir="2700000" algn="tl">
                    <a:srgbClr val="000000"/>
                  </a:outerShdw>
                </a:effectLst>
                <a:latin typeface="Tahoma" pitchFamily="34" charset="0"/>
              </a:rPr>
              <a:t>2 decides </a:t>
            </a:r>
            <a:r>
              <a:rPr lang="cs-CZ" sz="2000">
                <a:solidFill>
                  <a:srgbClr val="FFFF00"/>
                </a:solidFill>
                <a:effectLst>
                  <a:outerShdw blurRad="38100" dist="38100" dir="2700000" algn="tl">
                    <a:srgbClr val="000000"/>
                  </a:outerShdw>
                </a:effectLst>
                <a:latin typeface="Tahoma" pitchFamily="34" charset="0"/>
              </a:rPr>
              <a:t>cytokine ratio of IL-12 and IL-4</a:t>
            </a:r>
            <a:r>
              <a:rPr lang="cs-CZ" sz="2000">
                <a:solidFill>
                  <a:schemeClr val="bg1"/>
                </a:solidFill>
                <a:effectLst>
                  <a:outerShdw blurRad="38100" dist="38100" dir="2700000" algn="tl">
                    <a:srgbClr val="000000"/>
                  </a:outerShdw>
                </a:effectLst>
                <a:latin typeface="Tahoma" pitchFamily="34" charset="0"/>
              </a:rPr>
              <a:t> </a:t>
            </a:r>
            <a:br>
              <a:rPr lang="cs-CZ" sz="2000">
                <a:solidFill>
                  <a:schemeClr val="bg1"/>
                </a:solidFill>
                <a:effectLst>
                  <a:outerShdw blurRad="38100" dist="38100" dir="2700000" algn="tl">
                    <a:srgbClr val="000000"/>
                  </a:outerShdw>
                </a:effectLst>
                <a:latin typeface="Tahoma" pitchFamily="34" charset="0"/>
              </a:rPr>
            </a:br>
            <a:endParaRPr lang="cs-CZ" sz="1600">
              <a:solidFill>
                <a:schemeClr val="bg1"/>
              </a:solidFill>
              <a:effectLst>
                <a:outerShdw blurRad="38100" dist="38100" dir="2700000" algn="tl">
                  <a:srgbClr val="000000"/>
                </a:outerShdw>
              </a:effectLst>
              <a:latin typeface="Tahoma" pitchFamily="34" charset="0"/>
            </a:endParaRPr>
          </a:p>
          <a:p>
            <a:pPr>
              <a:buClr>
                <a:schemeClr val="folHlink"/>
              </a:buClr>
              <a:buFont typeface="Wingdings" pitchFamily="2" charset="2"/>
              <a:buChar char="§"/>
            </a:pPr>
            <a:r>
              <a:rPr lang="cs-CZ" sz="2000">
                <a:solidFill>
                  <a:schemeClr val="folHlink"/>
                </a:solidFill>
                <a:effectLst>
                  <a:outerShdw blurRad="38100" dist="38100" dir="2700000" algn="tl">
                    <a:srgbClr val="000000"/>
                  </a:outerShdw>
                </a:effectLst>
                <a:latin typeface="Tahoma" pitchFamily="34" charset="0"/>
              </a:rPr>
              <a:t>IL-12</a:t>
            </a:r>
            <a:r>
              <a:rPr lang="cs-CZ" sz="2000">
                <a:solidFill>
                  <a:schemeClr val="bg1"/>
                </a:solidFill>
                <a:effectLst>
                  <a:outerShdw blurRad="38100" dist="38100" dir="2700000" algn="tl">
                    <a:srgbClr val="000000"/>
                  </a:outerShdw>
                </a:effectLst>
                <a:latin typeface="Tahoma" pitchFamily="34" charset="0"/>
              </a:rPr>
              <a:t> is produced by macrophages and dendritic cells stimulated by certain microorganisms</a:t>
            </a:r>
          </a:p>
          <a:p>
            <a:pPr>
              <a:buClr>
                <a:schemeClr val="folHlink"/>
              </a:buClr>
              <a:buFont typeface="Wingdings" pitchFamily="2" charset="2"/>
              <a:buChar char="§"/>
            </a:pPr>
            <a:endParaRPr lang="cs-CZ" sz="1600">
              <a:solidFill>
                <a:schemeClr val="bg1"/>
              </a:solidFill>
              <a:effectLst>
                <a:outerShdw blurRad="38100" dist="38100" dir="2700000" algn="tl">
                  <a:srgbClr val="000000"/>
                </a:outerShdw>
              </a:effectLst>
              <a:latin typeface="Tahoma" pitchFamily="34" charset="0"/>
            </a:endParaRPr>
          </a:p>
          <a:p>
            <a:pPr>
              <a:buClr>
                <a:schemeClr val="folHlink"/>
              </a:buClr>
              <a:buFont typeface="Wingdings" pitchFamily="2" charset="2"/>
              <a:buChar char="§"/>
            </a:pPr>
            <a:r>
              <a:rPr lang="cs-CZ" sz="2000">
                <a:solidFill>
                  <a:schemeClr val="folHlink"/>
                </a:solidFill>
                <a:effectLst>
                  <a:outerShdw blurRad="38100" dist="38100" dir="2700000" algn="tl">
                    <a:srgbClr val="000000"/>
                  </a:outerShdw>
                </a:effectLst>
                <a:latin typeface="Tahoma" pitchFamily="34" charset="0"/>
              </a:rPr>
              <a:t>IL-4 </a:t>
            </a:r>
            <a:r>
              <a:rPr lang="cs-CZ" sz="2000">
                <a:solidFill>
                  <a:schemeClr val="bg1"/>
                </a:solidFill>
                <a:effectLst>
                  <a:outerShdw blurRad="38100" dist="38100" dir="2700000" algn="tl">
                    <a:srgbClr val="000000"/>
                  </a:outerShdw>
                </a:effectLst>
                <a:latin typeface="Tahoma" pitchFamily="34" charset="0"/>
              </a:rPr>
              <a:t>is produced by activated basophils and mast cells </a:t>
            </a:r>
            <a:br>
              <a:rPr lang="cs-CZ" sz="2000">
                <a:solidFill>
                  <a:schemeClr val="bg1"/>
                </a:solidFill>
                <a:effectLst>
                  <a:outerShdw blurRad="38100" dist="38100" dir="2700000" algn="tl">
                    <a:srgbClr val="000000"/>
                  </a:outerShdw>
                </a:effectLst>
                <a:latin typeface="Tahoma" pitchFamily="34" charset="0"/>
              </a:rPr>
            </a:br>
            <a:endParaRPr lang="cs-CZ" sz="1600">
              <a:solidFill>
                <a:schemeClr val="bg1"/>
              </a:solidFill>
              <a:effectLst>
                <a:outerShdw blurRad="38100" dist="38100" dir="2700000" algn="tl">
                  <a:srgbClr val="000000"/>
                </a:outerShdw>
              </a:effectLst>
              <a:latin typeface="Tahoma" pitchFamily="34" charset="0"/>
            </a:endParaRPr>
          </a:p>
          <a:p>
            <a:pPr>
              <a:buClr>
                <a:schemeClr val="folHlink"/>
              </a:buClr>
              <a:buFont typeface="Wingdings" pitchFamily="2" charset="2"/>
              <a:buChar char="§"/>
            </a:pPr>
            <a:r>
              <a:rPr lang="cs-CZ" sz="2000">
                <a:solidFill>
                  <a:schemeClr val="bg1"/>
                </a:solidFill>
                <a:effectLst>
                  <a:outerShdw blurRad="38100" dist="38100" dir="2700000" algn="tl">
                    <a:srgbClr val="000000"/>
                  </a:outerShdw>
                </a:effectLst>
                <a:latin typeface="Tahoma" pitchFamily="34" charset="0"/>
              </a:rPr>
              <a:t>T</a:t>
            </a:r>
            <a:r>
              <a:rPr lang="cs-CZ" sz="2000" baseline="-25000">
                <a:solidFill>
                  <a:schemeClr val="bg1"/>
                </a:solidFill>
                <a:effectLst>
                  <a:outerShdw blurRad="38100" dist="38100" dir="2700000" algn="tl">
                    <a:srgbClr val="000000"/>
                  </a:outerShdw>
                </a:effectLst>
                <a:latin typeface="Tahoma" pitchFamily="34" charset="0"/>
              </a:rPr>
              <a:t>H</a:t>
            </a:r>
            <a:r>
              <a:rPr lang="cs-CZ" sz="2000">
                <a:solidFill>
                  <a:schemeClr val="bg1"/>
                </a:solidFill>
                <a:effectLst>
                  <a:outerShdw blurRad="38100" dist="38100" dir="2700000" algn="tl">
                    <a:srgbClr val="000000"/>
                  </a:outerShdw>
                </a:effectLst>
                <a:latin typeface="Tahoma" pitchFamily="34" charset="0"/>
              </a:rPr>
              <a:t>1 cytokines produced (mainly IFN</a:t>
            </a:r>
            <a:r>
              <a:rPr lang="cs-CZ" sz="2000">
                <a:solidFill>
                  <a:schemeClr val="bg1"/>
                </a:solidFill>
                <a:effectLst>
                  <a:outerShdw blurRad="38100" dist="38100" dir="2700000" algn="tl">
                    <a:srgbClr val="000000"/>
                  </a:outerShdw>
                </a:effectLst>
                <a:latin typeface="Symbol" pitchFamily="18" charset="2"/>
              </a:rPr>
              <a:t>g</a:t>
            </a:r>
            <a:r>
              <a:rPr lang="cs-CZ" sz="2000">
                <a:solidFill>
                  <a:schemeClr val="bg1"/>
                </a:solidFill>
                <a:effectLst>
                  <a:outerShdw blurRad="38100" dist="38100" dir="2700000" algn="tl">
                    <a:srgbClr val="000000"/>
                  </a:outerShdw>
                </a:effectLst>
                <a:latin typeface="Tahoma" pitchFamily="34" charset="0"/>
              </a:rPr>
              <a:t>) inhibit the development of T</a:t>
            </a:r>
            <a:r>
              <a:rPr lang="cs-CZ" sz="2000" baseline="-25000">
                <a:solidFill>
                  <a:schemeClr val="bg1"/>
                </a:solidFill>
                <a:effectLst>
                  <a:outerShdw blurRad="38100" dist="38100" dir="2700000" algn="tl">
                    <a:srgbClr val="000000"/>
                  </a:outerShdw>
                </a:effectLst>
                <a:latin typeface="Tahoma" pitchFamily="34" charset="0"/>
              </a:rPr>
              <a:t>H</a:t>
            </a:r>
            <a:r>
              <a:rPr lang="cs-CZ" sz="2000">
                <a:solidFill>
                  <a:schemeClr val="bg1"/>
                </a:solidFill>
                <a:effectLst>
                  <a:outerShdw blurRad="38100" dist="38100" dir="2700000" algn="tl">
                    <a:srgbClr val="000000"/>
                  </a:outerShdw>
                </a:effectLst>
                <a:latin typeface="Tahoma" pitchFamily="34" charset="0"/>
              </a:rPr>
              <a:t>2 and stimulate the development of T</a:t>
            </a:r>
            <a:r>
              <a:rPr lang="cs-CZ" sz="2000" baseline="-25000">
                <a:solidFill>
                  <a:schemeClr val="bg1"/>
                </a:solidFill>
                <a:effectLst>
                  <a:outerShdw blurRad="38100" dist="38100" dir="2700000" algn="tl">
                    <a:srgbClr val="000000"/>
                  </a:outerShdw>
                </a:effectLst>
                <a:latin typeface="Tahoma" pitchFamily="34" charset="0"/>
              </a:rPr>
              <a:t>H</a:t>
            </a:r>
            <a:r>
              <a:rPr lang="cs-CZ" sz="2000">
                <a:solidFill>
                  <a:schemeClr val="bg1"/>
                </a:solidFill>
                <a:effectLst>
                  <a:outerShdw blurRad="38100" dist="38100" dir="2700000" algn="tl">
                    <a:srgbClr val="000000"/>
                  </a:outerShdw>
                </a:effectLst>
                <a:latin typeface="Tahoma" pitchFamily="34" charset="0"/>
              </a:rPr>
              <a:t>1 (IL-2 stimulates also T</a:t>
            </a:r>
            <a:r>
              <a:rPr lang="cs-CZ" sz="2000" baseline="-25000">
                <a:solidFill>
                  <a:schemeClr val="bg1"/>
                </a:solidFill>
                <a:effectLst>
                  <a:outerShdw blurRad="38100" dist="38100" dir="2700000" algn="tl">
                    <a:srgbClr val="000000"/>
                  </a:outerShdw>
                </a:effectLst>
                <a:latin typeface="Tahoma" pitchFamily="34" charset="0"/>
              </a:rPr>
              <a:t>H</a:t>
            </a:r>
            <a:r>
              <a:rPr lang="cs-CZ" sz="2000">
                <a:solidFill>
                  <a:schemeClr val="bg1"/>
                </a:solidFill>
                <a:effectLst>
                  <a:outerShdw blurRad="38100" dist="38100" dir="2700000" algn="tl">
                    <a:srgbClr val="000000"/>
                  </a:outerShdw>
                </a:effectLst>
                <a:latin typeface="Tahoma" pitchFamily="34" charset="0"/>
              </a:rPr>
              <a:t>2)</a:t>
            </a:r>
          </a:p>
          <a:p>
            <a:pPr>
              <a:buClr>
                <a:schemeClr val="folHlink"/>
              </a:buClr>
              <a:buFont typeface="Wingdings" pitchFamily="2" charset="2"/>
              <a:buChar char="§"/>
            </a:pPr>
            <a:endParaRPr lang="cs-CZ" sz="1600">
              <a:solidFill>
                <a:schemeClr val="bg1"/>
              </a:solidFill>
              <a:effectLst>
                <a:outerShdw blurRad="38100" dist="38100" dir="2700000" algn="tl">
                  <a:srgbClr val="000000"/>
                </a:outerShdw>
              </a:effectLst>
              <a:latin typeface="Tahoma" pitchFamily="34" charset="0"/>
            </a:endParaRPr>
          </a:p>
          <a:p>
            <a:pPr>
              <a:buClr>
                <a:schemeClr val="folHlink"/>
              </a:buClr>
              <a:buFont typeface="Wingdings" pitchFamily="2" charset="2"/>
              <a:buChar char="§"/>
            </a:pPr>
            <a:r>
              <a:rPr lang="cs-CZ" sz="2000">
                <a:solidFill>
                  <a:schemeClr val="bg1"/>
                </a:solidFill>
                <a:effectLst>
                  <a:outerShdw blurRad="38100" dist="38100" dir="2700000" algn="tl">
                    <a:srgbClr val="000000"/>
                  </a:outerShdw>
                </a:effectLst>
                <a:latin typeface="Tahoma" pitchFamily="34" charset="0"/>
              </a:rPr>
              <a:t>Cytokines produced by T</a:t>
            </a:r>
            <a:r>
              <a:rPr lang="cs-CZ" sz="2000" baseline="-25000">
                <a:solidFill>
                  <a:schemeClr val="bg1"/>
                </a:solidFill>
                <a:effectLst>
                  <a:outerShdw blurRad="38100" dist="38100" dir="2700000" algn="tl">
                    <a:srgbClr val="000000"/>
                  </a:outerShdw>
                </a:effectLst>
                <a:latin typeface="Tahoma" pitchFamily="34" charset="0"/>
              </a:rPr>
              <a:t>H</a:t>
            </a:r>
            <a:r>
              <a:rPr lang="cs-CZ" sz="2000">
                <a:solidFill>
                  <a:schemeClr val="bg1"/>
                </a:solidFill>
                <a:effectLst>
                  <a:outerShdw blurRad="38100" dist="38100" dir="2700000" algn="tl">
                    <a:srgbClr val="000000"/>
                  </a:outerShdw>
                </a:effectLst>
                <a:latin typeface="Tahoma" pitchFamily="34" charset="0"/>
              </a:rPr>
              <a:t>2 (IL-4, IL-10) inhibit the development of T</a:t>
            </a:r>
            <a:r>
              <a:rPr lang="cs-CZ" sz="2000" baseline="-25000">
                <a:solidFill>
                  <a:schemeClr val="bg1"/>
                </a:solidFill>
                <a:effectLst>
                  <a:outerShdw blurRad="38100" dist="38100" dir="2700000" algn="tl">
                    <a:srgbClr val="000000"/>
                  </a:outerShdw>
                </a:effectLst>
                <a:latin typeface="Tahoma" pitchFamily="34" charset="0"/>
              </a:rPr>
              <a:t>H</a:t>
            </a:r>
            <a:r>
              <a:rPr lang="cs-CZ" sz="2000">
                <a:solidFill>
                  <a:schemeClr val="bg1"/>
                </a:solidFill>
                <a:effectLst>
                  <a:outerShdw blurRad="38100" dist="38100" dir="2700000" algn="tl">
                    <a:srgbClr val="000000"/>
                  </a:outerShdw>
                </a:effectLst>
                <a:latin typeface="Tahoma" pitchFamily="34" charset="0"/>
              </a:rPr>
              <a:t>1 and stimulate the development of T</a:t>
            </a:r>
            <a:r>
              <a:rPr lang="cs-CZ" sz="2000" baseline="-25000">
                <a:solidFill>
                  <a:schemeClr val="bg1"/>
                </a:solidFill>
                <a:effectLst>
                  <a:outerShdw blurRad="38100" dist="38100" dir="2700000" algn="tl">
                    <a:srgbClr val="000000"/>
                  </a:outerShdw>
                </a:effectLst>
                <a:latin typeface="Tahoma" pitchFamily="34" charset="0"/>
              </a:rPr>
              <a:t>H</a:t>
            </a:r>
            <a:r>
              <a:rPr lang="cs-CZ" sz="2000">
                <a:solidFill>
                  <a:schemeClr val="bg1"/>
                </a:solidFill>
                <a:effectLst>
                  <a:outerShdw blurRad="38100" dist="38100" dir="2700000" algn="tl">
                    <a:srgbClr val="000000"/>
                  </a:outerShdw>
                </a:effectLst>
                <a:latin typeface="Tahoma" pitchFamily="34" charset="0"/>
              </a:rPr>
              <a:t>2 </a:t>
            </a:r>
            <a:br>
              <a:rPr lang="cs-CZ" sz="2000">
                <a:solidFill>
                  <a:schemeClr val="bg1"/>
                </a:solidFill>
                <a:effectLst>
                  <a:outerShdw blurRad="38100" dist="38100" dir="2700000" algn="tl">
                    <a:srgbClr val="000000"/>
                  </a:outerShdw>
                </a:effectLst>
                <a:latin typeface="Tahoma" pitchFamily="34" charset="0"/>
              </a:rPr>
            </a:br>
            <a:endParaRPr lang="cs-CZ" sz="1600">
              <a:solidFill>
                <a:schemeClr val="bg1"/>
              </a:solidFill>
              <a:effectLst>
                <a:outerShdw blurRad="38100" dist="38100" dir="2700000" algn="tl">
                  <a:srgbClr val="000000"/>
                </a:outerShdw>
              </a:effectLst>
              <a:latin typeface="Tahoma" pitchFamily="34" charset="0"/>
            </a:endParaRPr>
          </a:p>
          <a:p>
            <a:pPr>
              <a:buClr>
                <a:schemeClr val="folHlink"/>
              </a:buClr>
              <a:buFont typeface="Wingdings" pitchFamily="2" charset="2"/>
              <a:buChar char="§"/>
            </a:pPr>
            <a:r>
              <a:rPr lang="cs-CZ" sz="2000">
                <a:solidFill>
                  <a:schemeClr val="bg1"/>
                </a:solidFill>
                <a:effectLst>
                  <a:outerShdw blurRad="38100" dist="38100" dir="2700000" algn="tl">
                    <a:srgbClr val="000000"/>
                  </a:outerShdw>
                </a:effectLst>
                <a:latin typeface="Tahoma" pitchFamily="34" charset="0"/>
              </a:rPr>
              <a:t>T</a:t>
            </a:r>
            <a:r>
              <a:rPr lang="cs-CZ" sz="2000" baseline="-25000">
                <a:solidFill>
                  <a:schemeClr val="bg1"/>
                </a:solidFill>
                <a:effectLst>
                  <a:outerShdw blurRad="38100" dist="38100" dir="2700000" algn="tl">
                    <a:srgbClr val="000000"/>
                  </a:outerShdw>
                </a:effectLst>
                <a:latin typeface="Tahoma" pitchFamily="34" charset="0"/>
              </a:rPr>
              <a:t>H</a:t>
            </a:r>
            <a:r>
              <a:rPr lang="cs-CZ" sz="2000">
                <a:solidFill>
                  <a:schemeClr val="bg1"/>
                </a:solidFill>
                <a:effectLst>
                  <a:outerShdw blurRad="38100" dist="38100" dir="2700000" algn="tl">
                    <a:srgbClr val="000000"/>
                  </a:outerShdw>
                </a:effectLst>
                <a:latin typeface="Tahoma" pitchFamily="34" charset="0"/>
              </a:rPr>
              <a:t>3 development is stimulated by a specific cytokine environment (IL-4, IL-10, TGF</a:t>
            </a:r>
            <a:r>
              <a:rPr lang="cs-CZ" sz="2000">
                <a:solidFill>
                  <a:schemeClr val="bg1"/>
                </a:solidFill>
                <a:effectLst>
                  <a:outerShdw blurRad="38100" dist="38100" dir="2700000" algn="tl">
                    <a:srgbClr val="000000"/>
                  </a:outerShdw>
                </a:effectLst>
                <a:latin typeface="Symbol" pitchFamily="18" charset="2"/>
              </a:rPr>
              <a:t>b</a:t>
            </a:r>
            <a:r>
              <a:rPr lang="cs-CZ" sz="2000">
                <a:solidFill>
                  <a:schemeClr val="bg1"/>
                </a:solidFill>
                <a:effectLst>
                  <a:outerShdw blurRad="38100" dist="38100" dir="2700000" algn="tl">
                    <a:srgbClr val="000000"/>
                  </a:outerShdw>
                </a:effectLst>
                <a:latin typeface="Tahoma" pitchFamily="34" charset="0"/>
              </a:rPr>
              <a:t>); T</a:t>
            </a:r>
            <a:r>
              <a:rPr lang="cs-CZ" sz="2000" baseline="-25000">
                <a:solidFill>
                  <a:schemeClr val="bg1"/>
                </a:solidFill>
                <a:effectLst>
                  <a:outerShdw blurRad="38100" dist="38100" dir="2700000" algn="tl">
                    <a:srgbClr val="000000"/>
                  </a:outerShdw>
                </a:effectLst>
                <a:latin typeface="Tahoma" pitchFamily="34" charset="0"/>
              </a:rPr>
              <a:t>H</a:t>
            </a:r>
            <a:r>
              <a:rPr lang="cs-CZ" sz="2000">
                <a:solidFill>
                  <a:schemeClr val="bg1"/>
                </a:solidFill>
                <a:effectLst>
                  <a:outerShdw blurRad="38100" dist="38100" dir="2700000" algn="tl">
                    <a:srgbClr val="000000"/>
                  </a:outerShdw>
                </a:effectLst>
                <a:latin typeface="Tahoma" pitchFamily="34" charset="0"/>
              </a:rPr>
              <a:t>3  produce TGF</a:t>
            </a:r>
            <a:r>
              <a:rPr lang="cs-CZ" sz="2000">
                <a:solidFill>
                  <a:schemeClr val="bg1"/>
                </a:solidFill>
                <a:effectLst>
                  <a:outerShdw blurRad="38100" dist="38100" dir="2700000" algn="tl">
                    <a:srgbClr val="000000"/>
                  </a:outerShdw>
                </a:effectLst>
                <a:latin typeface="Symbol" pitchFamily="18" charset="2"/>
              </a:rPr>
              <a:t>b</a:t>
            </a:r>
            <a:r>
              <a:rPr lang="cs-CZ" sz="2000">
                <a:solidFill>
                  <a:schemeClr val="bg1"/>
                </a:solidFill>
                <a:effectLst>
                  <a:outerShdw blurRad="38100" dist="38100" dir="2700000" algn="tl">
                    <a:srgbClr val="000000"/>
                  </a:outerShdw>
                </a:effectLst>
                <a:latin typeface="Tahoma" pitchFamily="34" charset="0"/>
              </a:rPr>
              <a:t> and cooperate with B cells in MALT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endParaRPr lang="en-US"/>
          </a:p>
        </p:txBody>
      </p:sp>
      <p:pic>
        <p:nvPicPr>
          <p:cNvPr id="32772" name="Picture 4"/>
          <p:cNvPicPr>
            <a:picLocks noChangeAspect="1" noChangeArrowheads="1"/>
          </p:cNvPicPr>
          <p:nvPr>
            <p:ph type="body" idx="1"/>
          </p:nvPr>
        </p:nvPicPr>
        <p:blipFill>
          <a:blip r:embed="rId2"/>
          <a:srcRect/>
          <a:stretch>
            <a:fillRect/>
          </a:stretch>
        </p:blipFill>
        <p:spPr>
          <a:xfrm>
            <a:off x="179388" y="404813"/>
            <a:ext cx="8721725" cy="6215062"/>
          </a:xfrm>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
          <p:cNvSpPr>
            <a:spLocks noGrp="1" noChangeArrowheads="1"/>
          </p:cNvSpPr>
          <p:nvPr>
            <p:ph type="title"/>
          </p:nvPr>
        </p:nvSpPr>
        <p:spPr>
          <a:xfrm>
            <a:off x="539750" y="2781300"/>
            <a:ext cx="8229600" cy="1143000"/>
          </a:xfrm>
        </p:spPr>
        <p:txBody>
          <a:bodyPr/>
          <a:lstStyle/>
          <a:p>
            <a:r>
              <a:rPr lang="cs-CZ" b="1">
                <a:solidFill>
                  <a:schemeClr val="bg1"/>
                </a:solidFill>
                <a:effectLst>
                  <a:outerShdw blurRad="38100" dist="38100" dir="2700000" algn="tl">
                    <a:srgbClr val="000000"/>
                  </a:outerShdw>
                </a:effectLst>
                <a:latin typeface="Tahoma" pitchFamily="34" charset="0"/>
              </a:rPr>
              <a:t>T</a:t>
            </a:r>
            <a:r>
              <a:rPr lang="cs-CZ" b="1" baseline="-25000">
                <a:solidFill>
                  <a:schemeClr val="bg1"/>
                </a:solidFill>
                <a:effectLst>
                  <a:outerShdw blurRad="38100" dist="38100" dir="2700000" algn="tl">
                    <a:srgbClr val="000000"/>
                  </a:outerShdw>
                </a:effectLst>
                <a:latin typeface="Tahoma" pitchFamily="34" charset="0"/>
              </a:rPr>
              <a:t>C</a:t>
            </a:r>
            <a:r>
              <a:rPr lang="cs-CZ" b="1">
                <a:solidFill>
                  <a:schemeClr val="bg1"/>
                </a:solidFill>
                <a:effectLst>
                  <a:outerShdw blurRad="38100" dist="38100" dir="2700000" algn="tl">
                    <a:srgbClr val="000000"/>
                  </a:outerShdw>
                </a:effectLst>
                <a:latin typeface="Tahoma" pitchFamily="34" charset="0"/>
              </a:rPr>
              <a:t> based immune reaction</a:t>
            </a:r>
          </a:p>
        </p:txBody>
      </p:sp>
      <p:pic>
        <p:nvPicPr>
          <p:cNvPr id="34821" name="Picture 5"/>
          <p:cNvPicPr>
            <a:picLocks noChangeAspect="1" noChangeArrowheads="1"/>
          </p:cNvPicPr>
          <p:nvPr/>
        </p:nvPicPr>
        <p:blipFill>
          <a:blip r:embed="rId2"/>
          <a:srcRect/>
          <a:stretch>
            <a:fillRect/>
          </a:stretch>
        </p:blipFill>
        <p:spPr bwMode="auto">
          <a:xfrm>
            <a:off x="5795963" y="333375"/>
            <a:ext cx="2857500" cy="22193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cs-CZ" sz="2800" b="1">
                <a:solidFill>
                  <a:schemeClr val="folHlink"/>
                </a:solidFill>
                <a:effectLst>
                  <a:outerShdw blurRad="38100" dist="38100" dir="2700000" algn="tl">
                    <a:srgbClr val="000000"/>
                  </a:outerShdw>
                </a:effectLst>
                <a:latin typeface="Tahoma" pitchFamily="34" charset="0"/>
              </a:rPr>
              <a:t>Stimulation of cytotoxic T lymphocytes</a:t>
            </a:r>
          </a:p>
        </p:txBody>
      </p:sp>
      <p:sp>
        <p:nvSpPr>
          <p:cNvPr id="35843" name="Rectangle 3"/>
          <p:cNvSpPr>
            <a:spLocks noGrp="1" noChangeArrowheads="1"/>
          </p:cNvSpPr>
          <p:nvPr>
            <p:ph type="body" idx="1"/>
          </p:nvPr>
        </p:nvSpPr>
        <p:spPr>
          <a:xfrm>
            <a:off x="457200" y="1196975"/>
            <a:ext cx="8229600" cy="5661025"/>
          </a:xfrm>
        </p:spPr>
        <p:txBody>
          <a:bodyPr/>
          <a:lstStyle/>
          <a:p>
            <a:pPr>
              <a:buClr>
                <a:schemeClr val="folHlink"/>
              </a:buClr>
              <a:buFont typeface="Wingdings" pitchFamily="2" charset="2"/>
              <a:buChar char="§"/>
            </a:pPr>
            <a:r>
              <a:rPr lang="cs-CZ" sz="2400">
                <a:solidFill>
                  <a:schemeClr val="bg1"/>
                </a:solidFill>
                <a:effectLst>
                  <a:outerShdw blurRad="38100" dist="38100" dir="2700000" algn="tl">
                    <a:srgbClr val="000000"/>
                  </a:outerShdw>
                </a:effectLst>
                <a:latin typeface="Tahoma" pitchFamily="34" charset="0"/>
              </a:rPr>
              <a:t>T</a:t>
            </a:r>
            <a:r>
              <a:rPr lang="cs-CZ" sz="2400" baseline="-25000">
                <a:solidFill>
                  <a:schemeClr val="bg1"/>
                </a:solidFill>
                <a:effectLst>
                  <a:outerShdw blurRad="38100" dist="38100" dir="2700000" algn="tl">
                    <a:srgbClr val="000000"/>
                  </a:outerShdw>
                </a:effectLst>
                <a:latin typeface="Tahoma" pitchFamily="34" charset="0"/>
              </a:rPr>
              <a:t>C</a:t>
            </a:r>
            <a:r>
              <a:rPr lang="cs-CZ" sz="2400">
                <a:solidFill>
                  <a:schemeClr val="bg1"/>
                </a:solidFill>
                <a:effectLst>
                  <a:outerShdw blurRad="38100" dist="38100" dir="2700000" algn="tl">
                    <a:srgbClr val="000000"/>
                  </a:outerShdw>
                </a:effectLst>
                <a:latin typeface="Tahoma" pitchFamily="34" charset="0"/>
              </a:rPr>
              <a:t> recognize cells infected with viruses or other intracellular parasites, and some tumor cells </a:t>
            </a:r>
          </a:p>
          <a:p>
            <a:pPr>
              <a:buClr>
                <a:schemeClr val="folHlink"/>
              </a:buClr>
              <a:buFont typeface="Wingdings" pitchFamily="2" charset="2"/>
              <a:buChar char="§"/>
            </a:pPr>
            <a:endParaRPr lang="cs-CZ" sz="2400">
              <a:solidFill>
                <a:schemeClr val="bg1"/>
              </a:solidFill>
              <a:effectLst>
                <a:outerShdw blurRad="38100" dist="38100" dir="2700000" algn="tl">
                  <a:srgbClr val="000000"/>
                </a:outerShdw>
              </a:effectLst>
              <a:latin typeface="Tahoma" pitchFamily="34" charset="0"/>
            </a:endParaRPr>
          </a:p>
          <a:p>
            <a:pPr>
              <a:buClr>
                <a:schemeClr val="folHlink"/>
              </a:buClr>
              <a:buFont typeface="Wingdings" pitchFamily="2" charset="2"/>
              <a:buChar char="§"/>
            </a:pPr>
            <a:r>
              <a:rPr lang="cs-CZ" sz="2400">
                <a:solidFill>
                  <a:schemeClr val="folHlink"/>
                </a:solidFill>
                <a:effectLst>
                  <a:outerShdw blurRad="38100" dist="38100" dir="2700000" algn="tl">
                    <a:srgbClr val="000000"/>
                  </a:outerShdw>
                </a:effectLst>
                <a:latin typeface="Tahoma" pitchFamily="34" charset="0"/>
              </a:rPr>
              <a:t>Precursor of T</a:t>
            </a:r>
            <a:r>
              <a:rPr lang="cs-CZ" sz="2400" baseline="-25000">
                <a:solidFill>
                  <a:schemeClr val="folHlink"/>
                </a:solidFill>
                <a:effectLst>
                  <a:outerShdw blurRad="38100" dist="38100" dir="2700000" algn="tl">
                    <a:srgbClr val="000000"/>
                  </a:outerShdw>
                </a:effectLst>
                <a:latin typeface="Tahoma" pitchFamily="34" charset="0"/>
              </a:rPr>
              <a:t>C</a:t>
            </a:r>
            <a:r>
              <a:rPr lang="cs-CZ" sz="2400">
                <a:solidFill>
                  <a:schemeClr val="bg1"/>
                </a:solidFill>
                <a:effectLst>
                  <a:outerShdw blurRad="38100" dist="38100" dir="2700000" algn="tl">
                    <a:srgbClr val="000000"/>
                  </a:outerShdw>
                </a:effectLst>
                <a:latin typeface="Tahoma" pitchFamily="34" charset="0"/>
              </a:rPr>
              <a:t>, which recognizes a complex </a:t>
            </a:r>
            <a:br>
              <a:rPr lang="cs-CZ" sz="2400">
                <a:solidFill>
                  <a:schemeClr val="bg1"/>
                </a:solidFill>
                <a:effectLst>
                  <a:outerShdw blurRad="38100" dist="38100" dir="2700000" algn="tl">
                    <a:srgbClr val="000000"/>
                  </a:outerShdw>
                </a:effectLst>
                <a:latin typeface="Tahoma" pitchFamily="34" charset="0"/>
              </a:rPr>
            </a:br>
            <a:r>
              <a:rPr lang="cs-CZ" sz="2400">
                <a:solidFill>
                  <a:schemeClr val="bg1"/>
                </a:solidFill>
                <a:effectLst>
                  <a:outerShdw blurRad="38100" dist="38100" dir="2700000" algn="tl">
                    <a:srgbClr val="000000"/>
                  </a:outerShdw>
                </a:effectLst>
                <a:latin typeface="Tahoma" pitchFamily="34" charset="0"/>
              </a:rPr>
              <a:t>of </a:t>
            </a:r>
            <a:r>
              <a:rPr lang="cs-CZ" sz="2400" u="sng">
                <a:solidFill>
                  <a:schemeClr val="bg1"/>
                </a:solidFill>
                <a:effectLst>
                  <a:outerShdw blurRad="38100" dist="38100" dir="2700000" algn="tl">
                    <a:srgbClr val="000000"/>
                  </a:outerShdw>
                </a:effectLst>
                <a:latin typeface="Tahoma" pitchFamily="34" charset="0"/>
              </a:rPr>
              <a:t>MHC gp I- antigenic peptide</a:t>
            </a:r>
            <a:r>
              <a:rPr lang="cs-CZ" sz="2400">
                <a:solidFill>
                  <a:schemeClr val="bg1"/>
                </a:solidFill>
                <a:effectLst>
                  <a:outerShdw blurRad="38100" dist="38100" dir="2700000" algn="tl">
                    <a:srgbClr val="000000"/>
                  </a:outerShdw>
                </a:effectLst>
                <a:latin typeface="Tahoma" pitchFamily="34" charset="0"/>
              </a:rPr>
              <a:t> on the surface of APC via </a:t>
            </a:r>
            <a:r>
              <a:rPr lang="cs-CZ" sz="2400">
                <a:solidFill>
                  <a:srgbClr val="FFFF00"/>
                </a:solidFill>
                <a:effectLst>
                  <a:outerShdw blurRad="38100" dist="38100" dir="2700000" algn="tl">
                    <a:srgbClr val="000000"/>
                  </a:outerShdw>
                </a:effectLst>
                <a:latin typeface="Tahoma" pitchFamily="34" charset="0"/>
              </a:rPr>
              <a:t>TCR</a:t>
            </a:r>
            <a:r>
              <a:rPr lang="cs-CZ" sz="2400">
                <a:solidFill>
                  <a:schemeClr val="bg1"/>
                </a:solidFill>
                <a:effectLst>
                  <a:outerShdw blurRad="38100" dist="38100" dir="2700000" algn="tl">
                    <a:srgbClr val="000000"/>
                  </a:outerShdw>
                </a:effectLst>
                <a:latin typeface="Tahoma" pitchFamily="34" charset="0"/>
              </a:rPr>
              <a:t> and receives signals via </a:t>
            </a:r>
            <a:r>
              <a:rPr lang="cs-CZ" sz="2400">
                <a:solidFill>
                  <a:srgbClr val="FFFF00"/>
                </a:solidFill>
                <a:effectLst>
                  <a:outerShdw blurRad="38100" dist="38100" dir="2700000" algn="tl">
                    <a:srgbClr val="000000"/>
                  </a:outerShdw>
                </a:effectLst>
                <a:latin typeface="Tahoma" pitchFamily="34" charset="0"/>
              </a:rPr>
              <a:t>CD 28</a:t>
            </a:r>
            <a:r>
              <a:rPr lang="cs-CZ" sz="2400">
                <a:solidFill>
                  <a:schemeClr val="bg1"/>
                </a:solidFill>
                <a:effectLst>
                  <a:outerShdw blurRad="38100" dist="38100" dir="2700000" algn="tl">
                    <a:srgbClr val="000000"/>
                  </a:outerShdw>
                </a:effectLst>
                <a:latin typeface="Tahoma" pitchFamily="34" charset="0"/>
              </a:rPr>
              <a:t> proliferates and differentiates to clone mature </a:t>
            </a:r>
            <a:r>
              <a:rPr lang="cs-CZ" sz="2400" u="sng">
                <a:solidFill>
                  <a:schemeClr val="folHlink"/>
                </a:solidFill>
                <a:effectLst>
                  <a:outerShdw blurRad="38100" dist="38100" dir="2700000" algn="tl">
                    <a:srgbClr val="000000"/>
                  </a:outerShdw>
                </a:effectLst>
                <a:latin typeface="Tahoma" pitchFamily="34" charset="0"/>
              </a:rPr>
              <a:t>effector cytotoxic cells (CTL)</a:t>
            </a:r>
            <a:r>
              <a:rPr lang="cs-CZ" sz="2400">
                <a:solidFill>
                  <a:schemeClr val="bg1"/>
                </a:solidFill>
                <a:effectLst>
                  <a:outerShdw blurRad="38100" dist="38100" dir="2700000" algn="tl">
                    <a:srgbClr val="000000"/>
                  </a:outerShdw>
                </a:effectLst>
                <a:latin typeface="Tahoma" pitchFamily="34" charset="0"/>
              </a:rPr>
              <a:t>; T</a:t>
            </a:r>
            <a:r>
              <a:rPr lang="cs-CZ" sz="2400" baseline="-25000">
                <a:solidFill>
                  <a:schemeClr val="bg1"/>
                </a:solidFill>
                <a:effectLst>
                  <a:outerShdw blurRad="38100" dist="38100" dir="2700000" algn="tl">
                    <a:srgbClr val="000000"/>
                  </a:outerShdw>
                </a:effectLst>
                <a:latin typeface="Tahoma" pitchFamily="34" charset="0"/>
              </a:rPr>
              <a:t>H</a:t>
            </a:r>
            <a:r>
              <a:rPr lang="cs-CZ" sz="2400">
                <a:solidFill>
                  <a:schemeClr val="bg1"/>
                </a:solidFill>
                <a:effectLst>
                  <a:outerShdw blurRad="38100" dist="38100" dir="2700000" algn="tl">
                    <a:srgbClr val="000000"/>
                  </a:outerShdw>
                </a:effectLst>
                <a:latin typeface="Tahoma" pitchFamily="34" charset="0"/>
              </a:rPr>
              <a:t>1 cells help to T</a:t>
            </a:r>
            <a:r>
              <a:rPr lang="cs-CZ" sz="2400" baseline="-25000">
                <a:solidFill>
                  <a:schemeClr val="bg1"/>
                </a:solidFill>
                <a:effectLst>
                  <a:outerShdw blurRad="38100" dist="38100" dir="2700000" algn="tl">
                    <a:srgbClr val="000000"/>
                  </a:outerShdw>
                </a:effectLst>
                <a:latin typeface="Tahoma" pitchFamily="34" charset="0"/>
              </a:rPr>
              <a:t>C</a:t>
            </a:r>
            <a:r>
              <a:rPr lang="cs-CZ" sz="2400">
                <a:solidFill>
                  <a:schemeClr val="bg1"/>
                </a:solidFill>
                <a:effectLst>
                  <a:outerShdw blurRad="38100" dist="38100" dir="2700000" algn="tl">
                    <a:srgbClr val="000000"/>
                  </a:outerShdw>
                </a:effectLst>
                <a:latin typeface="Tahoma" pitchFamily="34" charset="0"/>
              </a:rPr>
              <a:t> by production </a:t>
            </a:r>
            <a:r>
              <a:rPr lang="cs-CZ" sz="2400">
                <a:solidFill>
                  <a:srgbClr val="FFFF00"/>
                </a:solidFill>
                <a:effectLst>
                  <a:outerShdw blurRad="38100" dist="38100" dir="2700000" algn="tl">
                    <a:srgbClr val="000000"/>
                  </a:outerShdw>
                </a:effectLst>
                <a:latin typeface="Tahoma" pitchFamily="34" charset="0"/>
              </a:rPr>
              <a:t>IL-2</a:t>
            </a:r>
            <a:r>
              <a:rPr lang="cs-CZ" sz="2400">
                <a:solidFill>
                  <a:schemeClr val="bg1"/>
                </a:solidFill>
                <a:effectLst>
                  <a:outerShdw blurRad="38100" dist="38100" dir="2700000" algn="tl">
                    <a:srgbClr val="000000"/>
                  </a:outerShdw>
                </a:effectLst>
                <a:latin typeface="Tahoma" pitchFamily="34" charset="0"/>
              </a:rPr>
              <a:t> </a:t>
            </a:r>
          </a:p>
          <a:p>
            <a:pPr>
              <a:buClr>
                <a:schemeClr val="folHlink"/>
              </a:buClr>
              <a:buFont typeface="Wingdings" pitchFamily="2" charset="2"/>
              <a:buChar char="§"/>
            </a:pPr>
            <a:endParaRPr lang="cs-CZ" sz="2400">
              <a:solidFill>
                <a:schemeClr val="bg1"/>
              </a:solidFill>
              <a:effectLst>
                <a:outerShdw blurRad="38100" dist="38100" dir="2700000" algn="tl">
                  <a:srgbClr val="000000"/>
                </a:outerShdw>
              </a:effectLst>
              <a:latin typeface="Tahoma" pitchFamily="34" charset="0"/>
            </a:endParaRPr>
          </a:p>
          <a:p>
            <a:pPr>
              <a:buClr>
                <a:schemeClr val="folHlink"/>
              </a:buClr>
              <a:buFont typeface="Wingdings" pitchFamily="2" charset="2"/>
              <a:buChar char="§"/>
            </a:pPr>
            <a:r>
              <a:rPr lang="cs-CZ" sz="2400">
                <a:solidFill>
                  <a:schemeClr val="bg1"/>
                </a:solidFill>
                <a:effectLst>
                  <a:outerShdw blurRad="38100" dist="38100" dir="2700000" algn="tl">
                    <a:srgbClr val="000000"/>
                  </a:outerShdw>
                </a:effectLst>
                <a:latin typeface="Tahoma" pitchFamily="34" charset="0"/>
              </a:rPr>
              <a:t>Effector T</a:t>
            </a:r>
            <a:r>
              <a:rPr lang="cs-CZ" sz="2400" baseline="-25000">
                <a:solidFill>
                  <a:schemeClr val="bg1"/>
                </a:solidFill>
                <a:effectLst>
                  <a:outerShdw blurRad="38100" dist="38100" dir="2700000" algn="tl">
                    <a:srgbClr val="000000"/>
                  </a:outerShdw>
                </a:effectLst>
                <a:latin typeface="Tahoma" pitchFamily="34" charset="0"/>
              </a:rPr>
              <a:t>C</a:t>
            </a:r>
            <a:r>
              <a:rPr lang="cs-CZ" sz="2400">
                <a:solidFill>
                  <a:schemeClr val="bg1"/>
                </a:solidFill>
                <a:effectLst>
                  <a:outerShdw blurRad="38100" dist="38100" dir="2700000" algn="tl">
                    <a:srgbClr val="000000"/>
                  </a:outerShdw>
                </a:effectLst>
                <a:latin typeface="Tahoma" pitchFamily="34" charset="0"/>
              </a:rPr>
              <a:t> are spread by bloodstream into tissues; for activation of  cytotoxic mechanisms is sufficient signal through the TCR (signal through a costimulatory receptor CD28 is no longer necessary)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539750" y="1208088"/>
            <a:ext cx="8229600" cy="5649912"/>
          </a:xfrm>
        </p:spPr>
        <p:txBody>
          <a:bodyPr/>
          <a:lstStyle/>
          <a:p>
            <a:pPr>
              <a:lnSpc>
                <a:spcPct val="125000"/>
              </a:lnSpc>
              <a:buClr>
                <a:schemeClr val="folHlink"/>
              </a:buClr>
              <a:buFont typeface="Wingdings" pitchFamily="2" charset="2"/>
              <a:buChar char="§"/>
            </a:pPr>
            <a:r>
              <a:rPr lang="cs-CZ" sz="2400">
                <a:solidFill>
                  <a:schemeClr val="bg1"/>
                </a:solidFill>
                <a:effectLst>
                  <a:outerShdw blurRad="38100" dist="38100" dir="2700000" algn="tl">
                    <a:srgbClr val="000000"/>
                  </a:outerShdw>
                </a:effectLst>
                <a:latin typeface="Tahoma" pitchFamily="34" charset="0"/>
              </a:rPr>
              <a:t>Professional APC are dendritic cells or macrophages that are infected with virus, or swallowed antigens from dead infected, tumor or stressed cells</a:t>
            </a:r>
          </a:p>
          <a:p>
            <a:pPr>
              <a:lnSpc>
                <a:spcPct val="125000"/>
              </a:lnSpc>
              <a:buClr>
                <a:schemeClr val="folHlink"/>
              </a:buClr>
              <a:buFont typeface="Wingdings" pitchFamily="2" charset="2"/>
              <a:buChar char="§"/>
            </a:pPr>
            <a:endParaRPr lang="cs-CZ" sz="2400">
              <a:solidFill>
                <a:schemeClr val="bg1"/>
              </a:solidFill>
              <a:effectLst>
                <a:outerShdw blurRad="38100" dist="38100" dir="2700000" algn="tl">
                  <a:srgbClr val="000000"/>
                </a:outerShdw>
              </a:effectLst>
              <a:latin typeface="Tahoma" pitchFamily="34" charset="0"/>
            </a:endParaRPr>
          </a:p>
          <a:p>
            <a:pPr>
              <a:lnSpc>
                <a:spcPct val="125000"/>
              </a:lnSpc>
              <a:buClr>
                <a:schemeClr val="folHlink"/>
              </a:buClr>
              <a:buFont typeface="Wingdings" pitchFamily="2" charset="2"/>
              <a:buChar char="§"/>
            </a:pPr>
            <a:r>
              <a:rPr lang="cs-CZ" sz="2400">
                <a:solidFill>
                  <a:schemeClr val="bg1"/>
                </a:solidFill>
                <a:effectLst>
                  <a:outerShdw blurRad="38100" dist="38100" dir="2700000" algn="tl">
                    <a:srgbClr val="000000"/>
                  </a:outerShdw>
                </a:effectLst>
                <a:latin typeface="Tahoma" pitchFamily="34" charset="0"/>
              </a:rPr>
              <a:t>In order APC could activate the T</a:t>
            </a:r>
            <a:r>
              <a:rPr lang="cs-CZ" sz="2400" baseline="-25000">
                <a:solidFill>
                  <a:schemeClr val="bg1"/>
                </a:solidFill>
                <a:effectLst>
                  <a:outerShdw blurRad="38100" dist="38100" dir="2700000" algn="tl">
                    <a:srgbClr val="000000"/>
                  </a:outerShdw>
                </a:effectLst>
                <a:latin typeface="Tahoma" pitchFamily="34" charset="0"/>
              </a:rPr>
              <a:t>C</a:t>
            </a:r>
            <a:r>
              <a:rPr lang="cs-CZ" sz="2400">
                <a:solidFill>
                  <a:schemeClr val="bg1"/>
                </a:solidFill>
                <a:effectLst>
                  <a:outerShdw blurRad="38100" dist="38100" dir="2700000" algn="tl">
                    <a:srgbClr val="000000"/>
                  </a:outerShdw>
                </a:effectLst>
                <a:latin typeface="Tahoma" pitchFamily="34" charset="0"/>
              </a:rPr>
              <a:t> precursor, APC must be stimulated by contact with T</a:t>
            </a:r>
            <a:r>
              <a:rPr lang="cs-CZ" sz="2400" baseline="-25000">
                <a:solidFill>
                  <a:schemeClr val="bg1"/>
                </a:solidFill>
                <a:effectLst>
                  <a:outerShdw blurRad="38100" dist="38100" dir="2700000" algn="tl">
                    <a:srgbClr val="000000"/>
                  </a:outerShdw>
                </a:effectLst>
                <a:latin typeface="Tahoma" pitchFamily="34" charset="0"/>
              </a:rPr>
              <a:t>H</a:t>
            </a:r>
            <a:r>
              <a:rPr lang="cs-CZ" sz="2400">
                <a:solidFill>
                  <a:schemeClr val="bg1"/>
                </a:solidFill>
                <a:effectLst>
                  <a:outerShdw blurRad="38100" dist="38100" dir="2700000" algn="tl">
                    <a:srgbClr val="000000"/>
                  </a:outerShdw>
                </a:effectLst>
                <a:latin typeface="Tahoma" pitchFamily="34" charset="0"/>
              </a:rPr>
              <a:t> cells via CD 40, then the dendritic cell begins to express CD 80, CD86 and secrete cytokines (IL-1, IL-12) = </a:t>
            </a:r>
            <a:r>
              <a:rPr lang="cs-CZ" sz="2400" u="sng">
                <a:solidFill>
                  <a:schemeClr val="bg1"/>
                </a:solidFill>
                <a:effectLst>
                  <a:outerShdw blurRad="38100" dist="38100" dir="2700000" algn="tl">
                    <a:srgbClr val="000000"/>
                  </a:outerShdw>
                </a:effectLst>
                <a:latin typeface="Tahoma" pitchFamily="34" charset="0"/>
              </a:rPr>
              <a:t>change of resting APC in activated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cs-CZ" sz="2800" b="1">
                <a:solidFill>
                  <a:schemeClr val="folHlink"/>
                </a:solidFill>
                <a:effectLst>
                  <a:outerShdw blurRad="38100" dist="38100" dir="2700000" algn="tl">
                    <a:srgbClr val="000000"/>
                  </a:outerShdw>
                </a:effectLst>
                <a:latin typeface="Tahoma" pitchFamily="34" charset="0"/>
              </a:rPr>
              <a:t>Effector functions of T</a:t>
            </a:r>
            <a:r>
              <a:rPr lang="cs-CZ" sz="2800" b="1" baseline="-25000">
                <a:solidFill>
                  <a:schemeClr val="folHlink"/>
                </a:solidFill>
                <a:effectLst>
                  <a:outerShdw blurRad="38100" dist="38100" dir="2700000" algn="tl">
                    <a:srgbClr val="000000"/>
                  </a:outerShdw>
                </a:effectLst>
                <a:latin typeface="Tahoma" pitchFamily="34" charset="0"/>
              </a:rPr>
              <a:t>C</a:t>
            </a:r>
          </a:p>
        </p:txBody>
      </p:sp>
      <p:sp>
        <p:nvSpPr>
          <p:cNvPr id="33795" name="Rectangle 3"/>
          <p:cNvSpPr>
            <a:spLocks noGrp="1" noChangeArrowheads="1"/>
          </p:cNvSpPr>
          <p:nvPr>
            <p:ph type="body" idx="1"/>
          </p:nvPr>
        </p:nvSpPr>
        <p:spPr>
          <a:xfrm>
            <a:off x="395288" y="1268413"/>
            <a:ext cx="8229600" cy="4525962"/>
          </a:xfrm>
        </p:spPr>
        <p:txBody>
          <a:bodyPr/>
          <a:lstStyle/>
          <a:p>
            <a:pPr>
              <a:lnSpc>
                <a:spcPct val="80000"/>
              </a:lnSpc>
              <a:buClr>
                <a:schemeClr val="folHlink"/>
              </a:buClr>
              <a:buFont typeface="Wingdings" pitchFamily="2" charset="2"/>
              <a:buChar char="§"/>
            </a:pPr>
            <a:r>
              <a:rPr lang="cs-CZ" sz="2400" b="1">
                <a:solidFill>
                  <a:schemeClr val="folHlink"/>
                </a:solidFill>
                <a:effectLst>
                  <a:outerShdw blurRad="38100" dist="38100" dir="2700000" algn="tl">
                    <a:srgbClr val="000000"/>
                  </a:outerShdw>
                </a:effectLst>
                <a:latin typeface="Tahoma" pitchFamily="34" charset="0"/>
              </a:rPr>
              <a:t>Cytotoxic granules</a:t>
            </a:r>
            <a:r>
              <a:rPr lang="cs-CZ" sz="2400">
                <a:solidFill>
                  <a:schemeClr val="bg1"/>
                </a:solidFill>
                <a:effectLst>
                  <a:outerShdw blurRad="38100" dist="38100" dir="2700000" algn="tl">
                    <a:srgbClr val="000000"/>
                  </a:outerShdw>
                </a:effectLst>
                <a:latin typeface="Tahoma" pitchFamily="34" charset="0"/>
              </a:rPr>
              <a:t> containing </a:t>
            </a:r>
            <a:r>
              <a:rPr lang="cs-CZ" sz="2400">
                <a:solidFill>
                  <a:schemeClr val="folHlink"/>
                </a:solidFill>
                <a:effectLst>
                  <a:outerShdw blurRad="38100" dist="38100" dir="2700000" algn="tl">
                    <a:srgbClr val="000000"/>
                  </a:outerShdw>
                </a:effectLst>
                <a:latin typeface="Tahoma" pitchFamily="34" charset="0"/>
              </a:rPr>
              <a:t>perforin</a:t>
            </a:r>
            <a:r>
              <a:rPr lang="cs-CZ" sz="2400">
                <a:solidFill>
                  <a:schemeClr val="bg1"/>
                </a:solidFill>
                <a:effectLst>
                  <a:outerShdw blurRad="38100" dist="38100" dir="2700000" algn="tl">
                    <a:srgbClr val="000000"/>
                  </a:outerShdw>
                </a:effectLst>
                <a:latin typeface="Tahoma" pitchFamily="34" charset="0"/>
              </a:rPr>
              <a:t> and </a:t>
            </a:r>
            <a:r>
              <a:rPr lang="cs-CZ" sz="2400">
                <a:solidFill>
                  <a:schemeClr val="folHlink"/>
                </a:solidFill>
                <a:effectLst>
                  <a:outerShdw blurRad="38100" dist="38100" dir="2700000" algn="tl">
                    <a:srgbClr val="000000"/>
                  </a:outerShdw>
                </a:effectLst>
                <a:latin typeface="Tahoma" pitchFamily="34" charset="0"/>
              </a:rPr>
              <a:t>granzymes </a:t>
            </a:r>
            <a:r>
              <a:rPr lang="cs-CZ" sz="2400">
                <a:solidFill>
                  <a:schemeClr val="bg1"/>
                </a:solidFill>
                <a:effectLst>
                  <a:outerShdw blurRad="38100" dist="38100" dir="2700000" algn="tl">
                    <a:srgbClr val="000000"/>
                  </a:outerShdw>
                </a:effectLst>
                <a:latin typeface="Tahoma" pitchFamily="34" charset="0"/>
              </a:rPr>
              <a:t>(perforin creates pores in the cytoplasmic membrane of target cell, in some cases may lead to osmotic lysis of the target cell, formed pores in the cell receiving granzymes that cause the target cell to die by  </a:t>
            </a:r>
            <a:r>
              <a:rPr lang="cs-CZ" sz="2400" u="sng">
                <a:solidFill>
                  <a:schemeClr val="bg1"/>
                </a:solidFill>
                <a:effectLst>
                  <a:outerShdw blurRad="38100" dist="38100" dir="2700000" algn="tl">
                    <a:srgbClr val="000000"/>
                  </a:outerShdw>
                </a:effectLst>
                <a:latin typeface="Tahoma" pitchFamily="34" charset="0"/>
              </a:rPr>
              <a:t>apoptosis</a:t>
            </a:r>
            <a:r>
              <a:rPr lang="cs-CZ" sz="2400">
                <a:solidFill>
                  <a:schemeClr val="bg1"/>
                </a:solidFill>
                <a:effectLst>
                  <a:outerShdw blurRad="38100" dist="38100" dir="2700000" algn="tl">
                    <a:srgbClr val="000000"/>
                  </a:outerShdw>
                </a:effectLst>
                <a:latin typeface="Tahoma" pitchFamily="34" charset="0"/>
              </a:rPr>
              <a:t>. </a:t>
            </a:r>
          </a:p>
          <a:p>
            <a:pPr>
              <a:lnSpc>
                <a:spcPct val="80000"/>
              </a:lnSpc>
              <a:buClr>
                <a:schemeClr val="folHlink"/>
              </a:buClr>
              <a:buFont typeface="Wingdings" pitchFamily="2" charset="2"/>
              <a:buChar char="§"/>
            </a:pPr>
            <a:endParaRPr lang="cs-CZ" sz="2400">
              <a:solidFill>
                <a:schemeClr val="bg1"/>
              </a:solidFill>
              <a:effectLst>
                <a:outerShdw blurRad="38100" dist="38100" dir="2700000" algn="tl">
                  <a:srgbClr val="000000"/>
                </a:outerShdw>
              </a:effectLst>
              <a:latin typeface="Tahoma" pitchFamily="34" charset="0"/>
            </a:endParaRPr>
          </a:p>
          <a:p>
            <a:pPr>
              <a:lnSpc>
                <a:spcPct val="80000"/>
              </a:lnSpc>
              <a:buClr>
                <a:schemeClr val="folHlink"/>
              </a:buClr>
              <a:buFont typeface="Wingdings" pitchFamily="2" charset="2"/>
              <a:buChar char="§"/>
            </a:pPr>
            <a:r>
              <a:rPr lang="cs-CZ" sz="2400" b="1">
                <a:solidFill>
                  <a:schemeClr val="folHlink"/>
                </a:solidFill>
                <a:effectLst>
                  <a:outerShdw blurRad="38100" dist="38100" dir="2700000" algn="tl">
                    <a:srgbClr val="000000"/>
                  </a:outerShdw>
                </a:effectLst>
                <a:latin typeface="Tahoma" pitchFamily="34" charset="0"/>
              </a:rPr>
              <a:t>Fas ligand (FasL)</a:t>
            </a:r>
            <a:r>
              <a:rPr lang="cs-CZ" sz="2400">
                <a:solidFill>
                  <a:schemeClr val="bg1"/>
                </a:solidFill>
                <a:effectLst>
                  <a:outerShdw blurRad="38100" dist="38100" dir="2700000" algn="tl">
                    <a:srgbClr val="000000"/>
                  </a:outerShdw>
                </a:effectLst>
                <a:latin typeface="Tahoma" pitchFamily="34" charset="0"/>
              </a:rPr>
              <a:t> - which binds to the apoptotic receptor Fas (CD95) presented on the surface of many different cells (also on the surface of T</a:t>
            </a:r>
            <a:r>
              <a:rPr lang="cs-CZ" sz="2400" baseline="-25000">
                <a:solidFill>
                  <a:schemeClr val="bg1"/>
                </a:solidFill>
                <a:effectLst>
                  <a:outerShdw blurRad="38100" dist="38100" dir="2700000" algn="tl">
                    <a:srgbClr val="000000"/>
                  </a:outerShdw>
                </a:effectLst>
                <a:latin typeface="Tahoma" pitchFamily="34" charset="0"/>
              </a:rPr>
              <a:t>C</a:t>
            </a:r>
            <a:r>
              <a:rPr lang="cs-CZ" sz="2400">
                <a:solidFill>
                  <a:schemeClr val="bg1"/>
                </a:solidFill>
                <a:effectLst>
                  <a:outerShdw blurRad="38100" dist="38100" dir="2700000" algn="tl">
                    <a:srgbClr val="000000"/>
                  </a:outerShdw>
                </a:effectLst>
                <a:latin typeface="Tahoma" pitchFamily="34" charset="0"/>
              </a:rPr>
              <a:t>) </a:t>
            </a:r>
          </a:p>
          <a:p>
            <a:pPr>
              <a:lnSpc>
                <a:spcPct val="80000"/>
              </a:lnSpc>
              <a:buClr>
                <a:schemeClr val="folHlink"/>
              </a:buClr>
              <a:buFont typeface="Wingdings" pitchFamily="2" charset="2"/>
              <a:buChar char="§"/>
            </a:pPr>
            <a:endParaRPr lang="cs-CZ" sz="2400">
              <a:solidFill>
                <a:schemeClr val="bg1"/>
              </a:solidFill>
              <a:effectLst>
                <a:outerShdw blurRad="38100" dist="38100" dir="2700000" algn="tl">
                  <a:srgbClr val="000000"/>
                </a:outerShdw>
              </a:effectLst>
              <a:latin typeface="Tahoma" pitchFamily="34" charset="0"/>
            </a:endParaRPr>
          </a:p>
          <a:p>
            <a:pPr>
              <a:lnSpc>
                <a:spcPct val="80000"/>
              </a:lnSpc>
              <a:buClr>
                <a:schemeClr val="folHlink"/>
              </a:buClr>
              <a:buFont typeface="Wingdings" pitchFamily="2" charset="2"/>
              <a:buChar char="§"/>
            </a:pPr>
            <a:r>
              <a:rPr lang="cs-CZ" sz="2400" b="1">
                <a:solidFill>
                  <a:schemeClr val="folHlink"/>
                </a:solidFill>
                <a:effectLst>
                  <a:outerShdw blurRad="38100" dist="38100" dir="2700000" algn="tl">
                    <a:srgbClr val="000000"/>
                  </a:outerShdw>
                </a:effectLst>
                <a:latin typeface="Tahoma" pitchFamily="34" charset="0"/>
              </a:rPr>
              <a:t>TNF</a:t>
            </a:r>
            <a:r>
              <a:rPr lang="cs-CZ" sz="2400" b="1">
                <a:solidFill>
                  <a:schemeClr val="folHlink"/>
                </a:solidFill>
                <a:effectLst>
                  <a:outerShdw blurRad="38100" dist="38100" dir="2700000" algn="tl">
                    <a:srgbClr val="000000"/>
                  </a:outerShdw>
                </a:effectLst>
                <a:latin typeface="Symbol" pitchFamily="18" charset="2"/>
              </a:rPr>
              <a:t>b</a:t>
            </a:r>
            <a:r>
              <a:rPr lang="cs-CZ" sz="2400" b="1">
                <a:solidFill>
                  <a:schemeClr val="folHlink"/>
                </a:solidFill>
                <a:effectLst>
                  <a:outerShdw blurRad="38100" dist="38100" dir="2700000" algn="tl">
                    <a:srgbClr val="000000"/>
                  </a:outerShdw>
                </a:effectLst>
                <a:latin typeface="Tahoma" pitchFamily="34" charset="0"/>
              </a:rPr>
              <a:t> </a:t>
            </a:r>
            <a:br>
              <a:rPr lang="cs-CZ" sz="2400" b="1">
                <a:solidFill>
                  <a:schemeClr val="folHlink"/>
                </a:solidFill>
                <a:effectLst>
                  <a:outerShdw blurRad="38100" dist="38100" dir="2700000" algn="tl">
                    <a:srgbClr val="000000"/>
                  </a:outerShdw>
                </a:effectLst>
                <a:latin typeface="Tahoma" pitchFamily="34" charset="0"/>
              </a:rPr>
            </a:br>
            <a:endParaRPr lang="cs-CZ" sz="2400" b="1">
              <a:solidFill>
                <a:schemeClr val="folHlink"/>
              </a:solidFill>
              <a:effectLst>
                <a:outerShdw blurRad="38100" dist="38100" dir="2700000" algn="tl">
                  <a:srgbClr val="000000"/>
                </a:outerShdw>
              </a:effectLst>
              <a:latin typeface="Tahoma"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Picture 4"/>
          <p:cNvPicPr>
            <a:picLocks noChangeAspect="1" noChangeArrowheads="1"/>
          </p:cNvPicPr>
          <p:nvPr>
            <p:ph type="body" idx="1"/>
          </p:nvPr>
        </p:nvPicPr>
        <p:blipFill>
          <a:blip r:embed="rId2"/>
          <a:srcRect/>
          <a:stretch>
            <a:fillRect/>
          </a:stretch>
        </p:blipFill>
        <p:spPr>
          <a:xfrm>
            <a:off x="539750" y="476250"/>
            <a:ext cx="8466138" cy="5761038"/>
          </a:xfrm>
          <a:no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74638"/>
            <a:ext cx="8229600" cy="561975"/>
          </a:xfrm>
        </p:spPr>
        <p:txBody>
          <a:bodyPr/>
          <a:lstStyle/>
          <a:p>
            <a:r>
              <a:rPr lang="cs-CZ" sz="2800" b="1">
                <a:solidFill>
                  <a:schemeClr val="folHlink"/>
                </a:solidFill>
                <a:effectLst>
                  <a:outerShdw blurRad="38100" dist="38100" dir="2700000" algn="tl">
                    <a:srgbClr val="000000"/>
                  </a:outerShdw>
                </a:effectLst>
                <a:latin typeface="Tahoma" pitchFamily="34" charset="0"/>
              </a:rPr>
              <a:t>Antigen-specific mechanisms</a:t>
            </a:r>
          </a:p>
        </p:txBody>
      </p:sp>
      <p:pic>
        <p:nvPicPr>
          <p:cNvPr id="31748" name="Picture 4"/>
          <p:cNvPicPr>
            <a:picLocks noChangeAspect="1" noChangeArrowheads="1"/>
          </p:cNvPicPr>
          <p:nvPr>
            <p:ph type="body" idx="1"/>
          </p:nvPr>
        </p:nvPicPr>
        <p:blipFill>
          <a:blip r:embed="rId2"/>
          <a:srcRect/>
          <a:stretch>
            <a:fillRect/>
          </a:stretch>
        </p:blipFill>
        <p:spPr>
          <a:xfrm>
            <a:off x="468313" y="981075"/>
            <a:ext cx="8229600" cy="5649913"/>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850900"/>
          </a:xfrm>
        </p:spPr>
        <p:txBody>
          <a:bodyPr/>
          <a:lstStyle/>
          <a:p>
            <a:r>
              <a:rPr lang="cs-CZ" sz="2800" b="1">
                <a:solidFill>
                  <a:schemeClr val="folHlink"/>
                </a:solidFill>
                <a:effectLst>
                  <a:outerShdw blurRad="38100" dist="38100" dir="2700000" algn="tl">
                    <a:srgbClr val="000000"/>
                  </a:outerShdw>
                </a:effectLst>
                <a:latin typeface="Tahoma" pitchFamily="34" charset="0"/>
              </a:rPr>
              <a:t>T-lymphocytes ontogenesis</a:t>
            </a:r>
          </a:p>
        </p:txBody>
      </p:sp>
      <p:sp>
        <p:nvSpPr>
          <p:cNvPr id="3075" name="Rectangle 3"/>
          <p:cNvSpPr>
            <a:spLocks noGrp="1" noChangeArrowheads="1"/>
          </p:cNvSpPr>
          <p:nvPr>
            <p:ph type="body" idx="1"/>
          </p:nvPr>
        </p:nvSpPr>
        <p:spPr>
          <a:xfrm>
            <a:off x="457200" y="981075"/>
            <a:ext cx="8229600" cy="5543550"/>
          </a:xfrm>
        </p:spPr>
        <p:txBody>
          <a:bodyPr/>
          <a:lstStyle/>
          <a:p>
            <a:pPr>
              <a:lnSpc>
                <a:spcPct val="80000"/>
              </a:lnSpc>
              <a:buClr>
                <a:schemeClr val="folHlink"/>
              </a:buClr>
              <a:buFont typeface="Wingdings" pitchFamily="2" charset="2"/>
              <a:buChar char="§"/>
            </a:pPr>
            <a:r>
              <a:rPr lang="cs-CZ" sz="2000">
                <a:solidFill>
                  <a:schemeClr val="bg1"/>
                </a:solidFill>
                <a:latin typeface="Tahoma" pitchFamily="34" charset="0"/>
              </a:rPr>
              <a:t>T cells originate in bone marrow and then migrate to the thymus where they mature (</a:t>
            </a:r>
            <a:r>
              <a:rPr lang="cs-CZ" sz="2000">
                <a:solidFill>
                  <a:schemeClr val="bg1"/>
                </a:solidFill>
                <a:latin typeface="Symbol" pitchFamily="18" charset="2"/>
              </a:rPr>
              <a:t>ab</a:t>
            </a:r>
            <a:r>
              <a:rPr lang="cs-CZ" sz="2000">
                <a:solidFill>
                  <a:schemeClr val="bg1"/>
                </a:solidFill>
                <a:latin typeface="Tahoma" pitchFamily="34" charset="0"/>
              </a:rPr>
              <a:t>T lymphocytes), the final differentiation is after activation by antigen processed and presented by APC </a:t>
            </a:r>
          </a:p>
          <a:p>
            <a:pPr>
              <a:lnSpc>
                <a:spcPct val="80000"/>
              </a:lnSpc>
              <a:buClr>
                <a:schemeClr val="folHlink"/>
              </a:buClr>
              <a:buFont typeface="Wingdings" pitchFamily="2" charset="2"/>
              <a:buChar char="§"/>
            </a:pPr>
            <a:r>
              <a:rPr lang="cs-CZ" sz="2000">
                <a:solidFill>
                  <a:schemeClr val="bg1"/>
                </a:solidFill>
                <a:latin typeface="Symbol" pitchFamily="18" charset="2"/>
              </a:rPr>
              <a:t>gd</a:t>
            </a:r>
            <a:r>
              <a:rPr lang="cs-CZ" sz="2000">
                <a:solidFill>
                  <a:schemeClr val="bg1"/>
                </a:solidFill>
                <a:latin typeface="Tahoma" pitchFamily="34" charset="0"/>
              </a:rPr>
              <a:t>T cells can develop outside the thymus (the minority population) </a:t>
            </a:r>
            <a:br>
              <a:rPr lang="cs-CZ" sz="2000">
                <a:solidFill>
                  <a:schemeClr val="bg1"/>
                </a:solidFill>
                <a:latin typeface="Tahoma" pitchFamily="34" charset="0"/>
              </a:rPr>
            </a:br>
            <a:r>
              <a:rPr lang="cs-CZ" sz="2000">
                <a:solidFill>
                  <a:schemeClr val="bg1"/>
                </a:solidFill>
                <a:latin typeface="Tahoma" pitchFamily="34" charset="0"/>
              </a:rPr>
              <a:t/>
            </a:r>
            <a:br>
              <a:rPr lang="cs-CZ" sz="2000">
                <a:solidFill>
                  <a:schemeClr val="bg1"/>
                </a:solidFill>
                <a:latin typeface="Tahoma" pitchFamily="34" charset="0"/>
              </a:rPr>
            </a:br>
            <a:r>
              <a:rPr lang="cs-CZ" sz="2000" b="1">
                <a:solidFill>
                  <a:srgbClr val="FFFF00"/>
                </a:solidFill>
                <a:latin typeface="Tahoma" pitchFamily="34" charset="0"/>
              </a:rPr>
              <a:t>Pluripotent hematopoietic stem cells</a:t>
            </a:r>
            <a:r>
              <a:rPr lang="cs-CZ" sz="2000" b="1">
                <a:solidFill>
                  <a:schemeClr val="bg1"/>
                </a:solidFill>
                <a:latin typeface="Tahoma" pitchFamily="34" charset="0"/>
              </a:rPr>
              <a:t> </a:t>
            </a:r>
            <a:br>
              <a:rPr lang="cs-CZ" sz="2000" b="1">
                <a:solidFill>
                  <a:schemeClr val="bg1"/>
                </a:solidFill>
                <a:latin typeface="Tahoma" pitchFamily="34" charset="0"/>
              </a:rPr>
            </a:br>
            <a:r>
              <a:rPr lang="cs-CZ" sz="3600">
                <a:solidFill>
                  <a:schemeClr val="bg1"/>
                </a:solidFill>
                <a:latin typeface="Tahoma" pitchFamily="34" charset="0"/>
              </a:rPr>
              <a:t/>
            </a:r>
            <a:br>
              <a:rPr lang="cs-CZ" sz="3600">
                <a:solidFill>
                  <a:schemeClr val="bg1"/>
                </a:solidFill>
                <a:latin typeface="Tahoma" pitchFamily="34" charset="0"/>
              </a:rPr>
            </a:br>
            <a:r>
              <a:rPr lang="cs-CZ" sz="2000" b="1">
                <a:solidFill>
                  <a:srgbClr val="FFFF00"/>
                </a:solidFill>
                <a:latin typeface="Tahoma" pitchFamily="34" charset="0"/>
              </a:rPr>
              <a:t>Pro-thymocytes</a:t>
            </a:r>
            <a:r>
              <a:rPr lang="cs-CZ" sz="2000">
                <a:solidFill>
                  <a:schemeClr val="bg1"/>
                </a:solidFill>
                <a:latin typeface="Tahoma" pitchFamily="34" charset="0"/>
              </a:rPr>
              <a:t> - are coming from the bone marrow to the thymus, where they begin to rearrange TCR</a:t>
            </a:r>
            <a:r>
              <a:rPr lang="cs-CZ" sz="2000">
                <a:solidFill>
                  <a:schemeClr val="bg1"/>
                </a:solidFill>
                <a:latin typeface="Symbol" pitchFamily="18" charset="2"/>
              </a:rPr>
              <a:t>b</a:t>
            </a:r>
            <a:r>
              <a:rPr lang="cs-CZ" sz="2000">
                <a:solidFill>
                  <a:schemeClr val="bg1"/>
                </a:solidFill>
                <a:latin typeface="Tahoma" pitchFamily="34" charset="0"/>
              </a:rPr>
              <a:t> genes, expressing on their surface, called </a:t>
            </a:r>
            <a:r>
              <a:rPr lang="cs-CZ" sz="2000" u="sng">
                <a:solidFill>
                  <a:schemeClr val="bg1"/>
                </a:solidFill>
                <a:latin typeface="Tahoma" pitchFamily="34" charset="0"/>
              </a:rPr>
              <a:t>pre-TCR</a:t>
            </a:r>
            <a:r>
              <a:rPr lang="cs-CZ" sz="2000">
                <a:solidFill>
                  <a:schemeClr val="bg1"/>
                </a:solidFill>
                <a:latin typeface="Tahoma" pitchFamily="34" charset="0"/>
              </a:rPr>
              <a:t> (Composed of </a:t>
            </a:r>
            <a:r>
              <a:rPr lang="cs-CZ" sz="2000">
                <a:solidFill>
                  <a:schemeClr val="bg1"/>
                </a:solidFill>
                <a:latin typeface="Symbol" pitchFamily="18" charset="2"/>
              </a:rPr>
              <a:t>b</a:t>
            </a:r>
            <a:r>
              <a:rPr lang="cs-CZ" sz="2000">
                <a:solidFill>
                  <a:schemeClr val="bg1"/>
                </a:solidFill>
                <a:latin typeface="Tahoma" pitchFamily="34" charset="0"/>
              </a:rPr>
              <a:t> chain, pre-TCR</a:t>
            </a:r>
            <a:r>
              <a:rPr lang="cs-CZ" sz="2000">
                <a:solidFill>
                  <a:schemeClr val="bg1"/>
                </a:solidFill>
                <a:latin typeface="Symbol" pitchFamily="18" charset="2"/>
              </a:rPr>
              <a:t>a </a:t>
            </a:r>
            <a:r>
              <a:rPr lang="cs-CZ" sz="2000">
                <a:solidFill>
                  <a:schemeClr val="bg1"/>
                </a:solidFill>
                <a:latin typeface="Tahoma" pitchFamily="34" charset="0"/>
              </a:rPr>
              <a:t>and CD3 complex), then begin rearrange the TCR</a:t>
            </a:r>
            <a:r>
              <a:rPr lang="cs-CZ" sz="2000">
                <a:solidFill>
                  <a:schemeClr val="bg1"/>
                </a:solidFill>
                <a:latin typeface="Symbol" pitchFamily="18" charset="2"/>
              </a:rPr>
              <a:t>a</a:t>
            </a:r>
            <a:r>
              <a:rPr lang="cs-CZ" sz="2000">
                <a:solidFill>
                  <a:schemeClr val="bg1"/>
                </a:solidFill>
                <a:latin typeface="Tahoma" pitchFamily="34" charset="0"/>
              </a:rPr>
              <a:t> genes </a:t>
            </a:r>
            <a:br>
              <a:rPr lang="cs-CZ" sz="2000">
                <a:solidFill>
                  <a:schemeClr val="bg1"/>
                </a:solidFill>
                <a:latin typeface="Tahoma" pitchFamily="34" charset="0"/>
              </a:rPr>
            </a:br>
            <a:endParaRPr lang="cs-CZ" sz="3600">
              <a:solidFill>
                <a:schemeClr val="bg1"/>
              </a:solidFill>
              <a:latin typeface="Tahoma" pitchFamily="34" charset="0"/>
            </a:endParaRPr>
          </a:p>
          <a:p>
            <a:pPr>
              <a:lnSpc>
                <a:spcPct val="80000"/>
              </a:lnSpc>
              <a:buClr>
                <a:schemeClr val="folHlink"/>
              </a:buClr>
              <a:buFont typeface="Wingdings" pitchFamily="2" charset="2"/>
              <a:buNone/>
            </a:pPr>
            <a:r>
              <a:rPr lang="cs-CZ" sz="2000" b="1">
                <a:solidFill>
                  <a:srgbClr val="FFFF00"/>
                </a:solidFill>
                <a:latin typeface="Tahoma" pitchFamily="34" charset="0"/>
              </a:rPr>
              <a:t>    Cortical thymocytes</a:t>
            </a:r>
            <a:r>
              <a:rPr lang="cs-CZ" sz="2000">
                <a:solidFill>
                  <a:schemeClr val="bg1"/>
                </a:solidFill>
                <a:latin typeface="Tahoma" pitchFamily="34" charset="0"/>
              </a:rPr>
              <a:t> - express on their surface TCR (composed of chains </a:t>
            </a:r>
            <a:r>
              <a:rPr lang="cs-CZ" sz="2000">
                <a:solidFill>
                  <a:schemeClr val="bg1"/>
                </a:solidFill>
                <a:latin typeface="Symbol" pitchFamily="18" charset="2"/>
              </a:rPr>
              <a:t>a, b</a:t>
            </a:r>
            <a:r>
              <a:rPr lang="cs-CZ" sz="2000">
                <a:solidFill>
                  <a:schemeClr val="bg1"/>
                </a:solidFill>
                <a:latin typeface="Tahoma" pitchFamily="34" charset="0"/>
              </a:rPr>
              <a:t> and CD3) and CD4 and CD8 co-receptor (double positive T lymphocyte), at this stage occurs the selection of autoreactive cells and cells with dysfunctional TCR </a:t>
            </a:r>
            <a:br>
              <a:rPr lang="cs-CZ" sz="2000">
                <a:solidFill>
                  <a:schemeClr val="bg1"/>
                </a:solidFill>
                <a:latin typeface="Tahoma" pitchFamily="34" charset="0"/>
              </a:rPr>
            </a:br>
            <a:r>
              <a:rPr lang="cs-CZ" sz="3600">
                <a:solidFill>
                  <a:schemeClr val="bg1"/>
                </a:solidFill>
                <a:latin typeface="Tahoma" pitchFamily="34" charset="0"/>
              </a:rPr>
              <a:t/>
            </a:r>
            <a:br>
              <a:rPr lang="cs-CZ" sz="3600">
                <a:solidFill>
                  <a:schemeClr val="bg1"/>
                </a:solidFill>
                <a:latin typeface="Tahoma" pitchFamily="34" charset="0"/>
              </a:rPr>
            </a:br>
            <a:r>
              <a:rPr lang="cs-CZ" sz="2000" b="1">
                <a:solidFill>
                  <a:srgbClr val="FFFF00"/>
                </a:solidFill>
                <a:latin typeface="Tahoma" pitchFamily="34" charset="0"/>
              </a:rPr>
              <a:t>Medullary thymocytes</a:t>
            </a:r>
            <a:r>
              <a:rPr lang="cs-CZ" sz="2000">
                <a:solidFill>
                  <a:schemeClr val="bg1"/>
                </a:solidFill>
                <a:latin typeface="Tahoma" pitchFamily="34" charset="0"/>
              </a:rPr>
              <a:t> (mature T cell) - retain the expression of CD4 or CD8, then migrate to secondary lymphoid organs </a:t>
            </a:r>
          </a:p>
        </p:txBody>
      </p:sp>
      <p:sp>
        <p:nvSpPr>
          <p:cNvPr id="3077" name="Line 5"/>
          <p:cNvSpPr>
            <a:spLocks noChangeShapeType="1"/>
          </p:cNvSpPr>
          <p:nvPr/>
        </p:nvSpPr>
        <p:spPr bwMode="auto">
          <a:xfrm>
            <a:off x="1979613" y="2565400"/>
            <a:ext cx="0" cy="431800"/>
          </a:xfrm>
          <a:prstGeom prst="line">
            <a:avLst/>
          </a:prstGeom>
          <a:noFill/>
          <a:ln w="9525">
            <a:solidFill>
              <a:srgbClr val="FFFF99"/>
            </a:solidFill>
            <a:round/>
            <a:headEnd/>
            <a:tailEnd type="triangle" w="med" len="med"/>
          </a:ln>
          <a:effectLst/>
        </p:spPr>
        <p:txBody>
          <a:bodyPr/>
          <a:lstStyle/>
          <a:p>
            <a:endParaRPr lang="en-US"/>
          </a:p>
        </p:txBody>
      </p:sp>
      <p:sp>
        <p:nvSpPr>
          <p:cNvPr id="3078" name="Line 6"/>
          <p:cNvSpPr>
            <a:spLocks noChangeShapeType="1"/>
          </p:cNvSpPr>
          <p:nvPr/>
        </p:nvSpPr>
        <p:spPr bwMode="auto">
          <a:xfrm>
            <a:off x="1979613" y="4005263"/>
            <a:ext cx="0" cy="431800"/>
          </a:xfrm>
          <a:prstGeom prst="line">
            <a:avLst/>
          </a:prstGeom>
          <a:noFill/>
          <a:ln w="9525">
            <a:solidFill>
              <a:srgbClr val="FFFF99"/>
            </a:solidFill>
            <a:round/>
            <a:headEnd/>
            <a:tailEnd type="triangle" w="med" len="med"/>
          </a:ln>
          <a:effectLst/>
        </p:spPr>
        <p:txBody>
          <a:bodyPr/>
          <a:lstStyle/>
          <a:p>
            <a:endParaRPr lang="en-US"/>
          </a:p>
        </p:txBody>
      </p:sp>
      <p:sp>
        <p:nvSpPr>
          <p:cNvPr id="3079" name="Line 7"/>
          <p:cNvSpPr>
            <a:spLocks noChangeShapeType="1"/>
          </p:cNvSpPr>
          <p:nvPr/>
        </p:nvSpPr>
        <p:spPr bwMode="auto">
          <a:xfrm>
            <a:off x="2051050" y="5445125"/>
            <a:ext cx="0" cy="431800"/>
          </a:xfrm>
          <a:prstGeom prst="line">
            <a:avLst/>
          </a:prstGeom>
          <a:noFill/>
          <a:ln w="9525">
            <a:solidFill>
              <a:srgbClr val="FFFF00"/>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endParaRPr lang="en-US"/>
          </a:p>
        </p:txBody>
      </p:sp>
      <p:pic>
        <p:nvPicPr>
          <p:cNvPr id="38916" name="Picture 4" descr="přestávka"/>
          <p:cNvPicPr>
            <a:picLocks noChangeAspect="1" noChangeArrowheads="1" noCrop="1"/>
          </p:cNvPicPr>
          <p:nvPr>
            <p:ph type="body" idx="1"/>
          </p:nvPr>
        </p:nvPicPr>
        <p:blipFill>
          <a:blip r:embed="rId2"/>
          <a:srcRect/>
          <a:stretch>
            <a:fillRect/>
          </a:stretch>
        </p:blipFill>
        <p:spPr>
          <a:xfrm>
            <a:off x="1476375" y="1341438"/>
            <a:ext cx="5818188" cy="4486275"/>
          </a:xfrm>
          <a:no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p:cNvSpPr>
            <a:spLocks noGrp="1" noChangeArrowheads="1"/>
          </p:cNvSpPr>
          <p:nvPr>
            <p:ph type="title"/>
          </p:nvPr>
        </p:nvSpPr>
        <p:spPr>
          <a:xfrm>
            <a:off x="395288" y="2636838"/>
            <a:ext cx="8229600" cy="1143000"/>
          </a:xfrm>
        </p:spPr>
        <p:txBody>
          <a:bodyPr/>
          <a:lstStyle/>
          <a:p>
            <a:r>
              <a:rPr lang="cs-CZ" sz="4000" b="1">
                <a:solidFill>
                  <a:schemeClr val="bg1"/>
                </a:solidFill>
                <a:effectLst>
                  <a:outerShdw blurRad="38100" dist="38100" dir="2700000" algn="tl">
                    <a:srgbClr val="000000"/>
                  </a:outerShdw>
                </a:effectLst>
                <a:latin typeface="Tahoma" pitchFamily="34" charset="0"/>
              </a:rPr>
              <a:t>Antibodies based immune reaction</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cs-CZ" sz="2800" b="1">
                <a:solidFill>
                  <a:schemeClr val="folHlink"/>
                </a:solidFill>
                <a:effectLst>
                  <a:outerShdw blurRad="38100" dist="38100" dir="2700000" algn="tl">
                    <a:srgbClr val="000000"/>
                  </a:outerShdw>
                </a:effectLst>
                <a:latin typeface="Tahoma" pitchFamily="34" charset="0"/>
              </a:rPr>
              <a:t>Antibody responses induced by</a:t>
            </a:r>
          </a:p>
        </p:txBody>
      </p:sp>
      <p:sp>
        <p:nvSpPr>
          <p:cNvPr id="40963" name="Rectangle 3"/>
          <p:cNvSpPr>
            <a:spLocks noGrp="1" noChangeArrowheads="1"/>
          </p:cNvSpPr>
          <p:nvPr>
            <p:ph type="body" idx="1"/>
          </p:nvPr>
        </p:nvSpPr>
        <p:spPr/>
        <p:txBody>
          <a:bodyPr/>
          <a:lstStyle/>
          <a:p>
            <a:pPr>
              <a:lnSpc>
                <a:spcPct val="80000"/>
              </a:lnSpc>
              <a:buClr>
                <a:schemeClr val="folHlink"/>
              </a:buClr>
              <a:buFont typeface="Wingdings" pitchFamily="2" charset="2"/>
              <a:buChar char="§"/>
            </a:pPr>
            <a:r>
              <a:rPr lang="cs-CZ" sz="2800">
                <a:solidFill>
                  <a:schemeClr val="folHlink"/>
                </a:solidFill>
                <a:effectLst>
                  <a:outerShdw blurRad="38100" dist="38100" dir="2700000" algn="tl">
                    <a:srgbClr val="000000"/>
                  </a:outerShdw>
                </a:effectLst>
                <a:latin typeface="Tahoma" pitchFamily="34" charset="0"/>
              </a:rPr>
              <a:t>T-independent antigens</a:t>
            </a:r>
            <a:r>
              <a:rPr lang="cs-CZ" sz="2800">
                <a:solidFill>
                  <a:schemeClr val="bg1"/>
                </a:solidFill>
                <a:effectLst>
                  <a:outerShdw blurRad="38100" dist="38100" dir="2700000" algn="tl">
                    <a:srgbClr val="000000"/>
                  </a:outerShdw>
                </a:effectLst>
                <a:latin typeface="Tahoma" pitchFamily="34" charset="0"/>
              </a:rPr>
              <a:t> </a:t>
            </a:r>
          </a:p>
          <a:p>
            <a:pPr lvl="2">
              <a:lnSpc>
                <a:spcPct val="80000"/>
              </a:lnSpc>
              <a:buClr>
                <a:schemeClr val="folHlink"/>
              </a:buClr>
              <a:buFont typeface="Wingdings" pitchFamily="2" charset="2"/>
              <a:buChar char="§"/>
            </a:pPr>
            <a:r>
              <a:rPr lang="cs-CZ">
                <a:solidFill>
                  <a:schemeClr val="bg1"/>
                </a:solidFill>
                <a:effectLst>
                  <a:outerShdw blurRad="38100" dist="38100" dir="2700000" algn="tl">
                    <a:srgbClr val="000000"/>
                  </a:outerShdw>
                </a:effectLst>
                <a:latin typeface="Tahoma" pitchFamily="34" charset="0"/>
              </a:rPr>
              <a:t>Cause predominantly IgM production </a:t>
            </a:r>
          </a:p>
          <a:p>
            <a:pPr lvl="2">
              <a:lnSpc>
                <a:spcPct val="80000"/>
              </a:lnSpc>
              <a:buClr>
                <a:schemeClr val="folHlink"/>
              </a:buClr>
              <a:buFont typeface="Wingdings" pitchFamily="2" charset="2"/>
              <a:buChar char="§"/>
            </a:pPr>
            <a:r>
              <a:rPr lang="cs-CZ">
                <a:solidFill>
                  <a:schemeClr val="bg1"/>
                </a:solidFill>
                <a:effectLst>
                  <a:outerShdw blurRad="38100" dist="38100" dir="2700000" algn="tl">
                    <a:srgbClr val="000000"/>
                  </a:outerShdw>
                </a:effectLst>
                <a:latin typeface="Tahoma" pitchFamily="34" charset="0"/>
              </a:rPr>
              <a:t>Bacterial polysaccharides, lipopolysaccharides, and polymeric forms of protein </a:t>
            </a:r>
            <a:br>
              <a:rPr lang="cs-CZ">
                <a:solidFill>
                  <a:schemeClr val="bg1"/>
                </a:solidFill>
                <a:effectLst>
                  <a:outerShdw blurRad="38100" dist="38100" dir="2700000" algn="tl">
                    <a:srgbClr val="000000"/>
                  </a:outerShdw>
                </a:effectLst>
                <a:latin typeface="Tahoma" pitchFamily="34" charset="0"/>
              </a:rPr>
            </a:br>
            <a:endParaRPr lang="cs-CZ">
              <a:solidFill>
                <a:schemeClr val="bg1"/>
              </a:solidFill>
              <a:effectLst>
                <a:outerShdw blurRad="38100" dist="38100" dir="2700000" algn="tl">
                  <a:srgbClr val="000000"/>
                </a:outerShdw>
              </a:effectLst>
              <a:latin typeface="Tahoma" pitchFamily="34" charset="0"/>
            </a:endParaRPr>
          </a:p>
          <a:p>
            <a:pPr>
              <a:lnSpc>
                <a:spcPct val="80000"/>
              </a:lnSpc>
              <a:buClr>
                <a:schemeClr val="folHlink"/>
              </a:buClr>
              <a:buFont typeface="Wingdings" pitchFamily="2" charset="2"/>
              <a:buChar char="§"/>
            </a:pPr>
            <a:r>
              <a:rPr lang="cs-CZ" sz="2800">
                <a:solidFill>
                  <a:schemeClr val="folHlink"/>
                </a:solidFill>
                <a:effectLst>
                  <a:outerShdw blurRad="38100" dist="38100" dir="2700000" algn="tl">
                    <a:srgbClr val="000000"/>
                  </a:outerShdw>
                </a:effectLst>
                <a:latin typeface="Tahoma" pitchFamily="34" charset="0"/>
              </a:rPr>
              <a:t>T-dependent antigens</a:t>
            </a:r>
            <a:r>
              <a:rPr lang="cs-CZ" sz="2800">
                <a:solidFill>
                  <a:schemeClr val="bg1"/>
                </a:solidFill>
                <a:effectLst>
                  <a:outerShdw blurRad="38100" dist="38100" dir="2700000" algn="tl">
                    <a:srgbClr val="000000"/>
                  </a:outerShdw>
                </a:effectLst>
                <a:latin typeface="Tahoma" pitchFamily="34" charset="0"/>
              </a:rPr>
              <a:t> </a:t>
            </a:r>
          </a:p>
          <a:p>
            <a:pPr lvl="2">
              <a:lnSpc>
                <a:spcPct val="80000"/>
              </a:lnSpc>
              <a:buClr>
                <a:schemeClr val="folHlink"/>
              </a:buClr>
              <a:buFont typeface="Wingdings" pitchFamily="2" charset="2"/>
              <a:buChar char="§"/>
            </a:pPr>
            <a:r>
              <a:rPr lang="cs-CZ">
                <a:solidFill>
                  <a:schemeClr val="bg1"/>
                </a:solidFill>
                <a:effectLst>
                  <a:outerShdw blurRad="38100" dist="38100" dir="2700000" algn="tl">
                    <a:srgbClr val="000000"/>
                  </a:outerShdw>
                </a:effectLst>
                <a:latin typeface="Tahoma" pitchFamily="34" charset="0"/>
              </a:rPr>
              <a:t>Reaction to these Ag occurs in two stages - </a:t>
            </a:r>
            <a:r>
              <a:rPr lang="cs-CZ" u="sng">
                <a:solidFill>
                  <a:schemeClr val="bg1"/>
                </a:solidFill>
                <a:effectLst>
                  <a:outerShdw blurRad="38100" dist="38100" dir="2700000" algn="tl">
                    <a:srgbClr val="000000"/>
                  </a:outerShdw>
                </a:effectLst>
                <a:latin typeface="Tahoma" pitchFamily="34" charset="0"/>
              </a:rPr>
              <a:t>primary and secondary response</a:t>
            </a:r>
            <a:r>
              <a:rPr lang="cs-CZ">
                <a:solidFill>
                  <a:schemeClr val="bg1"/>
                </a:solidFill>
                <a:effectLst>
                  <a:outerShdw blurRad="38100" dist="38100" dir="2700000" algn="tl">
                    <a:srgbClr val="000000"/>
                  </a:outerShdw>
                </a:effectLst>
                <a:latin typeface="Tahoma" pitchFamily="34" charset="0"/>
              </a:rPr>
              <a:t> </a:t>
            </a:r>
          </a:p>
          <a:p>
            <a:pPr lvl="2">
              <a:lnSpc>
                <a:spcPct val="80000"/>
              </a:lnSpc>
              <a:buClr>
                <a:schemeClr val="folHlink"/>
              </a:buClr>
              <a:buFont typeface="Wingdings" pitchFamily="2" charset="2"/>
              <a:buChar char="§"/>
            </a:pPr>
            <a:r>
              <a:rPr lang="cs-CZ">
                <a:solidFill>
                  <a:schemeClr val="bg1"/>
                </a:solidFill>
                <a:effectLst>
                  <a:outerShdw blurRad="38100" dist="38100" dir="2700000" algn="tl">
                    <a:srgbClr val="000000"/>
                  </a:outerShdw>
                </a:effectLst>
                <a:latin typeface="Tahoma" pitchFamily="34" charset="0"/>
              </a:rPr>
              <a:t>These reactions may be separated or can be attached to each other </a:t>
            </a:r>
          </a:p>
          <a:p>
            <a:pPr lvl="2">
              <a:lnSpc>
                <a:spcPct val="80000"/>
              </a:lnSpc>
              <a:buClr>
                <a:schemeClr val="folHlink"/>
              </a:buClr>
              <a:buFont typeface="Wingdings" pitchFamily="2" charset="2"/>
              <a:buChar char="§"/>
            </a:pPr>
            <a:r>
              <a:rPr lang="cs-CZ">
                <a:solidFill>
                  <a:schemeClr val="bg1"/>
                </a:solidFill>
                <a:effectLst>
                  <a:outerShdw blurRad="38100" dist="38100" dir="2700000" algn="tl">
                    <a:srgbClr val="000000"/>
                  </a:outerShdw>
                </a:effectLst>
                <a:latin typeface="Tahoma" pitchFamily="34" charset="0"/>
              </a:rPr>
              <a:t>Initiate the development of </a:t>
            </a:r>
            <a:r>
              <a:rPr lang="cs-CZ" u="sng">
                <a:solidFill>
                  <a:schemeClr val="bg1"/>
                </a:solidFill>
                <a:effectLst>
                  <a:outerShdw blurRad="38100" dist="38100" dir="2700000" algn="tl">
                    <a:srgbClr val="000000"/>
                  </a:outerShdw>
                </a:effectLst>
                <a:latin typeface="Tahoma" pitchFamily="34" charset="0"/>
              </a:rPr>
              <a:t>memory cells</a:t>
            </a:r>
            <a:r>
              <a:rPr lang="cs-CZ">
                <a:solidFill>
                  <a:schemeClr val="bg1"/>
                </a:solidFill>
                <a:effectLst>
                  <a:outerShdw blurRad="38100" dist="38100" dir="2700000" algn="tl">
                    <a:srgbClr val="000000"/>
                  </a:outerShdw>
                </a:effectLst>
                <a:latin typeface="Tahoma" pitchFamily="34" charset="0"/>
              </a:rPr>
              <a:t> and formation of high-affinity antibodies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8229600" cy="706437"/>
          </a:xfrm>
        </p:spPr>
        <p:txBody>
          <a:bodyPr/>
          <a:lstStyle/>
          <a:p>
            <a:r>
              <a:rPr lang="cs-CZ" sz="2800" b="1">
                <a:solidFill>
                  <a:schemeClr val="folHlink"/>
                </a:solidFill>
                <a:effectLst>
                  <a:outerShdw blurRad="38100" dist="38100" dir="2700000" algn="tl">
                    <a:srgbClr val="000000"/>
                  </a:outerShdw>
                </a:effectLst>
                <a:latin typeface="Tahoma" pitchFamily="34" charset="0"/>
              </a:rPr>
              <a:t>Antibody responses induced </a:t>
            </a:r>
            <a:br>
              <a:rPr lang="cs-CZ" sz="2800" b="1">
                <a:solidFill>
                  <a:schemeClr val="folHlink"/>
                </a:solidFill>
                <a:effectLst>
                  <a:outerShdw blurRad="38100" dist="38100" dir="2700000" algn="tl">
                    <a:srgbClr val="000000"/>
                  </a:outerShdw>
                </a:effectLst>
                <a:latin typeface="Tahoma" pitchFamily="34" charset="0"/>
              </a:rPr>
            </a:br>
            <a:r>
              <a:rPr lang="cs-CZ" sz="2800" b="1">
                <a:solidFill>
                  <a:schemeClr val="folHlink"/>
                </a:solidFill>
                <a:effectLst>
                  <a:outerShdw blurRad="38100" dist="38100" dir="2700000" algn="tl">
                    <a:srgbClr val="000000"/>
                  </a:outerShdw>
                </a:effectLst>
                <a:latin typeface="Tahoma" pitchFamily="34" charset="0"/>
              </a:rPr>
              <a:t>by antigen-dependent T lymphocytes</a:t>
            </a:r>
          </a:p>
        </p:txBody>
      </p:sp>
      <p:sp>
        <p:nvSpPr>
          <p:cNvPr id="41987" name="Rectangle 3"/>
          <p:cNvSpPr>
            <a:spLocks noGrp="1" noChangeArrowheads="1"/>
          </p:cNvSpPr>
          <p:nvPr>
            <p:ph type="body" idx="1"/>
          </p:nvPr>
        </p:nvSpPr>
        <p:spPr>
          <a:xfrm>
            <a:off x="179388" y="1341438"/>
            <a:ext cx="8964612" cy="5516562"/>
          </a:xfrm>
        </p:spPr>
        <p:txBody>
          <a:bodyPr/>
          <a:lstStyle/>
          <a:p>
            <a:pPr>
              <a:lnSpc>
                <a:spcPct val="115000"/>
              </a:lnSpc>
              <a:buClr>
                <a:schemeClr val="folHlink"/>
              </a:buClr>
              <a:buFont typeface="Wingdings" pitchFamily="2" charset="2"/>
              <a:buNone/>
            </a:pPr>
            <a:r>
              <a:rPr lang="cs-CZ" sz="2800" b="1" u="sng">
                <a:solidFill>
                  <a:schemeClr val="folHlink"/>
                </a:solidFill>
                <a:effectLst>
                  <a:outerShdw blurRad="38100" dist="38100" dir="2700000" algn="tl">
                    <a:srgbClr val="000000"/>
                  </a:outerShdw>
                </a:effectLst>
                <a:latin typeface="Tahoma" pitchFamily="34" charset="0"/>
              </a:rPr>
              <a:t>Primary phase of antibody response</a:t>
            </a:r>
            <a:r>
              <a:rPr lang="cs-CZ" sz="2400">
                <a:solidFill>
                  <a:schemeClr val="bg1"/>
                </a:solidFill>
                <a:effectLst>
                  <a:outerShdw blurRad="38100" dist="38100" dir="2700000" algn="tl">
                    <a:srgbClr val="000000"/>
                  </a:outerShdw>
                </a:effectLst>
                <a:latin typeface="Tahoma" pitchFamily="34" charset="0"/>
              </a:rPr>
              <a:t> </a:t>
            </a:r>
          </a:p>
          <a:p>
            <a:pPr>
              <a:lnSpc>
                <a:spcPct val="115000"/>
              </a:lnSpc>
              <a:buClr>
                <a:schemeClr val="folHlink"/>
              </a:buClr>
              <a:buFont typeface="Wingdings" pitchFamily="2" charset="2"/>
              <a:buChar char="§"/>
            </a:pPr>
            <a:r>
              <a:rPr lang="cs-CZ" sz="2400">
                <a:solidFill>
                  <a:schemeClr val="bg1"/>
                </a:solidFill>
                <a:effectLst>
                  <a:outerShdw blurRad="38100" dist="38100" dir="2700000" algn="tl">
                    <a:srgbClr val="000000"/>
                  </a:outerShdw>
                </a:effectLst>
                <a:latin typeface="Tahoma" pitchFamily="34" charset="0"/>
              </a:rPr>
              <a:t>The first contact with Ag </a:t>
            </a:r>
          </a:p>
          <a:p>
            <a:pPr>
              <a:lnSpc>
                <a:spcPct val="115000"/>
              </a:lnSpc>
              <a:buClr>
                <a:schemeClr val="folHlink"/>
              </a:buClr>
              <a:buFont typeface="Wingdings" pitchFamily="2" charset="2"/>
              <a:buChar char="§"/>
            </a:pPr>
            <a:endParaRPr lang="cs-CZ" sz="1600">
              <a:solidFill>
                <a:schemeClr val="bg1"/>
              </a:solidFill>
              <a:effectLst>
                <a:outerShdw blurRad="38100" dist="38100" dir="2700000" algn="tl">
                  <a:srgbClr val="000000"/>
                </a:outerShdw>
              </a:effectLst>
              <a:latin typeface="Tahoma" pitchFamily="34" charset="0"/>
            </a:endParaRPr>
          </a:p>
          <a:p>
            <a:pPr>
              <a:lnSpc>
                <a:spcPct val="115000"/>
              </a:lnSpc>
              <a:buClr>
                <a:schemeClr val="folHlink"/>
              </a:buClr>
              <a:buFont typeface="Wingdings" pitchFamily="2" charset="2"/>
              <a:buChar char="§"/>
            </a:pPr>
            <a:r>
              <a:rPr lang="cs-CZ" sz="2400" u="sng">
                <a:solidFill>
                  <a:schemeClr val="bg1"/>
                </a:solidFill>
                <a:effectLst>
                  <a:outerShdw blurRad="38100" dist="38100" dir="2700000" algn="tl">
                    <a:srgbClr val="000000"/>
                  </a:outerShdw>
                </a:effectLst>
                <a:latin typeface="Tahoma" pitchFamily="34" charset="0"/>
              </a:rPr>
              <a:t>Takes place in secondary lymphoid organs</a:t>
            </a:r>
            <a:r>
              <a:rPr lang="cs-CZ" sz="2400">
                <a:solidFill>
                  <a:schemeClr val="bg1"/>
                </a:solidFill>
                <a:effectLst>
                  <a:outerShdw blurRad="38100" dist="38100" dir="2700000" algn="tl">
                    <a:srgbClr val="000000"/>
                  </a:outerShdw>
                </a:effectLst>
                <a:latin typeface="Tahoma" pitchFamily="34" charset="0"/>
              </a:rPr>
              <a:t> </a:t>
            </a:r>
          </a:p>
          <a:p>
            <a:pPr>
              <a:lnSpc>
                <a:spcPct val="115000"/>
              </a:lnSpc>
              <a:buClr>
                <a:schemeClr val="folHlink"/>
              </a:buClr>
              <a:buFont typeface="Wingdings" pitchFamily="2" charset="2"/>
              <a:buChar char="§"/>
            </a:pPr>
            <a:endParaRPr lang="cs-CZ" sz="1600">
              <a:solidFill>
                <a:schemeClr val="bg1"/>
              </a:solidFill>
              <a:effectLst>
                <a:outerShdw blurRad="38100" dist="38100" dir="2700000" algn="tl">
                  <a:srgbClr val="000000"/>
                </a:outerShdw>
              </a:effectLst>
              <a:latin typeface="Tahoma" pitchFamily="34" charset="0"/>
            </a:endParaRPr>
          </a:p>
          <a:p>
            <a:pPr>
              <a:lnSpc>
                <a:spcPct val="115000"/>
              </a:lnSpc>
              <a:buClr>
                <a:schemeClr val="folHlink"/>
              </a:buClr>
              <a:buFont typeface="Wingdings" pitchFamily="2" charset="2"/>
              <a:buChar char="§"/>
            </a:pPr>
            <a:r>
              <a:rPr lang="cs-CZ" sz="2400">
                <a:solidFill>
                  <a:schemeClr val="bg1"/>
                </a:solidFill>
                <a:effectLst>
                  <a:outerShdw blurRad="38100" dist="38100" dir="2700000" algn="tl">
                    <a:srgbClr val="000000"/>
                  </a:outerShdw>
                </a:effectLst>
                <a:latin typeface="Tahoma" pitchFamily="34" charset="0"/>
              </a:rPr>
              <a:t>Stimulation of B cells by </a:t>
            </a:r>
            <a:r>
              <a:rPr lang="cs-CZ" sz="2400">
                <a:solidFill>
                  <a:srgbClr val="FFFF00"/>
                </a:solidFill>
                <a:effectLst>
                  <a:outerShdw blurRad="38100" dist="38100" dir="2700000" algn="tl">
                    <a:srgbClr val="000000"/>
                  </a:outerShdw>
                </a:effectLst>
                <a:latin typeface="Tahoma" pitchFamily="34" charset="0"/>
              </a:rPr>
              <a:t>Ag binding to BCR</a:t>
            </a:r>
            <a:r>
              <a:rPr lang="cs-CZ" sz="2400">
                <a:solidFill>
                  <a:schemeClr val="bg1"/>
                </a:solidFill>
                <a:effectLst>
                  <a:outerShdw blurRad="38100" dist="38100" dir="2700000" algn="tl">
                    <a:srgbClr val="000000"/>
                  </a:outerShdw>
                </a:effectLst>
                <a:latin typeface="Tahoma" pitchFamily="34" charset="0"/>
              </a:rPr>
              <a:t> </a:t>
            </a:r>
          </a:p>
          <a:p>
            <a:pPr>
              <a:lnSpc>
                <a:spcPct val="115000"/>
              </a:lnSpc>
              <a:buClr>
                <a:schemeClr val="folHlink"/>
              </a:buClr>
              <a:buFont typeface="Wingdings" pitchFamily="2" charset="2"/>
              <a:buChar char="§"/>
            </a:pPr>
            <a:endParaRPr lang="cs-CZ" sz="1600">
              <a:solidFill>
                <a:schemeClr val="bg1"/>
              </a:solidFill>
              <a:effectLst>
                <a:outerShdw blurRad="38100" dist="38100" dir="2700000" algn="tl">
                  <a:srgbClr val="000000"/>
                </a:outerShdw>
              </a:effectLst>
              <a:latin typeface="Tahoma" pitchFamily="34" charset="0"/>
            </a:endParaRPr>
          </a:p>
          <a:p>
            <a:pPr>
              <a:lnSpc>
                <a:spcPct val="115000"/>
              </a:lnSpc>
              <a:buClr>
                <a:schemeClr val="folHlink"/>
              </a:buClr>
              <a:buFont typeface="Wingdings" pitchFamily="2" charset="2"/>
              <a:buChar char="§"/>
            </a:pPr>
            <a:r>
              <a:rPr lang="cs-CZ" sz="2400">
                <a:solidFill>
                  <a:srgbClr val="FFFF00"/>
                </a:solidFill>
                <a:effectLst>
                  <a:outerShdw blurRad="38100" dist="38100" dir="2700000" algn="tl">
                    <a:srgbClr val="000000"/>
                  </a:outerShdw>
                </a:effectLst>
                <a:latin typeface="Tahoma" pitchFamily="34" charset="0"/>
              </a:rPr>
              <a:t>Ag absorption by APC</a:t>
            </a:r>
            <a:r>
              <a:rPr lang="cs-CZ" sz="2400">
                <a:solidFill>
                  <a:schemeClr val="bg1"/>
                </a:solidFill>
                <a:effectLst>
                  <a:outerShdw blurRad="38100" dist="38100" dir="2700000" algn="tl">
                    <a:srgbClr val="000000"/>
                  </a:outerShdw>
                </a:effectLst>
                <a:latin typeface="Tahoma" pitchFamily="34" charset="0"/>
              </a:rPr>
              <a:t> and its presentation via MHC gp class II to precursors of T</a:t>
            </a:r>
            <a:r>
              <a:rPr lang="cs-CZ" sz="2400" baseline="-25000">
                <a:solidFill>
                  <a:schemeClr val="bg1"/>
                </a:solidFill>
                <a:effectLst>
                  <a:outerShdw blurRad="38100" dist="38100" dir="2700000" algn="tl">
                    <a:srgbClr val="000000"/>
                  </a:outerShdw>
                </a:effectLst>
                <a:latin typeface="Tahoma" pitchFamily="34" charset="0"/>
              </a:rPr>
              <a:t>H</a:t>
            </a:r>
            <a:r>
              <a:rPr lang="cs-CZ" sz="2400">
                <a:solidFill>
                  <a:schemeClr val="bg1"/>
                </a:solidFill>
                <a:effectLst>
                  <a:outerShdw blurRad="38100" dist="38100" dir="2700000" algn="tl">
                    <a:srgbClr val="000000"/>
                  </a:outerShdw>
                </a:effectLst>
                <a:latin typeface="Tahoma" pitchFamily="34" charset="0"/>
              </a:rPr>
              <a:t> cell → formation of clone of antigen-specific T</a:t>
            </a:r>
            <a:r>
              <a:rPr lang="cs-CZ" sz="2400" baseline="-25000">
                <a:solidFill>
                  <a:schemeClr val="bg1"/>
                </a:solidFill>
                <a:effectLst>
                  <a:outerShdw blurRad="38100" dist="38100" dir="2700000" algn="tl">
                    <a:srgbClr val="000000"/>
                  </a:outerShdw>
                </a:effectLst>
                <a:latin typeface="Tahoma" pitchFamily="34" charset="0"/>
              </a:rPr>
              <a:t>H</a:t>
            </a:r>
            <a:r>
              <a:rPr lang="cs-CZ" sz="2400">
                <a:solidFill>
                  <a:schemeClr val="bg1"/>
                </a:solidFill>
                <a:effectLst>
                  <a:outerShdw blurRad="38100" dist="38100" dir="2700000" algn="tl">
                    <a:srgbClr val="000000"/>
                  </a:outerShdw>
                </a:effectLst>
                <a:latin typeface="Tahoma" pitchFamily="34" charset="0"/>
              </a:rPr>
              <a:t>2 cells, which provide assistance to competent B lymphocytes, leading to their proliferation, differentiation into plasma (produce Ab) and memory cells</a:t>
            </a:r>
          </a:p>
          <a:p>
            <a:pPr>
              <a:lnSpc>
                <a:spcPct val="115000"/>
              </a:lnSpc>
              <a:buClr>
                <a:schemeClr val="folHlink"/>
              </a:buClr>
              <a:buFont typeface="Wingdings" pitchFamily="2" charset="2"/>
              <a:buChar char="§"/>
            </a:pPr>
            <a:endParaRPr lang="cs-CZ" sz="2400">
              <a:solidFill>
                <a:schemeClr val="bg1"/>
              </a:solidFill>
              <a:effectLst>
                <a:outerShdw blurRad="38100" dist="38100" dir="2700000" algn="tl">
                  <a:srgbClr val="000000"/>
                </a:outerShdw>
              </a:effectLst>
              <a:latin typeface="Tahoma"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type="body" idx="1"/>
          </p:nvPr>
        </p:nvSpPr>
        <p:spPr>
          <a:xfrm>
            <a:off x="468313" y="836613"/>
            <a:ext cx="8229600" cy="5649912"/>
          </a:xfrm>
        </p:spPr>
        <p:txBody>
          <a:bodyPr/>
          <a:lstStyle/>
          <a:p>
            <a:pPr>
              <a:lnSpc>
                <a:spcPct val="115000"/>
              </a:lnSpc>
              <a:buClr>
                <a:schemeClr val="folHlink"/>
              </a:buClr>
              <a:buFont typeface="Wingdings" pitchFamily="2" charset="2"/>
              <a:buChar char="§"/>
            </a:pPr>
            <a:r>
              <a:rPr lang="cs-CZ" sz="2400">
                <a:solidFill>
                  <a:srgbClr val="FFFF00"/>
                </a:solidFill>
                <a:effectLst>
                  <a:outerShdw blurRad="38100" dist="38100" dir="2700000" algn="tl">
                    <a:srgbClr val="000000"/>
                  </a:outerShdw>
                </a:effectLst>
                <a:latin typeface="Tahoma" pitchFamily="34" charset="0"/>
              </a:rPr>
              <a:t>Plasma cells</a:t>
            </a:r>
            <a:r>
              <a:rPr lang="cs-CZ" sz="2400">
                <a:solidFill>
                  <a:schemeClr val="bg1"/>
                </a:solidFill>
                <a:effectLst>
                  <a:outerShdw blurRad="38100" dist="38100" dir="2700000" algn="tl">
                    <a:srgbClr val="000000"/>
                  </a:outerShdw>
                </a:effectLst>
                <a:latin typeface="Tahoma" pitchFamily="34" charset="0"/>
              </a:rPr>
              <a:t> are spread by bloodstream into the organism (particularly bone marrow)</a:t>
            </a:r>
          </a:p>
          <a:p>
            <a:pPr>
              <a:lnSpc>
                <a:spcPct val="115000"/>
              </a:lnSpc>
              <a:buClr>
                <a:schemeClr val="folHlink"/>
              </a:buClr>
              <a:buFont typeface="Wingdings" pitchFamily="2" charset="2"/>
              <a:buChar char="§"/>
            </a:pPr>
            <a:endParaRPr lang="cs-CZ" sz="2400">
              <a:solidFill>
                <a:schemeClr val="bg1"/>
              </a:solidFill>
              <a:effectLst>
                <a:outerShdw blurRad="38100" dist="38100" dir="2700000" algn="tl">
                  <a:srgbClr val="000000"/>
                </a:outerShdw>
              </a:effectLst>
              <a:latin typeface="Tahoma" pitchFamily="34" charset="0"/>
            </a:endParaRPr>
          </a:p>
          <a:p>
            <a:pPr>
              <a:lnSpc>
                <a:spcPct val="115000"/>
              </a:lnSpc>
              <a:buClr>
                <a:schemeClr val="folHlink"/>
              </a:buClr>
              <a:buFont typeface="Wingdings" pitchFamily="2" charset="2"/>
              <a:buChar char="§"/>
            </a:pPr>
            <a:r>
              <a:rPr lang="cs-CZ" sz="2400">
                <a:solidFill>
                  <a:schemeClr val="bg1"/>
                </a:solidFill>
                <a:effectLst>
                  <a:outerShdw blurRad="38100" dist="38100" dir="2700000" algn="tl">
                    <a:srgbClr val="000000"/>
                  </a:outerShdw>
                </a:effectLst>
                <a:latin typeface="Tahoma" pitchFamily="34" charset="0"/>
              </a:rPr>
              <a:t>Antibodies produced in the primary stage (3-4 days) are </a:t>
            </a:r>
            <a:r>
              <a:rPr lang="cs-CZ" sz="2400">
                <a:solidFill>
                  <a:srgbClr val="FFFF00"/>
                </a:solidFill>
                <a:effectLst>
                  <a:outerShdw blurRad="38100" dist="38100" dir="2700000" algn="tl">
                    <a:srgbClr val="000000"/>
                  </a:outerShdw>
                </a:effectLst>
                <a:latin typeface="Tahoma" pitchFamily="34" charset="0"/>
              </a:rPr>
              <a:t>IgM</a:t>
            </a:r>
            <a:r>
              <a:rPr lang="cs-CZ" sz="2400">
                <a:solidFill>
                  <a:schemeClr val="bg1"/>
                </a:solidFill>
                <a:effectLst>
                  <a:outerShdw blurRad="38100" dist="38100" dir="2700000" algn="tl">
                    <a:srgbClr val="000000"/>
                  </a:outerShdw>
                </a:effectLst>
                <a:latin typeface="Tahoma" pitchFamily="34" charset="0"/>
              </a:rPr>
              <a:t> and have a low affinity for Ag, create with Ag immune complexes</a:t>
            </a:r>
          </a:p>
          <a:p>
            <a:pPr>
              <a:lnSpc>
                <a:spcPct val="115000"/>
              </a:lnSpc>
              <a:buClr>
                <a:schemeClr val="folHlink"/>
              </a:buClr>
              <a:buFont typeface="Wingdings" pitchFamily="2" charset="2"/>
              <a:buChar char="§"/>
            </a:pPr>
            <a:endParaRPr lang="cs-CZ" sz="2400">
              <a:solidFill>
                <a:schemeClr val="bg1"/>
              </a:solidFill>
              <a:effectLst>
                <a:outerShdw blurRad="38100" dist="38100" dir="2700000" algn="tl">
                  <a:srgbClr val="000000"/>
                </a:outerShdw>
              </a:effectLst>
              <a:latin typeface="Tahoma" pitchFamily="34" charset="0"/>
            </a:endParaRPr>
          </a:p>
          <a:p>
            <a:pPr>
              <a:lnSpc>
                <a:spcPct val="115000"/>
              </a:lnSpc>
              <a:buClr>
                <a:schemeClr val="folHlink"/>
              </a:buClr>
              <a:buFont typeface="Wingdings" pitchFamily="2" charset="2"/>
              <a:buChar char="§"/>
            </a:pPr>
            <a:r>
              <a:rPr lang="cs-CZ" sz="2400">
                <a:solidFill>
                  <a:srgbClr val="FFFF00"/>
                </a:solidFill>
                <a:effectLst>
                  <a:outerShdw blurRad="38100" dist="38100" dir="2700000" algn="tl">
                    <a:srgbClr val="000000"/>
                  </a:outerShdw>
                </a:effectLst>
                <a:latin typeface="Tahoma" pitchFamily="34" charset="0"/>
              </a:rPr>
              <a:t>Immune complexes</a:t>
            </a:r>
            <a:r>
              <a:rPr lang="cs-CZ" sz="2400">
                <a:solidFill>
                  <a:schemeClr val="bg1"/>
                </a:solidFill>
                <a:effectLst>
                  <a:outerShdw blurRad="38100" dist="38100" dir="2700000" algn="tl">
                    <a:srgbClr val="000000"/>
                  </a:outerShdw>
                </a:effectLst>
                <a:latin typeface="Tahoma" pitchFamily="34" charset="0"/>
              </a:rPr>
              <a:t> are captured in the secondary lymphoid organs on the surface of FDC (follicular dendritic cells) - Ag presenting cells to B lymphocytes </a:t>
            </a:r>
            <a:br>
              <a:rPr lang="cs-CZ" sz="2400">
                <a:solidFill>
                  <a:schemeClr val="bg1"/>
                </a:solidFill>
                <a:effectLst>
                  <a:outerShdw blurRad="38100" dist="38100" dir="2700000" algn="tl">
                    <a:srgbClr val="000000"/>
                  </a:outerShdw>
                </a:effectLst>
                <a:latin typeface="Tahoma" pitchFamily="34" charset="0"/>
              </a:rPr>
            </a:br>
            <a:endParaRPr lang="cs-CZ" sz="2400">
              <a:solidFill>
                <a:schemeClr val="bg1"/>
              </a:solidFill>
              <a:effectLst>
                <a:outerShdw blurRad="38100" dist="38100" dir="2700000" algn="tl">
                  <a:srgbClr val="000000"/>
                </a:outerShdw>
              </a:effectLst>
              <a:latin typeface="Tahoma"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5"/>
          <p:cNvSpPr>
            <a:spLocks noGrp="1" noChangeArrowheads="1"/>
          </p:cNvSpPr>
          <p:nvPr>
            <p:ph type="body" idx="1"/>
          </p:nvPr>
        </p:nvSpPr>
        <p:spPr>
          <a:xfrm>
            <a:off x="457200" y="260350"/>
            <a:ext cx="8229600" cy="6264275"/>
          </a:xfrm>
        </p:spPr>
        <p:txBody>
          <a:bodyPr/>
          <a:lstStyle/>
          <a:p>
            <a:pPr>
              <a:buFont typeface="Wingdings" pitchFamily="2" charset="2"/>
              <a:buNone/>
            </a:pPr>
            <a:r>
              <a:rPr lang="cs-CZ" sz="2800" b="1">
                <a:solidFill>
                  <a:schemeClr val="folHlink"/>
                </a:solidFill>
                <a:effectLst>
                  <a:outerShdw blurRad="38100" dist="38100" dir="2700000" algn="tl">
                    <a:srgbClr val="000000"/>
                  </a:outerShdw>
                </a:effectLst>
                <a:latin typeface="Tahoma" pitchFamily="34" charset="0"/>
              </a:rPr>
              <a:t>   </a:t>
            </a:r>
            <a:r>
              <a:rPr lang="cs-CZ" sz="2800" b="1" u="sng">
                <a:solidFill>
                  <a:schemeClr val="folHlink"/>
                </a:solidFill>
                <a:effectLst>
                  <a:outerShdw blurRad="38100" dist="38100" dir="2700000" algn="tl">
                    <a:srgbClr val="000000"/>
                  </a:outerShdw>
                </a:effectLst>
                <a:latin typeface="Tahoma" pitchFamily="34" charset="0"/>
              </a:rPr>
              <a:t>Secondary phase of antibody response</a:t>
            </a:r>
          </a:p>
          <a:p>
            <a:pPr>
              <a:buFont typeface="Wingdings" pitchFamily="2" charset="2"/>
              <a:buChar char="§"/>
            </a:pPr>
            <a:endParaRPr lang="cs-CZ" sz="2400">
              <a:solidFill>
                <a:schemeClr val="bg1"/>
              </a:solidFill>
              <a:effectLst>
                <a:outerShdw blurRad="38100" dist="38100" dir="2700000" algn="tl">
                  <a:srgbClr val="000000"/>
                </a:outerShdw>
              </a:effectLst>
              <a:latin typeface="Tahoma" pitchFamily="34" charset="0"/>
            </a:endParaRPr>
          </a:p>
          <a:p>
            <a:pPr>
              <a:buClr>
                <a:schemeClr val="folHlink"/>
              </a:buClr>
              <a:buFont typeface="Wingdings" pitchFamily="2" charset="2"/>
              <a:buChar char="§"/>
            </a:pPr>
            <a:r>
              <a:rPr lang="cs-CZ" sz="2400" u="sng">
                <a:solidFill>
                  <a:schemeClr val="bg1"/>
                </a:solidFill>
                <a:effectLst>
                  <a:outerShdw blurRad="38100" dist="38100" dir="2700000" algn="tl">
                    <a:srgbClr val="000000"/>
                  </a:outerShdw>
                </a:effectLst>
                <a:latin typeface="Tahoma" pitchFamily="34" charset="0"/>
              </a:rPr>
              <a:t>Recognition of Ag on FDC</a:t>
            </a:r>
          </a:p>
          <a:p>
            <a:pPr>
              <a:buClr>
                <a:schemeClr val="folHlink"/>
              </a:buClr>
              <a:buFont typeface="Wingdings" pitchFamily="2" charset="2"/>
              <a:buNone/>
            </a:pPr>
            <a:r>
              <a:rPr lang="cs-CZ" sz="2400">
                <a:solidFill>
                  <a:schemeClr val="bg1"/>
                </a:solidFill>
                <a:effectLst>
                  <a:outerShdw blurRad="38100" dist="38100" dir="2700000" algn="tl">
                    <a:srgbClr val="000000"/>
                  </a:outerShdw>
                </a:effectLst>
                <a:latin typeface="Tahoma" pitchFamily="34" charset="0"/>
              </a:rPr>
              <a:t>   (If is sufficient amount of immune complexes on FDCs and are recognized by memory B cells) </a:t>
            </a:r>
          </a:p>
          <a:p>
            <a:pPr>
              <a:buClr>
                <a:schemeClr val="folHlink"/>
              </a:buClr>
              <a:buFont typeface="Wingdings" pitchFamily="2" charset="2"/>
              <a:buChar char="§"/>
            </a:pPr>
            <a:endParaRPr lang="cs-CZ" sz="2400">
              <a:solidFill>
                <a:schemeClr val="bg1"/>
              </a:solidFill>
              <a:effectLst>
                <a:outerShdw blurRad="38100" dist="38100" dir="2700000" algn="tl">
                  <a:srgbClr val="000000"/>
                </a:outerShdw>
              </a:effectLst>
              <a:latin typeface="Tahoma" pitchFamily="34" charset="0"/>
            </a:endParaRPr>
          </a:p>
          <a:p>
            <a:pPr>
              <a:buClr>
                <a:schemeClr val="folHlink"/>
              </a:buClr>
              <a:buFont typeface="Wingdings" pitchFamily="2" charset="2"/>
              <a:buChar char="§"/>
            </a:pPr>
            <a:r>
              <a:rPr lang="cs-CZ" sz="2400">
                <a:solidFill>
                  <a:schemeClr val="bg1"/>
                </a:solidFill>
                <a:effectLst>
                  <a:outerShdw blurRad="38100" dist="38100" dir="2700000" algn="tl">
                    <a:srgbClr val="000000"/>
                  </a:outerShdw>
                </a:effectLst>
                <a:latin typeface="Tahoma" pitchFamily="34" charset="0"/>
              </a:rPr>
              <a:t>Under the influence of signals from the FDC (Ag) and T</a:t>
            </a:r>
            <a:r>
              <a:rPr lang="cs-CZ" sz="2400" baseline="-25000">
                <a:solidFill>
                  <a:schemeClr val="bg1"/>
                </a:solidFill>
                <a:effectLst>
                  <a:outerShdw blurRad="38100" dist="38100" dir="2700000" algn="tl">
                    <a:srgbClr val="000000"/>
                  </a:outerShdw>
                </a:effectLst>
                <a:latin typeface="Tahoma" pitchFamily="34" charset="0"/>
              </a:rPr>
              <a:t>H</a:t>
            </a:r>
            <a:r>
              <a:rPr lang="cs-CZ" sz="2400">
                <a:solidFill>
                  <a:schemeClr val="bg1"/>
                </a:solidFill>
                <a:effectLst>
                  <a:outerShdw blurRad="38100" dist="38100" dir="2700000" algn="tl">
                    <a:srgbClr val="000000"/>
                  </a:outerShdw>
                </a:effectLst>
                <a:latin typeface="Tahoma" pitchFamily="34" charset="0"/>
              </a:rPr>
              <a:t>2 cells (CD40L, cytokines) is again started the proliferation and differentiation of B cells accompanied with </a:t>
            </a:r>
            <a:r>
              <a:rPr lang="cs-CZ" sz="2400" u="sng">
                <a:solidFill>
                  <a:schemeClr val="bg1"/>
                </a:solidFill>
                <a:effectLst>
                  <a:outerShdw blurRad="38100" dist="38100" dir="2700000" algn="tl">
                    <a:srgbClr val="000000"/>
                  </a:outerShdw>
                </a:effectLst>
                <a:latin typeface="Tahoma" pitchFamily="34" charset="0"/>
              </a:rPr>
              <a:t>somatic mutations</a:t>
            </a:r>
            <a:r>
              <a:rPr lang="cs-CZ" sz="2400">
                <a:solidFill>
                  <a:schemeClr val="bg1"/>
                </a:solidFill>
                <a:effectLst>
                  <a:outerShdw blurRad="38100" dist="38100" dir="2700000" algn="tl">
                    <a:srgbClr val="000000"/>
                  </a:outerShdw>
                </a:effectLst>
                <a:latin typeface="Tahoma" pitchFamily="34" charset="0"/>
              </a:rPr>
              <a:t> → formation of clones of B cells with new BCR → survive only B cells with a BCR with the highest affinity for Ag = </a:t>
            </a:r>
            <a:r>
              <a:rPr lang="cs-CZ" sz="2400">
                <a:solidFill>
                  <a:srgbClr val="FFFF00"/>
                </a:solidFill>
                <a:effectLst>
                  <a:outerShdw blurRad="38100" dist="38100" dir="2700000" algn="tl">
                    <a:srgbClr val="000000"/>
                  </a:outerShdw>
                </a:effectLst>
                <a:latin typeface="Tahoma" pitchFamily="34" charset="0"/>
              </a:rPr>
              <a:t>affinity maturation of antibodies</a:t>
            </a:r>
            <a:r>
              <a:rPr lang="cs-CZ" sz="2400">
                <a:solidFill>
                  <a:schemeClr val="bg1"/>
                </a:solidFill>
                <a:effectLst>
                  <a:outerShdw blurRad="38100" dist="38100" dir="2700000" algn="tl">
                    <a:srgbClr val="000000"/>
                  </a:outerShdw>
                </a:effectLst>
                <a:latin typeface="Tahoma" pitchFamily="34" charset="0"/>
              </a:rPr>
              <a:t> </a:t>
            </a:r>
            <a:br>
              <a:rPr lang="cs-CZ" sz="2400">
                <a:solidFill>
                  <a:schemeClr val="bg1"/>
                </a:solidFill>
                <a:effectLst>
                  <a:outerShdw blurRad="38100" dist="38100" dir="2700000" algn="tl">
                    <a:srgbClr val="000000"/>
                  </a:outerShdw>
                </a:effectLst>
                <a:latin typeface="Tahoma" pitchFamily="34" charset="0"/>
              </a:rPr>
            </a:br>
            <a:endParaRPr lang="cs-CZ" sz="2400">
              <a:solidFill>
                <a:schemeClr val="bg1"/>
              </a:solidFill>
              <a:effectLst>
                <a:outerShdw blurRad="38100" dist="38100" dir="2700000" algn="tl">
                  <a:srgbClr val="000000"/>
                </a:outerShdw>
              </a:effectLst>
              <a:latin typeface="Tahoma" pitchFamily="34" charset="0"/>
            </a:endParaRPr>
          </a:p>
          <a:p>
            <a:pPr>
              <a:buClr>
                <a:schemeClr val="folHlink"/>
              </a:buClr>
              <a:buFont typeface="Wingdings" pitchFamily="2" charset="2"/>
              <a:buChar char="§"/>
            </a:pPr>
            <a:r>
              <a:rPr lang="cs-CZ" sz="2400">
                <a:solidFill>
                  <a:schemeClr val="bg1"/>
                </a:solidFill>
                <a:effectLst>
                  <a:outerShdw blurRad="38100" dist="38100" dir="2700000" algn="tl">
                    <a:srgbClr val="000000"/>
                  </a:outerShdw>
                </a:effectLst>
                <a:latin typeface="Tahoma" pitchFamily="34" charset="0"/>
              </a:rPr>
              <a:t>There is also </a:t>
            </a:r>
            <a:r>
              <a:rPr lang="cs-CZ" sz="2400">
                <a:solidFill>
                  <a:srgbClr val="FFFF00"/>
                </a:solidFill>
                <a:effectLst>
                  <a:outerShdw blurRad="38100" dist="38100" dir="2700000" algn="tl">
                    <a:srgbClr val="000000"/>
                  </a:outerShdw>
                </a:effectLst>
                <a:latin typeface="Tahoma" pitchFamily="34" charset="0"/>
              </a:rPr>
              <a:t>isotype switching</a:t>
            </a:r>
            <a:r>
              <a:rPr lang="cs-CZ" sz="2400">
                <a:solidFill>
                  <a:schemeClr val="bg1"/>
                </a:solidFill>
                <a:effectLst>
                  <a:outerShdw blurRad="38100" dist="38100" dir="2700000" algn="tl">
                    <a:srgbClr val="000000"/>
                  </a:outerShdw>
                </a:effectLst>
                <a:latin typeface="Tahoma" pitchFamily="34" charset="0"/>
              </a:rPr>
              <a:t>, which isotypes arise determines cytokine environment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type="body" idx="1"/>
          </p:nvPr>
        </p:nvSpPr>
        <p:spPr>
          <a:xfrm>
            <a:off x="468313" y="836613"/>
            <a:ext cx="8229600" cy="5832475"/>
          </a:xfrm>
        </p:spPr>
        <p:txBody>
          <a:bodyPr/>
          <a:lstStyle/>
          <a:p>
            <a:pPr>
              <a:buClr>
                <a:schemeClr val="folHlink"/>
              </a:buClr>
              <a:buFont typeface="Wingdings" pitchFamily="2" charset="2"/>
              <a:buChar char="§"/>
            </a:pPr>
            <a:r>
              <a:rPr lang="cs-CZ" sz="2400">
                <a:solidFill>
                  <a:schemeClr val="bg1"/>
                </a:solidFill>
                <a:effectLst>
                  <a:outerShdw blurRad="38100" dist="38100" dir="2700000" algn="tl">
                    <a:srgbClr val="000000"/>
                  </a:outerShdw>
                </a:effectLst>
                <a:latin typeface="Tahoma" pitchFamily="34" charset="0"/>
              </a:rPr>
              <a:t>In the secondary phase of the immune response generate </a:t>
            </a:r>
            <a:r>
              <a:rPr lang="cs-CZ" sz="2400">
                <a:solidFill>
                  <a:srgbClr val="FFFF00"/>
                </a:solidFill>
                <a:effectLst>
                  <a:outerShdw blurRad="38100" dist="38100" dir="2700000" algn="tl">
                    <a:srgbClr val="000000"/>
                  </a:outerShdw>
                </a:effectLst>
                <a:latin typeface="Tahoma" pitchFamily="34" charset="0"/>
              </a:rPr>
              <a:t>antibodies with higher affinity for Ag</a:t>
            </a:r>
            <a:r>
              <a:rPr lang="cs-CZ" sz="2400">
                <a:solidFill>
                  <a:schemeClr val="bg1"/>
                </a:solidFill>
                <a:effectLst>
                  <a:outerShdw blurRad="38100" dist="38100" dir="2700000" algn="tl">
                    <a:srgbClr val="000000"/>
                  </a:outerShdw>
                </a:effectLst>
                <a:latin typeface="Tahoma" pitchFamily="34" charset="0"/>
              </a:rPr>
              <a:t> and other effector characteristics dependent on </a:t>
            </a:r>
            <a:r>
              <a:rPr lang="cs-CZ" sz="2400">
                <a:solidFill>
                  <a:srgbClr val="FFFF00"/>
                </a:solidFill>
                <a:effectLst>
                  <a:outerShdw blurRad="38100" dist="38100" dir="2700000" algn="tl">
                    <a:srgbClr val="000000"/>
                  </a:outerShdw>
                </a:effectLst>
                <a:latin typeface="Tahoma" pitchFamily="34" charset="0"/>
              </a:rPr>
              <a:t>isotype</a:t>
            </a:r>
            <a:r>
              <a:rPr lang="cs-CZ" sz="2400">
                <a:solidFill>
                  <a:schemeClr val="bg1"/>
                </a:solidFill>
                <a:effectLst>
                  <a:outerShdw blurRad="38100" dist="38100" dir="2700000" algn="tl">
                    <a:srgbClr val="000000"/>
                  </a:outerShdw>
                </a:effectLst>
                <a:latin typeface="Tahoma" pitchFamily="34" charset="0"/>
              </a:rPr>
              <a:t>, also formed a </a:t>
            </a:r>
            <a:r>
              <a:rPr lang="cs-CZ" sz="2400">
                <a:solidFill>
                  <a:srgbClr val="FFFF00"/>
                </a:solidFill>
                <a:effectLst>
                  <a:outerShdw blurRad="38100" dist="38100" dir="2700000" algn="tl">
                    <a:srgbClr val="000000"/>
                  </a:outerShdw>
                </a:effectLst>
                <a:latin typeface="Tahoma" pitchFamily="34" charset="0"/>
              </a:rPr>
              <a:t>memory cells</a:t>
            </a:r>
            <a:r>
              <a:rPr lang="cs-CZ" sz="2400">
                <a:solidFill>
                  <a:schemeClr val="bg1"/>
                </a:solidFill>
                <a:effectLst>
                  <a:outerShdw blurRad="38100" dist="38100" dir="2700000" algn="tl">
                    <a:srgbClr val="000000"/>
                  </a:outerShdw>
                </a:effectLst>
                <a:latin typeface="Tahoma" pitchFamily="34" charset="0"/>
              </a:rPr>
              <a:t> for next meeting with the Ag </a:t>
            </a:r>
          </a:p>
          <a:p>
            <a:pPr>
              <a:buClr>
                <a:schemeClr val="folHlink"/>
              </a:buClr>
              <a:buFont typeface="Wingdings" pitchFamily="2" charset="2"/>
              <a:buChar char="§"/>
            </a:pPr>
            <a:endParaRPr lang="cs-CZ" sz="2400">
              <a:solidFill>
                <a:schemeClr val="bg1"/>
              </a:solidFill>
              <a:effectLst>
                <a:outerShdw blurRad="38100" dist="38100" dir="2700000" algn="tl">
                  <a:srgbClr val="000000"/>
                </a:outerShdw>
              </a:effectLst>
              <a:latin typeface="Tahoma" pitchFamily="34" charset="0"/>
            </a:endParaRPr>
          </a:p>
          <a:p>
            <a:pPr>
              <a:buClr>
                <a:schemeClr val="folHlink"/>
              </a:buClr>
              <a:buFont typeface="Wingdings" pitchFamily="2" charset="2"/>
              <a:buChar char="§"/>
            </a:pPr>
            <a:r>
              <a:rPr lang="cs-CZ" sz="2400">
                <a:solidFill>
                  <a:schemeClr val="bg1"/>
                </a:solidFill>
                <a:effectLst>
                  <a:outerShdw blurRad="38100" dist="38100" dir="2700000" algn="tl">
                    <a:srgbClr val="000000"/>
                  </a:outerShdw>
                </a:effectLst>
                <a:latin typeface="Tahoma" pitchFamily="34" charset="0"/>
              </a:rPr>
              <a:t>Antibodies in the body after primary infection persist for a long time </a:t>
            </a:r>
            <a:br>
              <a:rPr lang="cs-CZ" sz="2400">
                <a:solidFill>
                  <a:schemeClr val="bg1"/>
                </a:solidFill>
                <a:effectLst>
                  <a:outerShdw blurRad="38100" dist="38100" dir="2700000" algn="tl">
                    <a:srgbClr val="000000"/>
                  </a:outerShdw>
                </a:effectLst>
                <a:latin typeface="Tahoma" pitchFamily="34" charset="0"/>
              </a:rPr>
            </a:br>
            <a:endParaRPr lang="cs-CZ" sz="2400">
              <a:solidFill>
                <a:schemeClr val="bg1"/>
              </a:solidFill>
              <a:effectLst>
                <a:outerShdw blurRad="38100" dist="38100" dir="2700000" algn="tl">
                  <a:srgbClr val="000000"/>
                </a:outerShdw>
              </a:effectLst>
              <a:latin typeface="Tahoma" pitchFamily="34" charset="0"/>
            </a:endParaRPr>
          </a:p>
          <a:p>
            <a:pPr>
              <a:buClr>
                <a:schemeClr val="folHlink"/>
              </a:buClr>
              <a:buFont typeface="Wingdings" pitchFamily="2" charset="2"/>
              <a:buChar char="§"/>
            </a:pPr>
            <a:r>
              <a:rPr lang="cs-CZ" sz="2400">
                <a:solidFill>
                  <a:schemeClr val="bg1"/>
                </a:solidFill>
                <a:effectLst>
                  <a:outerShdw blurRad="38100" dist="38100" dir="2700000" algn="tl">
                    <a:srgbClr val="000000"/>
                  </a:outerShdw>
                </a:effectLst>
                <a:latin typeface="Tahoma" pitchFamily="34" charset="0"/>
              </a:rPr>
              <a:t>Contact between </a:t>
            </a:r>
            <a:r>
              <a:rPr lang="cs-CZ" sz="2400">
                <a:solidFill>
                  <a:srgbClr val="FFFF00"/>
                </a:solidFill>
                <a:effectLst>
                  <a:outerShdw blurRad="38100" dist="38100" dir="2700000" algn="tl">
                    <a:srgbClr val="000000"/>
                  </a:outerShdw>
                </a:effectLst>
                <a:latin typeface="Tahoma" pitchFamily="34" charset="0"/>
              </a:rPr>
              <a:t>CD40</a:t>
            </a:r>
            <a:r>
              <a:rPr lang="cs-CZ" sz="2400">
                <a:solidFill>
                  <a:schemeClr val="bg1"/>
                </a:solidFill>
                <a:effectLst>
                  <a:outerShdw blurRad="38100" dist="38100" dir="2700000" algn="tl">
                    <a:srgbClr val="000000"/>
                  </a:outerShdw>
                </a:effectLst>
                <a:latin typeface="Tahoma" pitchFamily="34" charset="0"/>
              </a:rPr>
              <a:t> (B lymphocytes) and </a:t>
            </a:r>
            <a:r>
              <a:rPr lang="cs-CZ" sz="2400">
                <a:solidFill>
                  <a:srgbClr val="FFFF00"/>
                </a:solidFill>
                <a:effectLst>
                  <a:outerShdw blurRad="38100" dist="38100" dir="2700000" algn="tl">
                    <a:srgbClr val="000000"/>
                  </a:outerShdw>
                </a:effectLst>
                <a:latin typeface="Tahoma" pitchFamily="34" charset="0"/>
              </a:rPr>
              <a:t>CD40L</a:t>
            </a:r>
            <a:r>
              <a:rPr lang="cs-CZ" sz="2400">
                <a:solidFill>
                  <a:schemeClr val="bg1"/>
                </a:solidFill>
                <a:effectLst>
                  <a:outerShdw blurRad="38100" dist="38100" dir="2700000" algn="tl">
                    <a:srgbClr val="000000"/>
                  </a:outerShdw>
                </a:effectLst>
                <a:latin typeface="Tahoma" pitchFamily="34" charset="0"/>
              </a:rPr>
              <a:t> (T</a:t>
            </a:r>
            <a:r>
              <a:rPr lang="cs-CZ" sz="2400" baseline="-25000">
                <a:solidFill>
                  <a:schemeClr val="bg1"/>
                </a:solidFill>
                <a:effectLst>
                  <a:outerShdw blurRad="38100" dist="38100" dir="2700000" algn="tl">
                    <a:srgbClr val="000000"/>
                  </a:outerShdw>
                </a:effectLst>
                <a:latin typeface="Tahoma" pitchFamily="34" charset="0"/>
              </a:rPr>
              <a:t>H</a:t>
            </a:r>
            <a:r>
              <a:rPr lang="cs-CZ" sz="2400">
                <a:solidFill>
                  <a:schemeClr val="bg1"/>
                </a:solidFill>
                <a:effectLst>
                  <a:outerShdw blurRad="38100" dist="38100" dir="2700000" algn="tl">
                    <a:srgbClr val="000000"/>
                  </a:outerShdw>
                </a:effectLst>
                <a:latin typeface="Tahoma" pitchFamily="34" charset="0"/>
              </a:rPr>
              <a:t>2 lymphocytes) is essential for the initiation of </a:t>
            </a:r>
            <a:r>
              <a:rPr lang="cs-CZ" sz="2400" u="sng">
                <a:solidFill>
                  <a:schemeClr val="bg1"/>
                </a:solidFill>
                <a:effectLst>
                  <a:outerShdw blurRad="38100" dist="38100" dir="2700000" algn="tl">
                    <a:srgbClr val="000000"/>
                  </a:outerShdw>
                </a:effectLst>
                <a:latin typeface="Tahoma" pitchFamily="34" charset="0"/>
              </a:rPr>
              <a:t>somatic mutations, isotype switching and formation of memory cells </a:t>
            </a:r>
            <a:br>
              <a:rPr lang="cs-CZ" sz="2400" u="sng">
                <a:solidFill>
                  <a:schemeClr val="bg1"/>
                </a:solidFill>
                <a:effectLst>
                  <a:outerShdw blurRad="38100" dist="38100" dir="2700000" algn="tl">
                    <a:srgbClr val="000000"/>
                  </a:outerShdw>
                </a:effectLst>
                <a:latin typeface="Tahoma" pitchFamily="34" charset="0"/>
              </a:rPr>
            </a:br>
            <a:r>
              <a:rPr lang="cs-CZ" sz="2400">
                <a:solidFill>
                  <a:schemeClr val="bg1"/>
                </a:solidFill>
                <a:effectLst>
                  <a:outerShdw blurRad="38100" dist="38100" dir="2700000" algn="tl">
                    <a:srgbClr val="000000"/>
                  </a:outerShdw>
                </a:effectLst>
                <a:latin typeface="Tahoma" pitchFamily="34" charset="0"/>
              </a:rPr>
              <a:t/>
            </a:r>
            <a:br>
              <a:rPr lang="cs-CZ" sz="2400">
                <a:solidFill>
                  <a:schemeClr val="bg1"/>
                </a:solidFill>
                <a:effectLst>
                  <a:outerShdw blurRad="38100" dist="38100" dir="2700000" algn="tl">
                    <a:srgbClr val="000000"/>
                  </a:outerShdw>
                </a:effectLst>
                <a:latin typeface="Tahoma" pitchFamily="34" charset="0"/>
              </a:rPr>
            </a:br>
            <a:endParaRPr lang="cs-CZ" sz="2400">
              <a:solidFill>
                <a:schemeClr val="bg1"/>
              </a:solidFill>
              <a:effectLst>
                <a:outerShdw blurRad="38100" dist="38100" dir="2700000" algn="tl">
                  <a:srgbClr val="000000"/>
                </a:outerShdw>
              </a:effectLst>
              <a:latin typeface="Tahoma"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ph type="body" idx="1"/>
          </p:nvPr>
        </p:nvPicPr>
        <p:blipFill>
          <a:blip r:embed="rId2"/>
          <a:srcRect/>
          <a:stretch>
            <a:fillRect/>
          </a:stretch>
        </p:blipFill>
        <p:spPr>
          <a:xfrm>
            <a:off x="900113" y="1125538"/>
            <a:ext cx="7294562" cy="4525962"/>
          </a:xfrm>
          <a:noFill/>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4"/>
          <p:cNvSpPr>
            <a:spLocks noGrp="1" noChangeArrowheads="1"/>
          </p:cNvSpPr>
          <p:nvPr>
            <p:ph type="title"/>
          </p:nvPr>
        </p:nvSpPr>
        <p:spPr>
          <a:xfrm>
            <a:off x="395288" y="2852738"/>
            <a:ext cx="8229600" cy="1143000"/>
          </a:xfrm>
        </p:spPr>
        <p:txBody>
          <a:bodyPr/>
          <a:lstStyle/>
          <a:p>
            <a:pPr>
              <a:lnSpc>
                <a:spcPct val="125000"/>
              </a:lnSpc>
            </a:pPr>
            <a:r>
              <a:rPr lang="cs-CZ" b="1">
                <a:solidFill>
                  <a:schemeClr val="bg1"/>
                </a:solidFill>
                <a:effectLst>
                  <a:outerShdw blurRad="38100" dist="38100" dir="2700000" algn="tl">
                    <a:srgbClr val="000000"/>
                  </a:outerShdw>
                </a:effectLst>
                <a:latin typeface="Tahoma" pitchFamily="34" charset="0"/>
              </a:rPr>
              <a:t>Physiological mechanisms of regulation of the immune system</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cs-CZ" sz="2800" b="1">
                <a:solidFill>
                  <a:schemeClr val="folHlink"/>
                </a:solidFill>
                <a:effectLst>
                  <a:outerShdw blurRad="38100" dist="38100" dir="2700000" algn="tl">
                    <a:srgbClr val="000000"/>
                  </a:outerShdw>
                </a:effectLst>
                <a:latin typeface="Tahoma" pitchFamily="34" charset="0"/>
              </a:rPr>
              <a:t>Regulation by antigen</a:t>
            </a:r>
          </a:p>
        </p:txBody>
      </p:sp>
      <p:sp>
        <p:nvSpPr>
          <p:cNvPr id="46083" name="Rectangle 3"/>
          <p:cNvSpPr>
            <a:spLocks noGrp="1" noChangeArrowheads="1"/>
          </p:cNvSpPr>
          <p:nvPr>
            <p:ph type="body" idx="1"/>
          </p:nvPr>
        </p:nvSpPr>
        <p:spPr/>
        <p:txBody>
          <a:bodyPr/>
          <a:lstStyle/>
          <a:p>
            <a:pPr>
              <a:buClr>
                <a:schemeClr val="folHlink"/>
              </a:buClr>
              <a:buFont typeface="Wingdings" pitchFamily="2" charset="2"/>
              <a:buChar char="§"/>
            </a:pPr>
            <a:r>
              <a:rPr lang="cs-CZ" sz="2400">
                <a:solidFill>
                  <a:schemeClr val="bg1"/>
                </a:solidFill>
                <a:effectLst>
                  <a:outerShdw blurRad="38100" dist="38100" dir="2700000" algn="tl">
                    <a:srgbClr val="000000"/>
                  </a:outerShdw>
                </a:effectLst>
                <a:latin typeface="Tahoma" pitchFamily="34" charset="0"/>
              </a:rPr>
              <a:t>Induce immune responses and extinction</a:t>
            </a:r>
          </a:p>
          <a:p>
            <a:pPr>
              <a:buClr>
                <a:schemeClr val="folHlink"/>
              </a:buClr>
              <a:buFont typeface="Wingdings" pitchFamily="2" charset="2"/>
              <a:buChar char="§"/>
            </a:pPr>
            <a:endParaRPr lang="cs-CZ" sz="2400">
              <a:solidFill>
                <a:schemeClr val="bg1"/>
              </a:solidFill>
              <a:effectLst>
                <a:outerShdw blurRad="38100" dist="38100" dir="2700000" algn="tl">
                  <a:srgbClr val="000000"/>
                </a:outerShdw>
              </a:effectLst>
              <a:latin typeface="Tahoma" pitchFamily="34" charset="0"/>
            </a:endParaRPr>
          </a:p>
          <a:p>
            <a:pPr>
              <a:buClr>
                <a:schemeClr val="folHlink"/>
              </a:buClr>
              <a:buFont typeface="Wingdings" pitchFamily="2" charset="2"/>
              <a:buChar char="§"/>
            </a:pPr>
            <a:r>
              <a:rPr lang="cs-CZ" sz="2400">
                <a:solidFill>
                  <a:schemeClr val="bg1"/>
                </a:solidFill>
                <a:effectLst>
                  <a:outerShdw blurRad="38100" dist="38100" dir="2700000" algn="tl">
                    <a:srgbClr val="000000"/>
                  </a:outerShdw>
                </a:effectLst>
                <a:latin typeface="Tahoma" pitchFamily="34" charset="0"/>
              </a:rPr>
              <a:t>Affinity maturation of B lymphocytes </a:t>
            </a:r>
            <a:br>
              <a:rPr lang="cs-CZ" sz="2400">
                <a:solidFill>
                  <a:schemeClr val="bg1"/>
                </a:solidFill>
                <a:effectLst>
                  <a:outerShdw blurRad="38100" dist="38100" dir="2700000" algn="tl">
                    <a:srgbClr val="000000"/>
                  </a:outerShdw>
                </a:effectLst>
                <a:latin typeface="Tahoma" pitchFamily="34" charset="0"/>
              </a:rPr>
            </a:br>
            <a:endParaRPr lang="cs-CZ" sz="2400">
              <a:solidFill>
                <a:schemeClr val="bg1"/>
              </a:solidFill>
              <a:effectLst>
                <a:outerShdw blurRad="38100" dist="38100" dir="2700000" algn="tl">
                  <a:srgbClr val="000000"/>
                </a:outerShdw>
              </a:effectLst>
              <a:latin typeface="Tahoma" pitchFamily="34" charset="0"/>
            </a:endParaRPr>
          </a:p>
          <a:p>
            <a:pPr>
              <a:buClr>
                <a:schemeClr val="folHlink"/>
              </a:buClr>
              <a:buFont typeface="Wingdings" pitchFamily="2" charset="2"/>
              <a:buChar char="§"/>
            </a:pPr>
            <a:r>
              <a:rPr lang="cs-CZ" sz="2400">
                <a:solidFill>
                  <a:schemeClr val="bg1"/>
                </a:solidFill>
                <a:effectLst>
                  <a:outerShdw blurRad="38100" dist="38100" dir="2700000" algn="tl">
                    <a:srgbClr val="000000"/>
                  </a:outerShdw>
                </a:effectLst>
                <a:latin typeface="Tahoma" pitchFamily="34" charset="0"/>
              </a:rPr>
              <a:t>Maintaining immunological memory</a:t>
            </a:r>
          </a:p>
          <a:p>
            <a:pPr>
              <a:buClr>
                <a:schemeClr val="folHlink"/>
              </a:buClr>
              <a:buFont typeface="Wingdings" pitchFamily="2" charset="2"/>
              <a:buChar char="§"/>
            </a:pPr>
            <a:endParaRPr lang="cs-CZ" sz="2400">
              <a:solidFill>
                <a:schemeClr val="bg1"/>
              </a:solidFill>
              <a:effectLst>
                <a:outerShdw blurRad="38100" dist="38100" dir="2700000" algn="tl">
                  <a:srgbClr val="000000"/>
                </a:outerShdw>
              </a:effectLst>
              <a:latin typeface="Tahoma" pitchFamily="34" charset="0"/>
            </a:endParaRPr>
          </a:p>
          <a:p>
            <a:pPr>
              <a:buClr>
                <a:schemeClr val="folHlink"/>
              </a:buClr>
              <a:buFont typeface="Wingdings" pitchFamily="2" charset="2"/>
              <a:buChar char="§"/>
            </a:pPr>
            <a:r>
              <a:rPr lang="cs-CZ" sz="2400">
                <a:solidFill>
                  <a:schemeClr val="bg1"/>
                </a:solidFill>
                <a:effectLst>
                  <a:outerShdw blurRad="38100" dist="38100" dir="2700000" algn="tl">
                    <a:srgbClr val="000000"/>
                  </a:outerShdw>
                </a:effectLst>
                <a:latin typeface="Tahoma" pitchFamily="34" charset="0"/>
              </a:rPr>
              <a:t>Antigenic competition  </a:t>
            </a:r>
            <a:br>
              <a:rPr lang="cs-CZ" sz="2400">
                <a:solidFill>
                  <a:schemeClr val="bg1"/>
                </a:solidFill>
                <a:effectLst>
                  <a:outerShdw blurRad="38100" dist="38100" dir="2700000" algn="tl">
                    <a:srgbClr val="000000"/>
                  </a:outerShdw>
                </a:effectLst>
                <a:latin typeface="Tahoma" pitchFamily="34" charset="0"/>
              </a:rPr>
            </a:br>
            <a:endParaRPr lang="cs-CZ" sz="2400">
              <a:solidFill>
                <a:schemeClr val="bg1"/>
              </a:solidFill>
              <a:effectLst>
                <a:outerShdw blurRad="38100" dist="38100" dir="2700000" algn="tl">
                  <a:srgbClr val="000000"/>
                </a:outerShdw>
              </a:effectLst>
              <a:latin typeface="Tahoma" pitchFamily="34" charset="0"/>
            </a:endParaRPr>
          </a:p>
          <a:p>
            <a:pPr>
              <a:buClr>
                <a:schemeClr val="folHlink"/>
              </a:buClr>
              <a:buFont typeface="Wingdings" pitchFamily="2" charset="2"/>
              <a:buChar char="§"/>
            </a:pPr>
            <a:r>
              <a:rPr lang="cs-CZ" sz="2400">
                <a:solidFill>
                  <a:schemeClr val="bg1"/>
                </a:solidFill>
                <a:effectLst>
                  <a:outerShdw blurRad="38100" dist="38100" dir="2700000" algn="tl">
                    <a:srgbClr val="000000"/>
                  </a:outerShdw>
                </a:effectLst>
                <a:latin typeface="Tahoma" pitchFamily="34" charset="0"/>
              </a:rPr>
              <a:t>Threshold density of the complex MHC II-gp Ag on APC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229600" cy="1066800"/>
          </a:xfrm>
        </p:spPr>
        <p:txBody>
          <a:bodyPr/>
          <a:lstStyle/>
          <a:p>
            <a:r>
              <a:rPr lang="cs-CZ" sz="2800" b="1">
                <a:solidFill>
                  <a:schemeClr val="folHlink"/>
                </a:solidFill>
                <a:effectLst>
                  <a:outerShdw blurRad="38100" dist="38100" dir="2700000" algn="tl">
                    <a:srgbClr val="000000"/>
                  </a:outerShdw>
                </a:effectLst>
                <a:latin typeface="Tahoma" pitchFamily="34" charset="0"/>
              </a:rPr>
              <a:t>T-lymphocytes selection</a:t>
            </a:r>
          </a:p>
        </p:txBody>
      </p:sp>
      <p:sp>
        <p:nvSpPr>
          <p:cNvPr id="4099" name="Rectangle 3"/>
          <p:cNvSpPr>
            <a:spLocks noGrp="1" noChangeArrowheads="1"/>
          </p:cNvSpPr>
          <p:nvPr>
            <p:ph type="body" idx="1"/>
          </p:nvPr>
        </p:nvSpPr>
        <p:spPr>
          <a:xfrm>
            <a:off x="468313" y="1125538"/>
            <a:ext cx="8424862" cy="5327650"/>
          </a:xfrm>
        </p:spPr>
        <p:txBody>
          <a:bodyPr/>
          <a:lstStyle/>
          <a:p>
            <a:pPr>
              <a:buClr>
                <a:schemeClr val="folHlink"/>
              </a:buClr>
              <a:buFont typeface="Wingdings" pitchFamily="2" charset="2"/>
              <a:buChar char="§"/>
            </a:pPr>
            <a:r>
              <a:rPr lang="cs-CZ" sz="2000" b="1">
                <a:solidFill>
                  <a:schemeClr val="folHlink"/>
                </a:solidFill>
                <a:effectLst>
                  <a:outerShdw blurRad="38100" dist="38100" dir="2700000" algn="tl">
                    <a:srgbClr val="000000"/>
                  </a:outerShdw>
                </a:effectLst>
                <a:latin typeface="Tahoma" pitchFamily="34" charset="0"/>
              </a:rPr>
              <a:t>Negative selection</a:t>
            </a:r>
            <a:r>
              <a:rPr lang="cs-CZ" sz="2000">
                <a:solidFill>
                  <a:schemeClr val="bg1"/>
                </a:solidFill>
                <a:effectLst>
                  <a:outerShdw blurRad="38100" dist="38100" dir="2700000" algn="tl">
                    <a:srgbClr val="000000"/>
                  </a:outerShdw>
                </a:effectLst>
                <a:latin typeface="Tahoma" pitchFamily="34" charset="0"/>
              </a:rPr>
              <a:t> - the elimination of </a:t>
            </a:r>
            <a:r>
              <a:rPr lang="cs-CZ" sz="2000" u="sng">
                <a:solidFill>
                  <a:schemeClr val="bg1"/>
                </a:solidFill>
                <a:effectLst>
                  <a:outerShdw blurRad="38100" dist="38100" dir="2700000" algn="tl">
                    <a:srgbClr val="000000"/>
                  </a:outerShdw>
                </a:effectLst>
                <a:latin typeface="Tahoma" pitchFamily="34" charset="0"/>
              </a:rPr>
              <a:t>autoreactive</a:t>
            </a:r>
            <a:r>
              <a:rPr lang="cs-CZ" sz="2000">
                <a:solidFill>
                  <a:schemeClr val="bg1"/>
                </a:solidFill>
                <a:effectLst>
                  <a:outerShdw blurRad="38100" dist="38100" dir="2700000" algn="tl">
                    <a:srgbClr val="000000"/>
                  </a:outerShdw>
                </a:effectLst>
                <a:latin typeface="Tahoma" pitchFamily="34" charset="0"/>
              </a:rPr>
              <a:t> cells, when thymocytes binds enough strongly by their TCR complex of MHCgp with normal peptides (from autoantigens)which are presented on surface of thymic cells thymocyte receives signals leading to apoptotic cell death </a:t>
            </a:r>
            <a:br>
              <a:rPr lang="cs-CZ" sz="2000">
                <a:solidFill>
                  <a:schemeClr val="bg1"/>
                </a:solidFill>
                <a:effectLst>
                  <a:outerShdw blurRad="38100" dist="38100" dir="2700000" algn="tl">
                    <a:srgbClr val="000000"/>
                  </a:outerShdw>
                </a:effectLst>
                <a:latin typeface="Tahoma" pitchFamily="34" charset="0"/>
              </a:rPr>
            </a:br>
            <a:r>
              <a:rPr lang="cs-CZ" sz="2000" b="1">
                <a:solidFill>
                  <a:schemeClr val="bg1"/>
                </a:solidFill>
                <a:effectLst>
                  <a:outerShdw blurRad="38100" dist="38100" dir="2700000" algn="tl">
                    <a:srgbClr val="000000"/>
                  </a:outerShdw>
                </a:effectLst>
                <a:latin typeface="Tahoma" pitchFamily="34" charset="0"/>
              </a:rPr>
              <a:t>PAE cells</a:t>
            </a:r>
            <a:r>
              <a:rPr lang="cs-CZ" sz="2000">
                <a:solidFill>
                  <a:schemeClr val="bg1"/>
                </a:solidFill>
                <a:effectLst>
                  <a:outerShdw blurRad="38100" dist="38100" dir="2700000" algn="tl">
                    <a:srgbClr val="000000"/>
                  </a:outerShdw>
                </a:effectLst>
                <a:latin typeface="Tahoma" pitchFamily="34" charset="0"/>
              </a:rPr>
              <a:t> (peripherial antigen expressing cells) </a:t>
            </a:r>
            <a:br>
              <a:rPr lang="cs-CZ" sz="2000">
                <a:solidFill>
                  <a:schemeClr val="bg1"/>
                </a:solidFill>
                <a:effectLst>
                  <a:outerShdw blurRad="38100" dist="38100" dir="2700000" algn="tl">
                    <a:srgbClr val="000000"/>
                  </a:outerShdw>
                </a:effectLst>
                <a:latin typeface="Tahoma" pitchFamily="34" charset="0"/>
              </a:rPr>
            </a:br>
            <a:endParaRPr lang="cs-CZ" sz="2000">
              <a:solidFill>
                <a:schemeClr val="bg1"/>
              </a:solidFill>
              <a:effectLst>
                <a:outerShdw blurRad="38100" dist="38100" dir="2700000" algn="tl">
                  <a:srgbClr val="000000"/>
                </a:outerShdw>
              </a:effectLst>
              <a:latin typeface="Tahoma" pitchFamily="34" charset="0"/>
            </a:endParaRPr>
          </a:p>
          <a:p>
            <a:pPr>
              <a:buClr>
                <a:schemeClr val="folHlink"/>
              </a:buClr>
              <a:buFont typeface="Wingdings" pitchFamily="2" charset="2"/>
              <a:buChar char="§"/>
            </a:pPr>
            <a:r>
              <a:rPr lang="cs-CZ" sz="2000" b="1">
                <a:solidFill>
                  <a:schemeClr val="folHlink"/>
                </a:solidFill>
                <a:effectLst>
                  <a:outerShdw blurRad="38100" dist="38100" dir="2700000" algn="tl">
                    <a:srgbClr val="000000"/>
                  </a:outerShdw>
                </a:effectLst>
                <a:latin typeface="Tahoma" pitchFamily="34" charset="0"/>
              </a:rPr>
              <a:t>Positive selection</a:t>
            </a:r>
            <a:r>
              <a:rPr lang="cs-CZ" sz="2000">
                <a:solidFill>
                  <a:schemeClr val="bg1"/>
                </a:solidFill>
                <a:effectLst>
                  <a:outerShdw blurRad="38100" dist="38100" dir="2700000" algn="tl">
                    <a:srgbClr val="000000"/>
                  </a:outerShdw>
                </a:effectLst>
                <a:latin typeface="Tahoma" pitchFamily="34" charset="0"/>
              </a:rPr>
              <a:t> - the elimination of cells with </a:t>
            </a:r>
            <a:r>
              <a:rPr lang="cs-CZ" sz="2000" u="sng">
                <a:solidFill>
                  <a:schemeClr val="bg1"/>
                </a:solidFill>
                <a:effectLst>
                  <a:outerShdw blurRad="38100" dist="38100" dir="2700000" algn="tl">
                    <a:srgbClr val="000000"/>
                  </a:outerShdw>
                </a:effectLst>
                <a:latin typeface="Tahoma" pitchFamily="34" charset="0"/>
              </a:rPr>
              <a:t>dysfunctional TCR</a:t>
            </a:r>
            <a:r>
              <a:rPr lang="cs-CZ" sz="2000">
                <a:solidFill>
                  <a:schemeClr val="bg1"/>
                </a:solidFill>
                <a:effectLst>
                  <a:outerShdw blurRad="38100" dist="38100" dir="2700000" algn="tl">
                    <a:srgbClr val="000000"/>
                  </a:outerShdw>
                </a:effectLst>
                <a:latin typeface="Tahoma" pitchFamily="34" charset="0"/>
              </a:rPr>
              <a:t>, </a:t>
            </a:r>
            <a:br>
              <a:rPr lang="cs-CZ" sz="2000">
                <a:solidFill>
                  <a:schemeClr val="bg1"/>
                </a:solidFill>
                <a:effectLst>
                  <a:outerShdw blurRad="38100" dist="38100" dir="2700000" algn="tl">
                    <a:srgbClr val="000000"/>
                  </a:outerShdw>
                </a:effectLst>
                <a:latin typeface="Tahoma" pitchFamily="34" charset="0"/>
              </a:rPr>
            </a:br>
            <a:r>
              <a:rPr lang="cs-CZ" sz="2000">
                <a:solidFill>
                  <a:schemeClr val="bg1"/>
                </a:solidFill>
                <a:effectLst>
                  <a:outerShdw blurRad="38100" dist="38100" dir="2700000" algn="tl">
                    <a:srgbClr val="000000"/>
                  </a:outerShdw>
                </a:effectLst>
                <a:latin typeface="Tahoma" pitchFamily="34" charset="0"/>
              </a:rPr>
              <a:t>positively are selected thymocytes that recognize MHC gp with low affinity, then maintain the expression of CD4 or CD8 (depending what class of MHC gp binds to the TCR). These </a:t>
            </a:r>
            <a:r>
              <a:rPr lang="cs-CZ" sz="2000" u="sng">
                <a:solidFill>
                  <a:schemeClr val="bg1"/>
                </a:solidFill>
                <a:effectLst>
                  <a:outerShdw blurRad="38100" dist="38100" dir="2700000" algn="tl">
                    <a:srgbClr val="000000"/>
                  </a:outerShdw>
                </a:effectLst>
                <a:latin typeface="Tahoma" pitchFamily="34" charset="0"/>
              </a:rPr>
              <a:t>mature T cells</a:t>
            </a:r>
            <a:r>
              <a:rPr lang="cs-CZ" sz="2000">
                <a:solidFill>
                  <a:schemeClr val="bg1"/>
                </a:solidFill>
                <a:effectLst>
                  <a:outerShdw blurRad="38100" dist="38100" dir="2700000" algn="tl">
                    <a:srgbClr val="000000"/>
                  </a:outerShdw>
                </a:effectLst>
                <a:latin typeface="Tahoma" pitchFamily="34" charset="0"/>
              </a:rPr>
              <a:t> (Medullary thymocytes) leave the thymus and migrate to secondary lymphoid organs </a:t>
            </a:r>
            <a:br>
              <a:rPr lang="cs-CZ" sz="2000">
                <a:solidFill>
                  <a:schemeClr val="bg1"/>
                </a:solidFill>
                <a:effectLst>
                  <a:outerShdw blurRad="38100" dist="38100" dir="2700000" algn="tl">
                    <a:srgbClr val="000000"/>
                  </a:outerShdw>
                </a:effectLst>
                <a:latin typeface="Tahoma" pitchFamily="34" charset="0"/>
              </a:rPr>
            </a:br>
            <a:r>
              <a:rPr lang="cs-CZ" sz="2000">
                <a:solidFill>
                  <a:schemeClr val="bg1"/>
                </a:solidFill>
                <a:effectLst>
                  <a:outerShdw blurRad="38100" dist="38100" dir="2700000" algn="tl">
                    <a:srgbClr val="000000"/>
                  </a:outerShdw>
                </a:effectLst>
                <a:latin typeface="Tahoma" pitchFamily="34" charset="0"/>
              </a:rPr>
              <a:t/>
            </a:r>
            <a:br>
              <a:rPr lang="cs-CZ" sz="2000">
                <a:solidFill>
                  <a:schemeClr val="bg1"/>
                </a:solidFill>
                <a:effectLst>
                  <a:outerShdw blurRad="38100" dist="38100" dir="2700000" algn="tl">
                    <a:srgbClr val="000000"/>
                  </a:outerShdw>
                </a:effectLst>
                <a:latin typeface="Tahoma" pitchFamily="34" charset="0"/>
              </a:rPr>
            </a:br>
            <a:r>
              <a:rPr lang="cs-CZ" sz="2000">
                <a:solidFill>
                  <a:schemeClr val="bg1"/>
                </a:solidFill>
                <a:effectLst>
                  <a:outerShdw blurRad="38100" dist="38100" dir="2700000" algn="tl">
                    <a:srgbClr val="000000"/>
                  </a:outerShdw>
                </a:effectLst>
                <a:latin typeface="Tahoma" pitchFamily="34" charset="0"/>
              </a:rPr>
              <a:t>98% of pro-thymocytes in the thymus during its development dies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cs-CZ" sz="2800" b="1">
                <a:solidFill>
                  <a:schemeClr val="folHlink"/>
                </a:solidFill>
                <a:effectLst>
                  <a:outerShdw blurRad="38100" dist="38100" dir="2700000" algn="tl">
                    <a:srgbClr val="000000"/>
                  </a:outerShdw>
                </a:effectLst>
                <a:latin typeface="Tahoma" pitchFamily="34" charset="0"/>
              </a:rPr>
              <a:t>Regulation by antagonistic peptides</a:t>
            </a:r>
          </a:p>
        </p:txBody>
      </p:sp>
      <p:sp>
        <p:nvSpPr>
          <p:cNvPr id="47107" name="Rectangle 3"/>
          <p:cNvSpPr>
            <a:spLocks noGrp="1" noChangeArrowheads="1"/>
          </p:cNvSpPr>
          <p:nvPr>
            <p:ph type="body" idx="1"/>
          </p:nvPr>
        </p:nvSpPr>
        <p:spPr>
          <a:xfrm>
            <a:off x="457200" y="1600200"/>
            <a:ext cx="8229600" cy="4924425"/>
          </a:xfrm>
        </p:spPr>
        <p:txBody>
          <a:bodyPr/>
          <a:lstStyle/>
          <a:p>
            <a:pPr>
              <a:lnSpc>
                <a:spcPct val="90000"/>
              </a:lnSpc>
              <a:buClr>
                <a:schemeClr val="folHlink"/>
              </a:buClr>
              <a:buFont typeface="Wingdings" pitchFamily="2" charset="2"/>
              <a:buChar char="§"/>
            </a:pPr>
            <a:r>
              <a:rPr lang="cs-CZ" sz="2400">
                <a:solidFill>
                  <a:schemeClr val="folHlink"/>
                </a:solidFill>
                <a:effectLst>
                  <a:outerShdw blurRad="38100" dist="38100" dir="2700000" algn="tl">
                    <a:srgbClr val="000000"/>
                  </a:outerShdw>
                </a:effectLst>
                <a:latin typeface="Tahoma" pitchFamily="34" charset="0"/>
              </a:rPr>
              <a:t>Agonist</a:t>
            </a:r>
            <a:r>
              <a:rPr lang="cs-CZ" sz="2400">
                <a:solidFill>
                  <a:schemeClr val="bg1"/>
                </a:solidFill>
                <a:effectLst>
                  <a:outerShdw blurRad="38100" dist="38100" dir="2700000" algn="tl">
                    <a:srgbClr val="000000"/>
                  </a:outerShdw>
                </a:effectLst>
                <a:latin typeface="Tahoma" pitchFamily="34" charset="0"/>
              </a:rPr>
              <a:t> - antigenic peptide, which induce full T cell response (proliferation, differentiation, T</a:t>
            </a:r>
            <a:r>
              <a:rPr lang="cs-CZ" sz="2400" baseline="-25000">
                <a:solidFill>
                  <a:schemeClr val="bg1"/>
                </a:solidFill>
                <a:effectLst>
                  <a:outerShdw blurRad="38100" dist="38100" dir="2700000" algn="tl">
                    <a:srgbClr val="000000"/>
                  </a:outerShdw>
                </a:effectLst>
                <a:latin typeface="Tahoma" pitchFamily="34" charset="0"/>
              </a:rPr>
              <a:t>H</a:t>
            </a:r>
            <a:r>
              <a:rPr lang="cs-CZ" sz="2400">
                <a:solidFill>
                  <a:schemeClr val="bg1"/>
                </a:solidFill>
                <a:effectLst>
                  <a:outerShdw blurRad="38100" dist="38100" dir="2700000" algn="tl">
                    <a:srgbClr val="000000"/>
                  </a:outerShdw>
                </a:effectLst>
                <a:latin typeface="Tahoma" pitchFamily="34" charset="0"/>
              </a:rPr>
              <a:t> or T</a:t>
            </a:r>
            <a:r>
              <a:rPr lang="cs-CZ" sz="2400" baseline="-25000">
                <a:solidFill>
                  <a:schemeClr val="bg1"/>
                </a:solidFill>
                <a:effectLst>
                  <a:outerShdw blurRad="38100" dist="38100" dir="2700000" algn="tl">
                    <a:srgbClr val="000000"/>
                  </a:outerShdw>
                </a:effectLst>
                <a:latin typeface="Tahoma" pitchFamily="34" charset="0"/>
              </a:rPr>
              <a:t>C</a:t>
            </a:r>
            <a:r>
              <a:rPr lang="cs-CZ" sz="2400">
                <a:solidFill>
                  <a:schemeClr val="bg1"/>
                </a:solidFill>
                <a:effectLst>
                  <a:outerShdw blurRad="38100" dist="38100" dir="2700000" algn="tl">
                    <a:srgbClr val="000000"/>
                  </a:outerShdw>
                </a:effectLst>
                <a:latin typeface="Tahoma" pitchFamily="34" charset="0"/>
              </a:rPr>
              <a:t> and stimulation of effector functions) </a:t>
            </a:r>
          </a:p>
          <a:p>
            <a:pPr>
              <a:lnSpc>
                <a:spcPct val="90000"/>
              </a:lnSpc>
              <a:buClr>
                <a:schemeClr val="folHlink"/>
              </a:buClr>
              <a:buFont typeface="Wingdings" pitchFamily="2" charset="2"/>
              <a:buChar char="§"/>
            </a:pPr>
            <a:endParaRPr lang="cs-CZ" sz="2400">
              <a:solidFill>
                <a:schemeClr val="bg1"/>
              </a:solidFill>
              <a:effectLst>
                <a:outerShdw blurRad="38100" dist="38100" dir="2700000" algn="tl">
                  <a:srgbClr val="000000"/>
                </a:outerShdw>
              </a:effectLst>
              <a:latin typeface="Tahoma" pitchFamily="34" charset="0"/>
            </a:endParaRPr>
          </a:p>
          <a:p>
            <a:pPr>
              <a:lnSpc>
                <a:spcPct val="90000"/>
              </a:lnSpc>
              <a:buClr>
                <a:schemeClr val="folHlink"/>
              </a:buClr>
              <a:buFont typeface="Wingdings" pitchFamily="2" charset="2"/>
              <a:buChar char="§"/>
            </a:pPr>
            <a:r>
              <a:rPr lang="cs-CZ" sz="2400">
                <a:solidFill>
                  <a:schemeClr val="folHlink"/>
                </a:solidFill>
                <a:effectLst>
                  <a:outerShdw blurRad="38100" dist="38100" dir="2700000" algn="tl">
                    <a:srgbClr val="000000"/>
                  </a:outerShdw>
                </a:effectLst>
                <a:latin typeface="Tahoma" pitchFamily="34" charset="0"/>
              </a:rPr>
              <a:t>Antagonist</a:t>
            </a:r>
            <a:r>
              <a:rPr lang="cs-CZ" sz="2400">
                <a:solidFill>
                  <a:schemeClr val="bg1"/>
                </a:solidFill>
                <a:effectLst>
                  <a:outerShdw blurRad="38100" dist="38100" dir="2700000" algn="tl">
                    <a:srgbClr val="000000"/>
                  </a:outerShdw>
                </a:effectLst>
                <a:latin typeface="Tahoma" pitchFamily="34" charset="0"/>
              </a:rPr>
              <a:t> - (partial agonist) peptide structurally similar to antigen-peptide, which induce qualitatively different response of T lymphocytes (production of only some cytokines, anergy,  ...) </a:t>
            </a:r>
            <a:br>
              <a:rPr lang="cs-CZ" sz="2400">
                <a:solidFill>
                  <a:schemeClr val="bg1"/>
                </a:solidFill>
                <a:effectLst>
                  <a:outerShdw blurRad="38100" dist="38100" dir="2700000" algn="tl">
                    <a:srgbClr val="000000"/>
                  </a:outerShdw>
                </a:effectLst>
                <a:latin typeface="Tahoma" pitchFamily="34" charset="0"/>
              </a:rPr>
            </a:br>
            <a:r>
              <a:rPr lang="cs-CZ" sz="2400">
                <a:solidFill>
                  <a:schemeClr val="bg1"/>
                </a:solidFill>
                <a:effectLst>
                  <a:outerShdw blurRad="38100" dist="38100" dir="2700000" algn="tl">
                    <a:srgbClr val="000000"/>
                  </a:outerShdw>
                </a:effectLst>
                <a:latin typeface="Tahoma" pitchFamily="34" charset="0"/>
              </a:rPr>
              <a:t/>
            </a:r>
            <a:br>
              <a:rPr lang="cs-CZ" sz="2400">
                <a:solidFill>
                  <a:schemeClr val="bg1"/>
                </a:solidFill>
                <a:effectLst>
                  <a:outerShdw blurRad="38100" dist="38100" dir="2700000" algn="tl">
                    <a:srgbClr val="000000"/>
                  </a:outerShdw>
                </a:effectLst>
                <a:latin typeface="Tahoma" pitchFamily="34" charset="0"/>
              </a:rPr>
            </a:br>
            <a:r>
              <a:rPr lang="cs-CZ" sz="2400">
                <a:solidFill>
                  <a:schemeClr val="bg1"/>
                </a:solidFill>
                <a:effectLst>
                  <a:outerShdw blurRad="38100" dist="38100" dir="2700000" algn="tl">
                    <a:srgbClr val="000000"/>
                  </a:outerShdw>
                </a:effectLst>
                <a:latin typeface="Tahoma" pitchFamily="34" charset="0"/>
              </a:rPr>
              <a:t>Negative signals induced by antagonist may overcome  positive signals induced by agonist (which is in the body in excess), it is used by some microorganisms </a:t>
            </a:r>
            <a:br>
              <a:rPr lang="cs-CZ" sz="2400">
                <a:solidFill>
                  <a:schemeClr val="bg1"/>
                </a:solidFill>
                <a:effectLst>
                  <a:outerShdw blurRad="38100" dist="38100" dir="2700000" algn="tl">
                    <a:srgbClr val="000000"/>
                  </a:outerShdw>
                </a:effectLst>
                <a:latin typeface="Tahoma" pitchFamily="34" charset="0"/>
              </a:rPr>
            </a:br>
            <a:endParaRPr lang="cs-CZ" sz="2400">
              <a:solidFill>
                <a:schemeClr val="bg1"/>
              </a:solidFill>
              <a:effectLst>
                <a:outerShdw blurRad="38100" dist="38100" dir="2700000" algn="tl">
                  <a:srgbClr val="000000"/>
                </a:outerShdw>
              </a:effectLst>
              <a:latin typeface="Tahoma"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cs-CZ" sz="2800" b="1">
                <a:solidFill>
                  <a:schemeClr val="folHlink"/>
                </a:solidFill>
                <a:effectLst>
                  <a:outerShdw blurRad="38100" dist="38100" dir="2700000" algn="tl">
                    <a:srgbClr val="000000"/>
                  </a:outerShdw>
                </a:effectLst>
                <a:latin typeface="Tahoma" pitchFamily="34" charset="0"/>
              </a:rPr>
              <a:t>Regulation by antibodies</a:t>
            </a:r>
          </a:p>
        </p:txBody>
      </p:sp>
      <p:sp>
        <p:nvSpPr>
          <p:cNvPr id="50179" name="Rectangle 3"/>
          <p:cNvSpPr>
            <a:spLocks noGrp="1" noChangeArrowheads="1"/>
          </p:cNvSpPr>
          <p:nvPr>
            <p:ph type="body" idx="1"/>
          </p:nvPr>
        </p:nvSpPr>
        <p:spPr/>
        <p:txBody>
          <a:bodyPr/>
          <a:lstStyle/>
          <a:p>
            <a:pPr>
              <a:buClr>
                <a:schemeClr val="folHlink"/>
              </a:buClr>
              <a:buFont typeface="Wingdings" pitchFamily="2" charset="2"/>
              <a:buChar char="§"/>
            </a:pPr>
            <a:r>
              <a:rPr lang="cs-CZ" sz="2400">
                <a:solidFill>
                  <a:schemeClr val="bg1"/>
                </a:solidFill>
                <a:effectLst>
                  <a:outerShdw blurRad="38100" dist="38100" dir="2700000" algn="tl">
                    <a:srgbClr val="000000"/>
                  </a:outerShdw>
                </a:effectLst>
                <a:latin typeface="Tahoma" pitchFamily="34" charset="0"/>
              </a:rPr>
              <a:t>Antibodies competes with the BCR for antigen (negative regulator of B lymphocyte stimulating) </a:t>
            </a:r>
            <a:br>
              <a:rPr lang="cs-CZ" sz="2400">
                <a:solidFill>
                  <a:schemeClr val="bg1"/>
                </a:solidFill>
                <a:effectLst>
                  <a:outerShdw blurRad="38100" dist="38100" dir="2700000" algn="tl">
                    <a:srgbClr val="000000"/>
                  </a:outerShdw>
                </a:effectLst>
                <a:latin typeface="Tahoma" pitchFamily="34" charset="0"/>
              </a:rPr>
            </a:br>
            <a:endParaRPr lang="cs-CZ" sz="2400">
              <a:solidFill>
                <a:schemeClr val="bg1"/>
              </a:solidFill>
              <a:effectLst>
                <a:outerShdw blurRad="38100" dist="38100" dir="2700000" algn="tl">
                  <a:srgbClr val="000000"/>
                </a:outerShdw>
              </a:effectLst>
              <a:latin typeface="Tahoma" pitchFamily="34" charset="0"/>
            </a:endParaRPr>
          </a:p>
          <a:p>
            <a:pPr>
              <a:buClr>
                <a:schemeClr val="folHlink"/>
              </a:buClr>
              <a:buFont typeface="Wingdings" pitchFamily="2" charset="2"/>
              <a:buChar char="§"/>
            </a:pPr>
            <a:r>
              <a:rPr lang="cs-CZ" sz="2400">
                <a:solidFill>
                  <a:schemeClr val="bg1"/>
                </a:solidFill>
                <a:effectLst>
                  <a:outerShdw blurRad="38100" dist="38100" dir="2700000" algn="tl">
                    <a:srgbClr val="000000"/>
                  </a:outerShdw>
                </a:effectLst>
                <a:latin typeface="Tahoma" pitchFamily="34" charset="0"/>
              </a:rPr>
              <a:t>IgG immune complexes bind to the BCR and Fc</a:t>
            </a:r>
            <a:r>
              <a:rPr lang="cs-CZ" sz="2400">
                <a:solidFill>
                  <a:schemeClr val="bg1"/>
                </a:solidFill>
                <a:effectLst>
                  <a:outerShdw blurRad="38100" dist="38100" dir="2700000" algn="tl">
                    <a:srgbClr val="000000"/>
                  </a:outerShdw>
                </a:effectLst>
                <a:latin typeface="Symbol" pitchFamily="18" charset="2"/>
              </a:rPr>
              <a:t>g</a:t>
            </a:r>
            <a:r>
              <a:rPr lang="cs-CZ" sz="2400">
                <a:solidFill>
                  <a:schemeClr val="bg1"/>
                </a:solidFill>
                <a:effectLst>
                  <a:outerShdw blurRad="38100" dist="38100" dir="2700000" algn="tl">
                    <a:srgbClr val="000000"/>
                  </a:outerShdw>
                </a:effectLst>
                <a:latin typeface="Tahoma" pitchFamily="34" charset="0"/>
              </a:rPr>
              <a:t>R on B cells, resulting in blocking activation of B lymphocytes </a:t>
            </a:r>
          </a:p>
          <a:p>
            <a:pPr>
              <a:buClr>
                <a:schemeClr val="folHlink"/>
              </a:buClr>
              <a:buFont typeface="Wingdings" pitchFamily="2" charset="2"/>
              <a:buChar char="§"/>
            </a:pPr>
            <a:endParaRPr lang="cs-CZ" sz="2400">
              <a:solidFill>
                <a:schemeClr val="bg1"/>
              </a:solidFill>
              <a:effectLst>
                <a:outerShdw blurRad="38100" dist="38100" dir="2700000" algn="tl">
                  <a:srgbClr val="000000"/>
                </a:outerShdw>
              </a:effectLst>
              <a:latin typeface="Tahoma" pitchFamily="34" charset="0"/>
            </a:endParaRPr>
          </a:p>
          <a:p>
            <a:pPr>
              <a:buClr>
                <a:schemeClr val="folHlink"/>
              </a:buClr>
              <a:buFont typeface="Wingdings" pitchFamily="2" charset="2"/>
              <a:buChar char="§"/>
            </a:pPr>
            <a:r>
              <a:rPr lang="cs-CZ" sz="2400">
                <a:solidFill>
                  <a:schemeClr val="bg1"/>
                </a:solidFill>
                <a:effectLst>
                  <a:outerShdw blurRad="38100" dist="38100" dir="2700000" algn="tl">
                    <a:srgbClr val="000000"/>
                  </a:outerShdw>
                </a:effectLst>
                <a:latin typeface="Tahoma" pitchFamily="34" charset="0"/>
              </a:rPr>
              <a:t>It is still unclear meaning of regulation via idiotypic network </a:t>
            </a:r>
            <a:br>
              <a:rPr lang="cs-CZ" sz="2400">
                <a:solidFill>
                  <a:schemeClr val="bg1"/>
                </a:solidFill>
                <a:effectLst>
                  <a:outerShdw blurRad="38100" dist="38100" dir="2700000" algn="tl">
                    <a:srgbClr val="000000"/>
                  </a:outerShdw>
                </a:effectLst>
                <a:latin typeface="Tahoma" pitchFamily="34" charset="0"/>
              </a:rPr>
            </a:br>
            <a:endParaRPr lang="cs-CZ" sz="2400">
              <a:solidFill>
                <a:schemeClr val="bg1"/>
              </a:solidFill>
              <a:effectLst>
                <a:outerShdw blurRad="38100" dist="38100" dir="2700000" algn="tl">
                  <a:srgbClr val="000000"/>
                </a:outerShdw>
              </a:effectLst>
              <a:latin typeface="Tahoma"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68313" y="115888"/>
            <a:ext cx="8229600" cy="777875"/>
          </a:xfrm>
        </p:spPr>
        <p:txBody>
          <a:bodyPr/>
          <a:lstStyle/>
          <a:p>
            <a:r>
              <a:rPr lang="cs-CZ" sz="2800" b="1">
                <a:solidFill>
                  <a:schemeClr val="folHlink"/>
                </a:solidFill>
                <a:effectLst>
                  <a:outerShdw blurRad="38100" dist="38100" dir="2700000" algn="tl">
                    <a:srgbClr val="000000"/>
                  </a:outerShdw>
                </a:effectLst>
                <a:latin typeface="Tahoma" pitchFamily="34" charset="0"/>
              </a:rPr>
              <a:t>Regulation by cytokines and cellular contact</a:t>
            </a:r>
          </a:p>
        </p:txBody>
      </p:sp>
      <p:sp>
        <p:nvSpPr>
          <p:cNvPr id="51203" name="Rectangle 3"/>
          <p:cNvSpPr>
            <a:spLocks noGrp="1" noChangeArrowheads="1"/>
          </p:cNvSpPr>
          <p:nvPr>
            <p:ph type="body" idx="1"/>
          </p:nvPr>
        </p:nvSpPr>
        <p:spPr>
          <a:xfrm>
            <a:off x="0" y="981075"/>
            <a:ext cx="9324975" cy="5876925"/>
          </a:xfrm>
        </p:spPr>
        <p:txBody>
          <a:bodyPr/>
          <a:lstStyle/>
          <a:p>
            <a:pPr>
              <a:lnSpc>
                <a:spcPct val="125000"/>
              </a:lnSpc>
              <a:buClr>
                <a:schemeClr val="folHlink"/>
              </a:buClr>
              <a:buFont typeface="Wingdings" pitchFamily="2" charset="2"/>
              <a:buChar char="§"/>
            </a:pPr>
            <a:r>
              <a:rPr lang="cs-CZ" sz="2400">
                <a:solidFill>
                  <a:schemeClr val="bg1"/>
                </a:solidFill>
                <a:effectLst>
                  <a:outerShdw blurRad="38100" dist="38100" dir="2700000" algn="tl">
                    <a:srgbClr val="000000"/>
                  </a:outerShdw>
                </a:effectLst>
                <a:latin typeface="Tahoma" pitchFamily="34" charset="0"/>
              </a:rPr>
              <a:t>Interaction APC - T lymphocyte </a:t>
            </a:r>
          </a:p>
          <a:p>
            <a:pPr>
              <a:lnSpc>
                <a:spcPct val="125000"/>
              </a:lnSpc>
              <a:buClr>
                <a:schemeClr val="folHlink"/>
              </a:buClr>
              <a:buFont typeface="Wingdings" pitchFamily="2" charset="2"/>
              <a:buChar char="§"/>
            </a:pPr>
            <a:r>
              <a:rPr lang="cs-CZ" sz="2400">
                <a:solidFill>
                  <a:schemeClr val="bg1"/>
                </a:solidFill>
                <a:effectLst>
                  <a:outerShdw blurRad="38100" dist="38100" dir="2700000" algn="tl">
                    <a:srgbClr val="000000"/>
                  </a:outerShdw>
                </a:effectLst>
                <a:latin typeface="Tahoma" pitchFamily="34" charset="0"/>
              </a:rPr>
              <a:t>Interaction T</a:t>
            </a:r>
            <a:r>
              <a:rPr lang="cs-CZ" sz="2400" baseline="-25000">
                <a:solidFill>
                  <a:schemeClr val="bg1"/>
                </a:solidFill>
                <a:effectLst>
                  <a:outerShdw blurRad="38100" dist="38100" dir="2700000" algn="tl">
                    <a:srgbClr val="000000"/>
                  </a:outerShdw>
                </a:effectLst>
                <a:latin typeface="Tahoma" pitchFamily="34" charset="0"/>
              </a:rPr>
              <a:t>H</a:t>
            </a:r>
            <a:r>
              <a:rPr lang="cs-CZ" sz="2400">
                <a:solidFill>
                  <a:schemeClr val="bg1"/>
                </a:solidFill>
                <a:effectLst>
                  <a:outerShdw blurRad="38100" dist="38100" dir="2700000" algn="tl">
                    <a:srgbClr val="000000"/>
                  </a:outerShdw>
                </a:effectLst>
                <a:latin typeface="Tahoma" pitchFamily="34" charset="0"/>
              </a:rPr>
              <a:t>1 – macrophages</a:t>
            </a:r>
          </a:p>
          <a:p>
            <a:pPr>
              <a:lnSpc>
                <a:spcPct val="125000"/>
              </a:lnSpc>
              <a:buClr>
                <a:schemeClr val="folHlink"/>
              </a:buClr>
              <a:buFont typeface="Wingdings" pitchFamily="2" charset="2"/>
              <a:buChar char="§"/>
            </a:pPr>
            <a:r>
              <a:rPr lang="cs-CZ" sz="2400">
                <a:solidFill>
                  <a:schemeClr val="bg1"/>
                </a:solidFill>
                <a:effectLst>
                  <a:outerShdw blurRad="38100" dist="38100" dir="2700000" algn="tl">
                    <a:srgbClr val="000000"/>
                  </a:outerShdw>
                </a:effectLst>
                <a:latin typeface="Tahoma" pitchFamily="34" charset="0"/>
              </a:rPr>
              <a:t>Interaction T</a:t>
            </a:r>
            <a:r>
              <a:rPr lang="cs-CZ" sz="2400" baseline="-25000">
                <a:solidFill>
                  <a:schemeClr val="bg1"/>
                </a:solidFill>
                <a:effectLst>
                  <a:outerShdw blurRad="38100" dist="38100" dir="2700000" algn="tl">
                    <a:srgbClr val="000000"/>
                  </a:outerShdw>
                </a:effectLst>
                <a:latin typeface="Tahoma" pitchFamily="34" charset="0"/>
              </a:rPr>
              <a:t>H</a:t>
            </a:r>
            <a:r>
              <a:rPr lang="cs-CZ" sz="2400">
                <a:solidFill>
                  <a:schemeClr val="bg1"/>
                </a:solidFill>
                <a:effectLst>
                  <a:outerShdw blurRad="38100" dist="38100" dir="2700000" algn="tl">
                    <a:srgbClr val="000000"/>
                  </a:outerShdw>
                </a:effectLst>
                <a:latin typeface="Tahoma" pitchFamily="34" charset="0"/>
              </a:rPr>
              <a:t>2 - B lymphocytes </a:t>
            </a:r>
          </a:p>
          <a:p>
            <a:pPr>
              <a:lnSpc>
                <a:spcPct val="125000"/>
              </a:lnSpc>
              <a:buClr>
                <a:schemeClr val="folHlink"/>
              </a:buClr>
              <a:buFont typeface="Wingdings" pitchFamily="2" charset="2"/>
              <a:buChar char="§"/>
            </a:pPr>
            <a:r>
              <a:rPr lang="cs-CZ" sz="2400">
                <a:solidFill>
                  <a:schemeClr val="bg1"/>
                </a:solidFill>
                <a:effectLst>
                  <a:outerShdw blurRad="38100" dist="38100" dir="2700000" algn="tl">
                    <a:srgbClr val="000000"/>
                  </a:outerShdw>
                </a:effectLst>
                <a:latin typeface="Tahoma" pitchFamily="34" charset="0"/>
              </a:rPr>
              <a:t>Mutual regulation of activity T</a:t>
            </a:r>
            <a:r>
              <a:rPr lang="cs-CZ" sz="2400" baseline="-25000">
                <a:solidFill>
                  <a:schemeClr val="bg1"/>
                </a:solidFill>
                <a:effectLst>
                  <a:outerShdw blurRad="38100" dist="38100" dir="2700000" algn="tl">
                    <a:srgbClr val="000000"/>
                  </a:outerShdw>
                </a:effectLst>
                <a:latin typeface="Tahoma" pitchFamily="34" charset="0"/>
              </a:rPr>
              <a:t>H</a:t>
            </a:r>
            <a:r>
              <a:rPr lang="cs-CZ" sz="2400">
                <a:solidFill>
                  <a:schemeClr val="bg1"/>
                </a:solidFill>
                <a:effectLst>
                  <a:outerShdw blurRad="38100" dist="38100" dir="2700000" algn="tl">
                    <a:srgbClr val="000000"/>
                  </a:outerShdw>
                </a:effectLst>
                <a:latin typeface="Tahoma" pitchFamily="34" charset="0"/>
              </a:rPr>
              <a:t>1 versus T</a:t>
            </a:r>
            <a:r>
              <a:rPr lang="cs-CZ" sz="2400" baseline="-25000">
                <a:solidFill>
                  <a:schemeClr val="bg1"/>
                </a:solidFill>
                <a:effectLst>
                  <a:outerShdw blurRad="38100" dist="38100" dir="2700000" algn="tl">
                    <a:srgbClr val="000000"/>
                  </a:outerShdw>
                </a:effectLst>
                <a:latin typeface="Tahoma" pitchFamily="34" charset="0"/>
              </a:rPr>
              <a:t>H</a:t>
            </a:r>
            <a:r>
              <a:rPr lang="cs-CZ" sz="2400">
                <a:solidFill>
                  <a:schemeClr val="bg1"/>
                </a:solidFill>
                <a:effectLst>
                  <a:outerShdw blurRad="38100" dist="38100" dir="2700000" algn="tl">
                    <a:srgbClr val="000000"/>
                  </a:outerShdw>
                </a:effectLst>
                <a:latin typeface="Tahoma" pitchFamily="34" charset="0"/>
              </a:rPr>
              <a:t>2 </a:t>
            </a:r>
          </a:p>
          <a:p>
            <a:pPr>
              <a:lnSpc>
                <a:spcPct val="125000"/>
              </a:lnSpc>
              <a:buClr>
                <a:schemeClr val="folHlink"/>
              </a:buClr>
              <a:buFont typeface="Wingdings" pitchFamily="2" charset="2"/>
              <a:buChar char="§"/>
            </a:pPr>
            <a:r>
              <a:rPr lang="cs-CZ" sz="2400">
                <a:solidFill>
                  <a:schemeClr val="bg1"/>
                </a:solidFill>
                <a:effectLst>
                  <a:outerShdw blurRad="38100" dist="38100" dir="2700000" algn="tl">
                    <a:srgbClr val="000000"/>
                  </a:outerShdw>
                </a:effectLst>
                <a:latin typeface="Tahoma" pitchFamily="34" charset="0"/>
              </a:rPr>
              <a:t>Development of leukocyte subpopulations </a:t>
            </a:r>
            <a:br>
              <a:rPr lang="cs-CZ" sz="2400">
                <a:solidFill>
                  <a:schemeClr val="bg1"/>
                </a:solidFill>
                <a:effectLst>
                  <a:outerShdw blurRad="38100" dist="38100" dir="2700000" algn="tl">
                    <a:srgbClr val="000000"/>
                  </a:outerShdw>
                </a:effectLst>
                <a:latin typeface="Tahoma" pitchFamily="34" charset="0"/>
              </a:rPr>
            </a:br>
            <a:r>
              <a:rPr lang="cs-CZ" sz="2400">
                <a:solidFill>
                  <a:schemeClr val="bg1"/>
                </a:solidFill>
                <a:effectLst>
                  <a:outerShdw blurRad="38100" dist="38100" dir="2700000" algn="tl">
                    <a:srgbClr val="000000"/>
                  </a:outerShdw>
                </a:effectLst>
                <a:latin typeface="Tahoma" pitchFamily="34" charset="0"/>
              </a:rPr>
              <a:t/>
            </a:r>
            <a:br>
              <a:rPr lang="cs-CZ" sz="2400">
                <a:solidFill>
                  <a:schemeClr val="bg1"/>
                </a:solidFill>
                <a:effectLst>
                  <a:outerShdw blurRad="38100" dist="38100" dir="2700000" algn="tl">
                    <a:srgbClr val="000000"/>
                  </a:outerShdw>
                </a:effectLst>
                <a:latin typeface="Tahoma" pitchFamily="34" charset="0"/>
              </a:rPr>
            </a:br>
            <a:r>
              <a:rPr lang="cs-CZ" sz="2400">
                <a:solidFill>
                  <a:schemeClr val="folHlink"/>
                </a:solidFill>
                <a:effectLst>
                  <a:outerShdw blurRad="38100" dist="38100" dir="2700000" algn="tl">
                    <a:srgbClr val="000000"/>
                  </a:outerShdw>
                </a:effectLst>
                <a:latin typeface="Tahoma" pitchFamily="34" charset="0"/>
              </a:rPr>
              <a:t>Negative regulation of effector cells:</a:t>
            </a:r>
          </a:p>
          <a:p>
            <a:pPr>
              <a:lnSpc>
                <a:spcPct val="125000"/>
              </a:lnSpc>
              <a:buClr>
                <a:schemeClr val="folHlink"/>
              </a:buClr>
              <a:buFont typeface="Wingdings" pitchFamily="2" charset="2"/>
              <a:buChar char="§"/>
            </a:pPr>
            <a:r>
              <a:rPr lang="cs-CZ" sz="2400">
                <a:solidFill>
                  <a:schemeClr val="bg1"/>
                </a:solidFill>
                <a:effectLst>
                  <a:outerShdw blurRad="38100" dist="38100" dir="2700000" algn="tl">
                    <a:srgbClr val="000000"/>
                  </a:outerShdw>
                </a:effectLst>
                <a:latin typeface="Tahoma" pitchFamily="34" charset="0"/>
              </a:rPr>
              <a:t>CTLA-4 - T cell inhibitory receptor, binds ligands CD80 and CD86</a:t>
            </a:r>
          </a:p>
          <a:p>
            <a:pPr>
              <a:lnSpc>
                <a:spcPct val="125000"/>
              </a:lnSpc>
              <a:buClr>
                <a:schemeClr val="folHlink"/>
              </a:buClr>
              <a:buFont typeface="Wingdings" pitchFamily="2" charset="2"/>
              <a:buChar char="§"/>
            </a:pPr>
            <a:r>
              <a:rPr lang="cs-CZ" sz="2400">
                <a:solidFill>
                  <a:schemeClr val="bg1"/>
                </a:solidFill>
                <a:effectLst>
                  <a:outerShdw blurRad="38100" dist="38100" dir="2700000" algn="tl">
                    <a:srgbClr val="000000"/>
                  </a:outerShdw>
                </a:effectLst>
                <a:latin typeface="Tahoma" pitchFamily="34" charset="0"/>
              </a:rPr>
              <a:t>Inhibitory receptors of NK cells</a:t>
            </a:r>
          </a:p>
          <a:p>
            <a:pPr>
              <a:lnSpc>
                <a:spcPct val="125000"/>
              </a:lnSpc>
              <a:buClr>
                <a:schemeClr val="folHlink"/>
              </a:buClr>
              <a:buFont typeface="Wingdings" pitchFamily="2" charset="2"/>
              <a:buChar char="§"/>
            </a:pPr>
            <a:r>
              <a:rPr lang="cs-CZ" sz="2400">
                <a:solidFill>
                  <a:schemeClr val="bg1"/>
                </a:solidFill>
                <a:effectLst>
                  <a:outerShdw blurRad="38100" dist="38100" dir="2700000" algn="tl">
                    <a:srgbClr val="000000"/>
                  </a:outerShdw>
                </a:effectLst>
                <a:latin typeface="Tahoma" pitchFamily="34" charset="0"/>
              </a:rPr>
              <a:t>Self-destruction interaction of the apoptotic receptor Fas with ligand FasL on the surface of activated T lymphocytes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395288" y="115888"/>
            <a:ext cx="8229600" cy="633412"/>
          </a:xfrm>
        </p:spPr>
        <p:txBody>
          <a:bodyPr/>
          <a:lstStyle/>
          <a:p>
            <a:r>
              <a:rPr lang="cs-CZ" sz="2800" b="1">
                <a:solidFill>
                  <a:schemeClr val="folHlink"/>
                </a:solidFill>
                <a:effectLst>
                  <a:outerShdw blurRad="38100" dist="38100" dir="2700000" algn="tl">
                    <a:srgbClr val="000000"/>
                  </a:outerShdw>
                </a:effectLst>
                <a:latin typeface="Tahoma" pitchFamily="34" charset="0"/>
              </a:rPr>
              <a:t>Suppression mediated by T lymphocytes</a:t>
            </a:r>
          </a:p>
        </p:txBody>
      </p:sp>
      <p:sp>
        <p:nvSpPr>
          <p:cNvPr id="53251" name="Rectangle 3"/>
          <p:cNvSpPr>
            <a:spLocks noGrp="1" noChangeArrowheads="1"/>
          </p:cNvSpPr>
          <p:nvPr>
            <p:ph type="body" idx="1"/>
          </p:nvPr>
        </p:nvSpPr>
        <p:spPr>
          <a:xfrm>
            <a:off x="107950" y="765175"/>
            <a:ext cx="8856663" cy="4929188"/>
          </a:xfrm>
        </p:spPr>
        <p:txBody>
          <a:bodyPr/>
          <a:lstStyle/>
          <a:p>
            <a:pPr>
              <a:buClr>
                <a:schemeClr val="folHlink"/>
              </a:buClr>
              <a:buFont typeface="Wingdings" pitchFamily="2" charset="2"/>
              <a:buChar char="§"/>
            </a:pPr>
            <a:r>
              <a:rPr lang="cs-CZ" sz="2200">
                <a:solidFill>
                  <a:schemeClr val="bg1"/>
                </a:solidFill>
                <a:effectLst>
                  <a:outerShdw blurRad="38100" dist="38100" dir="2700000" algn="tl">
                    <a:srgbClr val="000000"/>
                  </a:outerShdw>
                </a:effectLst>
                <a:latin typeface="Tahoma" pitchFamily="34" charset="0"/>
              </a:rPr>
              <a:t>Mutual negative interaction T</a:t>
            </a:r>
            <a:r>
              <a:rPr lang="cs-CZ" sz="2200" baseline="-25000">
                <a:solidFill>
                  <a:schemeClr val="bg1"/>
                </a:solidFill>
                <a:effectLst>
                  <a:outerShdw blurRad="38100" dist="38100" dir="2700000" algn="tl">
                    <a:srgbClr val="000000"/>
                  </a:outerShdw>
                </a:effectLst>
                <a:latin typeface="Tahoma" pitchFamily="34" charset="0"/>
              </a:rPr>
              <a:t>H</a:t>
            </a:r>
            <a:r>
              <a:rPr lang="cs-CZ" sz="2200">
                <a:solidFill>
                  <a:schemeClr val="bg1"/>
                </a:solidFill>
                <a:effectLst>
                  <a:outerShdw blurRad="38100" dist="38100" dir="2700000" algn="tl">
                    <a:srgbClr val="000000"/>
                  </a:outerShdw>
                </a:effectLst>
                <a:latin typeface="Tahoma" pitchFamily="34" charset="0"/>
              </a:rPr>
              <a:t>1 and T</a:t>
            </a:r>
            <a:r>
              <a:rPr lang="cs-CZ" sz="2200" baseline="-25000">
                <a:solidFill>
                  <a:schemeClr val="bg1"/>
                </a:solidFill>
                <a:effectLst>
                  <a:outerShdw blurRad="38100" dist="38100" dir="2700000" algn="tl">
                    <a:srgbClr val="000000"/>
                  </a:outerShdw>
                </a:effectLst>
                <a:latin typeface="Tahoma" pitchFamily="34" charset="0"/>
              </a:rPr>
              <a:t>H</a:t>
            </a:r>
            <a:r>
              <a:rPr lang="cs-CZ" sz="2200">
                <a:solidFill>
                  <a:schemeClr val="bg1"/>
                </a:solidFill>
                <a:effectLst>
                  <a:outerShdw blurRad="38100" dist="38100" dir="2700000" algn="tl">
                    <a:srgbClr val="000000"/>
                  </a:outerShdw>
                </a:effectLst>
                <a:latin typeface="Tahoma" pitchFamily="34" charset="0"/>
              </a:rPr>
              <a:t>2 cytokine-mediated (T</a:t>
            </a:r>
            <a:r>
              <a:rPr lang="cs-CZ" sz="2200" baseline="-25000">
                <a:solidFill>
                  <a:schemeClr val="bg1"/>
                </a:solidFill>
                <a:effectLst>
                  <a:outerShdw blurRad="38100" dist="38100" dir="2700000" algn="tl">
                    <a:srgbClr val="000000"/>
                  </a:outerShdw>
                </a:effectLst>
                <a:latin typeface="Tahoma" pitchFamily="34" charset="0"/>
              </a:rPr>
              <a:t>H</a:t>
            </a:r>
            <a:r>
              <a:rPr lang="cs-CZ" sz="2200">
                <a:solidFill>
                  <a:schemeClr val="bg1"/>
                </a:solidFill>
                <a:effectLst>
                  <a:outerShdw blurRad="38100" dist="38100" dir="2700000" algn="tl">
                    <a:srgbClr val="000000"/>
                  </a:outerShdw>
                </a:effectLst>
                <a:latin typeface="Tahoma" pitchFamily="34" charset="0"/>
              </a:rPr>
              <a:t>2 lymphocytes produce IL-4 and IL-10 that suppress the immune response based on TH1 cells)</a:t>
            </a:r>
          </a:p>
          <a:p>
            <a:pPr>
              <a:buClr>
                <a:schemeClr val="folHlink"/>
              </a:buClr>
              <a:buFont typeface="Wingdings" pitchFamily="2" charset="2"/>
              <a:buChar char="§"/>
            </a:pPr>
            <a:endParaRPr lang="cs-CZ" sz="1200">
              <a:solidFill>
                <a:schemeClr val="bg1"/>
              </a:solidFill>
              <a:effectLst>
                <a:outerShdw blurRad="38100" dist="38100" dir="2700000" algn="tl">
                  <a:srgbClr val="000000"/>
                </a:outerShdw>
              </a:effectLst>
              <a:latin typeface="Tahoma" pitchFamily="34" charset="0"/>
            </a:endParaRPr>
          </a:p>
          <a:p>
            <a:pPr>
              <a:buClr>
                <a:schemeClr val="folHlink"/>
              </a:buClr>
              <a:buFont typeface="Wingdings" pitchFamily="2" charset="2"/>
              <a:buChar char="§"/>
            </a:pPr>
            <a:r>
              <a:rPr lang="cs-CZ" sz="2200">
                <a:solidFill>
                  <a:schemeClr val="bg1"/>
                </a:solidFill>
                <a:effectLst>
                  <a:outerShdw blurRad="38100" dist="38100" dir="2700000" algn="tl">
                    <a:srgbClr val="000000"/>
                  </a:outerShdw>
                </a:effectLst>
                <a:latin typeface="Tahoma" pitchFamily="34" charset="0"/>
              </a:rPr>
              <a:t>CD 8</a:t>
            </a:r>
            <a:r>
              <a:rPr lang="cs-CZ" sz="2200" baseline="30000">
                <a:solidFill>
                  <a:schemeClr val="bg1"/>
                </a:solidFill>
                <a:effectLst>
                  <a:outerShdw blurRad="38100" dist="38100" dir="2700000" algn="tl">
                    <a:srgbClr val="000000"/>
                  </a:outerShdw>
                </a:effectLst>
                <a:latin typeface="Tahoma" pitchFamily="34" charset="0"/>
              </a:rPr>
              <a:t>+</a:t>
            </a:r>
            <a:r>
              <a:rPr lang="cs-CZ" sz="2200">
                <a:solidFill>
                  <a:schemeClr val="bg1"/>
                </a:solidFill>
                <a:effectLst>
                  <a:outerShdw blurRad="38100" dist="38100" dir="2700000" algn="tl">
                    <a:srgbClr val="000000"/>
                  </a:outerShdw>
                </a:effectLst>
                <a:latin typeface="Tahoma" pitchFamily="34" charset="0"/>
              </a:rPr>
              <a:t> T</a:t>
            </a:r>
            <a:r>
              <a:rPr lang="cs-CZ" sz="2200" baseline="-25000">
                <a:solidFill>
                  <a:schemeClr val="bg1"/>
                </a:solidFill>
                <a:effectLst>
                  <a:outerShdw blurRad="38100" dist="38100" dir="2700000" algn="tl">
                    <a:srgbClr val="000000"/>
                  </a:outerShdw>
                </a:effectLst>
                <a:latin typeface="Tahoma" pitchFamily="34" charset="0"/>
              </a:rPr>
              <a:t>S</a:t>
            </a:r>
            <a:r>
              <a:rPr lang="cs-CZ" sz="2200">
                <a:solidFill>
                  <a:schemeClr val="bg1"/>
                </a:solidFill>
                <a:effectLst>
                  <a:outerShdw blurRad="38100" dist="38100" dir="2700000" algn="tl">
                    <a:srgbClr val="000000"/>
                  </a:outerShdw>
                </a:effectLst>
                <a:latin typeface="Tahoma" pitchFamily="34" charset="0"/>
              </a:rPr>
              <a:t> - suppressor T cells has not yet been isolated </a:t>
            </a:r>
            <a:br>
              <a:rPr lang="cs-CZ" sz="2200">
                <a:solidFill>
                  <a:schemeClr val="bg1"/>
                </a:solidFill>
                <a:effectLst>
                  <a:outerShdw blurRad="38100" dist="38100" dir="2700000" algn="tl">
                    <a:srgbClr val="000000"/>
                  </a:outerShdw>
                </a:effectLst>
                <a:latin typeface="Tahoma" pitchFamily="34" charset="0"/>
              </a:rPr>
            </a:br>
            <a:r>
              <a:rPr lang="cs-CZ" sz="2200">
                <a:solidFill>
                  <a:schemeClr val="bg1"/>
                </a:solidFill>
                <a:effectLst>
                  <a:outerShdw blurRad="38100" dist="38100" dir="2700000" algn="tl">
                    <a:srgbClr val="000000"/>
                  </a:outerShdw>
                </a:effectLst>
                <a:latin typeface="Tahoma" pitchFamily="34" charset="0"/>
              </a:rPr>
              <a:t>                as a separate subset (partly identical with T</a:t>
            </a:r>
            <a:r>
              <a:rPr lang="cs-CZ" sz="2200" baseline="-25000">
                <a:solidFill>
                  <a:schemeClr val="bg1"/>
                </a:solidFill>
                <a:effectLst>
                  <a:outerShdw blurRad="38100" dist="38100" dir="2700000" algn="tl">
                    <a:srgbClr val="000000"/>
                  </a:outerShdw>
                </a:effectLst>
                <a:latin typeface="Tahoma" pitchFamily="34" charset="0"/>
              </a:rPr>
              <a:t>C</a:t>
            </a:r>
            <a:r>
              <a:rPr lang="cs-CZ" sz="2200">
                <a:solidFill>
                  <a:schemeClr val="bg1"/>
                </a:solidFill>
                <a:effectLst>
                  <a:outerShdw blurRad="38100" dist="38100" dir="2700000" algn="tl">
                    <a:srgbClr val="000000"/>
                  </a:outerShdw>
                </a:effectLst>
                <a:latin typeface="Tahoma" pitchFamily="34" charset="0"/>
              </a:rPr>
              <a:t>) </a:t>
            </a:r>
            <a:br>
              <a:rPr lang="cs-CZ" sz="2200">
                <a:solidFill>
                  <a:schemeClr val="bg1"/>
                </a:solidFill>
                <a:effectLst>
                  <a:outerShdw blurRad="38100" dist="38100" dir="2700000" algn="tl">
                    <a:srgbClr val="000000"/>
                  </a:outerShdw>
                </a:effectLst>
                <a:latin typeface="Tahoma" pitchFamily="34" charset="0"/>
              </a:rPr>
            </a:br>
            <a:r>
              <a:rPr lang="cs-CZ" sz="2200">
                <a:solidFill>
                  <a:schemeClr val="bg1"/>
                </a:solidFill>
                <a:effectLst>
                  <a:outerShdw blurRad="38100" dist="38100" dir="2700000" algn="tl">
                    <a:srgbClr val="000000"/>
                  </a:outerShdw>
                </a:effectLst>
                <a:latin typeface="Tahoma" pitchFamily="34" charset="0"/>
              </a:rPr>
              <a:t>              - negatively regulate the activation of other T cells</a:t>
            </a:r>
          </a:p>
          <a:p>
            <a:pPr>
              <a:buClr>
                <a:schemeClr val="folHlink"/>
              </a:buClr>
              <a:buFont typeface="Wingdings" pitchFamily="2" charset="2"/>
              <a:buChar char="§"/>
            </a:pPr>
            <a:endParaRPr lang="cs-CZ" sz="1200">
              <a:solidFill>
                <a:schemeClr val="bg1"/>
              </a:solidFill>
              <a:effectLst>
                <a:outerShdw blurRad="38100" dist="38100" dir="2700000" algn="tl">
                  <a:srgbClr val="000000"/>
                </a:outerShdw>
              </a:effectLst>
              <a:latin typeface="Tahoma" pitchFamily="34" charset="0"/>
            </a:endParaRPr>
          </a:p>
          <a:p>
            <a:pPr>
              <a:buClr>
                <a:schemeClr val="folHlink"/>
              </a:buClr>
              <a:buFont typeface="Wingdings" pitchFamily="2" charset="2"/>
              <a:buChar char="§"/>
            </a:pPr>
            <a:r>
              <a:rPr lang="cs-CZ" sz="2200">
                <a:solidFill>
                  <a:schemeClr val="bg1"/>
                </a:solidFill>
                <a:effectLst>
                  <a:outerShdw blurRad="38100" dist="38100" dir="2700000" algn="tl">
                    <a:srgbClr val="000000"/>
                  </a:outerShdw>
                </a:effectLst>
                <a:latin typeface="Tahoma" pitchFamily="34" charset="0"/>
              </a:rPr>
              <a:t>Soluble suppressor factors - some CD 8</a:t>
            </a:r>
            <a:r>
              <a:rPr lang="cs-CZ" sz="2200" baseline="30000">
                <a:solidFill>
                  <a:schemeClr val="bg1"/>
                </a:solidFill>
                <a:effectLst>
                  <a:outerShdw blurRad="38100" dist="38100" dir="2700000" algn="tl">
                    <a:srgbClr val="000000"/>
                  </a:outerShdw>
                </a:effectLst>
                <a:latin typeface="Tahoma" pitchFamily="34" charset="0"/>
              </a:rPr>
              <a:t>+</a:t>
            </a:r>
            <a:r>
              <a:rPr lang="cs-CZ" sz="2200">
                <a:solidFill>
                  <a:schemeClr val="bg1"/>
                </a:solidFill>
                <a:effectLst>
                  <a:outerShdw blurRad="38100" dist="38100" dir="2700000" algn="tl">
                    <a:srgbClr val="000000"/>
                  </a:outerShdw>
                </a:effectLst>
                <a:latin typeface="Tahoma" pitchFamily="34" charset="0"/>
              </a:rPr>
              <a:t> T lymphocytes produce a soluble form of TCR </a:t>
            </a:r>
          </a:p>
          <a:p>
            <a:pPr>
              <a:buClr>
                <a:schemeClr val="folHlink"/>
              </a:buClr>
              <a:buFont typeface="Wingdings" pitchFamily="2" charset="2"/>
              <a:buChar char="§"/>
            </a:pPr>
            <a:endParaRPr lang="cs-CZ" sz="1200">
              <a:solidFill>
                <a:schemeClr val="bg1"/>
              </a:solidFill>
              <a:effectLst>
                <a:outerShdw blurRad="38100" dist="38100" dir="2700000" algn="tl">
                  <a:srgbClr val="000000"/>
                </a:outerShdw>
              </a:effectLst>
              <a:latin typeface="Tahoma" pitchFamily="34" charset="0"/>
            </a:endParaRPr>
          </a:p>
          <a:p>
            <a:pPr>
              <a:buClr>
                <a:schemeClr val="folHlink"/>
              </a:buClr>
              <a:buFont typeface="Wingdings" pitchFamily="2" charset="2"/>
              <a:buChar char="§"/>
            </a:pPr>
            <a:r>
              <a:rPr lang="cs-CZ" sz="2200">
                <a:solidFill>
                  <a:schemeClr val="bg1"/>
                </a:solidFill>
                <a:effectLst>
                  <a:outerShdw blurRad="38100" dist="38100" dir="2700000" algn="tl">
                    <a:srgbClr val="000000"/>
                  </a:outerShdw>
                </a:effectLst>
                <a:latin typeface="Tahoma" pitchFamily="34" charset="0"/>
              </a:rPr>
              <a:t>Clonal elimination or anergy of T lymphocytes after contact with antigen on the surface of cells other than APC (lacking costimulating signals)</a:t>
            </a:r>
          </a:p>
          <a:p>
            <a:pPr>
              <a:buClr>
                <a:schemeClr val="folHlink"/>
              </a:buClr>
              <a:buFont typeface="Wingdings" pitchFamily="2" charset="2"/>
              <a:buChar char="§"/>
            </a:pPr>
            <a:endParaRPr lang="cs-CZ" sz="1200">
              <a:solidFill>
                <a:schemeClr val="bg1"/>
              </a:solidFill>
              <a:effectLst>
                <a:outerShdw blurRad="38100" dist="38100" dir="2700000" algn="tl">
                  <a:srgbClr val="000000"/>
                </a:outerShdw>
              </a:effectLst>
              <a:latin typeface="Tahoma" pitchFamily="34" charset="0"/>
            </a:endParaRPr>
          </a:p>
          <a:p>
            <a:pPr>
              <a:buClr>
                <a:schemeClr val="folHlink"/>
              </a:buClr>
              <a:buFont typeface="Wingdings" pitchFamily="2" charset="2"/>
              <a:buChar char="§"/>
            </a:pPr>
            <a:r>
              <a:rPr lang="cs-CZ" sz="2200">
                <a:solidFill>
                  <a:schemeClr val="bg1"/>
                </a:solidFill>
                <a:effectLst>
                  <a:outerShdw blurRad="38100" dist="38100" dir="2700000" algn="tl">
                    <a:srgbClr val="000000"/>
                  </a:outerShdw>
                </a:effectLst>
                <a:latin typeface="Tahoma" pitchFamily="34" charset="0"/>
              </a:rPr>
              <a:t>Regulatory T cells (T</a:t>
            </a:r>
            <a:r>
              <a:rPr lang="cs-CZ" sz="2200" baseline="-25000">
                <a:solidFill>
                  <a:schemeClr val="bg1"/>
                </a:solidFill>
                <a:effectLst>
                  <a:outerShdw blurRad="38100" dist="38100" dir="2700000" algn="tl">
                    <a:srgbClr val="000000"/>
                  </a:outerShdw>
                </a:effectLst>
                <a:latin typeface="Tahoma" pitchFamily="34" charset="0"/>
              </a:rPr>
              <a:t>r</a:t>
            </a:r>
            <a:r>
              <a:rPr lang="cs-CZ" sz="2200">
                <a:solidFill>
                  <a:schemeClr val="bg1"/>
                </a:solidFill>
                <a:effectLst>
                  <a:outerShdw blurRad="38100" dist="38100" dir="2700000" algn="tl">
                    <a:srgbClr val="000000"/>
                  </a:outerShdw>
                </a:effectLst>
                <a:latin typeface="Tahoma" pitchFamily="34" charset="0"/>
              </a:rPr>
              <a:t>1 CD 4</a:t>
            </a:r>
            <a:r>
              <a:rPr lang="cs-CZ" sz="2200" baseline="30000">
                <a:solidFill>
                  <a:schemeClr val="bg1"/>
                </a:solidFill>
                <a:effectLst>
                  <a:outerShdw blurRad="38100" dist="38100" dir="2700000" algn="tl">
                    <a:srgbClr val="000000"/>
                  </a:outerShdw>
                </a:effectLst>
                <a:latin typeface="Tahoma" pitchFamily="34" charset="0"/>
              </a:rPr>
              <a:t>+</a:t>
            </a:r>
            <a:r>
              <a:rPr lang="cs-CZ" sz="2200">
                <a:solidFill>
                  <a:schemeClr val="bg1"/>
                </a:solidFill>
                <a:effectLst>
                  <a:outerShdw blurRad="38100" dist="38100" dir="2700000" algn="tl">
                    <a:srgbClr val="000000"/>
                  </a:outerShdw>
                </a:effectLst>
                <a:latin typeface="Tahoma" pitchFamily="34" charset="0"/>
              </a:rPr>
              <a:t>) help to maintain tolerance to autoantigens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274638"/>
            <a:ext cx="8229600" cy="850900"/>
          </a:xfrm>
        </p:spPr>
        <p:txBody>
          <a:bodyPr/>
          <a:lstStyle/>
          <a:p>
            <a:r>
              <a:rPr lang="cs-CZ" sz="2800" b="1">
                <a:solidFill>
                  <a:schemeClr val="folHlink"/>
                </a:solidFill>
                <a:effectLst>
                  <a:outerShdw blurRad="38100" dist="38100" dir="2700000" algn="tl">
                    <a:srgbClr val="000000"/>
                  </a:outerShdw>
                </a:effectLst>
                <a:latin typeface="Tahoma" pitchFamily="34" charset="0"/>
              </a:rPr>
              <a:t>Neuroendocrine regulation</a:t>
            </a:r>
          </a:p>
        </p:txBody>
      </p:sp>
      <p:sp>
        <p:nvSpPr>
          <p:cNvPr id="57347" name="Rectangle 3"/>
          <p:cNvSpPr>
            <a:spLocks noGrp="1" noChangeArrowheads="1"/>
          </p:cNvSpPr>
          <p:nvPr>
            <p:ph type="body" idx="1"/>
          </p:nvPr>
        </p:nvSpPr>
        <p:spPr>
          <a:xfrm>
            <a:off x="457200" y="1125538"/>
            <a:ext cx="8507413" cy="5000625"/>
          </a:xfrm>
        </p:spPr>
        <p:txBody>
          <a:bodyPr/>
          <a:lstStyle/>
          <a:p>
            <a:pPr>
              <a:lnSpc>
                <a:spcPct val="80000"/>
              </a:lnSpc>
              <a:buClr>
                <a:schemeClr val="folHlink"/>
              </a:buClr>
              <a:buFont typeface="Wingdings" pitchFamily="2" charset="2"/>
              <a:buChar char="§"/>
            </a:pPr>
            <a:r>
              <a:rPr lang="cs-CZ" sz="2400">
                <a:solidFill>
                  <a:schemeClr val="bg1"/>
                </a:solidFill>
                <a:effectLst>
                  <a:outerShdw blurRad="38100" dist="38100" dir="2700000" algn="tl">
                    <a:srgbClr val="000000"/>
                  </a:outerShdw>
                </a:effectLst>
                <a:latin typeface="Tahoma" pitchFamily="34" charset="0"/>
              </a:rPr>
              <a:t>Some neurotransmitters act on leukocytes (noradrenaline)</a:t>
            </a:r>
          </a:p>
          <a:p>
            <a:pPr>
              <a:lnSpc>
                <a:spcPct val="80000"/>
              </a:lnSpc>
              <a:buClr>
                <a:schemeClr val="folHlink"/>
              </a:buClr>
              <a:buFont typeface="Wingdings" pitchFamily="2" charset="2"/>
              <a:buChar char="§"/>
            </a:pPr>
            <a:endParaRPr lang="cs-CZ" sz="2400">
              <a:solidFill>
                <a:schemeClr val="bg1"/>
              </a:solidFill>
              <a:effectLst>
                <a:outerShdw blurRad="38100" dist="38100" dir="2700000" algn="tl">
                  <a:srgbClr val="000000"/>
                </a:outerShdw>
              </a:effectLst>
              <a:latin typeface="Tahoma" pitchFamily="34" charset="0"/>
            </a:endParaRPr>
          </a:p>
          <a:p>
            <a:pPr>
              <a:lnSpc>
                <a:spcPct val="80000"/>
              </a:lnSpc>
              <a:buClr>
                <a:schemeClr val="folHlink"/>
              </a:buClr>
              <a:buFont typeface="Wingdings" pitchFamily="2" charset="2"/>
              <a:buChar char="§"/>
            </a:pPr>
            <a:r>
              <a:rPr lang="cs-CZ" sz="2400">
                <a:solidFill>
                  <a:schemeClr val="bg1"/>
                </a:solidFill>
                <a:effectLst>
                  <a:outerShdw blurRad="38100" dist="38100" dir="2700000" algn="tl">
                    <a:srgbClr val="000000"/>
                  </a:outerShdw>
                </a:effectLst>
                <a:latin typeface="Tahoma" pitchFamily="34" charset="0"/>
              </a:rPr>
              <a:t>Direct contact with free nerve endings and mast cells (mast cell degranulation in pain) </a:t>
            </a:r>
          </a:p>
          <a:p>
            <a:pPr>
              <a:lnSpc>
                <a:spcPct val="80000"/>
              </a:lnSpc>
              <a:buClr>
                <a:schemeClr val="folHlink"/>
              </a:buClr>
              <a:buFont typeface="Wingdings" pitchFamily="2" charset="2"/>
              <a:buChar char="§"/>
            </a:pPr>
            <a:endParaRPr lang="cs-CZ" sz="2400">
              <a:solidFill>
                <a:schemeClr val="bg1"/>
              </a:solidFill>
              <a:effectLst>
                <a:outerShdw blurRad="38100" dist="38100" dir="2700000" algn="tl">
                  <a:srgbClr val="000000"/>
                </a:outerShdw>
              </a:effectLst>
              <a:latin typeface="Tahoma" pitchFamily="34" charset="0"/>
            </a:endParaRPr>
          </a:p>
          <a:p>
            <a:pPr>
              <a:lnSpc>
                <a:spcPct val="80000"/>
              </a:lnSpc>
              <a:buClr>
                <a:schemeClr val="folHlink"/>
              </a:buClr>
              <a:buFont typeface="Wingdings" pitchFamily="2" charset="2"/>
              <a:buChar char="§"/>
            </a:pPr>
            <a:r>
              <a:rPr lang="cs-CZ" sz="2400">
                <a:solidFill>
                  <a:schemeClr val="bg1"/>
                </a:solidFill>
                <a:effectLst>
                  <a:outerShdw blurRad="38100" dist="38100" dir="2700000" algn="tl">
                    <a:srgbClr val="000000"/>
                  </a:outerShdw>
                </a:effectLst>
                <a:latin typeface="Tahoma" pitchFamily="34" charset="0"/>
              </a:rPr>
              <a:t>Some endocrine hormones act on leukocytes (steroids, growth hormone, thyroxine, endorphins ...) </a:t>
            </a:r>
            <a:br>
              <a:rPr lang="cs-CZ" sz="2400">
                <a:solidFill>
                  <a:schemeClr val="bg1"/>
                </a:solidFill>
                <a:effectLst>
                  <a:outerShdw blurRad="38100" dist="38100" dir="2700000" algn="tl">
                    <a:srgbClr val="000000"/>
                  </a:outerShdw>
                </a:effectLst>
                <a:latin typeface="Tahoma" pitchFamily="34" charset="0"/>
              </a:rPr>
            </a:br>
            <a:endParaRPr lang="cs-CZ" sz="2400">
              <a:solidFill>
                <a:schemeClr val="bg1"/>
              </a:solidFill>
              <a:effectLst>
                <a:outerShdw blurRad="38100" dist="38100" dir="2700000" algn="tl">
                  <a:srgbClr val="000000"/>
                </a:outerShdw>
              </a:effectLst>
              <a:latin typeface="Tahoma" pitchFamily="34" charset="0"/>
            </a:endParaRPr>
          </a:p>
          <a:p>
            <a:pPr>
              <a:lnSpc>
                <a:spcPct val="80000"/>
              </a:lnSpc>
              <a:buClr>
                <a:schemeClr val="folHlink"/>
              </a:buClr>
              <a:buFont typeface="Wingdings" pitchFamily="2" charset="2"/>
              <a:buChar char="§"/>
            </a:pPr>
            <a:r>
              <a:rPr lang="cs-CZ" sz="2400">
                <a:solidFill>
                  <a:schemeClr val="bg1"/>
                </a:solidFill>
                <a:effectLst>
                  <a:outerShdw blurRad="38100" dist="38100" dir="2700000" algn="tl">
                    <a:srgbClr val="000000"/>
                  </a:outerShdw>
                </a:effectLst>
                <a:latin typeface="Tahoma" pitchFamily="34" charset="0"/>
              </a:rPr>
              <a:t>Leucocytes produced a number of hormones (endorphins, ACTH, TSH, growth hormone ...) </a:t>
            </a:r>
          </a:p>
          <a:p>
            <a:pPr>
              <a:lnSpc>
                <a:spcPct val="80000"/>
              </a:lnSpc>
              <a:buClr>
                <a:schemeClr val="folHlink"/>
              </a:buClr>
              <a:buFont typeface="Wingdings" pitchFamily="2" charset="2"/>
              <a:buChar char="§"/>
            </a:pPr>
            <a:endParaRPr lang="cs-CZ" sz="2400">
              <a:solidFill>
                <a:schemeClr val="bg1"/>
              </a:solidFill>
              <a:effectLst>
                <a:outerShdw blurRad="38100" dist="38100" dir="2700000" algn="tl">
                  <a:srgbClr val="000000"/>
                </a:outerShdw>
              </a:effectLst>
              <a:latin typeface="Tahoma" pitchFamily="34" charset="0"/>
            </a:endParaRPr>
          </a:p>
          <a:p>
            <a:pPr>
              <a:lnSpc>
                <a:spcPct val="80000"/>
              </a:lnSpc>
              <a:buClr>
                <a:schemeClr val="folHlink"/>
              </a:buClr>
              <a:buFont typeface="Wingdings" pitchFamily="2" charset="2"/>
              <a:buChar char="§"/>
            </a:pPr>
            <a:r>
              <a:rPr lang="cs-CZ" sz="2400">
                <a:solidFill>
                  <a:schemeClr val="bg1"/>
                </a:solidFill>
                <a:effectLst>
                  <a:outerShdw blurRad="38100" dist="38100" dir="2700000" algn="tl">
                    <a:srgbClr val="000000"/>
                  </a:outerShdw>
                </a:effectLst>
                <a:latin typeface="Tahoma" pitchFamily="34" charset="0"/>
              </a:rPr>
              <a:t>Some cytokines act on the nervous system (IL-1, IL-6, LIF, TNF) </a:t>
            </a:r>
            <a:br>
              <a:rPr lang="cs-CZ" sz="2400">
                <a:solidFill>
                  <a:schemeClr val="bg1"/>
                </a:solidFill>
                <a:effectLst>
                  <a:outerShdw blurRad="38100" dist="38100" dir="2700000" algn="tl">
                    <a:srgbClr val="000000"/>
                  </a:outerShdw>
                </a:effectLst>
                <a:latin typeface="Tahoma" pitchFamily="34" charset="0"/>
              </a:rPr>
            </a:br>
            <a:endParaRPr lang="cs-CZ" sz="2400">
              <a:solidFill>
                <a:schemeClr val="bg1"/>
              </a:solidFill>
              <a:effectLst>
                <a:outerShdw blurRad="38100" dist="38100" dir="2700000" algn="tl">
                  <a:srgbClr val="000000"/>
                </a:outerShdw>
              </a:effectLst>
              <a:latin typeface="Tahoma" pitchFamily="34" charset="0"/>
            </a:endParaRPr>
          </a:p>
          <a:p>
            <a:pPr>
              <a:lnSpc>
                <a:spcPct val="80000"/>
              </a:lnSpc>
              <a:buClr>
                <a:schemeClr val="folHlink"/>
              </a:buClr>
              <a:buFont typeface="Wingdings" pitchFamily="2" charset="2"/>
              <a:buChar char="§"/>
            </a:pPr>
            <a:r>
              <a:rPr lang="cs-CZ" sz="2400">
                <a:solidFill>
                  <a:schemeClr val="bg1"/>
                </a:solidFill>
                <a:effectLst>
                  <a:outerShdw blurRad="38100" dist="38100" dir="2700000" algn="tl">
                    <a:srgbClr val="000000"/>
                  </a:outerShdw>
                </a:effectLst>
                <a:latin typeface="Tahoma" pitchFamily="34" charset="0"/>
              </a:rPr>
              <a:t>Influence of emotional stress on the immune system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cs-CZ" sz="2800" b="1">
                <a:solidFill>
                  <a:schemeClr val="folHlink"/>
                </a:solidFill>
                <a:effectLst>
                  <a:outerShdw blurRad="38100" dist="38100" dir="2700000" algn="tl">
                    <a:srgbClr val="000000"/>
                  </a:outerShdw>
                </a:effectLst>
                <a:latin typeface="Tahoma" pitchFamily="34" charset="0"/>
              </a:rPr>
              <a:t>Factors influencing the outcome of the immune response</a:t>
            </a:r>
          </a:p>
        </p:txBody>
      </p:sp>
      <p:sp>
        <p:nvSpPr>
          <p:cNvPr id="54275" name="Rectangle 3"/>
          <p:cNvSpPr>
            <a:spLocks noGrp="1" noChangeArrowheads="1"/>
          </p:cNvSpPr>
          <p:nvPr>
            <p:ph type="body" idx="1"/>
          </p:nvPr>
        </p:nvSpPr>
        <p:spPr>
          <a:xfrm>
            <a:off x="323850" y="1600200"/>
            <a:ext cx="8569325" cy="4997450"/>
          </a:xfrm>
        </p:spPr>
        <p:txBody>
          <a:bodyPr/>
          <a:lstStyle/>
          <a:p>
            <a:pPr>
              <a:buClr>
                <a:schemeClr val="folHlink"/>
              </a:buClr>
              <a:buFont typeface="Wingdings" pitchFamily="2" charset="2"/>
              <a:buNone/>
            </a:pPr>
            <a:r>
              <a:rPr lang="cs-CZ" sz="2400">
                <a:solidFill>
                  <a:schemeClr val="bg1"/>
                </a:solidFill>
                <a:effectLst>
                  <a:outerShdw blurRad="38100" dist="38100" dir="2700000" algn="tl">
                    <a:srgbClr val="000000"/>
                  </a:outerShdw>
                </a:effectLst>
                <a:latin typeface="Tahoma" pitchFamily="34" charset="0"/>
              </a:rPr>
              <a:t>   The same antigen can induce an active immune response or an active state of tolerance, the result of response depends on many factors:</a:t>
            </a:r>
            <a:br>
              <a:rPr lang="cs-CZ" sz="2400">
                <a:solidFill>
                  <a:schemeClr val="bg1"/>
                </a:solidFill>
                <a:effectLst>
                  <a:outerShdw blurRad="38100" dist="38100" dir="2700000" algn="tl">
                    <a:srgbClr val="000000"/>
                  </a:outerShdw>
                </a:effectLst>
                <a:latin typeface="Tahoma" pitchFamily="34" charset="0"/>
              </a:rPr>
            </a:br>
            <a:endParaRPr lang="cs-CZ" sz="2400">
              <a:solidFill>
                <a:schemeClr val="bg1"/>
              </a:solidFill>
              <a:effectLst>
                <a:outerShdw blurRad="38100" dist="38100" dir="2700000" algn="tl">
                  <a:srgbClr val="000000"/>
                </a:outerShdw>
              </a:effectLst>
              <a:latin typeface="Tahoma" pitchFamily="34" charset="0"/>
            </a:endParaRPr>
          </a:p>
          <a:p>
            <a:pPr>
              <a:buClr>
                <a:schemeClr val="folHlink"/>
              </a:buClr>
              <a:buFont typeface="Wingdings" pitchFamily="2" charset="2"/>
              <a:buChar char="§"/>
            </a:pPr>
            <a:r>
              <a:rPr lang="cs-CZ" sz="2400">
                <a:solidFill>
                  <a:schemeClr val="bg1"/>
                </a:solidFill>
                <a:effectLst>
                  <a:outerShdw blurRad="38100" dist="38100" dir="2700000" algn="tl">
                    <a:srgbClr val="000000"/>
                  </a:outerShdw>
                </a:effectLst>
                <a:latin typeface="Tahoma" pitchFamily="34" charset="0"/>
              </a:rPr>
              <a:t>State of the immune system</a:t>
            </a:r>
          </a:p>
          <a:p>
            <a:pPr>
              <a:buClr>
                <a:schemeClr val="folHlink"/>
              </a:buClr>
              <a:buFont typeface="Wingdings" pitchFamily="2" charset="2"/>
              <a:buChar char="§"/>
            </a:pPr>
            <a:endParaRPr lang="cs-CZ" sz="2400">
              <a:solidFill>
                <a:schemeClr val="bg1"/>
              </a:solidFill>
              <a:effectLst>
                <a:outerShdw blurRad="38100" dist="38100" dir="2700000" algn="tl">
                  <a:srgbClr val="000000"/>
                </a:outerShdw>
              </a:effectLst>
              <a:latin typeface="Tahoma" pitchFamily="34" charset="0"/>
            </a:endParaRPr>
          </a:p>
          <a:p>
            <a:pPr>
              <a:buClr>
                <a:schemeClr val="folHlink"/>
              </a:buClr>
              <a:buFont typeface="Wingdings" pitchFamily="2" charset="2"/>
              <a:buChar char="§"/>
            </a:pPr>
            <a:r>
              <a:rPr lang="cs-CZ" sz="2400">
                <a:solidFill>
                  <a:schemeClr val="bg1"/>
                </a:solidFill>
                <a:effectLst>
                  <a:outerShdw blurRad="38100" dist="38100" dir="2700000" algn="tl">
                    <a:srgbClr val="000000"/>
                  </a:outerShdw>
                </a:effectLst>
                <a:latin typeface="Tahoma" pitchFamily="34" charset="0"/>
              </a:rPr>
              <a:t>Properties of antigen </a:t>
            </a:r>
            <a:br>
              <a:rPr lang="cs-CZ" sz="2400">
                <a:solidFill>
                  <a:schemeClr val="bg1"/>
                </a:solidFill>
                <a:effectLst>
                  <a:outerShdw blurRad="38100" dist="38100" dir="2700000" algn="tl">
                    <a:srgbClr val="000000"/>
                  </a:outerShdw>
                </a:effectLst>
                <a:latin typeface="Tahoma" pitchFamily="34" charset="0"/>
              </a:rPr>
            </a:br>
            <a:endParaRPr lang="cs-CZ" sz="2400">
              <a:solidFill>
                <a:schemeClr val="bg1"/>
              </a:solidFill>
              <a:effectLst>
                <a:outerShdw blurRad="38100" dist="38100" dir="2700000" algn="tl">
                  <a:srgbClr val="000000"/>
                </a:outerShdw>
              </a:effectLst>
              <a:latin typeface="Tahoma" pitchFamily="34" charset="0"/>
            </a:endParaRPr>
          </a:p>
          <a:p>
            <a:pPr>
              <a:buClr>
                <a:schemeClr val="folHlink"/>
              </a:buClr>
              <a:buFont typeface="Wingdings" pitchFamily="2" charset="2"/>
              <a:buChar char="§"/>
            </a:pPr>
            <a:r>
              <a:rPr lang="cs-CZ" sz="2400">
                <a:solidFill>
                  <a:schemeClr val="bg1"/>
                </a:solidFill>
                <a:effectLst>
                  <a:outerShdw blurRad="38100" dist="38100" dir="2700000" algn="tl">
                    <a:srgbClr val="000000"/>
                  </a:outerShdw>
                </a:effectLst>
                <a:latin typeface="Tahoma" pitchFamily="34" charset="0"/>
              </a:rPr>
              <a:t>Dose of antigen</a:t>
            </a:r>
          </a:p>
          <a:p>
            <a:pPr>
              <a:buClr>
                <a:schemeClr val="folHlink"/>
              </a:buClr>
              <a:buFont typeface="Wingdings" pitchFamily="2" charset="2"/>
              <a:buChar char="§"/>
            </a:pPr>
            <a:endParaRPr lang="cs-CZ" sz="2400">
              <a:solidFill>
                <a:schemeClr val="bg1"/>
              </a:solidFill>
              <a:effectLst>
                <a:outerShdw blurRad="38100" dist="38100" dir="2700000" algn="tl">
                  <a:srgbClr val="000000"/>
                </a:outerShdw>
              </a:effectLst>
              <a:latin typeface="Tahoma" pitchFamily="34" charset="0"/>
            </a:endParaRPr>
          </a:p>
          <a:p>
            <a:pPr>
              <a:buClr>
                <a:schemeClr val="folHlink"/>
              </a:buClr>
              <a:buFont typeface="Wingdings" pitchFamily="2" charset="2"/>
              <a:buChar char="§"/>
            </a:pPr>
            <a:r>
              <a:rPr lang="cs-CZ" sz="2400">
                <a:solidFill>
                  <a:schemeClr val="bg1"/>
                </a:solidFill>
                <a:effectLst>
                  <a:outerShdw blurRad="38100" dist="38100" dir="2700000" algn="tl">
                    <a:srgbClr val="000000"/>
                  </a:outerShdw>
                </a:effectLst>
                <a:latin typeface="Tahoma" pitchFamily="34" charset="0"/>
              </a:rPr>
              <a:t>Route of antigen administration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4"/>
          <p:cNvSpPr>
            <a:spLocks noGrp="1" noChangeArrowheads="1"/>
          </p:cNvSpPr>
          <p:nvPr>
            <p:ph type="title"/>
          </p:nvPr>
        </p:nvSpPr>
        <p:spPr>
          <a:xfrm>
            <a:off x="323850" y="2781300"/>
            <a:ext cx="8229600" cy="1143000"/>
          </a:xfrm>
        </p:spPr>
        <p:txBody>
          <a:bodyPr/>
          <a:lstStyle/>
          <a:p>
            <a:pPr>
              <a:lnSpc>
                <a:spcPct val="125000"/>
              </a:lnSpc>
            </a:pPr>
            <a:r>
              <a:rPr lang="cs-CZ" b="1">
                <a:solidFill>
                  <a:schemeClr val="bg1"/>
                </a:solidFill>
                <a:effectLst>
                  <a:outerShdw blurRad="38100" dist="38100" dir="2700000" algn="tl">
                    <a:srgbClr val="000000"/>
                  </a:outerShdw>
                </a:effectLst>
                <a:latin typeface="Tahoma" pitchFamily="34" charset="0"/>
              </a:rPr>
              <a:t>Cytokines</a:t>
            </a:r>
            <a:br>
              <a:rPr lang="cs-CZ" b="1">
                <a:solidFill>
                  <a:schemeClr val="bg1"/>
                </a:solidFill>
                <a:effectLst>
                  <a:outerShdw blurRad="38100" dist="38100" dir="2700000" algn="tl">
                    <a:srgbClr val="000000"/>
                  </a:outerShdw>
                </a:effectLst>
                <a:latin typeface="Tahoma" pitchFamily="34" charset="0"/>
              </a:rPr>
            </a:br>
            <a:r>
              <a:rPr lang="cs-CZ" b="1">
                <a:solidFill>
                  <a:schemeClr val="bg1"/>
                </a:solidFill>
                <a:effectLst>
                  <a:outerShdw blurRad="38100" dist="38100" dir="2700000" algn="tl">
                    <a:srgbClr val="000000"/>
                  </a:outerShdw>
                </a:effectLst>
                <a:latin typeface="Tahoma" pitchFamily="34" charset="0"/>
              </a:rPr>
              <a:t> (Tissue hormones)</a:t>
            </a:r>
            <a:r>
              <a:rPr lang="cs-CZ" sz="4000"/>
              <a:t>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274638"/>
            <a:ext cx="8229600" cy="850900"/>
          </a:xfrm>
        </p:spPr>
        <p:txBody>
          <a:bodyPr/>
          <a:lstStyle/>
          <a:p>
            <a:r>
              <a:rPr lang="cs-CZ" sz="2800" b="1">
                <a:solidFill>
                  <a:schemeClr val="folHlink"/>
                </a:solidFill>
                <a:effectLst>
                  <a:outerShdw blurRad="38100" dist="38100" dir="2700000" algn="tl">
                    <a:srgbClr val="000000"/>
                  </a:outerShdw>
                </a:effectLst>
                <a:latin typeface="Tahoma" pitchFamily="34" charset="0"/>
              </a:rPr>
              <a:t>Cytokines</a:t>
            </a:r>
          </a:p>
        </p:txBody>
      </p:sp>
      <p:sp>
        <p:nvSpPr>
          <p:cNvPr id="56323" name="Rectangle 3"/>
          <p:cNvSpPr>
            <a:spLocks noGrp="1" noChangeArrowheads="1"/>
          </p:cNvSpPr>
          <p:nvPr>
            <p:ph type="body" idx="1"/>
          </p:nvPr>
        </p:nvSpPr>
        <p:spPr>
          <a:xfrm>
            <a:off x="457200" y="1125538"/>
            <a:ext cx="8229600" cy="5000625"/>
          </a:xfrm>
        </p:spPr>
        <p:txBody>
          <a:bodyPr/>
          <a:lstStyle/>
          <a:p>
            <a:pPr>
              <a:buClr>
                <a:schemeClr val="folHlink"/>
              </a:buClr>
              <a:buFont typeface="Wingdings" pitchFamily="2" charset="2"/>
              <a:buChar char="§"/>
            </a:pPr>
            <a:r>
              <a:rPr lang="cs-CZ" sz="2400">
                <a:solidFill>
                  <a:schemeClr val="bg1"/>
                </a:solidFill>
                <a:effectLst>
                  <a:outerShdw blurRad="38100" dist="38100" dir="2700000" algn="tl">
                    <a:srgbClr val="000000"/>
                  </a:outerShdw>
                </a:effectLst>
                <a:latin typeface="Tahoma" pitchFamily="34" charset="0"/>
              </a:rPr>
              <a:t>Regulatory proteins and glycoproteins produced by leukocytes and other cells </a:t>
            </a:r>
            <a:br>
              <a:rPr lang="cs-CZ" sz="2400">
                <a:solidFill>
                  <a:schemeClr val="bg1"/>
                </a:solidFill>
                <a:effectLst>
                  <a:outerShdw blurRad="38100" dist="38100" dir="2700000" algn="tl">
                    <a:srgbClr val="000000"/>
                  </a:outerShdw>
                </a:effectLst>
                <a:latin typeface="Tahoma" pitchFamily="34" charset="0"/>
              </a:rPr>
            </a:br>
            <a:endParaRPr lang="cs-CZ" sz="2400">
              <a:solidFill>
                <a:schemeClr val="bg1"/>
              </a:solidFill>
              <a:effectLst>
                <a:outerShdw blurRad="38100" dist="38100" dir="2700000" algn="tl">
                  <a:srgbClr val="000000"/>
                </a:outerShdw>
              </a:effectLst>
              <a:latin typeface="Tahoma" pitchFamily="34" charset="0"/>
            </a:endParaRPr>
          </a:p>
          <a:p>
            <a:pPr>
              <a:buClr>
                <a:schemeClr val="folHlink"/>
              </a:buClr>
              <a:buFont typeface="Wingdings" pitchFamily="2" charset="2"/>
              <a:buChar char="§"/>
            </a:pPr>
            <a:r>
              <a:rPr lang="cs-CZ" sz="2400">
                <a:solidFill>
                  <a:schemeClr val="bg1"/>
                </a:solidFill>
                <a:effectLst>
                  <a:outerShdw blurRad="38100" dist="38100" dir="2700000" algn="tl">
                    <a:srgbClr val="000000"/>
                  </a:outerShdw>
                </a:effectLst>
                <a:latin typeface="Tahoma" pitchFamily="34" charset="0"/>
              </a:rPr>
              <a:t>Essential regulators of the immune system</a:t>
            </a:r>
          </a:p>
          <a:p>
            <a:pPr>
              <a:buClr>
                <a:schemeClr val="folHlink"/>
              </a:buClr>
              <a:buFont typeface="Wingdings" pitchFamily="2" charset="2"/>
              <a:buChar char="§"/>
            </a:pPr>
            <a:endParaRPr lang="cs-CZ" sz="2400">
              <a:solidFill>
                <a:schemeClr val="bg1"/>
              </a:solidFill>
              <a:effectLst>
                <a:outerShdw blurRad="38100" dist="38100" dir="2700000" algn="tl">
                  <a:srgbClr val="000000"/>
                </a:outerShdw>
              </a:effectLst>
              <a:latin typeface="Tahoma" pitchFamily="34" charset="0"/>
            </a:endParaRPr>
          </a:p>
          <a:p>
            <a:pPr>
              <a:buClr>
                <a:schemeClr val="folHlink"/>
              </a:buClr>
              <a:buFont typeface="Wingdings" pitchFamily="2" charset="2"/>
              <a:buChar char="§"/>
            </a:pPr>
            <a:r>
              <a:rPr lang="cs-CZ" sz="2400">
                <a:solidFill>
                  <a:schemeClr val="bg1"/>
                </a:solidFill>
                <a:effectLst>
                  <a:outerShdw blurRad="38100" dist="38100" dir="2700000" algn="tl">
                    <a:srgbClr val="000000"/>
                  </a:outerShdw>
                </a:effectLst>
                <a:latin typeface="Tahoma" pitchFamily="34" charset="0"/>
              </a:rPr>
              <a:t>Apply outside the immune system (angiogenesis, tissue regeneration, carcinogenesis, treatment of many brain functions, embryonic development ...) </a:t>
            </a:r>
          </a:p>
          <a:p>
            <a:pPr>
              <a:buClr>
                <a:schemeClr val="folHlink"/>
              </a:buClr>
              <a:buFont typeface="Wingdings" pitchFamily="2" charset="2"/>
              <a:buChar char="§"/>
            </a:pPr>
            <a:endParaRPr lang="cs-CZ" sz="2400">
              <a:solidFill>
                <a:schemeClr val="bg1"/>
              </a:solidFill>
              <a:effectLst>
                <a:outerShdw blurRad="38100" dist="38100" dir="2700000" algn="tl">
                  <a:srgbClr val="000000"/>
                </a:outerShdw>
              </a:effectLst>
              <a:latin typeface="Tahoma" pitchFamily="34" charset="0"/>
            </a:endParaRPr>
          </a:p>
          <a:p>
            <a:pPr>
              <a:buClr>
                <a:schemeClr val="folHlink"/>
              </a:buClr>
              <a:buFont typeface="Wingdings" pitchFamily="2" charset="2"/>
              <a:buChar char="§"/>
            </a:pPr>
            <a:r>
              <a:rPr lang="cs-CZ" sz="2400">
                <a:solidFill>
                  <a:schemeClr val="bg1"/>
                </a:solidFill>
                <a:effectLst>
                  <a:outerShdw blurRad="38100" dist="38100" dir="2700000" algn="tl">
                    <a:srgbClr val="000000"/>
                  </a:outerShdw>
                </a:effectLst>
                <a:latin typeface="Tahoma" pitchFamily="34" charset="0"/>
              </a:rPr>
              <a:t>Cytokines - secreted </a:t>
            </a:r>
            <a:br>
              <a:rPr lang="cs-CZ" sz="2400">
                <a:solidFill>
                  <a:schemeClr val="bg1"/>
                </a:solidFill>
                <a:effectLst>
                  <a:outerShdw blurRad="38100" dist="38100" dir="2700000" algn="tl">
                    <a:srgbClr val="000000"/>
                  </a:outerShdw>
                </a:effectLst>
                <a:latin typeface="Tahoma" pitchFamily="34" charset="0"/>
              </a:rPr>
            </a:br>
            <a:r>
              <a:rPr lang="cs-CZ" sz="2400">
                <a:solidFill>
                  <a:schemeClr val="bg1"/>
                </a:solidFill>
                <a:effectLst>
                  <a:outerShdw blurRad="38100" dist="38100" dir="2700000" algn="tl">
                    <a:srgbClr val="000000"/>
                  </a:outerShdw>
                </a:effectLst>
                <a:latin typeface="Tahoma" pitchFamily="34" charset="0"/>
              </a:rPr>
              <a:t>              - membrane (CD 80, CD86, CD40L, FasL ..)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type="body" idx="1"/>
          </p:nvPr>
        </p:nvSpPr>
        <p:spPr>
          <a:xfrm>
            <a:off x="457200" y="549275"/>
            <a:ext cx="8229600" cy="5975350"/>
          </a:xfrm>
        </p:spPr>
        <p:txBody>
          <a:bodyPr/>
          <a:lstStyle/>
          <a:p>
            <a:pPr>
              <a:lnSpc>
                <a:spcPct val="90000"/>
              </a:lnSpc>
              <a:buClr>
                <a:schemeClr val="folHlink"/>
              </a:buClr>
              <a:buFont typeface="Wingdings" pitchFamily="2" charset="2"/>
              <a:buChar char="§"/>
            </a:pPr>
            <a:r>
              <a:rPr lang="cs-CZ" sz="2400">
                <a:solidFill>
                  <a:schemeClr val="bg1"/>
                </a:solidFill>
                <a:effectLst>
                  <a:outerShdw blurRad="38100" dist="38100" dir="2700000" algn="tl">
                    <a:srgbClr val="000000"/>
                  </a:outerShdw>
                </a:effectLst>
                <a:latin typeface="Tahoma" pitchFamily="34" charset="0"/>
              </a:rPr>
              <a:t>Pleiotropic effect</a:t>
            </a:r>
          </a:p>
          <a:p>
            <a:pPr>
              <a:lnSpc>
                <a:spcPct val="90000"/>
              </a:lnSpc>
              <a:buClr>
                <a:schemeClr val="folHlink"/>
              </a:buClr>
              <a:buFont typeface="Wingdings" pitchFamily="2" charset="2"/>
              <a:buChar char="§"/>
            </a:pPr>
            <a:endParaRPr lang="cs-CZ" sz="2400">
              <a:solidFill>
                <a:schemeClr val="bg1"/>
              </a:solidFill>
              <a:effectLst>
                <a:outerShdw blurRad="38100" dist="38100" dir="2700000" algn="tl">
                  <a:srgbClr val="000000"/>
                </a:outerShdw>
              </a:effectLst>
              <a:latin typeface="Tahoma" pitchFamily="34" charset="0"/>
            </a:endParaRPr>
          </a:p>
          <a:p>
            <a:pPr>
              <a:lnSpc>
                <a:spcPct val="90000"/>
              </a:lnSpc>
              <a:buClr>
                <a:schemeClr val="folHlink"/>
              </a:buClr>
              <a:buFont typeface="Wingdings" pitchFamily="2" charset="2"/>
              <a:buChar char="§"/>
            </a:pPr>
            <a:r>
              <a:rPr lang="cs-CZ" sz="2400">
                <a:solidFill>
                  <a:schemeClr val="bg1"/>
                </a:solidFill>
                <a:effectLst>
                  <a:outerShdw blurRad="38100" dist="38100" dir="2700000" algn="tl">
                    <a:srgbClr val="000000"/>
                  </a:outerShdw>
                </a:effectLst>
                <a:latin typeface="Tahoma" pitchFamily="34" charset="0"/>
              </a:rPr>
              <a:t>Operates in a cascade</a:t>
            </a:r>
          </a:p>
          <a:p>
            <a:pPr>
              <a:lnSpc>
                <a:spcPct val="90000"/>
              </a:lnSpc>
              <a:buClr>
                <a:schemeClr val="folHlink"/>
              </a:buClr>
              <a:buFont typeface="Wingdings" pitchFamily="2" charset="2"/>
              <a:buChar char="§"/>
            </a:pPr>
            <a:endParaRPr lang="cs-CZ" sz="2400">
              <a:solidFill>
                <a:schemeClr val="bg1"/>
              </a:solidFill>
              <a:effectLst>
                <a:outerShdw blurRad="38100" dist="38100" dir="2700000" algn="tl">
                  <a:srgbClr val="000000"/>
                </a:outerShdw>
              </a:effectLst>
              <a:latin typeface="Tahoma" pitchFamily="34" charset="0"/>
            </a:endParaRPr>
          </a:p>
          <a:p>
            <a:pPr>
              <a:lnSpc>
                <a:spcPct val="90000"/>
              </a:lnSpc>
              <a:buClr>
                <a:schemeClr val="folHlink"/>
              </a:buClr>
              <a:buFont typeface="Wingdings" pitchFamily="2" charset="2"/>
              <a:buChar char="§"/>
            </a:pPr>
            <a:r>
              <a:rPr lang="cs-CZ" sz="2400">
                <a:solidFill>
                  <a:schemeClr val="bg1"/>
                </a:solidFill>
                <a:effectLst>
                  <a:outerShdw blurRad="38100" dist="38100" dir="2700000" algn="tl">
                    <a:srgbClr val="000000"/>
                  </a:outerShdw>
                </a:effectLst>
                <a:latin typeface="Tahoma" pitchFamily="34" charset="0"/>
              </a:rPr>
              <a:t>Cytokine Network </a:t>
            </a:r>
          </a:p>
          <a:p>
            <a:pPr>
              <a:lnSpc>
                <a:spcPct val="90000"/>
              </a:lnSpc>
              <a:buClr>
                <a:schemeClr val="folHlink"/>
              </a:buClr>
              <a:buFont typeface="Wingdings" pitchFamily="2" charset="2"/>
              <a:buChar char="§"/>
            </a:pPr>
            <a:endParaRPr lang="cs-CZ" sz="2400">
              <a:solidFill>
                <a:schemeClr val="bg1"/>
              </a:solidFill>
              <a:effectLst>
                <a:outerShdw blurRad="38100" dist="38100" dir="2700000" algn="tl">
                  <a:srgbClr val="000000"/>
                </a:outerShdw>
              </a:effectLst>
              <a:latin typeface="Tahoma" pitchFamily="34" charset="0"/>
            </a:endParaRPr>
          </a:p>
          <a:p>
            <a:pPr>
              <a:lnSpc>
                <a:spcPct val="90000"/>
              </a:lnSpc>
              <a:buClr>
                <a:schemeClr val="folHlink"/>
              </a:buClr>
              <a:buFont typeface="Wingdings" pitchFamily="2" charset="2"/>
              <a:buChar char="§"/>
            </a:pPr>
            <a:r>
              <a:rPr lang="cs-CZ" sz="2400">
                <a:solidFill>
                  <a:schemeClr val="bg1"/>
                </a:solidFill>
                <a:effectLst>
                  <a:outerShdw blurRad="38100" dist="38100" dir="2700000" algn="tl">
                    <a:srgbClr val="000000"/>
                  </a:outerShdw>
                </a:effectLst>
                <a:latin typeface="Tahoma" pitchFamily="34" charset="0"/>
              </a:rPr>
              <a:t>Cytokine system is redundant </a:t>
            </a:r>
          </a:p>
          <a:p>
            <a:pPr>
              <a:lnSpc>
                <a:spcPct val="90000"/>
              </a:lnSpc>
              <a:buClr>
                <a:schemeClr val="folHlink"/>
              </a:buClr>
              <a:buFont typeface="Wingdings" pitchFamily="2" charset="2"/>
              <a:buChar char="§"/>
            </a:pPr>
            <a:endParaRPr lang="cs-CZ" sz="2400">
              <a:solidFill>
                <a:schemeClr val="bg1"/>
              </a:solidFill>
              <a:effectLst>
                <a:outerShdw blurRad="38100" dist="38100" dir="2700000" algn="tl">
                  <a:srgbClr val="000000"/>
                </a:outerShdw>
              </a:effectLst>
              <a:latin typeface="Tahoma" pitchFamily="34" charset="0"/>
            </a:endParaRPr>
          </a:p>
          <a:p>
            <a:pPr>
              <a:lnSpc>
                <a:spcPct val="90000"/>
              </a:lnSpc>
              <a:buClr>
                <a:schemeClr val="folHlink"/>
              </a:buClr>
              <a:buFont typeface="Wingdings" pitchFamily="2" charset="2"/>
              <a:buChar char="§"/>
            </a:pPr>
            <a:r>
              <a:rPr lang="cs-CZ" sz="2400">
                <a:solidFill>
                  <a:schemeClr val="bg1"/>
                </a:solidFill>
                <a:effectLst>
                  <a:outerShdw blurRad="38100" dist="38100" dir="2700000" algn="tl">
                    <a:srgbClr val="000000"/>
                  </a:outerShdw>
                </a:effectLst>
                <a:latin typeface="Tahoma" pitchFamily="34" charset="0"/>
              </a:rPr>
              <a:t>Effects of cytokines	- autocrine </a:t>
            </a:r>
            <a:br>
              <a:rPr lang="cs-CZ" sz="2400">
                <a:solidFill>
                  <a:schemeClr val="bg1"/>
                </a:solidFill>
                <a:effectLst>
                  <a:outerShdw blurRad="38100" dist="38100" dir="2700000" algn="tl">
                    <a:srgbClr val="000000"/>
                  </a:outerShdw>
                </a:effectLst>
                <a:latin typeface="Tahoma" pitchFamily="34" charset="0"/>
              </a:rPr>
            </a:br>
            <a:r>
              <a:rPr lang="cs-CZ" sz="2400">
                <a:solidFill>
                  <a:schemeClr val="bg1"/>
                </a:solidFill>
                <a:effectLst>
                  <a:outerShdw blurRad="38100" dist="38100" dir="2700000" algn="tl">
                    <a:srgbClr val="000000"/>
                  </a:outerShdw>
                </a:effectLst>
                <a:latin typeface="Tahoma" pitchFamily="34" charset="0"/>
              </a:rPr>
              <a:t>                         		- paracrine </a:t>
            </a:r>
            <a:br>
              <a:rPr lang="cs-CZ" sz="2400">
                <a:solidFill>
                  <a:schemeClr val="bg1"/>
                </a:solidFill>
                <a:effectLst>
                  <a:outerShdw blurRad="38100" dist="38100" dir="2700000" algn="tl">
                    <a:srgbClr val="000000"/>
                  </a:outerShdw>
                </a:effectLst>
                <a:latin typeface="Tahoma" pitchFamily="34" charset="0"/>
              </a:rPr>
            </a:br>
            <a:r>
              <a:rPr lang="cs-CZ" sz="2400">
                <a:solidFill>
                  <a:schemeClr val="bg1"/>
                </a:solidFill>
                <a:effectLst>
                  <a:outerShdw blurRad="38100" dist="38100" dir="2700000" algn="tl">
                    <a:srgbClr val="000000"/>
                  </a:outerShdw>
                </a:effectLst>
                <a:latin typeface="Tahoma" pitchFamily="34" charset="0"/>
              </a:rPr>
              <a:t>				- endocrine </a:t>
            </a:r>
          </a:p>
          <a:p>
            <a:pPr>
              <a:lnSpc>
                <a:spcPct val="90000"/>
              </a:lnSpc>
              <a:buClr>
                <a:schemeClr val="folHlink"/>
              </a:buClr>
              <a:buFont typeface="Wingdings" pitchFamily="2" charset="2"/>
              <a:buChar char="§"/>
            </a:pPr>
            <a:endParaRPr lang="cs-CZ" sz="2400">
              <a:solidFill>
                <a:schemeClr val="bg1"/>
              </a:solidFill>
              <a:effectLst>
                <a:outerShdw blurRad="38100" dist="38100" dir="2700000" algn="tl">
                  <a:srgbClr val="000000"/>
                </a:outerShdw>
              </a:effectLst>
              <a:latin typeface="Tahoma" pitchFamily="34" charset="0"/>
            </a:endParaRPr>
          </a:p>
          <a:p>
            <a:pPr>
              <a:lnSpc>
                <a:spcPct val="90000"/>
              </a:lnSpc>
              <a:buClr>
                <a:schemeClr val="folHlink"/>
              </a:buClr>
              <a:buFont typeface="Wingdings" pitchFamily="2" charset="2"/>
              <a:buChar char="§"/>
            </a:pPr>
            <a:r>
              <a:rPr lang="cs-CZ" sz="2400">
                <a:solidFill>
                  <a:schemeClr val="bg1"/>
                </a:solidFill>
                <a:effectLst>
                  <a:outerShdw blurRad="38100" dist="38100" dir="2700000" algn="tl">
                    <a:srgbClr val="000000"/>
                  </a:outerShdw>
                </a:effectLst>
                <a:latin typeface="Tahoma" pitchFamily="34" charset="0"/>
              </a:rPr>
              <a:t>Are known as interleukins (exception: TNF, lymphotoxin, TGF, interferons, CSF and growth factors) </a:t>
            </a:r>
            <a:br>
              <a:rPr lang="cs-CZ" sz="2400">
                <a:solidFill>
                  <a:schemeClr val="bg1"/>
                </a:solidFill>
                <a:effectLst>
                  <a:outerShdw blurRad="38100" dist="38100" dir="2700000" algn="tl">
                    <a:srgbClr val="000000"/>
                  </a:outerShdw>
                </a:effectLst>
                <a:latin typeface="Tahoma" pitchFamily="34" charset="0"/>
              </a:rPr>
            </a:br>
            <a:endParaRPr lang="cs-CZ" sz="2400">
              <a:solidFill>
                <a:schemeClr val="bg1"/>
              </a:solidFill>
              <a:effectLst>
                <a:outerShdw blurRad="38100" dist="38100" dir="2700000" algn="tl">
                  <a:srgbClr val="000000"/>
                </a:outerShdw>
              </a:effectLst>
              <a:latin typeface="Tahoma"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cs-CZ" sz="2400" b="1">
                <a:solidFill>
                  <a:srgbClr val="FFFFFF"/>
                </a:solidFill>
              </a:rPr>
              <a:t>B cells communicate via cytokines with other inflammatory cells, such as T cells and macrophages</a:t>
            </a:r>
            <a:r>
              <a:rPr lang="cs-CZ" sz="4000">
                <a:solidFill>
                  <a:srgbClr val="FFFFFF"/>
                </a:solidFill>
              </a:rPr>
              <a:t> </a:t>
            </a:r>
            <a:br>
              <a:rPr lang="cs-CZ" sz="4000">
                <a:solidFill>
                  <a:srgbClr val="FFFFFF"/>
                </a:solidFill>
              </a:rPr>
            </a:br>
            <a:endParaRPr lang="cs-CZ" sz="4000">
              <a:solidFill>
                <a:srgbClr val="FFFFFF"/>
              </a:solidFill>
            </a:endParaRPr>
          </a:p>
        </p:txBody>
      </p:sp>
      <p:pic>
        <p:nvPicPr>
          <p:cNvPr id="59396" name="Picture 4"/>
          <p:cNvPicPr>
            <a:picLocks noChangeAspect="1" noChangeArrowheads="1"/>
          </p:cNvPicPr>
          <p:nvPr>
            <p:ph type="body" idx="1"/>
          </p:nvPr>
        </p:nvPicPr>
        <p:blipFill>
          <a:blip r:embed="rId2"/>
          <a:srcRect/>
          <a:stretch>
            <a:fillRect/>
          </a:stretch>
        </p:blipFill>
        <p:spPr>
          <a:xfrm>
            <a:off x="1403350" y="1668463"/>
            <a:ext cx="5905500" cy="4732337"/>
          </a:xfrm>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cs-CZ" sz="2800" b="1">
                <a:solidFill>
                  <a:schemeClr val="folHlink"/>
                </a:solidFill>
                <a:effectLst>
                  <a:outerShdw blurRad="38100" dist="38100" dir="2700000" algn="tl">
                    <a:srgbClr val="000000"/>
                  </a:outerShdw>
                </a:effectLst>
                <a:latin typeface="Tahoma" pitchFamily="34" charset="0"/>
              </a:rPr>
              <a:t>T-lymphocytes surface markers</a:t>
            </a:r>
          </a:p>
        </p:txBody>
      </p:sp>
      <p:sp>
        <p:nvSpPr>
          <p:cNvPr id="5123" name="Rectangle 3"/>
          <p:cNvSpPr>
            <a:spLocks noGrp="1" noChangeArrowheads="1"/>
          </p:cNvSpPr>
          <p:nvPr>
            <p:ph type="body" idx="1"/>
          </p:nvPr>
        </p:nvSpPr>
        <p:spPr>
          <a:xfrm>
            <a:off x="179388" y="1600200"/>
            <a:ext cx="8856662" cy="4525963"/>
          </a:xfrm>
        </p:spPr>
        <p:txBody>
          <a:bodyPr/>
          <a:lstStyle/>
          <a:p>
            <a:pPr>
              <a:lnSpc>
                <a:spcPct val="80000"/>
              </a:lnSpc>
              <a:buClr>
                <a:schemeClr val="folHlink"/>
              </a:buClr>
              <a:buFont typeface="Wingdings" pitchFamily="2" charset="2"/>
              <a:buChar char="§"/>
            </a:pPr>
            <a:r>
              <a:rPr lang="cs-CZ" sz="2400" b="1">
                <a:solidFill>
                  <a:schemeClr val="bg1"/>
                </a:solidFill>
                <a:effectLst>
                  <a:outerShdw blurRad="38100" dist="38100" dir="2700000" algn="tl">
                    <a:srgbClr val="000000"/>
                  </a:outerShdw>
                </a:effectLst>
                <a:latin typeface="Tahoma" pitchFamily="34" charset="0"/>
              </a:rPr>
              <a:t>TCR</a:t>
            </a:r>
            <a:r>
              <a:rPr lang="cs-CZ" sz="2400">
                <a:solidFill>
                  <a:schemeClr val="bg1"/>
                </a:solidFill>
                <a:effectLst>
                  <a:outerShdw blurRad="38100" dist="38100" dir="2700000" algn="tl">
                    <a:srgbClr val="000000"/>
                  </a:outerShdw>
                </a:effectLst>
                <a:latin typeface="Tahoma" pitchFamily="34" charset="0"/>
              </a:rPr>
              <a:t> - recognizes Ag peptide complexed with MHC gp </a:t>
            </a:r>
            <a:br>
              <a:rPr lang="cs-CZ" sz="2400">
                <a:solidFill>
                  <a:schemeClr val="bg1"/>
                </a:solidFill>
                <a:effectLst>
                  <a:outerShdw blurRad="38100" dist="38100" dir="2700000" algn="tl">
                    <a:srgbClr val="000000"/>
                  </a:outerShdw>
                </a:effectLst>
                <a:latin typeface="Tahoma" pitchFamily="34" charset="0"/>
              </a:rPr>
            </a:br>
            <a:endParaRPr lang="cs-CZ" sz="2400">
              <a:solidFill>
                <a:schemeClr val="bg1"/>
              </a:solidFill>
              <a:effectLst>
                <a:outerShdw blurRad="38100" dist="38100" dir="2700000" algn="tl">
                  <a:srgbClr val="000000"/>
                </a:outerShdw>
              </a:effectLst>
              <a:latin typeface="Tahoma" pitchFamily="34" charset="0"/>
            </a:endParaRPr>
          </a:p>
          <a:p>
            <a:pPr>
              <a:lnSpc>
                <a:spcPct val="80000"/>
              </a:lnSpc>
              <a:buClr>
                <a:schemeClr val="folHlink"/>
              </a:buClr>
              <a:buFont typeface="Wingdings" pitchFamily="2" charset="2"/>
              <a:buChar char="§"/>
            </a:pPr>
            <a:endParaRPr lang="cs-CZ" sz="2400">
              <a:solidFill>
                <a:schemeClr val="bg1"/>
              </a:solidFill>
              <a:effectLst>
                <a:outerShdw blurRad="38100" dist="38100" dir="2700000" algn="tl">
                  <a:srgbClr val="000000"/>
                </a:outerShdw>
              </a:effectLst>
              <a:latin typeface="Tahoma" pitchFamily="34" charset="0"/>
            </a:endParaRPr>
          </a:p>
          <a:p>
            <a:pPr>
              <a:lnSpc>
                <a:spcPct val="80000"/>
              </a:lnSpc>
              <a:buClr>
                <a:schemeClr val="folHlink"/>
              </a:buClr>
              <a:buFont typeface="Wingdings" pitchFamily="2" charset="2"/>
              <a:buChar char="§"/>
            </a:pPr>
            <a:r>
              <a:rPr lang="cs-CZ" sz="2400" b="1">
                <a:solidFill>
                  <a:schemeClr val="bg1"/>
                </a:solidFill>
                <a:effectLst>
                  <a:outerShdw blurRad="38100" dist="38100" dir="2700000" algn="tl">
                    <a:srgbClr val="000000"/>
                  </a:outerShdw>
                </a:effectLst>
                <a:latin typeface="Tahoma" pitchFamily="34" charset="0"/>
              </a:rPr>
              <a:t>CD3</a:t>
            </a:r>
            <a:r>
              <a:rPr lang="cs-CZ" sz="2400">
                <a:solidFill>
                  <a:schemeClr val="bg1"/>
                </a:solidFill>
                <a:effectLst>
                  <a:outerShdw blurRad="38100" dist="38100" dir="2700000" algn="tl">
                    <a:srgbClr val="000000"/>
                  </a:outerShdw>
                </a:effectLst>
                <a:latin typeface="Tahoma" pitchFamily="34" charset="0"/>
              </a:rPr>
              <a:t> - TCR component, participation in signal transduction </a:t>
            </a:r>
            <a:br>
              <a:rPr lang="cs-CZ" sz="2400">
                <a:solidFill>
                  <a:schemeClr val="bg1"/>
                </a:solidFill>
                <a:effectLst>
                  <a:outerShdw blurRad="38100" dist="38100" dir="2700000" algn="tl">
                    <a:srgbClr val="000000"/>
                  </a:outerShdw>
                </a:effectLst>
                <a:latin typeface="Tahoma" pitchFamily="34" charset="0"/>
              </a:rPr>
            </a:br>
            <a:endParaRPr lang="cs-CZ" sz="2400">
              <a:solidFill>
                <a:schemeClr val="bg1"/>
              </a:solidFill>
              <a:effectLst>
                <a:outerShdw blurRad="38100" dist="38100" dir="2700000" algn="tl">
                  <a:srgbClr val="000000"/>
                </a:outerShdw>
              </a:effectLst>
              <a:latin typeface="Tahoma" pitchFamily="34" charset="0"/>
            </a:endParaRPr>
          </a:p>
          <a:p>
            <a:pPr>
              <a:lnSpc>
                <a:spcPct val="80000"/>
              </a:lnSpc>
              <a:buClr>
                <a:schemeClr val="folHlink"/>
              </a:buClr>
              <a:buFont typeface="Wingdings" pitchFamily="2" charset="2"/>
              <a:buChar char="§"/>
            </a:pPr>
            <a:endParaRPr lang="cs-CZ" sz="2400">
              <a:solidFill>
                <a:schemeClr val="bg1"/>
              </a:solidFill>
              <a:effectLst>
                <a:outerShdw blurRad="38100" dist="38100" dir="2700000" algn="tl">
                  <a:srgbClr val="000000"/>
                </a:outerShdw>
              </a:effectLst>
              <a:latin typeface="Tahoma" pitchFamily="34" charset="0"/>
            </a:endParaRPr>
          </a:p>
          <a:p>
            <a:pPr>
              <a:lnSpc>
                <a:spcPct val="80000"/>
              </a:lnSpc>
              <a:buClr>
                <a:schemeClr val="folHlink"/>
              </a:buClr>
              <a:buFont typeface="Wingdings" pitchFamily="2" charset="2"/>
              <a:buChar char="§"/>
            </a:pPr>
            <a:r>
              <a:rPr lang="cs-CZ" sz="2400" b="1">
                <a:solidFill>
                  <a:schemeClr val="bg1"/>
                </a:solidFill>
                <a:effectLst>
                  <a:outerShdw blurRad="38100" dist="38100" dir="2700000" algn="tl">
                    <a:srgbClr val="000000"/>
                  </a:outerShdw>
                </a:effectLst>
                <a:latin typeface="Tahoma" pitchFamily="34" charset="0"/>
              </a:rPr>
              <a:t>CD4</a:t>
            </a:r>
            <a:r>
              <a:rPr lang="cs-CZ" sz="2400">
                <a:solidFill>
                  <a:schemeClr val="bg1"/>
                </a:solidFill>
                <a:effectLst>
                  <a:outerShdw blurRad="38100" dist="38100" dir="2700000" algn="tl">
                    <a:srgbClr val="000000"/>
                  </a:outerShdw>
                </a:effectLst>
                <a:latin typeface="Tahoma" pitchFamily="34" charset="0"/>
              </a:rPr>
              <a:t> or </a:t>
            </a:r>
            <a:r>
              <a:rPr lang="cs-CZ" sz="2400" b="1">
                <a:solidFill>
                  <a:schemeClr val="bg1"/>
                </a:solidFill>
                <a:effectLst>
                  <a:outerShdw blurRad="38100" dist="38100" dir="2700000" algn="tl">
                    <a:srgbClr val="000000"/>
                  </a:outerShdw>
                </a:effectLst>
                <a:latin typeface="Tahoma" pitchFamily="34" charset="0"/>
              </a:rPr>
              <a:t>CD8</a:t>
            </a:r>
            <a:r>
              <a:rPr lang="cs-CZ" sz="2400">
                <a:solidFill>
                  <a:schemeClr val="bg1"/>
                </a:solidFill>
                <a:effectLst>
                  <a:outerShdw blurRad="38100" dist="38100" dir="2700000" algn="tl">
                    <a:srgbClr val="000000"/>
                  </a:outerShdw>
                </a:effectLst>
                <a:latin typeface="Tahoma" pitchFamily="34" charset="0"/>
              </a:rPr>
              <a:t> - co-receptors, bind to MHC gp </a:t>
            </a:r>
            <a:br>
              <a:rPr lang="cs-CZ" sz="2400">
                <a:solidFill>
                  <a:schemeClr val="bg1"/>
                </a:solidFill>
                <a:effectLst>
                  <a:outerShdw blurRad="38100" dist="38100" dir="2700000" algn="tl">
                    <a:srgbClr val="000000"/>
                  </a:outerShdw>
                </a:effectLst>
                <a:latin typeface="Tahoma" pitchFamily="34" charset="0"/>
              </a:rPr>
            </a:br>
            <a:endParaRPr lang="cs-CZ" sz="2400">
              <a:solidFill>
                <a:schemeClr val="bg1"/>
              </a:solidFill>
              <a:effectLst>
                <a:outerShdw blurRad="38100" dist="38100" dir="2700000" algn="tl">
                  <a:srgbClr val="000000"/>
                </a:outerShdw>
              </a:effectLst>
              <a:latin typeface="Tahoma" pitchFamily="34" charset="0"/>
            </a:endParaRPr>
          </a:p>
          <a:p>
            <a:pPr>
              <a:lnSpc>
                <a:spcPct val="80000"/>
              </a:lnSpc>
              <a:buClr>
                <a:schemeClr val="folHlink"/>
              </a:buClr>
              <a:buFont typeface="Wingdings" pitchFamily="2" charset="2"/>
              <a:buChar char="§"/>
            </a:pPr>
            <a:endParaRPr lang="cs-CZ" sz="2400">
              <a:solidFill>
                <a:schemeClr val="bg1"/>
              </a:solidFill>
              <a:effectLst>
                <a:outerShdw blurRad="38100" dist="38100" dir="2700000" algn="tl">
                  <a:srgbClr val="000000"/>
                </a:outerShdw>
              </a:effectLst>
              <a:latin typeface="Tahoma" pitchFamily="34" charset="0"/>
            </a:endParaRPr>
          </a:p>
          <a:p>
            <a:pPr>
              <a:lnSpc>
                <a:spcPct val="80000"/>
              </a:lnSpc>
              <a:buClr>
                <a:schemeClr val="folHlink"/>
              </a:buClr>
              <a:buFont typeface="Wingdings" pitchFamily="2" charset="2"/>
              <a:buChar char="§"/>
            </a:pPr>
            <a:r>
              <a:rPr lang="cs-CZ" sz="2400" b="1">
                <a:solidFill>
                  <a:schemeClr val="bg1"/>
                </a:solidFill>
                <a:effectLst>
                  <a:outerShdw blurRad="38100" dist="38100" dir="2700000" algn="tl">
                    <a:srgbClr val="000000"/>
                  </a:outerShdw>
                </a:effectLst>
                <a:latin typeface="Tahoma" pitchFamily="34" charset="0"/>
              </a:rPr>
              <a:t>CD28</a:t>
            </a:r>
            <a:r>
              <a:rPr lang="cs-CZ" sz="2400">
                <a:solidFill>
                  <a:schemeClr val="bg1"/>
                </a:solidFill>
                <a:effectLst>
                  <a:outerShdw blurRad="38100" dist="38100" dir="2700000" algn="tl">
                    <a:srgbClr val="000000"/>
                  </a:outerShdw>
                </a:effectLst>
                <a:latin typeface="Tahoma" pitchFamily="34" charset="0"/>
              </a:rPr>
              <a:t> - costimulatory receptor, binds to CD80, CD86 </a:t>
            </a:r>
            <a:br>
              <a:rPr lang="cs-CZ" sz="2400">
                <a:solidFill>
                  <a:schemeClr val="bg1"/>
                </a:solidFill>
                <a:effectLst>
                  <a:outerShdw blurRad="38100" dist="38100" dir="2700000" algn="tl">
                    <a:srgbClr val="000000"/>
                  </a:outerShdw>
                </a:effectLst>
                <a:latin typeface="Tahoma" pitchFamily="34" charset="0"/>
              </a:rPr>
            </a:br>
            <a:endParaRPr lang="cs-CZ" sz="2400">
              <a:solidFill>
                <a:schemeClr val="bg1"/>
              </a:solidFill>
              <a:effectLst>
                <a:outerShdw blurRad="38100" dist="38100" dir="2700000" algn="tl">
                  <a:srgbClr val="000000"/>
                </a:outerShdw>
              </a:effectLst>
              <a:latin typeface="Tahoma" pitchFamily="34" charset="0"/>
            </a:endParaRPr>
          </a:p>
          <a:p>
            <a:pPr>
              <a:lnSpc>
                <a:spcPct val="80000"/>
              </a:lnSpc>
              <a:buClr>
                <a:schemeClr val="folHlink"/>
              </a:buClr>
              <a:buFont typeface="Wingdings" pitchFamily="2" charset="2"/>
              <a:buChar char="§"/>
            </a:pPr>
            <a:endParaRPr lang="cs-CZ" sz="2400">
              <a:solidFill>
                <a:schemeClr val="bg1"/>
              </a:solidFill>
              <a:effectLst>
                <a:outerShdw blurRad="38100" dist="38100" dir="2700000" algn="tl">
                  <a:srgbClr val="000000"/>
                </a:outerShdw>
              </a:effectLst>
              <a:latin typeface="Tahoma" pitchFamily="34" charset="0"/>
            </a:endParaRPr>
          </a:p>
          <a:p>
            <a:pPr>
              <a:lnSpc>
                <a:spcPct val="80000"/>
              </a:lnSpc>
              <a:buClr>
                <a:schemeClr val="folHlink"/>
              </a:buClr>
              <a:buFont typeface="Wingdings" pitchFamily="2" charset="2"/>
              <a:buChar char="§"/>
            </a:pPr>
            <a:r>
              <a:rPr lang="cs-CZ" sz="2400" b="1">
                <a:solidFill>
                  <a:schemeClr val="bg1"/>
                </a:solidFill>
                <a:effectLst>
                  <a:outerShdw blurRad="38100" dist="38100" dir="2700000" algn="tl">
                    <a:srgbClr val="000000"/>
                  </a:outerShdw>
                </a:effectLst>
                <a:latin typeface="Tahoma" pitchFamily="34" charset="0"/>
              </a:rPr>
              <a:t>CTLA-4</a:t>
            </a:r>
            <a:r>
              <a:rPr lang="cs-CZ" sz="2400">
                <a:solidFill>
                  <a:schemeClr val="bg1"/>
                </a:solidFill>
                <a:effectLst>
                  <a:outerShdw blurRad="38100" dist="38100" dir="2700000" algn="tl">
                    <a:srgbClr val="000000"/>
                  </a:outerShdw>
                </a:effectLst>
                <a:latin typeface="Tahoma" pitchFamily="34" charset="0"/>
              </a:rPr>
              <a:t> (CD152) - inhibitory receptor, binds to CD80, CD86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404813"/>
            <a:ext cx="8229600" cy="647700"/>
          </a:xfrm>
        </p:spPr>
        <p:txBody>
          <a:bodyPr/>
          <a:lstStyle/>
          <a:p>
            <a:r>
              <a:rPr lang="cs-CZ" sz="2800" b="1">
                <a:solidFill>
                  <a:schemeClr val="folHlink"/>
                </a:solidFill>
                <a:effectLst>
                  <a:outerShdw blurRad="38100" dist="38100" dir="2700000" algn="tl">
                    <a:srgbClr val="000000"/>
                  </a:outerShdw>
                </a:effectLst>
                <a:latin typeface="Tahoma" pitchFamily="34" charset="0"/>
              </a:rPr>
              <a:t>Overview of cytokines</a:t>
            </a:r>
            <a:r>
              <a:rPr lang="cs-CZ" sz="4000"/>
              <a:t/>
            </a:r>
            <a:br>
              <a:rPr lang="cs-CZ" sz="4000"/>
            </a:br>
            <a:endParaRPr lang="cs-CZ" sz="4000"/>
          </a:p>
        </p:txBody>
      </p:sp>
      <p:sp>
        <p:nvSpPr>
          <p:cNvPr id="60419" name="Rectangle 3"/>
          <p:cNvSpPr>
            <a:spLocks noGrp="1" noChangeArrowheads="1"/>
          </p:cNvSpPr>
          <p:nvPr>
            <p:ph type="body" idx="1"/>
          </p:nvPr>
        </p:nvSpPr>
        <p:spPr>
          <a:xfrm>
            <a:off x="457200" y="1125538"/>
            <a:ext cx="8229600" cy="5000625"/>
          </a:xfrm>
        </p:spPr>
        <p:txBody>
          <a:bodyPr/>
          <a:lstStyle/>
          <a:p>
            <a:pPr>
              <a:lnSpc>
                <a:spcPct val="80000"/>
              </a:lnSpc>
              <a:buClr>
                <a:schemeClr val="folHlink"/>
              </a:buClr>
              <a:buFont typeface="Wingdings" pitchFamily="2" charset="2"/>
              <a:buChar char="§"/>
            </a:pPr>
            <a:r>
              <a:rPr lang="cs-CZ" sz="2400">
                <a:solidFill>
                  <a:schemeClr val="bg1"/>
                </a:solidFill>
                <a:effectLst>
                  <a:outerShdw blurRad="38100" dist="38100" dir="2700000" algn="tl">
                    <a:srgbClr val="000000"/>
                  </a:outerShdw>
                </a:effectLst>
                <a:latin typeface="Tahoma" pitchFamily="34" charset="0"/>
              </a:rPr>
              <a:t>interleukins (IL-1 and IL-23)</a:t>
            </a:r>
          </a:p>
          <a:p>
            <a:pPr>
              <a:lnSpc>
                <a:spcPct val="80000"/>
              </a:lnSpc>
              <a:buClr>
                <a:schemeClr val="folHlink"/>
              </a:buClr>
              <a:buFont typeface="Wingdings" pitchFamily="2" charset="2"/>
              <a:buChar char="§"/>
            </a:pPr>
            <a:endParaRPr lang="cs-CZ" sz="2400">
              <a:solidFill>
                <a:schemeClr val="bg1"/>
              </a:solidFill>
              <a:effectLst>
                <a:outerShdw blurRad="38100" dist="38100" dir="2700000" algn="tl">
                  <a:srgbClr val="000000"/>
                </a:outerShdw>
              </a:effectLst>
              <a:latin typeface="Tahoma" pitchFamily="34" charset="0"/>
            </a:endParaRPr>
          </a:p>
          <a:p>
            <a:pPr>
              <a:lnSpc>
                <a:spcPct val="80000"/>
              </a:lnSpc>
              <a:buClr>
                <a:schemeClr val="folHlink"/>
              </a:buClr>
              <a:buFont typeface="Wingdings" pitchFamily="2" charset="2"/>
              <a:buChar char="§"/>
            </a:pPr>
            <a:r>
              <a:rPr lang="cs-CZ" sz="2400">
                <a:solidFill>
                  <a:schemeClr val="bg1"/>
                </a:solidFill>
                <a:effectLst>
                  <a:outerShdw blurRad="38100" dist="38100" dir="2700000" algn="tl">
                    <a:srgbClr val="000000"/>
                  </a:outerShdw>
                </a:effectLst>
                <a:latin typeface="Tahoma" pitchFamily="34" charset="0"/>
              </a:rPr>
              <a:t>chemokines (IL-8 and related molecules) </a:t>
            </a:r>
          </a:p>
          <a:p>
            <a:pPr>
              <a:lnSpc>
                <a:spcPct val="80000"/>
              </a:lnSpc>
              <a:buClr>
                <a:schemeClr val="folHlink"/>
              </a:buClr>
              <a:buFont typeface="Wingdings" pitchFamily="2" charset="2"/>
              <a:buChar char="§"/>
            </a:pPr>
            <a:endParaRPr lang="cs-CZ" sz="2400">
              <a:solidFill>
                <a:schemeClr val="bg1"/>
              </a:solidFill>
              <a:effectLst>
                <a:outerShdw blurRad="38100" dist="38100" dir="2700000" algn="tl">
                  <a:srgbClr val="000000"/>
                </a:outerShdw>
              </a:effectLst>
              <a:latin typeface="Tahoma" pitchFamily="34" charset="0"/>
            </a:endParaRPr>
          </a:p>
          <a:p>
            <a:pPr>
              <a:lnSpc>
                <a:spcPct val="80000"/>
              </a:lnSpc>
              <a:buClr>
                <a:schemeClr val="folHlink"/>
              </a:buClr>
              <a:buFont typeface="Wingdings" pitchFamily="2" charset="2"/>
              <a:buChar char="§"/>
            </a:pPr>
            <a:r>
              <a:rPr lang="cs-CZ" sz="2400">
                <a:solidFill>
                  <a:schemeClr val="bg1"/>
                </a:solidFill>
                <a:effectLst>
                  <a:outerShdw blurRad="38100" dist="38100" dir="2700000" algn="tl">
                    <a:srgbClr val="000000"/>
                  </a:outerShdw>
                </a:effectLst>
                <a:latin typeface="Tahoma" pitchFamily="34" charset="0"/>
              </a:rPr>
              <a:t>interferons (IFN-</a:t>
            </a:r>
            <a:r>
              <a:rPr lang="cs-CZ" sz="2400" b="1">
                <a:solidFill>
                  <a:schemeClr val="bg1"/>
                </a:solidFill>
                <a:effectLst>
                  <a:outerShdw blurRad="38100" dist="38100" dir="2700000" algn="tl">
                    <a:srgbClr val="000000"/>
                  </a:outerShdw>
                </a:effectLst>
                <a:latin typeface="Symbol" pitchFamily="18" charset="2"/>
              </a:rPr>
              <a:t></a:t>
            </a:r>
            <a:r>
              <a:rPr lang="cs-CZ" sz="2400">
                <a:solidFill>
                  <a:schemeClr val="bg1"/>
                </a:solidFill>
                <a:effectLst>
                  <a:outerShdw blurRad="38100" dist="38100" dir="2700000" algn="tl">
                    <a:srgbClr val="000000"/>
                  </a:outerShdw>
                </a:effectLst>
                <a:latin typeface="Symbol" pitchFamily="18" charset="2"/>
              </a:rPr>
              <a:t>-</a:t>
            </a:r>
            <a:r>
              <a:rPr lang="cs-CZ" sz="2400" b="1">
                <a:solidFill>
                  <a:schemeClr val="bg1"/>
                </a:solidFill>
                <a:effectLst>
                  <a:outerShdw blurRad="38100" dist="38100" dir="2700000" algn="tl">
                    <a:srgbClr val="000000"/>
                  </a:outerShdw>
                </a:effectLst>
                <a:latin typeface="Symbol" pitchFamily="18" charset="2"/>
              </a:rPr>
              <a:t></a:t>
            </a:r>
            <a:r>
              <a:rPr lang="cs-CZ" sz="2400">
                <a:solidFill>
                  <a:schemeClr val="bg1"/>
                </a:solidFill>
                <a:effectLst>
                  <a:outerShdw blurRad="38100" dist="38100" dir="2700000" algn="tl">
                    <a:srgbClr val="000000"/>
                  </a:outerShdw>
                </a:effectLst>
                <a:latin typeface="Symbol" pitchFamily="18" charset="2"/>
              </a:rPr>
              <a:t>-</a:t>
            </a:r>
            <a:r>
              <a:rPr lang="cs-CZ" sz="2400" b="1">
                <a:solidFill>
                  <a:schemeClr val="bg1"/>
                </a:solidFill>
                <a:effectLst>
                  <a:outerShdw blurRad="38100" dist="38100" dir="2700000" algn="tl">
                    <a:srgbClr val="000000"/>
                  </a:outerShdw>
                </a:effectLst>
                <a:latin typeface="Symbol" pitchFamily="18" charset="2"/>
              </a:rPr>
              <a:t></a:t>
            </a:r>
            <a:r>
              <a:rPr lang="cs-CZ" sz="2400">
                <a:solidFill>
                  <a:schemeClr val="bg1"/>
                </a:solidFill>
                <a:effectLst>
                  <a:outerShdw blurRad="38100" dist="38100" dir="2700000" algn="tl">
                    <a:srgbClr val="000000"/>
                  </a:outerShdw>
                </a:effectLst>
                <a:latin typeface="Tahoma" pitchFamily="34" charset="0"/>
              </a:rPr>
              <a:t>) </a:t>
            </a:r>
            <a:br>
              <a:rPr lang="cs-CZ" sz="2400">
                <a:solidFill>
                  <a:schemeClr val="bg1"/>
                </a:solidFill>
                <a:effectLst>
                  <a:outerShdw blurRad="38100" dist="38100" dir="2700000" algn="tl">
                    <a:srgbClr val="000000"/>
                  </a:outerShdw>
                </a:effectLst>
                <a:latin typeface="Tahoma" pitchFamily="34" charset="0"/>
              </a:rPr>
            </a:br>
            <a:endParaRPr lang="cs-CZ" sz="2400">
              <a:solidFill>
                <a:schemeClr val="bg1"/>
              </a:solidFill>
              <a:effectLst>
                <a:outerShdw blurRad="38100" dist="38100" dir="2700000" algn="tl">
                  <a:srgbClr val="000000"/>
                </a:outerShdw>
              </a:effectLst>
              <a:latin typeface="Tahoma" pitchFamily="34" charset="0"/>
            </a:endParaRPr>
          </a:p>
          <a:p>
            <a:pPr>
              <a:lnSpc>
                <a:spcPct val="80000"/>
              </a:lnSpc>
              <a:buClr>
                <a:schemeClr val="folHlink"/>
              </a:buClr>
              <a:buFont typeface="Wingdings" pitchFamily="2" charset="2"/>
              <a:buChar char="§"/>
            </a:pPr>
            <a:r>
              <a:rPr lang="cs-CZ" sz="2400">
                <a:solidFill>
                  <a:schemeClr val="bg1"/>
                </a:solidFill>
                <a:effectLst>
                  <a:outerShdw blurRad="38100" dist="38100" dir="2700000" algn="tl">
                    <a:srgbClr val="000000"/>
                  </a:outerShdw>
                </a:effectLst>
                <a:latin typeface="Tahoma" pitchFamily="34" charset="0"/>
              </a:rPr>
              <a:t>transforming growth factors (TGF</a:t>
            </a:r>
            <a:r>
              <a:rPr lang="cs-CZ" sz="2400" b="1">
                <a:solidFill>
                  <a:schemeClr val="bg1"/>
                </a:solidFill>
                <a:effectLst>
                  <a:outerShdw blurRad="38100" dist="38100" dir="2700000" algn="tl">
                    <a:srgbClr val="000000"/>
                  </a:outerShdw>
                </a:effectLst>
                <a:latin typeface="Symbol" pitchFamily="18" charset="2"/>
              </a:rPr>
              <a:t></a:t>
            </a:r>
            <a:r>
              <a:rPr lang="cs-CZ" sz="2400">
                <a:solidFill>
                  <a:schemeClr val="bg1"/>
                </a:solidFill>
                <a:effectLst>
                  <a:outerShdw blurRad="38100" dist="38100" dir="2700000" algn="tl">
                    <a:srgbClr val="000000"/>
                  </a:outerShdw>
                </a:effectLst>
                <a:latin typeface="Tahoma" pitchFamily="34" charset="0"/>
              </a:rPr>
              <a:t> TGF</a:t>
            </a:r>
            <a:r>
              <a:rPr lang="cs-CZ" sz="2400" b="1">
                <a:solidFill>
                  <a:schemeClr val="bg1"/>
                </a:solidFill>
                <a:effectLst>
                  <a:outerShdw blurRad="38100" dist="38100" dir="2700000" algn="tl">
                    <a:srgbClr val="000000"/>
                  </a:outerShdw>
                </a:effectLst>
                <a:latin typeface="Symbol" pitchFamily="18" charset="2"/>
              </a:rPr>
              <a:t></a:t>
            </a:r>
            <a:r>
              <a:rPr lang="cs-CZ" sz="2400">
                <a:solidFill>
                  <a:schemeClr val="bg1"/>
                </a:solidFill>
                <a:effectLst>
                  <a:outerShdw blurRad="38100" dist="38100" dir="2700000" algn="tl">
                    <a:srgbClr val="000000"/>
                  </a:outerShdw>
                </a:effectLst>
                <a:latin typeface="Tahoma" pitchFamily="34" charset="0"/>
              </a:rPr>
              <a:t>)</a:t>
            </a:r>
          </a:p>
          <a:p>
            <a:pPr>
              <a:lnSpc>
                <a:spcPct val="80000"/>
              </a:lnSpc>
              <a:buClr>
                <a:schemeClr val="folHlink"/>
              </a:buClr>
              <a:buFont typeface="Wingdings" pitchFamily="2" charset="2"/>
              <a:buChar char="§"/>
            </a:pPr>
            <a:endParaRPr lang="cs-CZ" sz="2400">
              <a:solidFill>
                <a:schemeClr val="bg1"/>
              </a:solidFill>
              <a:effectLst>
                <a:outerShdw blurRad="38100" dist="38100" dir="2700000" algn="tl">
                  <a:srgbClr val="000000"/>
                </a:outerShdw>
              </a:effectLst>
              <a:latin typeface="Tahoma" pitchFamily="34" charset="0"/>
            </a:endParaRPr>
          </a:p>
          <a:p>
            <a:pPr>
              <a:lnSpc>
                <a:spcPct val="80000"/>
              </a:lnSpc>
              <a:buClr>
                <a:schemeClr val="folHlink"/>
              </a:buClr>
              <a:buFont typeface="Wingdings" pitchFamily="2" charset="2"/>
              <a:buChar char="§"/>
            </a:pPr>
            <a:r>
              <a:rPr lang="cs-CZ" sz="2400">
                <a:solidFill>
                  <a:schemeClr val="bg1"/>
                </a:solidFill>
                <a:effectLst>
                  <a:outerShdw blurRad="38100" dist="38100" dir="2700000" algn="tl">
                    <a:srgbClr val="000000"/>
                  </a:outerShdw>
                </a:effectLst>
                <a:latin typeface="Tahoma" pitchFamily="34" charset="0"/>
              </a:rPr>
              <a:t>colony stimulating factors (G-CSF, M-CSF, GM-CSF) </a:t>
            </a:r>
          </a:p>
          <a:p>
            <a:pPr>
              <a:lnSpc>
                <a:spcPct val="80000"/>
              </a:lnSpc>
              <a:buClr>
                <a:schemeClr val="folHlink"/>
              </a:buClr>
              <a:buFont typeface="Wingdings" pitchFamily="2" charset="2"/>
              <a:buChar char="§"/>
            </a:pPr>
            <a:endParaRPr lang="cs-CZ" sz="2400">
              <a:solidFill>
                <a:schemeClr val="bg1"/>
              </a:solidFill>
              <a:effectLst>
                <a:outerShdw blurRad="38100" dist="38100" dir="2700000" algn="tl">
                  <a:srgbClr val="000000"/>
                </a:outerShdw>
              </a:effectLst>
              <a:latin typeface="Tahoma" pitchFamily="34" charset="0"/>
            </a:endParaRPr>
          </a:p>
          <a:p>
            <a:pPr>
              <a:lnSpc>
                <a:spcPct val="80000"/>
              </a:lnSpc>
              <a:buClr>
                <a:schemeClr val="folHlink"/>
              </a:buClr>
              <a:buFont typeface="Wingdings" pitchFamily="2" charset="2"/>
              <a:buChar char="§"/>
            </a:pPr>
            <a:r>
              <a:rPr lang="cs-CZ" sz="2400">
                <a:solidFill>
                  <a:schemeClr val="bg1"/>
                </a:solidFill>
                <a:effectLst>
                  <a:outerShdw blurRad="38100" dist="38100" dir="2700000" algn="tl">
                    <a:srgbClr val="000000"/>
                  </a:outerShdw>
                </a:effectLst>
                <a:latin typeface="Tahoma" pitchFamily="34" charset="0"/>
              </a:rPr>
              <a:t>tumors necrosis factors (TNF-</a:t>
            </a:r>
            <a:r>
              <a:rPr lang="cs-CZ" sz="2400" b="1">
                <a:solidFill>
                  <a:schemeClr val="bg1"/>
                </a:solidFill>
                <a:effectLst>
                  <a:outerShdw blurRad="38100" dist="38100" dir="2700000" algn="tl">
                    <a:srgbClr val="000000"/>
                  </a:outerShdw>
                </a:effectLst>
                <a:latin typeface="Symbol" pitchFamily="18" charset="2"/>
              </a:rPr>
              <a:t></a:t>
            </a:r>
            <a:r>
              <a:rPr lang="cs-CZ" sz="2400">
                <a:solidFill>
                  <a:schemeClr val="bg1"/>
                </a:solidFill>
                <a:effectLst>
                  <a:outerShdw blurRad="38100" dist="38100" dir="2700000" algn="tl">
                    <a:srgbClr val="000000"/>
                  </a:outerShdw>
                </a:effectLst>
                <a:latin typeface="Tahoma" pitchFamily="34" charset="0"/>
              </a:rPr>
              <a:t>, lymphotoxin) </a:t>
            </a:r>
          </a:p>
          <a:p>
            <a:pPr>
              <a:lnSpc>
                <a:spcPct val="80000"/>
              </a:lnSpc>
              <a:buClr>
                <a:schemeClr val="folHlink"/>
              </a:buClr>
              <a:buFont typeface="Wingdings" pitchFamily="2" charset="2"/>
              <a:buChar char="§"/>
            </a:pPr>
            <a:endParaRPr lang="cs-CZ" sz="2400">
              <a:solidFill>
                <a:schemeClr val="bg1"/>
              </a:solidFill>
              <a:effectLst>
                <a:outerShdw blurRad="38100" dist="38100" dir="2700000" algn="tl">
                  <a:srgbClr val="000000"/>
                </a:outerShdw>
              </a:effectLst>
              <a:latin typeface="Tahoma" pitchFamily="34" charset="0"/>
            </a:endParaRPr>
          </a:p>
          <a:p>
            <a:pPr>
              <a:lnSpc>
                <a:spcPct val="80000"/>
              </a:lnSpc>
              <a:buClr>
                <a:schemeClr val="folHlink"/>
              </a:buClr>
              <a:buFont typeface="Wingdings" pitchFamily="2" charset="2"/>
              <a:buChar char="§"/>
            </a:pPr>
            <a:r>
              <a:rPr lang="cs-CZ" sz="2400">
                <a:solidFill>
                  <a:schemeClr val="bg1"/>
                </a:solidFill>
                <a:effectLst>
                  <a:outerShdw blurRad="38100" dist="38100" dir="2700000" algn="tl">
                    <a:srgbClr val="000000"/>
                  </a:outerShdw>
                </a:effectLst>
                <a:latin typeface="Tahoma" pitchFamily="34" charset="0"/>
              </a:rPr>
              <a:t>other growth factors (SCF, EPO, FGF, NGF, LIF) </a:t>
            </a:r>
            <a:br>
              <a:rPr lang="cs-CZ" sz="2400">
                <a:solidFill>
                  <a:schemeClr val="bg1"/>
                </a:solidFill>
                <a:effectLst>
                  <a:outerShdw blurRad="38100" dist="38100" dir="2700000" algn="tl">
                    <a:srgbClr val="000000"/>
                  </a:outerShdw>
                </a:effectLst>
                <a:latin typeface="Tahoma" pitchFamily="34" charset="0"/>
              </a:rPr>
            </a:br>
            <a:endParaRPr lang="cs-CZ" sz="2400">
              <a:solidFill>
                <a:schemeClr val="bg1"/>
              </a:solidFill>
              <a:effectLst>
                <a:outerShdw blurRad="38100" dist="38100" dir="2700000" algn="tl">
                  <a:srgbClr val="000000"/>
                </a:outerShdw>
              </a:effectLst>
              <a:latin typeface="Tahoma" pitchFamily="34" charset="0"/>
            </a:endParaRPr>
          </a:p>
          <a:p>
            <a:pPr>
              <a:lnSpc>
                <a:spcPct val="80000"/>
              </a:lnSpc>
              <a:buClr>
                <a:schemeClr val="folHlink"/>
              </a:buClr>
              <a:buFont typeface="Wingdings" pitchFamily="2" charset="2"/>
              <a:buChar char="§"/>
            </a:pPr>
            <a:endParaRPr lang="cs-CZ" sz="2400">
              <a:solidFill>
                <a:schemeClr val="bg1"/>
              </a:solidFill>
              <a:effectLst>
                <a:outerShdw blurRad="38100" dist="38100" dir="2700000" algn="tl">
                  <a:srgbClr val="000000"/>
                </a:outerShdw>
              </a:effectLst>
              <a:latin typeface="Tahoma"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200" y="274638"/>
            <a:ext cx="8229600" cy="706437"/>
          </a:xfrm>
        </p:spPr>
        <p:txBody>
          <a:bodyPr/>
          <a:lstStyle/>
          <a:p>
            <a:r>
              <a:rPr lang="cs-CZ" sz="2800" b="1">
                <a:solidFill>
                  <a:schemeClr val="folHlink"/>
                </a:solidFill>
                <a:effectLst>
                  <a:outerShdw blurRad="38100" dist="38100" dir="2700000" algn="tl">
                    <a:srgbClr val="000000"/>
                  </a:outerShdw>
                </a:effectLst>
                <a:latin typeface="Tahoma" pitchFamily="34" charset="0"/>
              </a:rPr>
              <a:t>Distribution of cytokines by function</a:t>
            </a:r>
          </a:p>
        </p:txBody>
      </p:sp>
      <p:sp>
        <p:nvSpPr>
          <p:cNvPr id="62467" name="Rectangle 3"/>
          <p:cNvSpPr>
            <a:spLocks noGrp="1" noChangeArrowheads="1"/>
          </p:cNvSpPr>
          <p:nvPr>
            <p:ph type="body" idx="1"/>
          </p:nvPr>
        </p:nvSpPr>
        <p:spPr>
          <a:xfrm>
            <a:off x="0" y="1052513"/>
            <a:ext cx="9144000" cy="4525962"/>
          </a:xfrm>
        </p:spPr>
        <p:txBody>
          <a:bodyPr/>
          <a:lstStyle/>
          <a:p>
            <a:pPr>
              <a:buClr>
                <a:schemeClr val="folHlink"/>
              </a:buClr>
              <a:buFont typeface="Wingdings" pitchFamily="2" charset="2"/>
              <a:buChar char="§"/>
            </a:pPr>
            <a:r>
              <a:rPr lang="cs-CZ" sz="2400">
                <a:solidFill>
                  <a:schemeClr val="bg1"/>
                </a:solidFill>
                <a:effectLst>
                  <a:outerShdw blurRad="38100" dist="38100" dir="2700000" algn="tl">
                    <a:srgbClr val="000000"/>
                  </a:outerShdw>
                </a:effectLst>
                <a:latin typeface="Tahoma" pitchFamily="34" charset="0"/>
              </a:rPr>
              <a:t>Proinflammatory cytokines (IL-1, IL-6,IL- 8,IL- 12,IL- 18, TNF)</a:t>
            </a:r>
          </a:p>
          <a:p>
            <a:pPr>
              <a:buClr>
                <a:schemeClr val="folHlink"/>
              </a:buClr>
              <a:buFont typeface="Wingdings" pitchFamily="2" charset="2"/>
              <a:buChar char="§"/>
            </a:pPr>
            <a:endParaRPr lang="cs-CZ" sz="2000">
              <a:solidFill>
                <a:schemeClr val="bg1"/>
              </a:solidFill>
              <a:effectLst>
                <a:outerShdw blurRad="38100" dist="38100" dir="2700000" algn="tl">
                  <a:srgbClr val="000000"/>
                </a:outerShdw>
              </a:effectLst>
              <a:latin typeface="Tahoma" pitchFamily="34" charset="0"/>
            </a:endParaRPr>
          </a:p>
          <a:p>
            <a:pPr>
              <a:buClr>
                <a:schemeClr val="folHlink"/>
              </a:buClr>
              <a:buFont typeface="Wingdings" pitchFamily="2" charset="2"/>
              <a:buChar char="§"/>
            </a:pPr>
            <a:r>
              <a:rPr lang="cs-CZ" sz="2400">
                <a:solidFill>
                  <a:schemeClr val="bg1"/>
                </a:solidFill>
                <a:effectLst>
                  <a:outerShdw blurRad="38100" dist="38100" dir="2700000" algn="tl">
                    <a:srgbClr val="000000"/>
                  </a:outerShdw>
                </a:effectLst>
                <a:latin typeface="Tahoma" pitchFamily="34" charset="0"/>
              </a:rPr>
              <a:t>Antiinflammatory cytokines (IL-1Ra, IL-4, IL-10, TGF</a:t>
            </a:r>
            <a:r>
              <a:rPr lang="cs-CZ" sz="2400" b="1">
                <a:solidFill>
                  <a:schemeClr val="bg1"/>
                </a:solidFill>
                <a:effectLst>
                  <a:outerShdw blurRad="38100" dist="38100" dir="2700000" algn="tl">
                    <a:srgbClr val="000000"/>
                  </a:outerShdw>
                </a:effectLst>
                <a:latin typeface="Symbol" pitchFamily="18" charset="2"/>
              </a:rPr>
              <a:t></a:t>
            </a:r>
            <a:r>
              <a:rPr lang="cs-CZ" sz="2400">
                <a:solidFill>
                  <a:schemeClr val="bg1"/>
                </a:solidFill>
                <a:effectLst>
                  <a:outerShdw blurRad="38100" dist="38100" dir="2700000" algn="tl">
                    <a:srgbClr val="000000"/>
                  </a:outerShdw>
                </a:effectLst>
                <a:latin typeface="Tahoma" pitchFamily="34" charset="0"/>
              </a:rPr>
              <a:t>)</a:t>
            </a:r>
          </a:p>
          <a:p>
            <a:pPr>
              <a:buClr>
                <a:schemeClr val="folHlink"/>
              </a:buClr>
              <a:buFont typeface="Wingdings" pitchFamily="2" charset="2"/>
              <a:buChar char="§"/>
            </a:pPr>
            <a:endParaRPr lang="cs-CZ" sz="2000">
              <a:solidFill>
                <a:schemeClr val="bg1"/>
              </a:solidFill>
              <a:effectLst>
                <a:outerShdw blurRad="38100" dist="38100" dir="2700000" algn="tl">
                  <a:srgbClr val="000000"/>
                </a:outerShdw>
              </a:effectLst>
              <a:latin typeface="Tahoma" pitchFamily="34" charset="0"/>
            </a:endParaRPr>
          </a:p>
          <a:p>
            <a:pPr>
              <a:buClr>
                <a:schemeClr val="folHlink"/>
              </a:buClr>
              <a:buFont typeface="Wingdings" pitchFamily="2" charset="2"/>
              <a:buChar char="§"/>
            </a:pPr>
            <a:r>
              <a:rPr lang="cs-CZ" sz="2400">
                <a:solidFill>
                  <a:schemeClr val="bg1"/>
                </a:solidFill>
                <a:effectLst>
                  <a:outerShdw blurRad="38100" dist="38100" dir="2700000" algn="tl">
                    <a:srgbClr val="000000"/>
                  </a:outerShdw>
                </a:effectLst>
                <a:latin typeface="Tahoma" pitchFamily="34" charset="0"/>
              </a:rPr>
              <a:t>Cytokines with the activity of hematopoietic cells growth factor</a:t>
            </a:r>
            <a:br>
              <a:rPr lang="cs-CZ" sz="2400">
                <a:solidFill>
                  <a:schemeClr val="bg1"/>
                </a:solidFill>
                <a:effectLst>
                  <a:outerShdw blurRad="38100" dist="38100" dir="2700000" algn="tl">
                    <a:srgbClr val="000000"/>
                  </a:outerShdw>
                </a:effectLst>
                <a:latin typeface="Tahoma" pitchFamily="34" charset="0"/>
              </a:rPr>
            </a:br>
            <a:r>
              <a:rPr lang="cs-CZ" sz="2400">
                <a:solidFill>
                  <a:schemeClr val="bg1"/>
                </a:solidFill>
                <a:effectLst>
                  <a:outerShdw blurRad="38100" dist="38100" dir="2700000" algn="tl">
                    <a:srgbClr val="000000"/>
                  </a:outerShdw>
                </a:effectLst>
                <a:latin typeface="Tahoma" pitchFamily="34" charset="0"/>
              </a:rPr>
              <a:t>  (IL-2, 3, 4, 5, 6, 7, 9, 11, 14, 15, CSF, SCF, LIF, EPO) </a:t>
            </a:r>
          </a:p>
          <a:p>
            <a:pPr>
              <a:buClr>
                <a:schemeClr val="folHlink"/>
              </a:buClr>
              <a:buFont typeface="Wingdings" pitchFamily="2" charset="2"/>
              <a:buChar char="§"/>
            </a:pPr>
            <a:endParaRPr lang="cs-CZ" sz="2000">
              <a:solidFill>
                <a:schemeClr val="bg1"/>
              </a:solidFill>
              <a:effectLst>
                <a:outerShdw blurRad="38100" dist="38100" dir="2700000" algn="tl">
                  <a:srgbClr val="000000"/>
                </a:outerShdw>
              </a:effectLst>
              <a:latin typeface="Tahoma" pitchFamily="34" charset="0"/>
            </a:endParaRPr>
          </a:p>
          <a:p>
            <a:pPr>
              <a:buClr>
                <a:schemeClr val="folHlink"/>
              </a:buClr>
              <a:buFont typeface="Wingdings" pitchFamily="2" charset="2"/>
              <a:buChar char="§"/>
            </a:pPr>
            <a:r>
              <a:rPr lang="cs-CZ" sz="2400">
                <a:solidFill>
                  <a:schemeClr val="bg1"/>
                </a:solidFill>
                <a:effectLst>
                  <a:outerShdw blurRad="38100" dist="38100" dir="2700000" algn="tl">
                    <a:srgbClr val="000000"/>
                  </a:outerShdw>
                </a:effectLst>
                <a:latin typeface="Tahoma" pitchFamily="34" charset="0"/>
              </a:rPr>
              <a:t>Cytokines applying in T</a:t>
            </a:r>
            <a:r>
              <a:rPr lang="cs-CZ" sz="2400" b="1" baseline="-25000">
                <a:solidFill>
                  <a:schemeClr val="bg1"/>
                </a:solidFill>
                <a:effectLst>
                  <a:outerShdw blurRad="38100" dist="38100" dir="2700000" algn="tl">
                    <a:srgbClr val="000000"/>
                  </a:outerShdw>
                </a:effectLst>
                <a:latin typeface="Tahoma" pitchFamily="34" charset="0"/>
              </a:rPr>
              <a:t>H</a:t>
            </a:r>
            <a:r>
              <a:rPr lang="cs-CZ" sz="2400">
                <a:solidFill>
                  <a:schemeClr val="bg1"/>
                </a:solidFill>
                <a:effectLst>
                  <a:outerShdw blurRad="38100" dist="38100" dir="2700000" algn="tl">
                    <a:srgbClr val="000000"/>
                  </a:outerShdw>
                </a:effectLst>
                <a:latin typeface="Tahoma" pitchFamily="34" charset="0"/>
              </a:rPr>
              <a:t>2 humoral immunity (IL-4, 5, 9, 13) </a:t>
            </a:r>
          </a:p>
          <a:p>
            <a:pPr>
              <a:buClr>
                <a:schemeClr val="folHlink"/>
              </a:buClr>
              <a:buFont typeface="Wingdings" pitchFamily="2" charset="2"/>
              <a:buChar char="§"/>
            </a:pPr>
            <a:endParaRPr lang="cs-CZ" sz="2000">
              <a:solidFill>
                <a:schemeClr val="bg1"/>
              </a:solidFill>
              <a:effectLst>
                <a:outerShdw blurRad="38100" dist="38100" dir="2700000" algn="tl">
                  <a:srgbClr val="000000"/>
                </a:outerShdw>
              </a:effectLst>
              <a:latin typeface="Tahoma" pitchFamily="34" charset="0"/>
            </a:endParaRPr>
          </a:p>
          <a:p>
            <a:pPr>
              <a:buClr>
                <a:schemeClr val="folHlink"/>
              </a:buClr>
              <a:buFont typeface="Wingdings" pitchFamily="2" charset="2"/>
              <a:buChar char="§"/>
            </a:pPr>
            <a:r>
              <a:rPr lang="cs-CZ" sz="2400">
                <a:solidFill>
                  <a:schemeClr val="bg1"/>
                </a:solidFill>
                <a:effectLst>
                  <a:outerShdw blurRad="38100" dist="38100" dir="2700000" algn="tl">
                    <a:srgbClr val="000000"/>
                  </a:outerShdw>
                </a:effectLst>
                <a:latin typeface="Tahoma" pitchFamily="34" charset="0"/>
              </a:rPr>
              <a:t>Cytokines applying in the cell-mediated immunity T</a:t>
            </a:r>
            <a:r>
              <a:rPr lang="cs-CZ" sz="2400" b="1" baseline="-25000">
                <a:solidFill>
                  <a:schemeClr val="bg1"/>
                </a:solidFill>
                <a:effectLst>
                  <a:outerShdw blurRad="38100" dist="38100" dir="2700000" algn="tl">
                    <a:srgbClr val="000000"/>
                  </a:outerShdw>
                </a:effectLst>
                <a:latin typeface="Tahoma" pitchFamily="34" charset="0"/>
              </a:rPr>
              <a:t>H</a:t>
            </a:r>
            <a:r>
              <a:rPr lang="cs-CZ" sz="2400">
                <a:solidFill>
                  <a:schemeClr val="bg1"/>
                </a:solidFill>
                <a:effectLst>
                  <a:outerShdw blurRad="38100" dist="38100" dir="2700000" algn="tl">
                    <a:srgbClr val="000000"/>
                  </a:outerShdw>
                </a:effectLst>
                <a:latin typeface="Tahoma" pitchFamily="34" charset="0"/>
              </a:rPr>
              <a:t>1 </a:t>
            </a:r>
            <a:br>
              <a:rPr lang="cs-CZ" sz="2400">
                <a:solidFill>
                  <a:schemeClr val="bg1"/>
                </a:solidFill>
                <a:effectLst>
                  <a:outerShdw blurRad="38100" dist="38100" dir="2700000" algn="tl">
                    <a:srgbClr val="000000"/>
                  </a:outerShdw>
                </a:effectLst>
                <a:latin typeface="Tahoma" pitchFamily="34" charset="0"/>
              </a:rPr>
            </a:br>
            <a:r>
              <a:rPr lang="cs-CZ" sz="2400">
                <a:solidFill>
                  <a:schemeClr val="bg1"/>
                </a:solidFill>
                <a:effectLst>
                  <a:outerShdw blurRad="38100" dist="38100" dir="2700000" algn="tl">
                    <a:srgbClr val="000000"/>
                  </a:outerShdw>
                </a:effectLst>
                <a:latin typeface="Tahoma" pitchFamily="34" charset="0"/>
              </a:rPr>
              <a:t>   (IL-2, 12, IFN</a:t>
            </a:r>
            <a:r>
              <a:rPr lang="cs-CZ" sz="2400" b="1">
                <a:solidFill>
                  <a:schemeClr val="bg1"/>
                </a:solidFill>
                <a:effectLst>
                  <a:outerShdw blurRad="38100" dist="38100" dir="2700000" algn="tl">
                    <a:srgbClr val="000000"/>
                  </a:outerShdw>
                </a:effectLst>
                <a:latin typeface="Symbol" pitchFamily="18" charset="2"/>
              </a:rPr>
              <a:t></a:t>
            </a:r>
            <a:r>
              <a:rPr lang="cs-CZ" sz="2400">
                <a:solidFill>
                  <a:schemeClr val="bg1"/>
                </a:solidFill>
                <a:effectLst>
                  <a:outerShdw blurRad="38100" dist="38100" dir="2700000" algn="tl">
                    <a:srgbClr val="000000"/>
                  </a:outerShdw>
                </a:effectLst>
                <a:latin typeface="Tahoma" pitchFamily="34" charset="0"/>
              </a:rPr>
              <a:t>, GM-CSF, lymphotoxin) </a:t>
            </a:r>
          </a:p>
          <a:p>
            <a:pPr>
              <a:buClr>
                <a:schemeClr val="folHlink"/>
              </a:buClr>
              <a:buFont typeface="Wingdings" pitchFamily="2" charset="2"/>
              <a:buChar char="§"/>
            </a:pPr>
            <a:endParaRPr lang="cs-CZ" sz="2000">
              <a:solidFill>
                <a:schemeClr val="bg1"/>
              </a:solidFill>
              <a:effectLst>
                <a:outerShdw blurRad="38100" dist="38100" dir="2700000" algn="tl">
                  <a:srgbClr val="000000"/>
                </a:outerShdw>
              </a:effectLst>
              <a:latin typeface="Tahoma" pitchFamily="34" charset="0"/>
            </a:endParaRPr>
          </a:p>
          <a:p>
            <a:pPr>
              <a:buClr>
                <a:schemeClr val="folHlink"/>
              </a:buClr>
              <a:buFont typeface="Wingdings" pitchFamily="2" charset="2"/>
              <a:buChar char="§"/>
            </a:pPr>
            <a:r>
              <a:rPr lang="cs-CZ" sz="2400">
                <a:solidFill>
                  <a:schemeClr val="bg1"/>
                </a:solidFill>
                <a:effectLst>
                  <a:outerShdw blurRad="38100" dist="38100" dir="2700000" algn="tl">
                    <a:srgbClr val="000000"/>
                  </a:outerShdw>
                </a:effectLst>
                <a:latin typeface="Tahoma" pitchFamily="34" charset="0"/>
              </a:rPr>
              <a:t>Cytokines with anti-virus effect (IFN-</a:t>
            </a:r>
            <a:r>
              <a:rPr lang="cs-CZ" sz="2400" b="1">
                <a:solidFill>
                  <a:schemeClr val="bg1"/>
                </a:solidFill>
                <a:effectLst>
                  <a:outerShdw blurRad="38100" dist="38100" dir="2700000" algn="tl">
                    <a:srgbClr val="000000"/>
                  </a:outerShdw>
                </a:effectLst>
                <a:latin typeface="Symbol" pitchFamily="18" charset="2"/>
              </a:rPr>
              <a:t></a:t>
            </a:r>
            <a:r>
              <a:rPr lang="cs-CZ" sz="2400">
                <a:solidFill>
                  <a:schemeClr val="bg1"/>
                </a:solidFill>
                <a:effectLst>
                  <a:outerShdw blurRad="38100" dist="38100" dir="2700000" algn="tl">
                    <a:srgbClr val="000000"/>
                  </a:outerShdw>
                </a:effectLst>
                <a:latin typeface="Tahoma" pitchFamily="34" charset="0"/>
              </a:rPr>
              <a:t>, IFN-</a:t>
            </a:r>
            <a:r>
              <a:rPr lang="cs-CZ" sz="2400" b="1">
                <a:solidFill>
                  <a:schemeClr val="bg1"/>
                </a:solidFill>
                <a:effectLst>
                  <a:outerShdw blurRad="38100" dist="38100" dir="2700000" algn="tl">
                    <a:srgbClr val="000000"/>
                  </a:outerShdw>
                </a:effectLst>
                <a:latin typeface="Symbol" pitchFamily="18" charset="2"/>
              </a:rPr>
              <a:t></a:t>
            </a:r>
            <a:r>
              <a:rPr lang="cs-CZ" sz="2400">
                <a:solidFill>
                  <a:schemeClr val="bg1"/>
                </a:solidFill>
                <a:effectLst>
                  <a:outerShdw blurRad="38100" dist="38100" dir="2700000" algn="tl">
                    <a:srgbClr val="000000"/>
                  </a:outerShdw>
                </a:effectLst>
                <a:latin typeface="Tahoma" pitchFamily="34" charset="0"/>
              </a:rPr>
              <a:t>, IFN- </a:t>
            </a:r>
            <a:r>
              <a:rPr lang="cs-CZ" sz="2400" b="1">
                <a:solidFill>
                  <a:schemeClr val="bg1"/>
                </a:solidFill>
                <a:effectLst>
                  <a:outerShdw blurRad="38100" dist="38100" dir="2700000" algn="tl">
                    <a:srgbClr val="000000"/>
                  </a:outerShdw>
                </a:effectLst>
                <a:latin typeface="Symbol" pitchFamily="18" charset="2"/>
              </a:rPr>
              <a:t></a:t>
            </a:r>
            <a:r>
              <a:rPr lang="cs-CZ" sz="2400">
                <a:solidFill>
                  <a:schemeClr val="bg1"/>
                </a:solidFill>
                <a:effectLst>
                  <a:outerShdw blurRad="38100" dist="38100" dir="2700000" algn="tl">
                    <a:srgbClr val="000000"/>
                  </a:outerShdw>
                </a:effectLst>
                <a:latin typeface="Tahoma" pitchFamily="34" charset="0"/>
              </a:rPr>
              <a:t>)</a:t>
            </a:r>
          </a:p>
        </p:txBody>
      </p:sp>
      <p:pic>
        <p:nvPicPr>
          <p:cNvPr id="62468" name="Picture 4"/>
          <p:cNvPicPr>
            <a:picLocks noChangeAspect="1" noChangeArrowheads="1"/>
          </p:cNvPicPr>
          <p:nvPr/>
        </p:nvPicPr>
        <p:blipFill>
          <a:blip r:embed="rId2"/>
          <a:srcRect/>
          <a:stretch>
            <a:fillRect/>
          </a:stretch>
        </p:blipFill>
        <p:spPr bwMode="auto">
          <a:xfrm>
            <a:off x="7416800" y="5084763"/>
            <a:ext cx="1727200" cy="917575"/>
          </a:xfrm>
          <a:prstGeom prst="rect">
            <a:avLst/>
          </a:prstGeom>
          <a:noFill/>
          <a:ln w="9525">
            <a:noFill/>
            <a:round/>
            <a:headEnd/>
            <a:tailEnd/>
          </a:ln>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274638"/>
            <a:ext cx="8229600" cy="777875"/>
          </a:xfrm>
        </p:spPr>
        <p:txBody>
          <a:bodyPr/>
          <a:lstStyle/>
          <a:p>
            <a:r>
              <a:rPr lang="cs-CZ" sz="2800" b="1">
                <a:solidFill>
                  <a:schemeClr val="folHlink"/>
                </a:solidFill>
                <a:effectLst>
                  <a:outerShdw blurRad="38100" dist="38100" dir="2700000" algn="tl">
                    <a:srgbClr val="000000"/>
                  </a:outerShdw>
                </a:effectLst>
                <a:latin typeface="Tahoma" pitchFamily="34" charset="0"/>
              </a:rPr>
              <a:t>Cytokine receptors</a:t>
            </a:r>
            <a:r>
              <a:rPr lang="cs-CZ"/>
              <a:t> </a:t>
            </a:r>
          </a:p>
        </p:txBody>
      </p:sp>
      <p:sp>
        <p:nvSpPr>
          <p:cNvPr id="63491" name="Rectangle 3"/>
          <p:cNvSpPr>
            <a:spLocks noGrp="1" noChangeArrowheads="1"/>
          </p:cNvSpPr>
          <p:nvPr>
            <p:ph type="body" idx="1"/>
          </p:nvPr>
        </p:nvSpPr>
        <p:spPr>
          <a:xfrm>
            <a:off x="457200" y="1268413"/>
            <a:ext cx="8229600" cy="4857750"/>
          </a:xfrm>
        </p:spPr>
        <p:txBody>
          <a:bodyPr/>
          <a:lstStyle/>
          <a:p>
            <a:pPr>
              <a:lnSpc>
                <a:spcPct val="90000"/>
              </a:lnSpc>
              <a:buClr>
                <a:schemeClr val="folHlink"/>
              </a:buClr>
              <a:buFont typeface="Wingdings" pitchFamily="2" charset="2"/>
              <a:buChar char="§"/>
            </a:pPr>
            <a:r>
              <a:rPr lang="cs-CZ" sz="2400">
                <a:solidFill>
                  <a:schemeClr val="bg1"/>
                </a:solidFill>
                <a:effectLst>
                  <a:outerShdw blurRad="38100" dist="38100" dir="2700000" algn="tl">
                    <a:srgbClr val="000000"/>
                  </a:outerShdw>
                </a:effectLst>
                <a:latin typeface="Tahoma" pitchFamily="34" charset="0"/>
              </a:rPr>
              <a:t>Consisting of 2 or 3 subunits </a:t>
            </a:r>
          </a:p>
          <a:p>
            <a:pPr>
              <a:lnSpc>
                <a:spcPct val="90000"/>
              </a:lnSpc>
              <a:buClr>
                <a:schemeClr val="folHlink"/>
              </a:buClr>
              <a:buFont typeface="Wingdings" pitchFamily="2" charset="2"/>
              <a:buChar char="§"/>
            </a:pPr>
            <a:endParaRPr lang="cs-CZ" sz="2400">
              <a:solidFill>
                <a:schemeClr val="bg1"/>
              </a:solidFill>
              <a:effectLst>
                <a:outerShdw blurRad="38100" dist="38100" dir="2700000" algn="tl">
                  <a:srgbClr val="000000"/>
                </a:outerShdw>
              </a:effectLst>
              <a:latin typeface="Tahoma" pitchFamily="34" charset="0"/>
            </a:endParaRPr>
          </a:p>
          <a:p>
            <a:pPr>
              <a:lnSpc>
                <a:spcPct val="90000"/>
              </a:lnSpc>
              <a:buClr>
                <a:schemeClr val="folHlink"/>
              </a:buClr>
              <a:buFont typeface="Wingdings" pitchFamily="2" charset="2"/>
              <a:buChar char="§"/>
            </a:pPr>
            <a:r>
              <a:rPr lang="cs-CZ" sz="2400">
                <a:solidFill>
                  <a:schemeClr val="bg1"/>
                </a:solidFill>
                <a:effectLst>
                  <a:outerShdw blurRad="38100" dist="38100" dir="2700000" algn="tl">
                    <a:srgbClr val="000000"/>
                  </a:outerShdw>
                </a:effectLst>
                <a:latin typeface="Tahoma" pitchFamily="34" charset="0"/>
              </a:rPr>
              <a:t>One subunit binds cytokine, other are associated with cytoplasmic signaling molecules (protein kinases) </a:t>
            </a:r>
          </a:p>
          <a:p>
            <a:pPr>
              <a:lnSpc>
                <a:spcPct val="90000"/>
              </a:lnSpc>
              <a:buClr>
                <a:schemeClr val="folHlink"/>
              </a:buClr>
              <a:buFont typeface="Wingdings" pitchFamily="2" charset="2"/>
              <a:buChar char="§"/>
            </a:pPr>
            <a:endParaRPr lang="cs-CZ" sz="2400">
              <a:solidFill>
                <a:schemeClr val="bg1"/>
              </a:solidFill>
              <a:effectLst>
                <a:outerShdw blurRad="38100" dist="38100" dir="2700000" algn="tl">
                  <a:srgbClr val="000000"/>
                </a:outerShdw>
              </a:effectLst>
              <a:latin typeface="Tahoma" pitchFamily="34" charset="0"/>
            </a:endParaRPr>
          </a:p>
          <a:p>
            <a:pPr>
              <a:lnSpc>
                <a:spcPct val="90000"/>
              </a:lnSpc>
              <a:buClr>
                <a:schemeClr val="folHlink"/>
              </a:buClr>
              <a:buFont typeface="Wingdings" pitchFamily="2" charset="2"/>
              <a:buChar char="§"/>
            </a:pPr>
            <a:r>
              <a:rPr lang="cs-CZ" sz="2400">
                <a:solidFill>
                  <a:schemeClr val="bg1"/>
                </a:solidFill>
                <a:effectLst>
                  <a:outerShdw blurRad="38100" dist="38100" dir="2700000" algn="tl">
                    <a:srgbClr val="000000"/>
                  </a:outerShdw>
                </a:effectLst>
                <a:latin typeface="Tahoma" pitchFamily="34" charset="0"/>
              </a:rPr>
              <a:t>Signaling subunit is shared by several different cytokine receptors - called receptor family </a:t>
            </a:r>
            <a:br>
              <a:rPr lang="cs-CZ" sz="2400">
                <a:solidFill>
                  <a:schemeClr val="bg1"/>
                </a:solidFill>
                <a:effectLst>
                  <a:outerShdw blurRad="38100" dist="38100" dir="2700000" algn="tl">
                    <a:srgbClr val="000000"/>
                  </a:outerShdw>
                </a:effectLst>
                <a:latin typeface="Tahoma" pitchFamily="34" charset="0"/>
              </a:rPr>
            </a:br>
            <a:endParaRPr lang="cs-CZ" sz="2400">
              <a:solidFill>
                <a:schemeClr val="bg1"/>
              </a:solidFill>
              <a:effectLst>
                <a:outerShdw blurRad="38100" dist="38100" dir="2700000" algn="tl">
                  <a:srgbClr val="000000"/>
                </a:outerShdw>
              </a:effectLst>
              <a:latin typeface="Tahoma" pitchFamily="34" charset="0"/>
            </a:endParaRPr>
          </a:p>
          <a:p>
            <a:pPr>
              <a:lnSpc>
                <a:spcPct val="90000"/>
              </a:lnSpc>
              <a:buClr>
                <a:schemeClr val="folHlink"/>
              </a:buClr>
              <a:buFont typeface="Wingdings" pitchFamily="2" charset="2"/>
              <a:buChar char="§"/>
            </a:pPr>
            <a:r>
              <a:rPr lang="cs-CZ" sz="2400">
                <a:solidFill>
                  <a:schemeClr val="bg1"/>
                </a:solidFill>
                <a:effectLst>
                  <a:outerShdw blurRad="38100" dist="38100" dir="2700000" algn="tl">
                    <a:srgbClr val="000000"/>
                  </a:outerShdw>
                </a:effectLst>
                <a:latin typeface="Tahoma" pitchFamily="34" charset="0"/>
              </a:rPr>
              <a:t>Signaling through these receptors may lead to proliferation, differentiation, activation of effector mechanisms or blocking the cell cycle and induction of apoptosis </a:t>
            </a:r>
            <a:br>
              <a:rPr lang="cs-CZ" sz="2400">
                <a:solidFill>
                  <a:schemeClr val="bg1"/>
                </a:solidFill>
                <a:effectLst>
                  <a:outerShdw blurRad="38100" dist="38100" dir="2700000" algn="tl">
                    <a:srgbClr val="000000"/>
                  </a:outerShdw>
                </a:effectLst>
                <a:latin typeface="Tahoma" pitchFamily="34" charset="0"/>
              </a:rPr>
            </a:br>
            <a:endParaRPr lang="cs-CZ" sz="2400">
              <a:solidFill>
                <a:schemeClr val="bg1"/>
              </a:solidFill>
              <a:effectLst>
                <a:outerShdw blurRad="38100" dist="38100" dir="2700000" algn="tl">
                  <a:srgbClr val="000000"/>
                </a:outerShdw>
              </a:effectLst>
              <a:latin typeface="Tahoma" pitchFamily="34" charset="0"/>
            </a:endParaRPr>
          </a:p>
          <a:p>
            <a:pPr>
              <a:lnSpc>
                <a:spcPct val="90000"/>
              </a:lnSpc>
              <a:buClr>
                <a:schemeClr val="folHlink"/>
              </a:buClr>
              <a:buFont typeface="Wingdings" pitchFamily="2" charset="2"/>
              <a:buNone/>
            </a:pPr>
            <a:endParaRPr lang="cs-CZ" sz="2400">
              <a:solidFill>
                <a:schemeClr val="bg1"/>
              </a:solidFill>
              <a:effectLst>
                <a:outerShdw blurRad="38100" dist="38100" dir="2700000" algn="tl">
                  <a:srgbClr val="000000"/>
                </a:outerShdw>
              </a:effectLst>
              <a:latin typeface="Tahoma"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endParaRPr lang="en-US"/>
          </a:p>
        </p:txBody>
      </p:sp>
      <p:sp>
        <p:nvSpPr>
          <p:cNvPr id="65539" name="Rectangle 3"/>
          <p:cNvSpPr>
            <a:spLocks noGrp="1" noChangeArrowheads="1"/>
          </p:cNvSpPr>
          <p:nvPr>
            <p:ph type="body" idx="1"/>
          </p:nvPr>
        </p:nvSpPr>
        <p:spPr/>
        <p:txBody>
          <a:bodyPr/>
          <a:lstStyle/>
          <a:p>
            <a:endParaRPr lang="en-US"/>
          </a:p>
        </p:txBody>
      </p:sp>
      <p:pic>
        <p:nvPicPr>
          <p:cNvPr id="65540" name="Picture 4" descr="slepice2"/>
          <p:cNvPicPr>
            <a:picLocks noChangeAspect="1" noChangeArrowheads="1" noCrop="1"/>
          </p:cNvPicPr>
          <p:nvPr/>
        </p:nvPicPr>
        <p:blipFill>
          <a:blip r:embed="rId2"/>
          <a:srcRect/>
          <a:stretch>
            <a:fillRect/>
          </a:stretch>
        </p:blipFill>
        <p:spPr bwMode="auto">
          <a:xfrm>
            <a:off x="4932363" y="1844675"/>
            <a:ext cx="2322512" cy="3024188"/>
          </a:xfrm>
          <a:prstGeom prst="rect">
            <a:avLst/>
          </a:prstGeom>
          <a:noFill/>
        </p:spPr>
      </p:pic>
      <p:pic>
        <p:nvPicPr>
          <p:cNvPr id="65541" name="Picture 5" descr="slepice"/>
          <p:cNvPicPr>
            <a:picLocks noChangeAspect="1" noChangeArrowheads="1" noCrop="1"/>
          </p:cNvPicPr>
          <p:nvPr/>
        </p:nvPicPr>
        <p:blipFill>
          <a:blip r:embed="rId3"/>
          <a:srcRect/>
          <a:stretch>
            <a:fillRect/>
          </a:stretch>
        </p:blipFill>
        <p:spPr bwMode="auto">
          <a:xfrm>
            <a:off x="2195513" y="1916113"/>
            <a:ext cx="1790700" cy="287972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cs-CZ" sz="2800" b="1">
                <a:solidFill>
                  <a:schemeClr val="folHlink"/>
                </a:solidFill>
                <a:effectLst>
                  <a:outerShdw blurRad="38100" dist="38100" dir="2700000" algn="tl">
                    <a:srgbClr val="000000"/>
                  </a:outerShdw>
                </a:effectLst>
                <a:latin typeface="Tahoma" pitchFamily="34" charset="0"/>
              </a:rPr>
              <a:t>T-lymphocytes subpopulations</a:t>
            </a:r>
          </a:p>
        </p:txBody>
      </p:sp>
      <p:sp>
        <p:nvSpPr>
          <p:cNvPr id="6147" name="Rectangle 3"/>
          <p:cNvSpPr>
            <a:spLocks noGrp="1" noChangeArrowheads="1"/>
          </p:cNvSpPr>
          <p:nvPr>
            <p:ph type="body" idx="1"/>
          </p:nvPr>
        </p:nvSpPr>
        <p:spPr/>
        <p:txBody>
          <a:bodyPr/>
          <a:lstStyle/>
          <a:p>
            <a:pPr>
              <a:lnSpc>
                <a:spcPct val="80000"/>
              </a:lnSpc>
              <a:buClr>
                <a:schemeClr val="folHlink"/>
              </a:buClr>
              <a:buFont typeface="Wingdings" pitchFamily="2" charset="2"/>
              <a:buChar char="§"/>
            </a:pPr>
            <a:r>
              <a:rPr lang="cs-CZ" sz="2400" b="1">
                <a:solidFill>
                  <a:schemeClr val="folHlink"/>
                </a:solidFill>
                <a:effectLst>
                  <a:outerShdw blurRad="38100" dist="38100" dir="2700000" algn="tl">
                    <a:srgbClr val="000000"/>
                  </a:outerShdw>
                </a:effectLst>
                <a:latin typeface="Symbol" pitchFamily="18" charset="2"/>
              </a:rPr>
              <a:t>ab</a:t>
            </a:r>
            <a:r>
              <a:rPr lang="cs-CZ" sz="2400" b="1">
                <a:solidFill>
                  <a:schemeClr val="folHlink"/>
                </a:solidFill>
                <a:effectLst>
                  <a:outerShdw blurRad="38100" dist="38100" dir="2700000" algn="tl">
                    <a:srgbClr val="000000"/>
                  </a:outerShdw>
                </a:effectLst>
                <a:latin typeface="Tahoma" pitchFamily="34" charset="0"/>
              </a:rPr>
              <a:t>-T lymphocytes</a:t>
            </a:r>
            <a:r>
              <a:rPr lang="cs-CZ" sz="2400">
                <a:solidFill>
                  <a:schemeClr val="bg1"/>
                </a:solidFill>
                <a:effectLst>
                  <a:outerShdw blurRad="38100" dist="38100" dir="2700000" algn="tl">
                    <a:srgbClr val="000000"/>
                  </a:outerShdw>
                </a:effectLst>
                <a:latin typeface="Tahoma" pitchFamily="34" charset="0"/>
              </a:rPr>
              <a:t> - have TCR</a:t>
            </a:r>
            <a:r>
              <a:rPr lang="cs-CZ" sz="2400">
                <a:solidFill>
                  <a:schemeClr val="bg1"/>
                </a:solidFill>
                <a:effectLst>
                  <a:outerShdw blurRad="38100" dist="38100" dir="2700000" algn="tl">
                    <a:srgbClr val="000000"/>
                  </a:outerShdw>
                </a:effectLst>
                <a:latin typeface="Symbol" pitchFamily="18" charset="2"/>
              </a:rPr>
              <a:t>ab</a:t>
            </a:r>
            <a:r>
              <a:rPr lang="cs-CZ" sz="2400">
                <a:solidFill>
                  <a:schemeClr val="bg1"/>
                </a:solidFill>
                <a:effectLst>
                  <a:outerShdw blurRad="38100" dist="38100" dir="2700000" algn="tl">
                    <a:srgbClr val="000000"/>
                  </a:outerShdw>
                </a:effectLst>
                <a:latin typeface="Tahoma" pitchFamily="34" charset="0"/>
              </a:rPr>
              <a:t>, major type (95%), thymus need in development, recognize antigens in the complex  MHC-peptide gp </a:t>
            </a:r>
          </a:p>
          <a:p>
            <a:pPr>
              <a:lnSpc>
                <a:spcPct val="80000"/>
              </a:lnSpc>
              <a:buClr>
                <a:schemeClr val="folHlink"/>
              </a:buClr>
              <a:buFont typeface="Wingdings" pitchFamily="2" charset="2"/>
              <a:buChar char="§"/>
            </a:pPr>
            <a:endParaRPr lang="cs-CZ" sz="2400">
              <a:solidFill>
                <a:schemeClr val="bg1"/>
              </a:solidFill>
              <a:effectLst>
                <a:outerShdw blurRad="38100" dist="38100" dir="2700000" algn="tl">
                  <a:srgbClr val="000000"/>
                </a:outerShdw>
              </a:effectLst>
              <a:latin typeface="Tahoma" pitchFamily="34" charset="0"/>
            </a:endParaRPr>
          </a:p>
          <a:p>
            <a:pPr>
              <a:lnSpc>
                <a:spcPct val="80000"/>
              </a:lnSpc>
              <a:buClr>
                <a:schemeClr val="folHlink"/>
              </a:buClr>
              <a:buFont typeface="Wingdings" pitchFamily="2" charset="2"/>
              <a:buChar char="§"/>
            </a:pPr>
            <a:r>
              <a:rPr lang="cs-CZ" sz="2400" b="1">
                <a:solidFill>
                  <a:schemeClr val="folHlink"/>
                </a:solidFill>
                <a:effectLst>
                  <a:outerShdw blurRad="38100" dist="38100" dir="2700000" algn="tl">
                    <a:srgbClr val="000000"/>
                  </a:outerShdw>
                </a:effectLst>
                <a:latin typeface="Symbol" pitchFamily="18" charset="2"/>
              </a:rPr>
              <a:t>gd</a:t>
            </a:r>
            <a:r>
              <a:rPr lang="cs-CZ" sz="2400" b="1">
                <a:solidFill>
                  <a:schemeClr val="folHlink"/>
                </a:solidFill>
                <a:effectLst>
                  <a:outerShdw blurRad="38100" dist="38100" dir="2700000" algn="tl">
                    <a:srgbClr val="000000"/>
                  </a:outerShdw>
                </a:effectLst>
                <a:latin typeface="Tahoma" pitchFamily="34" charset="0"/>
              </a:rPr>
              <a:t>-T lymphocytes</a:t>
            </a:r>
            <a:r>
              <a:rPr lang="cs-CZ" sz="2400">
                <a:solidFill>
                  <a:schemeClr val="bg1"/>
                </a:solidFill>
                <a:effectLst>
                  <a:outerShdw blurRad="38100" dist="38100" dir="2700000" algn="tl">
                    <a:srgbClr val="000000"/>
                  </a:outerShdw>
                </a:effectLst>
                <a:latin typeface="Tahoma" pitchFamily="34" charset="0"/>
              </a:rPr>
              <a:t> - (5%) may develop outside the thymus, some are able to recognize native Ag, apply in defense of the skin and mucous membranes </a:t>
            </a:r>
            <a:br>
              <a:rPr lang="cs-CZ" sz="2400">
                <a:solidFill>
                  <a:schemeClr val="bg1"/>
                </a:solidFill>
                <a:effectLst>
                  <a:outerShdw blurRad="38100" dist="38100" dir="2700000" algn="tl">
                    <a:srgbClr val="000000"/>
                  </a:outerShdw>
                </a:effectLst>
                <a:latin typeface="Tahoma" pitchFamily="34" charset="0"/>
              </a:rPr>
            </a:br>
            <a:endParaRPr lang="cs-CZ" sz="2400">
              <a:solidFill>
                <a:schemeClr val="bg1"/>
              </a:solidFill>
              <a:effectLst>
                <a:outerShdw blurRad="38100" dist="38100" dir="2700000" algn="tl">
                  <a:srgbClr val="000000"/>
                </a:outerShdw>
              </a:effectLst>
              <a:latin typeface="Tahoma" pitchFamily="34" charset="0"/>
            </a:endParaRPr>
          </a:p>
          <a:p>
            <a:pPr>
              <a:lnSpc>
                <a:spcPct val="80000"/>
              </a:lnSpc>
              <a:buClr>
                <a:schemeClr val="folHlink"/>
              </a:buClr>
              <a:buFont typeface="Wingdings" pitchFamily="2" charset="2"/>
              <a:buChar char="§"/>
            </a:pPr>
            <a:r>
              <a:rPr lang="cs-CZ" sz="2400" b="1">
                <a:solidFill>
                  <a:schemeClr val="bg1"/>
                </a:solidFill>
                <a:effectLst>
                  <a:outerShdw blurRad="38100" dist="38100" dir="2700000" algn="tl">
                    <a:srgbClr val="000000"/>
                  </a:outerShdw>
                </a:effectLst>
                <a:latin typeface="Tahoma" pitchFamily="34" charset="0"/>
              </a:rPr>
              <a:t>Intraepithelial T lymphocytes</a:t>
            </a:r>
            <a:r>
              <a:rPr lang="cs-CZ" sz="2400">
                <a:solidFill>
                  <a:schemeClr val="bg1"/>
                </a:solidFill>
                <a:effectLst>
                  <a:outerShdw blurRad="38100" dist="38100" dir="2700000" algn="tl">
                    <a:srgbClr val="000000"/>
                  </a:outerShdw>
                </a:effectLst>
                <a:latin typeface="Tahoma" pitchFamily="34" charset="0"/>
              </a:rPr>
              <a:t> </a:t>
            </a:r>
            <a:br>
              <a:rPr lang="cs-CZ" sz="2400">
                <a:solidFill>
                  <a:schemeClr val="bg1"/>
                </a:solidFill>
                <a:effectLst>
                  <a:outerShdw blurRad="38100" dist="38100" dir="2700000" algn="tl">
                    <a:srgbClr val="000000"/>
                  </a:outerShdw>
                </a:effectLst>
                <a:latin typeface="Tahoma" pitchFamily="34" charset="0"/>
              </a:rPr>
            </a:br>
            <a:r>
              <a:rPr lang="cs-CZ" sz="2400">
                <a:solidFill>
                  <a:schemeClr val="bg1"/>
                </a:solidFill>
                <a:effectLst>
                  <a:outerShdw blurRad="38100" dist="38100" dir="2700000" algn="tl">
                    <a:srgbClr val="000000"/>
                  </a:outerShdw>
                </a:effectLst>
                <a:latin typeface="Tahoma" pitchFamily="34" charset="0"/>
              </a:rPr>
              <a:t/>
            </a:r>
            <a:br>
              <a:rPr lang="cs-CZ" sz="2400">
                <a:solidFill>
                  <a:schemeClr val="bg1"/>
                </a:solidFill>
                <a:effectLst>
                  <a:outerShdw blurRad="38100" dist="38100" dir="2700000" algn="tl">
                    <a:srgbClr val="000000"/>
                  </a:outerShdw>
                </a:effectLst>
                <a:latin typeface="Tahoma" pitchFamily="34" charset="0"/>
              </a:rPr>
            </a:br>
            <a:endParaRPr lang="cs-CZ" sz="2400">
              <a:solidFill>
                <a:schemeClr val="bg1"/>
              </a:solidFill>
              <a:effectLst>
                <a:outerShdw blurRad="38100" dist="38100" dir="2700000" algn="tl">
                  <a:srgbClr val="000000"/>
                </a:outerShdw>
              </a:effectLst>
              <a:latin typeface="Tahoma" pitchFamily="34" charset="0"/>
            </a:endParaRPr>
          </a:p>
          <a:p>
            <a:pPr>
              <a:lnSpc>
                <a:spcPct val="80000"/>
              </a:lnSpc>
              <a:buClr>
                <a:schemeClr val="folHlink"/>
              </a:buClr>
              <a:buFont typeface="Wingdings" pitchFamily="2" charset="2"/>
              <a:buChar char="§"/>
            </a:pPr>
            <a:r>
              <a:rPr lang="cs-CZ" sz="2400" b="1">
                <a:solidFill>
                  <a:schemeClr val="bg1"/>
                </a:solidFill>
                <a:effectLst>
                  <a:outerShdw blurRad="38100" dist="38100" dir="2700000" algn="tl">
                    <a:srgbClr val="000000"/>
                  </a:outerShdw>
                </a:effectLst>
                <a:latin typeface="Tahoma" pitchFamily="34" charset="0"/>
              </a:rPr>
              <a:t>NK-T cells</a:t>
            </a:r>
            <a:r>
              <a:rPr lang="cs-CZ" sz="2400">
                <a:solidFill>
                  <a:schemeClr val="bg1"/>
                </a:solidFill>
                <a:effectLst>
                  <a:outerShdw blurRad="38100" dist="38100" dir="2700000" algn="tl">
                    <a:srgbClr val="000000"/>
                  </a:outerShdw>
                </a:effectLst>
                <a:latin typeface="Tahoma" pitchFamily="34" charset="0"/>
              </a:rPr>
              <a:t> - recognize complexes of CD1 molecules with lipids </a:t>
            </a:r>
            <a:br>
              <a:rPr lang="cs-CZ" sz="2400">
                <a:solidFill>
                  <a:schemeClr val="bg1"/>
                </a:solidFill>
                <a:effectLst>
                  <a:outerShdw blurRad="38100" dist="38100" dir="2700000" algn="tl">
                    <a:srgbClr val="000000"/>
                  </a:outerShdw>
                </a:effectLst>
                <a:latin typeface="Tahoma" pitchFamily="34" charset="0"/>
              </a:rPr>
            </a:br>
            <a:endParaRPr lang="cs-CZ" sz="2400">
              <a:solidFill>
                <a:schemeClr val="bg1"/>
              </a:solidFill>
              <a:effectLst>
                <a:outerShdw blurRad="38100" dist="38100" dir="2700000" algn="tl">
                  <a:srgbClr val="000000"/>
                </a:outerShdw>
              </a:effectLst>
              <a:latin typeface="Tahoma"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8229600" cy="922337"/>
          </a:xfrm>
        </p:spPr>
        <p:txBody>
          <a:bodyPr/>
          <a:lstStyle/>
          <a:p>
            <a:r>
              <a:rPr lang="cs-CZ" sz="2800" b="1">
                <a:solidFill>
                  <a:schemeClr val="folHlink"/>
                </a:solidFill>
                <a:effectLst>
                  <a:outerShdw blurRad="38100" dist="38100" dir="2700000" algn="tl">
                    <a:srgbClr val="000000"/>
                  </a:outerShdw>
                </a:effectLst>
                <a:latin typeface="Symbol" pitchFamily="18" charset="2"/>
              </a:rPr>
              <a:t>ab</a:t>
            </a:r>
            <a:r>
              <a:rPr lang="cs-CZ" sz="2800" b="1">
                <a:solidFill>
                  <a:schemeClr val="folHlink"/>
                </a:solidFill>
                <a:effectLst>
                  <a:outerShdw blurRad="38100" dist="38100" dir="2700000" algn="tl">
                    <a:srgbClr val="000000"/>
                  </a:outerShdw>
                </a:effectLst>
                <a:latin typeface="Tahoma" pitchFamily="34" charset="0"/>
              </a:rPr>
              <a:t> T-lymphocytes</a:t>
            </a:r>
          </a:p>
        </p:txBody>
      </p:sp>
      <p:sp>
        <p:nvSpPr>
          <p:cNvPr id="11267" name="Rectangle 3"/>
          <p:cNvSpPr>
            <a:spLocks noGrp="1" noChangeArrowheads="1"/>
          </p:cNvSpPr>
          <p:nvPr>
            <p:ph type="body" idx="1"/>
          </p:nvPr>
        </p:nvSpPr>
        <p:spPr>
          <a:xfrm>
            <a:off x="107950" y="1196975"/>
            <a:ext cx="8507413" cy="5399088"/>
          </a:xfrm>
        </p:spPr>
        <p:txBody>
          <a:bodyPr/>
          <a:lstStyle/>
          <a:p>
            <a:pPr>
              <a:lnSpc>
                <a:spcPct val="80000"/>
              </a:lnSpc>
              <a:buClr>
                <a:schemeClr val="folHlink"/>
              </a:buClr>
              <a:buFont typeface="Wingdings" pitchFamily="2" charset="2"/>
              <a:buNone/>
            </a:pPr>
            <a:r>
              <a:rPr lang="cs-CZ" sz="1800">
                <a:solidFill>
                  <a:schemeClr val="folHlink"/>
                </a:solidFill>
                <a:effectLst>
                  <a:outerShdw blurRad="38100" dist="38100" dir="2700000" algn="tl">
                    <a:srgbClr val="000000"/>
                  </a:outerShdw>
                </a:effectLst>
                <a:latin typeface="Tahoma" pitchFamily="34" charset="0"/>
              </a:rPr>
              <a:t>    </a:t>
            </a:r>
            <a:r>
              <a:rPr lang="cs-CZ" sz="2400" b="1">
                <a:solidFill>
                  <a:schemeClr val="folHlink"/>
                </a:solidFill>
                <a:effectLst>
                  <a:outerShdw blurRad="38100" dist="38100" dir="2700000" algn="tl">
                    <a:srgbClr val="000000"/>
                  </a:outerShdw>
                </a:effectLst>
                <a:latin typeface="Tahoma" pitchFamily="34" charset="0"/>
              </a:rPr>
              <a:t>Expressing the CD4 co-receptor</a:t>
            </a:r>
            <a:r>
              <a:rPr lang="cs-CZ" sz="2400">
                <a:solidFill>
                  <a:schemeClr val="bg1"/>
                </a:solidFill>
                <a:effectLst>
                  <a:outerShdw blurRad="38100" dist="38100" dir="2700000" algn="tl">
                    <a:srgbClr val="000000"/>
                  </a:outerShdw>
                </a:effectLst>
                <a:latin typeface="Tahoma" pitchFamily="34" charset="0"/>
              </a:rPr>
              <a:t> (co-receptor for MHC class II gp), precursors of </a:t>
            </a:r>
            <a:r>
              <a:rPr lang="cs-CZ" sz="2400" b="1" u="sng">
                <a:solidFill>
                  <a:schemeClr val="bg1"/>
                </a:solidFill>
                <a:effectLst>
                  <a:outerShdw blurRad="38100" dist="38100" dir="2700000" algn="tl">
                    <a:srgbClr val="000000"/>
                  </a:outerShdw>
                </a:effectLst>
                <a:latin typeface="Tahoma" pitchFamily="34" charset="0"/>
              </a:rPr>
              <a:t>helper T cells (T</a:t>
            </a:r>
            <a:r>
              <a:rPr lang="cs-CZ" sz="2400" b="1" u="sng" baseline="-25000">
                <a:solidFill>
                  <a:schemeClr val="bg1"/>
                </a:solidFill>
                <a:effectLst>
                  <a:outerShdw blurRad="38100" dist="38100" dir="2700000" algn="tl">
                    <a:srgbClr val="000000"/>
                  </a:outerShdw>
                </a:effectLst>
                <a:latin typeface="Tahoma" pitchFamily="34" charset="0"/>
              </a:rPr>
              <a:t>H</a:t>
            </a:r>
            <a:r>
              <a:rPr lang="cs-CZ" sz="2400" b="1" u="sng">
                <a:solidFill>
                  <a:schemeClr val="bg1"/>
                </a:solidFill>
                <a:effectLst>
                  <a:outerShdw blurRad="38100" dist="38100" dir="2700000" algn="tl">
                    <a:srgbClr val="000000"/>
                  </a:outerShdw>
                </a:effectLst>
                <a:latin typeface="Tahoma" pitchFamily="34" charset="0"/>
              </a:rPr>
              <a:t>)</a:t>
            </a:r>
            <a:r>
              <a:rPr lang="cs-CZ" sz="2400" b="1">
                <a:solidFill>
                  <a:schemeClr val="bg1"/>
                </a:solidFill>
                <a:effectLst>
                  <a:outerShdw blurRad="38100" dist="38100" dir="2700000" algn="tl">
                    <a:srgbClr val="000000"/>
                  </a:outerShdw>
                </a:effectLst>
                <a:latin typeface="Tahoma" pitchFamily="34" charset="0"/>
              </a:rPr>
              <a:t>,</a:t>
            </a:r>
            <a:r>
              <a:rPr lang="cs-CZ" sz="2400">
                <a:solidFill>
                  <a:schemeClr val="bg1"/>
                </a:solidFill>
                <a:effectLst>
                  <a:outerShdw blurRad="38100" dist="38100" dir="2700000" algn="tl">
                    <a:srgbClr val="000000"/>
                  </a:outerShdw>
                </a:effectLst>
                <a:latin typeface="Tahoma" pitchFamily="34" charset="0"/>
              </a:rPr>
              <a:t> they can be classified according to the production of cytokines </a:t>
            </a:r>
          </a:p>
          <a:p>
            <a:pPr>
              <a:lnSpc>
                <a:spcPct val="80000"/>
              </a:lnSpc>
              <a:buClr>
                <a:schemeClr val="folHlink"/>
              </a:buClr>
              <a:buFont typeface="Wingdings" pitchFamily="2" charset="2"/>
              <a:buNone/>
            </a:pPr>
            <a:endParaRPr lang="cs-CZ" sz="2400">
              <a:solidFill>
                <a:schemeClr val="bg1"/>
              </a:solidFill>
              <a:effectLst>
                <a:outerShdw blurRad="38100" dist="38100" dir="2700000" algn="tl">
                  <a:srgbClr val="000000"/>
                </a:outerShdw>
              </a:effectLst>
              <a:latin typeface="Tahoma" pitchFamily="34" charset="0"/>
            </a:endParaRPr>
          </a:p>
          <a:p>
            <a:pPr>
              <a:lnSpc>
                <a:spcPct val="80000"/>
              </a:lnSpc>
              <a:buClr>
                <a:schemeClr val="folHlink"/>
              </a:buClr>
              <a:buFont typeface="Wingdings" pitchFamily="2" charset="2"/>
              <a:buNone/>
            </a:pPr>
            <a:r>
              <a:rPr lang="cs-CZ" sz="2400" b="1">
                <a:solidFill>
                  <a:schemeClr val="folHlink"/>
                </a:solidFill>
                <a:effectLst>
                  <a:outerShdw blurRad="38100" dist="38100" dir="2700000" algn="tl">
                    <a:srgbClr val="000000"/>
                  </a:outerShdw>
                </a:effectLst>
                <a:latin typeface="Tahoma" pitchFamily="34" charset="0"/>
              </a:rPr>
              <a:t>    T</a:t>
            </a:r>
            <a:r>
              <a:rPr lang="cs-CZ" sz="2400" b="1" baseline="-25000">
                <a:solidFill>
                  <a:schemeClr val="folHlink"/>
                </a:solidFill>
                <a:effectLst>
                  <a:outerShdw blurRad="38100" dist="38100" dir="2700000" algn="tl">
                    <a:srgbClr val="000000"/>
                  </a:outerShdw>
                </a:effectLst>
                <a:latin typeface="Tahoma" pitchFamily="34" charset="0"/>
              </a:rPr>
              <a:t>H</a:t>
            </a:r>
            <a:r>
              <a:rPr lang="cs-CZ" sz="2400" b="1">
                <a:solidFill>
                  <a:schemeClr val="folHlink"/>
                </a:solidFill>
                <a:effectLst>
                  <a:outerShdw blurRad="38100" dist="38100" dir="2700000" algn="tl">
                    <a:srgbClr val="000000"/>
                  </a:outerShdw>
                </a:effectLst>
                <a:latin typeface="Tahoma" pitchFamily="34" charset="0"/>
              </a:rPr>
              <a:t>0</a:t>
            </a:r>
            <a:r>
              <a:rPr lang="cs-CZ" sz="2400">
                <a:solidFill>
                  <a:schemeClr val="bg1"/>
                </a:solidFill>
                <a:effectLst>
                  <a:outerShdw blurRad="38100" dist="38100" dir="2700000" algn="tl">
                    <a:srgbClr val="000000"/>
                  </a:outerShdw>
                </a:effectLst>
                <a:latin typeface="Tahoma" pitchFamily="34" charset="0"/>
              </a:rPr>
              <a:t> - produce a mixture of cytokines such as T</a:t>
            </a:r>
            <a:r>
              <a:rPr lang="cs-CZ" sz="2400" baseline="-25000">
                <a:solidFill>
                  <a:schemeClr val="bg1"/>
                </a:solidFill>
                <a:effectLst>
                  <a:outerShdw blurRad="38100" dist="38100" dir="2700000" algn="tl">
                    <a:srgbClr val="000000"/>
                  </a:outerShdw>
                </a:effectLst>
                <a:latin typeface="Tahoma" pitchFamily="34" charset="0"/>
              </a:rPr>
              <a:t>H</a:t>
            </a:r>
            <a:r>
              <a:rPr lang="cs-CZ" sz="2400">
                <a:solidFill>
                  <a:schemeClr val="bg1"/>
                </a:solidFill>
                <a:effectLst>
                  <a:outerShdw blurRad="38100" dist="38100" dir="2700000" algn="tl">
                    <a:srgbClr val="000000"/>
                  </a:outerShdw>
                </a:effectLst>
                <a:latin typeface="Tahoma" pitchFamily="34" charset="0"/>
              </a:rPr>
              <a:t>1 and T</a:t>
            </a:r>
            <a:r>
              <a:rPr lang="cs-CZ" sz="2400" baseline="-25000">
                <a:solidFill>
                  <a:schemeClr val="bg1"/>
                </a:solidFill>
                <a:effectLst>
                  <a:outerShdw blurRad="38100" dist="38100" dir="2700000" algn="tl">
                    <a:srgbClr val="000000"/>
                  </a:outerShdw>
                </a:effectLst>
                <a:latin typeface="Tahoma" pitchFamily="34" charset="0"/>
              </a:rPr>
              <a:t>H</a:t>
            </a:r>
            <a:r>
              <a:rPr lang="cs-CZ" sz="2400">
                <a:solidFill>
                  <a:schemeClr val="bg1"/>
                </a:solidFill>
                <a:effectLst>
                  <a:outerShdw blurRad="38100" dist="38100" dir="2700000" algn="tl">
                    <a:srgbClr val="000000"/>
                  </a:outerShdw>
                </a:effectLst>
                <a:latin typeface="Tahoma" pitchFamily="34" charset="0"/>
              </a:rPr>
              <a:t>2</a:t>
            </a:r>
          </a:p>
          <a:p>
            <a:pPr>
              <a:lnSpc>
                <a:spcPct val="80000"/>
              </a:lnSpc>
              <a:buClr>
                <a:schemeClr val="folHlink"/>
              </a:buClr>
              <a:buFont typeface="Wingdings" pitchFamily="2" charset="2"/>
              <a:buNone/>
            </a:pPr>
            <a:r>
              <a:rPr lang="cs-CZ" sz="2400">
                <a:solidFill>
                  <a:schemeClr val="bg1"/>
                </a:solidFill>
                <a:effectLst>
                  <a:outerShdw blurRad="38100" dist="38100" dir="2700000" algn="tl">
                    <a:srgbClr val="000000"/>
                  </a:outerShdw>
                </a:effectLst>
                <a:latin typeface="Tahoma" pitchFamily="34" charset="0"/>
              </a:rPr>
              <a:t>    </a:t>
            </a:r>
            <a:r>
              <a:rPr lang="cs-CZ" sz="2400" b="1">
                <a:solidFill>
                  <a:schemeClr val="folHlink"/>
                </a:solidFill>
                <a:effectLst>
                  <a:outerShdw blurRad="38100" dist="38100" dir="2700000" algn="tl">
                    <a:srgbClr val="000000"/>
                  </a:outerShdw>
                </a:effectLst>
                <a:latin typeface="Tahoma" pitchFamily="34" charset="0"/>
              </a:rPr>
              <a:t>T</a:t>
            </a:r>
            <a:r>
              <a:rPr lang="cs-CZ" sz="2400" b="1" baseline="-25000">
                <a:solidFill>
                  <a:schemeClr val="folHlink"/>
                </a:solidFill>
                <a:effectLst>
                  <a:outerShdw blurRad="38100" dist="38100" dir="2700000" algn="tl">
                    <a:srgbClr val="000000"/>
                  </a:outerShdw>
                </a:effectLst>
                <a:latin typeface="Tahoma" pitchFamily="34" charset="0"/>
              </a:rPr>
              <a:t>H</a:t>
            </a:r>
            <a:r>
              <a:rPr lang="cs-CZ" sz="2400" b="1">
                <a:solidFill>
                  <a:schemeClr val="folHlink"/>
                </a:solidFill>
                <a:effectLst>
                  <a:outerShdw blurRad="38100" dist="38100" dir="2700000" algn="tl">
                    <a:srgbClr val="000000"/>
                  </a:outerShdw>
                </a:effectLst>
                <a:latin typeface="Tahoma" pitchFamily="34" charset="0"/>
              </a:rPr>
              <a:t>1</a:t>
            </a:r>
            <a:r>
              <a:rPr lang="cs-CZ" sz="2400">
                <a:solidFill>
                  <a:schemeClr val="bg1"/>
                </a:solidFill>
                <a:effectLst>
                  <a:outerShdw blurRad="38100" dist="38100" dir="2700000" algn="tl">
                    <a:srgbClr val="000000"/>
                  </a:outerShdw>
                </a:effectLst>
                <a:latin typeface="Tahoma" pitchFamily="34" charset="0"/>
              </a:rPr>
              <a:t> - IL-2, IFN</a:t>
            </a:r>
            <a:r>
              <a:rPr lang="cs-CZ" sz="2400">
                <a:solidFill>
                  <a:schemeClr val="bg1"/>
                </a:solidFill>
                <a:effectLst>
                  <a:outerShdw blurRad="38100" dist="38100" dir="2700000" algn="tl">
                    <a:srgbClr val="000000"/>
                  </a:outerShdw>
                </a:effectLst>
                <a:latin typeface="Symbol" pitchFamily="18" charset="2"/>
              </a:rPr>
              <a:t>g</a:t>
            </a:r>
            <a:r>
              <a:rPr lang="cs-CZ" sz="2400">
                <a:solidFill>
                  <a:schemeClr val="bg1"/>
                </a:solidFill>
                <a:effectLst>
                  <a:outerShdw blurRad="38100" dist="38100" dir="2700000" algn="tl">
                    <a:srgbClr val="000000"/>
                  </a:outerShdw>
                </a:effectLst>
                <a:latin typeface="Tahoma" pitchFamily="34" charset="0"/>
              </a:rPr>
              <a:t> (help macrophages )</a:t>
            </a:r>
          </a:p>
          <a:p>
            <a:pPr>
              <a:lnSpc>
                <a:spcPct val="80000"/>
              </a:lnSpc>
              <a:buClr>
                <a:schemeClr val="folHlink"/>
              </a:buClr>
              <a:buFont typeface="Wingdings" pitchFamily="2" charset="2"/>
              <a:buNone/>
            </a:pPr>
            <a:r>
              <a:rPr lang="cs-CZ" sz="2400">
                <a:solidFill>
                  <a:schemeClr val="bg1"/>
                </a:solidFill>
                <a:effectLst>
                  <a:outerShdw blurRad="38100" dist="38100" dir="2700000" algn="tl">
                    <a:srgbClr val="000000"/>
                  </a:outerShdw>
                </a:effectLst>
                <a:latin typeface="Tahoma" pitchFamily="34" charset="0"/>
              </a:rPr>
              <a:t>    </a:t>
            </a:r>
            <a:r>
              <a:rPr lang="cs-CZ" sz="2400" b="1">
                <a:solidFill>
                  <a:schemeClr val="folHlink"/>
                </a:solidFill>
                <a:effectLst>
                  <a:outerShdw blurRad="38100" dist="38100" dir="2700000" algn="tl">
                    <a:srgbClr val="000000"/>
                  </a:outerShdw>
                </a:effectLst>
                <a:latin typeface="Tahoma" pitchFamily="34" charset="0"/>
              </a:rPr>
              <a:t>T</a:t>
            </a:r>
            <a:r>
              <a:rPr lang="cs-CZ" sz="2400" b="1" baseline="-25000">
                <a:solidFill>
                  <a:schemeClr val="folHlink"/>
                </a:solidFill>
                <a:effectLst>
                  <a:outerShdw blurRad="38100" dist="38100" dir="2700000" algn="tl">
                    <a:srgbClr val="000000"/>
                  </a:outerShdw>
                </a:effectLst>
                <a:latin typeface="Tahoma" pitchFamily="34" charset="0"/>
              </a:rPr>
              <a:t>H</a:t>
            </a:r>
            <a:r>
              <a:rPr lang="cs-CZ" sz="2400" b="1">
                <a:solidFill>
                  <a:schemeClr val="folHlink"/>
                </a:solidFill>
                <a:effectLst>
                  <a:outerShdw blurRad="38100" dist="38100" dir="2700000" algn="tl">
                    <a:srgbClr val="000000"/>
                  </a:outerShdw>
                </a:effectLst>
                <a:latin typeface="Tahoma" pitchFamily="34" charset="0"/>
              </a:rPr>
              <a:t>2</a:t>
            </a:r>
            <a:r>
              <a:rPr lang="cs-CZ" sz="2400">
                <a:solidFill>
                  <a:schemeClr val="bg1"/>
                </a:solidFill>
                <a:effectLst>
                  <a:outerShdw blurRad="38100" dist="38100" dir="2700000" algn="tl">
                    <a:srgbClr val="000000"/>
                  </a:outerShdw>
                </a:effectLst>
                <a:latin typeface="Tahoma" pitchFamily="34" charset="0"/>
              </a:rPr>
              <a:t> - IL-4, IL-5, IL-6, IL-10 (B lymphocytes assistance) </a:t>
            </a:r>
          </a:p>
          <a:p>
            <a:pPr>
              <a:buClr>
                <a:schemeClr val="folHlink"/>
              </a:buClr>
              <a:buFont typeface="Wingdings" pitchFamily="2" charset="2"/>
              <a:buNone/>
            </a:pPr>
            <a:r>
              <a:rPr lang="cs-CZ" sz="2400">
                <a:solidFill>
                  <a:schemeClr val="bg1"/>
                </a:solidFill>
                <a:effectLst>
                  <a:outerShdw blurRad="38100" dist="38100" dir="2700000" algn="tl">
                    <a:srgbClr val="000000"/>
                  </a:outerShdw>
                </a:effectLst>
                <a:latin typeface="Tahoma" pitchFamily="34" charset="0"/>
              </a:rPr>
              <a:t>    </a:t>
            </a:r>
            <a:r>
              <a:rPr lang="cs-CZ" sz="2400" b="1">
                <a:solidFill>
                  <a:schemeClr val="folHlink"/>
                </a:solidFill>
                <a:effectLst>
                  <a:outerShdw blurRad="38100" dist="38100" dir="2700000" algn="tl">
                    <a:srgbClr val="000000"/>
                  </a:outerShdw>
                </a:effectLst>
                <a:latin typeface="Tahoma" pitchFamily="34" charset="0"/>
              </a:rPr>
              <a:t>T</a:t>
            </a:r>
            <a:r>
              <a:rPr lang="cs-CZ" sz="2400" b="1" baseline="-25000">
                <a:solidFill>
                  <a:schemeClr val="folHlink"/>
                </a:solidFill>
                <a:effectLst>
                  <a:outerShdw blurRad="38100" dist="38100" dir="2700000" algn="tl">
                    <a:srgbClr val="000000"/>
                  </a:outerShdw>
                </a:effectLst>
                <a:latin typeface="Tahoma" pitchFamily="34" charset="0"/>
              </a:rPr>
              <a:t>H</a:t>
            </a:r>
            <a:r>
              <a:rPr lang="cs-CZ" sz="2400" b="1">
                <a:solidFill>
                  <a:schemeClr val="folHlink"/>
                </a:solidFill>
                <a:effectLst>
                  <a:outerShdw blurRad="38100" dist="38100" dir="2700000" algn="tl">
                    <a:srgbClr val="000000"/>
                  </a:outerShdw>
                </a:effectLst>
                <a:latin typeface="Tahoma" pitchFamily="34" charset="0"/>
              </a:rPr>
              <a:t>3</a:t>
            </a:r>
            <a:r>
              <a:rPr lang="cs-CZ" sz="2400">
                <a:solidFill>
                  <a:schemeClr val="bg1"/>
                </a:solidFill>
                <a:effectLst>
                  <a:outerShdw blurRad="38100" dist="38100" dir="2700000" algn="tl">
                    <a:srgbClr val="000000"/>
                  </a:outerShdw>
                </a:effectLst>
                <a:latin typeface="Tahoma" pitchFamily="34" charset="0"/>
              </a:rPr>
              <a:t> - TGF</a:t>
            </a:r>
            <a:r>
              <a:rPr lang="cs-CZ" sz="2400">
                <a:solidFill>
                  <a:schemeClr val="bg1"/>
                </a:solidFill>
                <a:effectLst>
                  <a:outerShdw blurRad="38100" dist="38100" dir="2700000" algn="tl">
                    <a:srgbClr val="000000"/>
                  </a:outerShdw>
                </a:effectLst>
                <a:latin typeface="Symbol" pitchFamily="18" charset="2"/>
              </a:rPr>
              <a:t>b </a:t>
            </a:r>
            <a:r>
              <a:rPr lang="cs-CZ" sz="2400">
                <a:solidFill>
                  <a:schemeClr val="bg1"/>
                </a:solidFill>
                <a:effectLst>
                  <a:outerShdw blurRad="38100" dist="38100" dir="2700000" algn="tl">
                    <a:srgbClr val="000000"/>
                  </a:outerShdw>
                </a:effectLst>
                <a:latin typeface="Tahoma" pitchFamily="34" charset="0"/>
              </a:rPr>
              <a:t/>
            </a:r>
            <a:br>
              <a:rPr lang="cs-CZ" sz="2400">
                <a:solidFill>
                  <a:schemeClr val="bg1"/>
                </a:solidFill>
                <a:effectLst>
                  <a:outerShdw blurRad="38100" dist="38100" dir="2700000" algn="tl">
                    <a:srgbClr val="000000"/>
                  </a:outerShdw>
                </a:effectLst>
                <a:latin typeface="Tahoma" pitchFamily="34" charset="0"/>
              </a:rPr>
            </a:br>
            <a:r>
              <a:rPr lang="cs-CZ" sz="2400">
                <a:solidFill>
                  <a:schemeClr val="bg1"/>
                </a:solidFill>
                <a:effectLst>
                  <a:outerShdw blurRad="38100" dist="38100" dir="2700000" algn="tl">
                    <a:srgbClr val="000000"/>
                  </a:outerShdw>
                </a:effectLst>
                <a:latin typeface="Tahoma" pitchFamily="34" charset="0"/>
              </a:rPr>
              <a:t/>
            </a:r>
            <a:br>
              <a:rPr lang="cs-CZ" sz="2400">
                <a:solidFill>
                  <a:schemeClr val="bg1"/>
                </a:solidFill>
                <a:effectLst>
                  <a:outerShdw blurRad="38100" dist="38100" dir="2700000" algn="tl">
                    <a:srgbClr val="000000"/>
                  </a:outerShdw>
                </a:effectLst>
                <a:latin typeface="Tahoma" pitchFamily="34" charset="0"/>
              </a:rPr>
            </a:br>
            <a:r>
              <a:rPr lang="cs-CZ" sz="2400" b="1">
                <a:solidFill>
                  <a:schemeClr val="bg1"/>
                </a:solidFill>
                <a:effectLst>
                  <a:outerShdw blurRad="38100" dist="38100" dir="2700000" algn="tl">
                    <a:srgbClr val="000000"/>
                  </a:outerShdw>
                </a:effectLst>
                <a:latin typeface="Tahoma" pitchFamily="34" charset="0"/>
              </a:rPr>
              <a:t>Treg</a:t>
            </a:r>
            <a:r>
              <a:rPr lang="cs-CZ" sz="2400">
                <a:solidFill>
                  <a:schemeClr val="bg1"/>
                </a:solidFill>
                <a:effectLst>
                  <a:outerShdw blurRad="38100" dist="38100" dir="2700000" algn="tl">
                    <a:srgbClr val="000000"/>
                  </a:outerShdw>
                </a:effectLst>
                <a:latin typeface="Tahoma" pitchFamily="34" charset="0"/>
              </a:rPr>
              <a:t> - regulatory T cells arise in the thymus from a part </a:t>
            </a:r>
            <a:br>
              <a:rPr lang="cs-CZ" sz="2400">
                <a:solidFill>
                  <a:schemeClr val="bg1"/>
                </a:solidFill>
                <a:effectLst>
                  <a:outerShdw blurRad="38100" dist="38100" dir="2700000" algn="tl">
                    <a:srgbClr val="000000"/>
                  </a:outerShdw>
                </a:effectLst>
                <a:latin typeface="Tahoma" pitchFamily="34" charset="0"/>
              </a:rPr>
            </a:br>
            <a:r>
              <a:rPr lang="cs-CZ" sz="2400">
                <a:solidFill>
                  <a:schemeClr val="bg1"/>
                </a:solidFill>
                <a:effectLst>
                  <a:outerShdw blurRad="38100" dist="38100" dir="2700000" algn="tl">
                    <a:srgbClr val="000000"/>
                  </a:outerShdw>
                </a:effectLst>
                <a:latin typeface="Tahoma" pitchFamily="34" charset="0"/>
              </a:rPr>
              <a:t>of autoreactive lymphocytes, suppress the activity of T</a:t>
            </a:r>
            <a:r>
              <a:rPr lang="cs-CZ" sz="2400" baseline="-25000">
                <a:solidFill>
                  <a:schemeClr val="bg1"/>
                </a:solidFill>
                <a:effectLst>
                  <a:outerShdw blurRad="38100" dist="38100" dir="2700000" algn="tl">
                    <a:srgbClr val="000000"/>
                  </a:outerShdw>
                </a:effectLst>
                <a:latin typeface="Tahoma" pitchFamily="34" charset="0"/>
              </a:rPr>
              <a:t>H</a:t>
            </a:r>
            <a:r>
              <a:rPr lang="cs-CZ" sz="2400">
                <a:solidFill>
                  <a:schemeClr val="bg1"/>
                </a:solidFill>
                <a:effectLst>
                  <a:outerShdw blurRad="38100" dist="38100" dir="2700000" algn="tl">
                    <a:srgbClr val="000000"/>
                  </a:outerShdw>
                </a:effectLst>
                <a:latin typeface="Tahoma" pitchFamily="34" charset="0"/>
              </a:rPr>
              <a:t>1 and partly function as T</a:t>
            </a:r>
            <a:r>
              <a:rPr lang="cs-CZ" sz="2400" baseline="-25000">
                <a:solidFill>
                  <a:schemeClr val="bg1"/>
                </a:solidFill>
                <a:effectLst>
                  <a:outerShdw blurRad="38100" dist="38100" dir="2700000" algn="tl">
                    <a:srgbClr val="000000"/>
                  </a:outerShdw>
                </a:effectLst>
                <a:latin typeface="Tahoma" pitchFamily="34" charset="0"/>
              </a:rPr>
              <a:t>S</a:t>
            </a:r>
            <a:r>
              <a:rPr lang="cs-CZ" sz="2400">
                <a:solidFill>
                  <a:schemeClr val="bg1"/>
                </a:solidFill>
                <a:effectLst>
                  <a:outerShdw blurRad="38100" dist="38100" dir="2700000" algn="tl">
                    <a:srgbClr val="000000"/>
                  </a:outerShdw>
                </a:effectLst>
                <a:latin typeface="Tahoma" pitchFamily="34" charset="0"/>
              </a:rPr>
              <a:t>, suppression of autoreactive T cell clones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74638"/>
            <a:ext cx="8229600" cy="993775"/>
          </a:xfrm>
        </p:spPr>
        <p:txBody>
          <a:bodyPr/>
          <a:lstStyle/>
          <a:p>
            <a:r>
              <a:rPr lang="cs-CZ" sz="2800" b="1">
                <a:solidFill>
                  <a:schemeClr val="folHlink"/>
                </a:solidFill>
                <a:effectLst>
                  <a:outerShdw blurRad="38100" dist="38100" dir="2700000" algn="tl">
                    <a:srgbClr val="000000"/>
                  </a:outerShdw>
                </a:effectLst>
                <a:latin typeface="Symbol" pitchFamily="18" charset="2"/>
              </a:rPr>
              <a:t>ab</a:t>
            </a:r>
            <a:r>
              <a:rPr lang="cs-CZ" sz="2800" b="1">
                <a:solidFill>
                  <a:schemeClr val="folHlink"/>
                </a:solidFill>
                <a:effectLst>
                  <a:outerShdw blurRad="38100" dist="38100" dir="2700000" algn="tl">
                    <a:srgbClr val="000000"/>
                  </a:outerShdw>
                </a:effectLst>
                <a:latin typeface="Tahoma" pitchFamily="34" charset="0"/>
              </a:rPr>
              <a:t> T-lymphocytes</a:t>
            </a:r>
          </a:p>
        </p:txBody>
      </p:sp>
      <p:sp>
        <p:nvSpPr>
          <p:cNvPr id="12291" name="Rectangle 3"/>
          <p:cNvSpPr>
            <a:spLocks noGrp="1" noChangeArrowheads="1"/>
          </p:cNvSpPr>
          <p:nvPr>
            <p:ph type="body" idx="1"/>
          </p:nvPr>
        </p:nvSpPr>
        <p:spPr>
          <a:xfrm>
            <a:off x="457200" y="1600200"/>
            <a:ext cx="8435975" cy="4525963"/>
          </a:xfrm>
        </p:spPr>
        <p:txBody>
          <a:bodyPr/>
          <a:lstStyle/>
          <a:p>
            <a:pPr>
              <a:buFontTx/>
              <a:buNone/>
            </a:pPr>
            <a:r>
              <a:rPr lang="cs-CZ" sz="2400" b="1">
                <a:solidFill>
                  <a:schemeClr val="folHlink"/>
                </a:solidFill>
                <a:effectLst>
                  <a:outerShdw blurRad="38100" dist="38100" dir="2700000" algn="tl">
                    <a:srgbClr val="000000"/>
                  </a:outerShdw>
                </a:effectLst>
                <a:latin typeface="Tahoma" pitchFamily="34" charset="0"/>
              </a:rPr>
              <a:t>    Expressing the CD8 co-receptor</a:t>
            </a:r>
            <a:r>
              <a:rPr lang="cs-CZ" sz="2400">
                <a:solidFill>
                  <a:schemeClr val="bg1"/>
                </a:solidFill>
                <a:effectLst>
                  <a:outerShdw blurRad="38100" dist="38100" dir="2700000" algn="tl">
                    <a:srgbClr val="000000"/>
                  </a:outerShdw>
                </a:effectLst>
                <a:latin typeface="Tahoma" pitchFamily="34" charset="0"/>
              </a:rPr>
              <a:t> (co-receptor for MHC gp class I), </a:t>
            </a:r>
            <a:r>
              <a:rPr lang="cs-CZ" sz="2400" b="1" u="sng">
                <a:solidFill>
                  <a:schemeClr val="bg1"/>
                </a:solidFill>
                <a:effectLst>
                  <a:outerShdw blurRad="38100" dist="38100" dir="2700000" algn="tl">
                    <a:srgbClr val="000000"/>
                  </a:outerShdw>
                </a:effectLst>
                <a:latin typeface="Tahoma" pitchFamily="34" charset="0"/>
              </a:rPr>
              <a:t>precursors of cytotoxic T cells (TC)</a:t>
            </a:r>
            <a:r>
              <a:rPr lang="cs-CZ" sz="2400">
                <a:solidFill>
                  <a:schemeClr val="bg1"/>
                </a:solidFill>
                <a:effectLst>
                  <a:outerShdw blurRad="38100" dist="38100" dir="2700000" algn="tl">
                    <a:srgbClr val="000000"/>
                  </a:outerShdw>
                </a:effectLst>
                <a:latin typeface="Tahoma" pitchFamily="34" charset="0"/>
              </a:rPr>
              <a:t>, or </a:t>
            </a:r>
            <a:r>
              <a:rPr lang="cs-CZ" sz="2400" b="1" u="sng">
                <a:solidFill>
                  <a:schemeClr val="bg1"/>
                </a:solidFill>
                <a:effectLst>
                  <a:outerShdw blurRad="38100" dist="38100" dir="2700000" algn="tl">
                    <a:srgbClr val="000000"/>
                  </a:outerShdw>
                </a:effectLst>
                <a:latin typeface="Tahoma" pitchFamily="34" charset="0"/>
              </a:rPr>
              <a:t>suppressor T cells (TS)</a:t>
            </a:r>
          </a:p>
          <a:p>
            <a:pPr>
              <a:buFontTx/>
              <a:buNone/>
            </a:pPr>
            <a:endParaRPr lang="cs-CZ" sz="2400" b="1" u="sng">
              <a:solidFill>
                <a:schemeClr val="bg1"/>
              </a:solidFill>
              <a:effectLst>
                <a:outerShdw blurRad="38100" dist="38100" dir="2700000" algn="tl">
                  <a:srgbClr val="000000"/>
                </a:outerShdw>
              </a:effectLst>
              <a:latin typeface="Tahoma" pitchFamily="34" charset="0"/>
            </a:endParaRPr>
          </a:p>
          <a:p>
            <a:pPr>
              <a:buFontTx/>
              <a:buNone/>
            </a:pPr>
            <a:r>
              <a:rPr lang="cs-CZ" sz="2400">
                <a:solidFill>
                  <a:schemeClr val="bg1"/>
                </a:solidFill>
                <a:effectLst>
                  <a:outerShdw blurRad="38100" dist="38100" dir="2700000" algn="tl">
                    <a:srgbClr val="000000"/>
                  </a:outerShdw>
                </a:effectLst>
                <a:latin typeface="Tahoma" pitchFamily="34" charset="0"/>
              </a:rPr>
              <a:t>    </a:t>
            </a:r>
            <a:r>
              <a:rPr lang="cs-CZ" sz="2400" b="1">
                <a:solidFill>
                  <a:schemeClr val="folHlink"/>
                </a:solidFill>
                <a:effectLst>
                  <a:outerShdw blurRad="38100" dist="38100" dir="2700000" algn="tl">
                    <a:srgbClr val="000000"/>
                  </a:outerShdw>
                </a:effectLst>
                <a:latin typeface="Tahoma" pitchFamily="34" charset="0"/>
              </a:rPr>
              <a:t>T</a:t>
            </a:r>
            <a:r>
              <a:rPr lang="cs-CZ" sz="2400" b="1" baseline="-25000">
                <a:solidFill>
                  <a:schemeClr val="folHlink"/>
                </a:solidFill>
                <a:effectLst>
                  <a:outerShdw blurRad="38100" dist="38100" dir="2700000" algn="tl">
                    <a:srgbClr val="000000"/>
                  </a:outerShdw>
                </a:effectLst>
                <a:latin typeface="Tahoma" pitchFamily="34" charset="0"/>
              </a:rPr>
              <a:t>C</a:t>
            </a:r>
            <a:r>
              <a:rPr lang="cs-CZ" sz="2400">
                <a:solidFill>
                  <a:schemeClr val="bg1"/>
                </a:solidFill>
                <a:effectLst>
                  <a:outerShdw blurRad="38100" dist="38100" dir="2700000" algn="tl">
                    <a:srgbClr val="000000"/>
                  </a:outerShdw>
                </a:effectLst>
                <a:latin typeface="Tahoma" pitchFamily="34" charset="0"/>
              </a:rPr>
              <a:t> - recognize cells infected by viruses or other </a:t>
            </a:r>
            <a:br>
              <a:rPr lang="cs-CZ" sz="2400">
                <a:solidFill>
                  <a:schemeClr val="bg1"/>
                </a:solidFill>
                <a:effectLst>
                  <a:outerShdw blurRad="38100" dist="38100" dir="2700000" algn="tl">
                    <a:srgbClr val="000000"/>
                  </a:outerShdw>
                </a:effectLst>
                <a:latin typeface="Tahoma" pitchFamily="34" charset="0"/>
              </a:rPr>
            </a:br>
            <a:r>
              <a:rPr lang="cs-CZ" sz="2400">
                <a:solidFill>
                  <a:schemeClr val="bg1"/>
                </a:solidFill>
                <a:effectLst>
                  <a:outerShdw blurRad="38100" dist="38100" dir="2700000" algn="tl">
                    <a:srgbClr val="000000"/>
                  </a:outerShdw>
                </a:effectLst>
                <a:latin typeface="Tahoma" pitchFamily="34" charset="0"/>
              </a:rPr>
              <a:t>       intracellular parasites and some cancer cells </a:t>
            </a:r>
            <a:br>
              <a:rPr lang="cs-CZ" sz="2400">
                <a:solidFill>
                  <a:schemeClr val="bg1"/>
                </a:solidFill>
                <a:effectLst>
                  <a:outerShdw blurRad="38100" dist="38100" dir="2700000" algn="tl">
                    <a:srgbClr val="000000"/>
                  </a:outerShdw>
                </a:effectLst>
                <a:latin typeface="Tahoma" pitchFamily="34" charset="0"/>
              </a:rPr>
            </a:br>
            <a:r>
              <a:rPr lang="cs-CZ" sz="2400">
                <a:solidFill>
                  <a:schemeClr val="bg1"/>
                </a:solidFill>
                <a:effectLst>
                  <a:outerShdw blurRad="38100" dist="38100" dir="2700000" algn="tl">
                    <a:srgbClr val="000000"/>
                  </a:outerShdw>
                </a:effectLst>
                <a:latin typeface="Tahoma" pitchFamily="34" charset="0"/>
              </a:rPr>
              <a:t/>
            </a:r>
            <a:br>
              <a:rPr lang="cs-CZ" sz="2400">
                <a:solidFill>
                  <a:schemeClr val="bg1"/>
                </a:solidFill>
                <a:effectLst>
                  <a:outerShdw blurRad="38100" dist="38100" dir="2700000" algn="tl">
                    <a:srgbClr val="000000"/>
                  </a:outerShdw>
                </a:effectLst>
                <a:latin typeface="Tahoma" pitchFamily="34" charset="0"/>
              </a:rPr>
            </a:br>
            <a:r>
              <a:rPr lang="cs-CZ" sz="2400" b="1">
                <a:solidFill>
                  <a:schemeClr val="folHlink"/>
                </a:solidFill>
                <a:effectLst>
                  <a:outerShdw blurRad="38100" dist="38100" dir="2700000" algn="tl">
                    <a:srgbClr val="000000"/>
                  </a:outerShdw>
                </a:effectLst>
                <a:latin typeface="Tahoma" pitchFamily="34" charset="0"/>
              </a:rPr>
              <a:t>T</a:t>
            </a:r>
            <a:r>
              <a:rPr lang="cs-CZ" sz="2400" b="1" baseline="-25000">
                <a:solidFill>
                  <a:schemeClr val="folHlink"/>
                </a:solidFill>
                <a:effectLst>
                  <a:outerShdw blurRad="38100" dist="38100" dir="2700000" algn="tl">
                    <a:srgbClr val="000000"/>
                  </a:outerShdw>
                </a:effectLst>
                <a:latin typeface="Tahoma" pitchFamily="34" charset="0"/>
              </a:rPr>
              <a:t>S</a:t>
            </a:r>
            <a:r>
              <a:rPr lang="cs-CZ" sz="2400">
                <a:solidFill>
                  <a:schemeClr val="bg1"/>
                </a:solidFill>
                <a:effectLst>
                  <a:outerShdw blurRad="38100" dist="38100" dir="2700000" algn="tl">
                    <a:srgbClr val="000000"/>
                  </a:outerShdw>
                </a:effectLst>
                <a:latin typeface="Tahoma" pitchFamily="34" charset="0"/>
              </a:rPr>
              <a:t> - inhibit the function of other lymphocytes </a:t>
            </a:r>
            <a:br>
              <a:rPr lang="cs-CZ" sz="2400">
                <a:solidFill>
                  <a:schemeClr val="bg1"/>
                </a:solidFill>
                <a:effectLst>
                  <a:outerShdw blurRad="38100" dist="38100" dir="2700000" algn="tl">
                    <a:srgbClr val="000000"/>
                  </a:outerShdw>
                </a:effectLst>
                <a:latin typeface="Tahoma" pitchFamily="34" charset="0"/>
              </a:rPr>
            </a:br>
            <a:endParaRPr lang="cs-CZ" sz="2400">
              <a:solidFill>
                <a:schemeClr val="bg1"/>
              </a:solidFill>
              <a:effectLst>
                <a:outerShdw blurRad="38100" dist="38100" dir="2700000" algn="tl">
                  <a:srgbClr val="000000"/>
                </a:outerShdw>
              </a:effectLst>
              <a:latin typeface="Tahoma"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50825" y="0"/>
            <a:ext cx="8229600" cy="1143000"/>
          </a:xfrm>
        </p:spPr>
        <p:txBody>
          <a:bodyPr/>
          <a:lstStyle/>
          <a:p>
            <a:r>
              <a:rPr lang="cs-CZ" sz="2800" b="1">
                <a:solidFill>
                  <a:schemeClr val="folHlink"/>
                </a:solidFill>
                <a:effectLst>
                  <a:outerShdw blurRad="38100" dist="38100" dir="2700000" algn="tl">
                    <a:srgbClr val="000000"/>
                  </a:outerShdw>
                </a:effectLst>
                <a:latin typeface="Tahoma" pitchFamily="34" charset="0"/>
              </a:rPr>
              <a:t>TCR</a:t>
            </a:r>
          </a:p>
        </p:txBody>
      </p:sp>
      <p:sp>
        <p:nvSpPr>
          <p:cNvPr id="13315" name="Rectangle 3"/>
          <p:cNvSpPr>
            <a:spLocks noGrp="1" noChangeArrowheads="1"/>
          </p:cNvSpPr>
          <p:nvPr>
            <p:ph type="body" idx="1"/>
          </p:nvPr>
        </p:nvSpPr>
        <p:spPr>
          <a:xfrm>
            <a:off x="0" y="1125538"/>
            <a:ext cx="8229600" cy="5616575"/>
          </a:xfrm>
        </p:spPr>
        <p:txBody>
          <a:bodyPr/>
          <a:lstStyle/>
          <a:p>
            <a:pPr>
              <a:lnSpc>
                <a:spcPct val="80000"/>
              </a:lnSpc>
              <a:buClr>
                <a:schemeClr val="folHlink"/>
              </a:buClr>
              <a:buFont typeface="Wingdings" pitchFamily="2" charset="2"/>
              <a:buChar char="§"/>
            </a:pPr>
            <a:r>
              <a:rPr lang="cs-CZ" sz="2200">
                <a:solidFill>
                  <a:schemeClr val="bg1"/>
                </a:solidFill>
                <a:effectLst>
                  <a:outerShdw blurRad="38100" dist="38100" dir="2700000" algn="tl">
                    <a:srgbClr val="000000"/>
                  </a:outerShdw>
                </a:effectLst>
                <a:latin typeface="Tahoma" pitchFamily="34" charset="0"/>
              </a:rPr>
              <a:t>TCR (T cell receptor) is heterodimer </a:t>
            </a:r>
            <a:br>
              <a:rPr lang="cs-CZ" sz="2200">
                <a:solidFill>
                  <a:schemeClr val="bg1"/>
                </a:solidFill>
                <a:effectLst>
                  <a:outerShdw blurRad="38100" dist="38100" dir="2700000" algn="tl">
                    <a:srgbClr val="000000"/>
                  </a:outerShdw>
                </a:effectLst>
                <a:latin typeface="Tahoma" pitchFamily="34" charset="0"/>
              </a:rPr>
            </a:br>
            <a:r>
              <a:rPr lang="cs-CZ" sz="2200">
                <a:solidFill>
                  <a:schemeClr val="bg1"/>
                </a:solidFill>
                <a:effectLst>
                  <a:outerShdw blurRad="38100" dist="38100" dir="2700000" algn="tl">
                    <a:srgbClr val="000000"/>
                  </a:outerShdw>
                </a:effectLst>
                <a:latin typeface="Tahoma" pitchFamily="34" charset="0"/>
              </a:rPr>
              <a:t>consisting of </a:t>
            </a:r>
            <a:r>
              <a:rPr lang="cs-CZ" sz="2200" b="1">
                <a:solidFill>
                  <a:schemeClr val="folHlink"/>
                </a:solidFill>
                <a:effectLst>
                  <a:outerShdw blurRad="38100" dist="38100" dir="2700000" algn="tl">
                    <a:srgbClr val="000000"/>
                  </a:outerShdw>
                </a:effectLst>
                <a:latin typeface="Symbol" pitchFamily="18" charset="2"/>
              </a:rPr>
              <a:t>a</a:t>
            </a:r>
            <a:r>
              <a:rPr lang="cs-CZ" sz="2200" b="1">
                <a:solidFill>
                  <a:schemeClr val="folHlink"/>
                </a:solidFill>
                <a:effectLst>
                  <a:outerShdw blurRad="38100" dist="38100" dir="2700000" algn="tl">
                    <a:srgbClr val="000000"/>
                  </a:outerShdw>
                </a:effectLst>
                <a:latin typeface="Tahoma" pitchFamily="34" charset="0"/>
              </a:rPr>
              <a:t> and </a:t>
            </a:r>
            <a:r>
              <a:rPr lang="cs-CZ" sz="2200" b="1">
                <a:solidFill>
                  <a:schemeClr val="folHlink"/>
                </a:solidFill>
                <a:effectLst>
                  <a:outerShdw blurRad="38100" dist="38100" dir="2700000" algn="tl">
                    <a:srgbClr val="000000"/>
                  </a:outerShdw>
                </a:effectLst>
                <a:latin typeface="Symbol" pitchFamily="18" charset="2"/>
              </a:rPr>
              <a:t>b</a:t>
            </a:r>
            <a:r>
              <a:rPr lang="cs-CZ" sz="2200" b="1">
                <a:solidFill>
                  <a:schemeClr val="folHlink"/>
                </a:solidFill>
                <a:effectLst>
                  <a:outerShdw blurRad="38100" dist="38100" dir="2700000" algn="tl">
                    <a:srgbClr val="000000"/>
                  </a:outerShdw>
                </a:effectLst>
                <a:latin typeface="Tahoma" pitchFamily="34" charset="0"/>
              </a:rPr>
              <a:t> (</a:t>
            </a:r>
            <a:r>
              <a:rPr lang="cs-CZ" sz="2200" b="1">
                <a:solidFill>
                  <a:schemeClr val="folHlink"/>
                </a:solidFill>
                <a:effectLst>
                  <a:outerShdw blurRad="38100" dist="38100" dir="2700000" algn="tl">
                    <a:srgbClr val="000000"/>
                  </a:outerShdw>
                </a:effectLst>
                <a:latin typeface="Symbol" pitchFamily="18" charset="2"/>
              </a:rPr>
              <a:t>g,d</a:t>
            </a:r>
            <a:r>
              <a:rPr lang="cs-CZ" sz="2200" b="1">
                <a:solidFill>
                  <a:schemeClr val="folHlink"/>
                </a:solidFill>
                <a:effectLst>
                  <a:outerShdw blurRad="38100" dist="38100" dir="2700000" algn="tl">
                    <a:srgbClr val="000000"/>
                  </a:outerShdw>
                </a:effectLst>
                <a:latin typeface="Tahoma" pitchFamily="34" charset="0"/>
              </a:rPr>
              <a:t>) chain</a:t>
            </a:r>
            <a:r>
              <a:rPr lang="cs-CZ" sz="2200">
                <a:solidFill>
                  <a:schemeClr val="bg1"/>
                </a:solidFill>
                <a:effectLst>
                  <a:outerShdw blurRad="38100" dist="38100" dir="2700000" algn="tl">
                    <a:srgbClr val="000000"/>
                  </a:outerShdw>
                </a:effectLst>
                <a:latin typeface="Tahoma" pitchFamily="34" charset="0"/>
              </a:rPr>
              <a:t> and associated </a:t>
            </a:r>
            <a:br>
              <a:rPr lang="cs-CZ" sz="2200">
                <a:solidFill>
                  <a:schemeClr val="bg1"/>
                </a:solidFill>
                <a:effectLst>
                  <a:outerShdw blurRad="38100" dist="38100" dir="2700000" algn="tl">
                    <a:srgbClr val="000000"/>
                  </a:outerShdw>
                </a:effectLst>
                <a:latin typeface="Tahoma" pitchFamily="34" charset="0"/>
              </a:rPr>
            </a:br>
            <a:r>
              <a:rPr lang="cs-CZ" sz="2200" b="1">
                <a:solidFill>
                  <a:schemeClr val="folHlink"/>
                </a:solidFill>
                <a:effectLst>
                  <a:outerShdw blurRad="38100" dist="38100" dir="2700000" algn="tl">
                    <a:srgbClr val="000000"/>
                  </a:outerShdw>
                </a:effectLst>
                <a:latin typeface="Tahoma" pitchFamily="34" charset="0"/>
              </a:rPr>
              <a:t>CD3 complex</a:t>
            </a:r>
            <a:r>
              <a:rPr lang="cs-CZ" sz="2200">
                <a:solidFill>
                  <a:schemeClr val="bg1"/>
                </a:solidFill>
                <a:effectLst>
                  <a:outerShdw blurRad="38100" dist="38100" dir="2700000" algn="tl">
                    <a:srgbClr val="000000"/>
                  </a:outerShdw>
                </a:effectLst>
                <a:latin typeface="Tahoma" pitchFamily="34" charset="0"/>
              </a:rPr>
              <a:t>, which is necessary for signal </a:t>
            </a:r>
            <a:br>
              <a:rPr lang="cs-CZ" sz="2200">
                <a:solidFill>
                  <a:schemeClr val="bg1"/>
                </a:solidFill>
                <a:effectLst>
                  <a:outerShdw blurRad="38100" dist="38100" dir="2700000" algn="tl">
                    <a:srgbClr val="000000"/>
                  </a:outerShdw>
                </a:effectLst>
                <a:latin typeface="Tahoma" pitchFamily="34" charset="0"/>
              </a:rPr>
            </a:br>
            <a:r>
              <a:rPr lang="cs-CZ" sz="2200">
                <a:solidFill>
                  <a:schemeClr val="bg1"/>
                </a:solidFill>
                <a:effectLst>
                  <a:outerShdw blurRad="38100" dist="38100" dir="2700000" algn="tl">
                    <a:srgbClr val="000000"/>
                  </a:outerShdw>
                </a:effectLst>
                <a:latin typeface="Tahoma" pitchFamily="34" charset="0"/>
              </a:rPr>
              <a:t>transfer (is connected with PTK)  </a:t>
            </a:r>
            <a:br>
              <a:rPr lang="cs-CZ" sz="2200">
                <a:solidFill>
                  <a:schemeClr val="bg1"/>
                </a:solidFill>
                <a:effectLst>
                  <a:outerShdw blurRad="38100" dist="38100" dir="2700000" algn="tl">
                    <a:srgbClr val="000000"/>
                  </a:outerShdw>
                </a:effectLst>
                <a:latin typeface="Tahoma" pitchFamily="34" charset="0"/>
              </a:rPr>
            </a:br>
            <a:endParaRPr lang="cs-CZ" sz="2200">
              <a:solidFill>
                <a:schemeClr val="bg1"/>
              </a:solidFill>
              <a:effectLst>
                <a:outerShdw blurRad="38100" dist="38100" dir="2700000" algn="tl">
                  <a:srgbClr val="000000"/>
                </a:outerShdw>
              </a:effectLst>
              <a:latin typeface="Tahoma" pitchFamily="34" charset="0"/>
            </a:endParaRPr>
          </a:p>
          <a:p>
            <a:pPr>
              <a:lnSpc>
                <a:spcPct val="80000"/>
              </a:lnSpc>
              <a:buClr>
                <a:schemeClr val="folHlink"/>
              </a:buClr>
              <a:buFont typeface="Wingdings" pitchFamily="2" charset="2"/>
              <a:buChar char="§"/>
            </a:pPr>
            <a:r>
              <a:rPr lang="cs-CZ" sz="2200">
                <a:solidFill>
                  <a:schemeClr val="bg1"/>
                </a:solidFill>
                <a:effectLst>
                  <a:outerShdw blurRad="38100" dist="38100" dir="2700000" algn="tl">
                    <a:srgbClr val="000000"/>
                  </a:outerShdw>
                </a:effectLst>
                <a:latin typeface="Tahoma" pitchFamily="34" charset="0"/>
              </a:rPr>
              <a:t>"N-terminal parts of </a:t>
            </a:r>
            <a:r>
              <a:rPr lang="cs-CZ" sz="2200">
                <a:solidFill>
                  <a:schemeClr val="bg1"/>
                </a:solidFill>
                <a:effectLst>
                  <a:outerShdw blurRad="38100" dist="38100" dir="2700000" algn="tl">
                    <a:srgbClr val="000000"/>
                  </a:outerShdw>
                </a:effectLst>
                <a:latin typeface="Symbol" pitchFamily="18" charset="2"/>
              </a:rPr>
              <a:t>a</a:t>
            </a:r>
            <a:r>
              <a:rPr lang="cs-CZ" sz="2200">
                <a:solidFill>
                  <a:schemeClr val="bg1"/>
                </a:solidFill>
                <a:effectLst>
                  <a:outerShdw blurRad="38100" dist="38100" dir="2700000" algn="tl">
                    <a:srgbClr val="000000"/>
                  </a:outerShdw>
                </a:effectLst>
                <a:latin typeface="Tahoma" pitchFamily="34" charset="0"/>
              </a:rPr>
              <a:t> and </a:t>
            </a:r>
            <a:r>
              <a:rPr lang="cs-CZ" sz="2200">
                <a:solidFill>
                  <a:schemeClr val="bg1"/>
                </a:solidFill>
                <a:effectLst>
                  <a:outerShdw blurRad="38100" dist="38100" dir="2700000" algn="tl">
                    <a:srgbClr val="000000"/>
                  </a:outerShdw>
                </a:effectLst>
                <a:latin typeface="Symbol" pitchFamily="18" charset="2"/>
              </a:rPr>
              <a:t>b</a:t>
            </a:r>
            <a:r>
              <a:rPr lang="cs-CZ" sz="2200">
                <a:solidFill>
                  <a:schemeClr val="bg1"/>
                </a:solidFill>
                <a:effectLst>
                  <a:outerShdw blurRad="38100" dist="38100" dir="2700000" algn="tl">
                    <a:srgbClr val="000000"/>
                  </a:outerShdw>
                </a:effectLst>
                <a:latin typeface="Tahoma" pitchFamily="34" charset="0"/>
              </a:rPr>
              <a:t> (</a:t>
            </a:r>
            <a:r>
              <a:rPr lang="cs-CZ" sz="2200">
                <a:solidFill>
                  <a:schemeClr val="bg1"/>
                </a:solidFill>
                <a:effectLst>
                  <a:outerShdw blurRad="38100" dist="38100" dir="2700000" algn="tl">
                    <a:srgbClr val="000000"/>
                  </a:outerShdw>
                </a:effectLst>
                <a:latin typeface="Symbol" pitchFamily="18" charset="2"/>
              </a:rPr>
              <a:t>g,d</a:t>
            </a:r>
            <a:r>
              <a:rPr lang="cs-CZ" sz="2200">
                <a:solidFill>
                  <a:schemeClr val="bg1"/>
                </a:solidFill>
                <a:effectLst>
                  <a:outerShdw blurRad="38100" dist="38100" dir="2700000" algn="tl">
                    <a:srgbClr val="000000"/>
                  </a:outerShdw>
                </a:effectLst>
                <a:latin typeface="Tahoma" pitchFamily="34" charset="0"/>
              </a:rPr>
              <a:t>) chain form the binding site for Ag </a:t>
            </a:r>
          </a:p>
          <a:p>
            <a:pPr>
              <a:lnSpc>
                <a:spcPct val="80000"/>
              </a:lnSpc>
              <a:buClr>
                <a:schemeClr val="folHlink"/>
              </a:buClr>
              <a:buFont typeface="Wingdings" pitchFamily="2" charset="2"/>
              <a:buChar char="§"/>
            </a:pPr>
            <a:endParaRPr lang="cs-CZ" sz="2200">
              <a:solidFill>
                <a:schemeClr val="bg1"/>
              </a:solidFill>
              <a:effectLst>
                <a:outerShdw blurRad="38100" dist="38100" dir="2700000" algn="tl">
                  <a:srgbClr val="000000"/>
                </a:outerShdw>
              </a:effectLst>
              <a:latin typeface="Tahoma" pitchFamily="34" charset="0"/>
            </a:endParaRPr>
          </a:p>
          <a:p>
            <a:pPr>
              <a:lnSpc>
                <a:spcPct val="80000"/>
              </a:lnSpc>
              <a:buClr>
                <a:schemeClr val="folHlink"/>
              </a:buClr>
              <a:buFont typeface="Wingdings" pitchFamily="2" charset="2"/>
              <a:buChar char="§"/>
            </a:pPr>
            <a:r>
              <a:rPr lang="cs-CZ" sz="2200">
                <a:solidFill>
                  <a:schemeClr val="bg1"/>
                </a:solidFill>
                <a:effectLst>
                  <a:outerShdw blurRad="38100" dist="38100" dir="2700000" algn="tl">
                    <a:srgbClr val="000000"/>
                  </a:outerShdw>
                </a:effectLst>
                <a:latin typeface="Tahoma" pitchFamily="34" charset="0"/>
              </a:rPr>
              <a:t>T lymphocytes </a:t>
            </a:r>
            <a:r>
              <a:rPr lang="cs-CZ" sz="2200">
                <a:solidFill>
                  <a:schemeClr val="bg1"/>
                </a:solidFill>
                <a:effectLst>
                  <a:outerShdw blurRad="38100" dist="38100" dir="2700000" algn="tl">
                    <a:srgbClr val="000000"/>
                  </a:outerShdw>
                </a:effectLst>
                <a:latin typeface="Symbol" pitchFamily="18" charset="2"/>
              </a:rPr>
              <a:t>(ab)</a:t>
            </a:r>
            <a:r>
              <a:rPr lang="cs-CZ" sz="2200">
                <a:solidFill>
                  <a:schemeClr val="bg1"/>
                </a:solidFill>
                <a:effectLst>
                  <a:outerShdw blurRad="38100" dist="38100" dir="2700000" algn="tl">
                    <a:srgbClr val="000000"/>
                  </a:outerShdw>
                </a:effectLst>
                <a:latin typeface="Tahoma" pitchFamily="34" charset="0"/>
              </a:rPr>
              <a:t> recognize a complex of MHC gp -Ag peptide on the surface of APC, in the recognition TCR coopetrate with co-receptor CD4 (helps bind MHC gp II) or CD8 (helps bind MHC gp I) </a:t>
            </a:r>
          </a:p>
          <a:p>
            <a:pPr>
              <a:lnSpc>
                <a:spcPct val="80000"/>
              </a:lnSpc>
              <a:buClr>
                <a:schemeClr val="folHlink"/>
              </a:buClr>
              <a:buFont typeface="Wingdings" pitchFamily="2" charset="2"/>
              <a:buChar char="§"/>
            </a:pPr>
            <a:endParaRPr lang="cs-CZ" sz="2200">
              <a:solidFill>
                <a:schemeClr val="bg1"/>
              </a:solidFill>
              <a:effectLst>
                <a:outerShdw blurRad="38100" dist="38100" dir="2700000" algn="tl">
                  <a:srgbClr val="000000"/>
                </a:outerShdw>
              </a:effectLst>
              <a:latin typeface="Tahoma" pitchFamily="34" charset="0"/>
            </a:endParaRPr>
          </a:p>
          <a:p>
            <a:pPr>
              <a:lnSpc>
                <a:spcPct val="80000"/>
              </a:lnSpc>
              <a:buClr>
                <a:schemeClr val="folHlink"/>
              </a:buClr>
              <a:buFont typeface="Wingdings" pitchFamily="2" charset="2"/>
              <a:buChar char="§"/>
            </a:pPr>
            <a:r>
              <a:rPr lang="cs-CZ" sz="2200">
                <a:solidFill>
                  <a:schemeClr val="bg1"/>
                </a:solidFill>
                <a:effectLst>
                  <a:outerShdw blurRad="38100" dist="38100" dir="2700000" algn="tl">
                    <a:srgbClr val="000000"/>
                  </a:outerShdw>
                </a:effectLst>
                <a:latin typeface="Tahoma" pitchFamily="34" charset="0"/>
              </a:rPr>
              <a:t>Activation through the TCR and CD28 leads to proliferation and differentiation into effector cells </a:t>
            </a:r>
          </a:p>
          <a:p>
            <a:pPr>
              <a:lnSpc>
                <a:spcPct val="80000"/>
              </a:lnSpc>
              <a:buClr>
                <a:schemeClr val="folHlink"/>
              </a:buClr>
              <a:buFont typeface="Wingdings" pitchFamily="2" charset="2"/>
              <a:buChar char="§"/>
            </a:pPr>
            <a:endParaRPr lang="cs-CZ" sz="2200">
              <a:solidFill>
                <a:schemeClr val="bg1"/>
              </a:solidFill>
              <a:effectLst>
                <a:outerShdw blurRad="38100" dist="38100" dir="2700000" algn="tl">
                  <a:srgbClr val="000000"/>
                </a:outerShdw>
              </a:effectLst>
              <a:latin typeface="Tahoma" pitchFamily="34" charset="0"/>
            </a:endParaRPr>
          </a:p>
          <a:p>
            <a:pPr>
              <a:lnSpc>
                <a:spcPct val="80000"/>
              </a:lnSpc>
              <a:buClr>
                <a:schemeClr val="folHlink"/>
              </a:buClr>
              <a:buFont typeface="Wingdings" pitchFamily="2" charset="2"/>
              <a:buChar char="§"/>
            </a:pPr>
            <a:r>
              <a:rPr lang="cs-CZ" sz="2200" b="1">
                <a:solidFill>
                  <a:schemeClr val="folHlink"/>
                </a:solidFill>
                <a:effectLst>
                  <a:outerShdw blurRad="38100" dist="38100" dir="2700000" algn="tl">
                    <a:srgbClr val="000000"/>
                  </a:outerShdw>
                </a:effectLst>
                <a:latin typeface="Tahoma" pitchFamily="34" charset="0"/>
              </a:rPr>
              <a:t>CD28</a:t>
            </a:r>
            <a:r>
              <a:rPr lang="cs-CZ" sz="2200">
                <a:solidFill>
                  <a:schemeClr val="bg1"/>
                </a:solidFill>
                <a:effectLst>
                  <a:outerShdw blurRad="38100" dist="38100" dir="2700000" algn="tl">
                    <a:srgbClr val="000000"/>
                  </a:outerShdw>
                </a:effectLst>
                <a:latin typeface="Tahoma" pitchFamily="34" charset="0"/>
              </a:rPr>
              <a:t> - costimulating receptor, binds ligands CD80 and CD86, which are on the surface of APC </a:t>
            </a:r>
          </a:p>
        </p:txBody>
      </p:sp>
      <p:pic>
        <p:nvPicPr>
          <p:cNvPr id="13317" name="Picture 5"/>
          <p:cNvPicPr>
            <a:picLocks noChangeAspect="1" noChangeArrowheads="1"/>
          </p:cNvPicPr>
          <p:nvPr/>
        </p:nvPicPr>
        <p:blipFill>
          <a:blip r:embed="rId2" cstate="print"/>
          <a:srcRect/>
          <a:stretch>
            <a:fillRect/>
          </a:stretch>
        </p:blipFill>
        <p:spPr bwMode="auto">
          <a:xfrm>
            <a:off x="6629400" y="115888"/>
            <a:ext cx="2514600" cy="17573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739</TotalTime>
  <Words>1739</Words>
  <Application>Microsoft Office PowerPoint</Application>
  <PresentationFormat>On-screen Show (4:3)</PresentationFormat>
  <Paragraphs>273</Paragraphs>
  <Slides>53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Arial</vt:lpstr>
      <vt:lpstr>Tahoma</vt:lpstr>
      <vt:lpstr>Wingdings</vt:lpstr>
      <vt:lpstr>Symbol</vt:lpstr>
      <vt:lpstr>Výchozí návrh</vt:lpstr>
      <vt:lpstr>T – lymphocytes                                              J. Ochotná</vt:lpstr>
      <vt:lpstr>T lymphocytes</vt:lpstr>
      <vt:lpstr>T-lymphocytes ontogenesis</vt:lpstr>
      <vt:lpstr>T-lymphocytes selection</vt:lpstr>
      <vt:lpstr>T-lymphocytes surface markers</vt:lpstr>
      <vt:lpstr>T-lymphocytes subpopulations</vt:lpstr>
      <vt:lpstr>ab T-lymphocytes</vt:lpstr>
      <vt:lpstr>ab T-lymphocytes</vt:lpstr>
      <vt:lpstr>TCR</vt:lpstr>
      <vt:lpstr>TCR cooperation with co-receptors CD4, CD8</vt:lpstr>
      <vt:lpstr>Generation of the TCR</vt:lpstr>
      <vt:lpstr>TH1 based immune reaction</vt:lpstr>
      <vt:lpstr>TH1 based immune reaction  - inflammatory reaction </vt:lpstr>
      <vt:lpstr>Slide 14</vt:lpstr>
      <vt:lpstr>Interaction between APC and TH precursor</vt:lpstr>
      <vt:lpstr>Interaction between APC and T cell</vt:lpstr>
      <vt:lpstr>TH2 based immune reaction</vt:lpstr>
      <vt:lpstr>TH2 based immune reaction  – helping to B-lymphocytes</vt:lpstr>
      <vt:lpstr>Slide 19</vt:lpstr>
      <vt:lpstr>Assistance to B lymphocytes</vt:lpstr>
      <vt:lpstr>Assistance to B lymphocytes</vt:lpstr>
      <vt:lpstr>Mutual regulation of activities TH1versus TH2</vt:lpstr>
      <vt:lpstr>Slide 23</vt:lpstr>
      <vt:lpstr>TC based immune reaction</vt:lpstr>
      <vt:lpstr>Stimulation of cytotoxic T lymphocytes</vt:lpstr>
      <vt:lpstr>Slide 26</vt:lpstr>
      <vt:lpstr>Effector functions of TC</vt:lpstr>
      <vt:lpstr>Slide 28</vt:lpstr>
      <vt:lpstr>Antigen-specific mechanisms</vt:lpstr>
      <vt:lpstr>Slide 30</vt:lpstr>
      <vt:lpstr>Antibodies based immune reaction</vt:lpstr>
      <vt:lpstr>Antibody responses induced by</vt:lpstr>
      <vt:lpstr>Antibody responses induced  by antigen-dependent T lymphocytes</vt:lpstr>
      <vt:lpstr>Slide 34</vt:lpstr>
      <vt:lpstr>Slide 35</vt:lpstr>
      <vt:lpstr>Slide 36</vt:lpstr>
      <vt:lpstr>Slide 37</vt:lpstr>
      <vt:lpstr>Physiological mechanisms of regulation of the immune system</vt:lpstr>
      <vt:lpstr>Regulation by antigen</vt:lpstr>
      <vt:lpstr>Regulation by antagonistic peptides</vt:lpstr>
      <vt:lpstr>Regulation by antibodies</vt:lpstr>
      <vt:lpstr>Regulation by cytokines and cellular contact</vt:lpstr>
      <vt:lpstr>Suppression mediated by T lymphocytes</vt:lpstr>
      <vt:lpstr>Neuroendocrine regulation</vt:lpstr>
      <vt:lpstr>Factors influencing the outcome of the immune response</vt:lpstr>
      <vt:lpstr>Cytokines  (Tissue hormones) </vt:lpstr>
      <vt:lpstr>Cytokines</vt:lpstr>
      <vt:lpstr>Slide 48</vt:lpstr>
      <vt:lpstr>B cells communicate via cytokines with other inflammatory cells, such as T cells and macrophages  </vt:lpstr>
      <vt:lpstr>Overview of cytokines </vt:lpstr>
      <vt:lpstr>Distribution of cytokines by function</vt:lpstr>
      <vt:lpstr>Cytokine receptors </vt:lpstr>
      <vt:lpstr>Slide 53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 – lymphocytes                                              J. Ochotná</dc:title>
  <dc:creator>XtatX</dc:creator>
  <cp:lastModifiedBy>ziya</cp:lastModifiedBy>
  <cp:revision>10</cp:revision>
  <dcterms:created xsi:type="dcterms:W3CDTF">2010-03-25T09:02:28Z</dcterms:created>
  <dcterms:modified xsi:type="dcterms:W3CDTF">2018-08-08T02:53:11Z</dcterms:modified>
</cp:coreProperties>
</file>