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97" r:id="rId2"/>
    <p:sldId id="260" r:id="rId3"/>
    <p:sldId id="266" r:id="rId4"/>
    <p:sldId id="288" r:id="rId5"/>
    <p:sldId id="273" r:id="rId6"/>
    <p:sldId id="264" r:id="rId7"/>
    <p:sldId id="256" r:id="rId8"/>
    <p:sldId id="267" r:id="rId9"/>
    <p:sldId id="296" r:id="rId10"/>
    <p:sldId id="270" r:id="rId11"/>
    <p:sldId id="271" r:id="rId12"/>
    <p:sldId id="272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59" autoAdjust="0"/>
    <p:restoredTop sz="94660"/>
  </p:normalViewPr>
  <p:slideViewPr>
    <p:cSldViewPr snapToGrid="0">
      <p:cViewPr varScale="1">
        <p:scale>
          <a:sx n="82" d="100"/>
          <a:sy n="82" d="100"/>
        </p:scale>
        <p:origin x="-1032" y="-84"/>
      </p:cViewPr>
      <p:guideLst>
        <p:guide orient="horz" pos="4319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-110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-110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-110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51AA546-60BB-48C2-B1F1-6AE77EC6AB2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0" charset="0"/>
        <a:ea typeface="ＭＳ Ｐゴシック" pitchFamily="-109" charset="-128"/>
        <a:cs typeface="ＭＳ Ｐゴシック" pitchFamily="-109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0" charset="0"/>
        <a:ea typeface="ＭＳ Ｐゴシック" pitchFamily="-11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0" charset="0"/>
        <a:ea typeface="ＭＳ Ｐゴシック" pitchFamily="-11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0" charset="0"/>
        <a:ea typeface="ＭＳ Ｐゴシック" pitchFamily="-11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0" charset="0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6BDB3C-1B6A-4E8B-813B-1F9B6F5F852E}" type="slidenum">
              <a:rPr lang="en-US"/>
              <a:pPr/>
              <a:t>2</a:t>
            </a:fld>
            <a:endParaRPr 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34F7D-972D-4AAB-BFDF-A2CF4299AB5D}" type="slidenum">
              <a:rPr lang="en-US"/>
              <a:pPr/>
              <a:t>11</a:t>
            </a:fld>
            <a:endParaRPr lang="en-US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DA8F34-D9A9-4A47-8E1C-CEED1B385834}" type="slidenum">
              <a:rPr lang="en-US"/>
              <a:pPr/>
              <a:t>12</a:t>
            </a:fld>
            <a:endParaRPr 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5F6310-3151-49D2-9870-3A998413E361}" type="slidenum">
              <a:rPr lang="en-US"/>
              <a:pPr/>
              <a:t>3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6EB935-908E-4CD1-AA74-FF261F636F6F}" type="slidenum">
              <a:rPr lang="en-US"/>
              <a:pPr/>
              <a:t>4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55586E-4FBC-42D7-96FE-3CD5AC81C73E}" type="slidenum">
              <a:rPr lang="en-US"/>
              <a:pPr/>
              <a:t>5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41F265-D624-4043-A19A-00608D6985BB}" type="slidenum">
              <a:rPr lang="en-US"/>
              <a:pPr/>
              <a:t>6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3F91EE-8149-4B1E-91A3-1AEEABC0B29C}" type="slidenum">
              <a:rPr lang="en-US"/>
              <a:pPr/>
              <a:t>7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D4A59F-83A4-4F9E-BDAA-733D35D20CBC}" type="slidenum">
              <a:rPr lang="en-US"/>
              <a:pPr/>
              <a:t>8</a:t>
            </a:fld>
            <a:endParaRPr 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058B24-0372-4CBF-AE62-F13DCA1F29F2}" type="slidenum">
              <a:rPr lang="en-US"/>
              <a:pPr/>
              <a:t>9</a:t>
            </a:fld>
            <a:endParaRPr 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8F4564-0CF4-47ED-987B-22050B7C6E7A}" type="slidenum">
              <a:rPr lang="en-US"/>
              <a:pPr/>
              <a:t>10</a:t>
            </a:fld>
            <a:endParaRPr lang="en-US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A49CDB-0EE0-42E5-9F89-FA5AE406D9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327809-C761-4667-9242-3F36F68789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89B291-D62E-473B-8D5D-07F2F080BE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BAC2D2-4219-4942-B73D-2DFB229956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3FC4FC-A994-44E4-89D3-E20501D2B4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73CE8F-0F8F-4499-9934-FF741294C5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89A500-2434-4311-A78F-82E33EA4C2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5B74E3-FF01-46DA-88C3-491E0E1A2B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82D9A7-1602-4B40-A24E-DF6A2EB5B3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60965E-6C2E-4199-8895-828A84B470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3352DF-311A-4F95-BEB2-C844A9B57A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" pitchFamily="-110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" pitchFamily="-110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4CFE73E-804D-4DCE-9F2C-D32EB7C4D5E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0" charset="0"/>
          <a:ea typeface="ＭＳ Ｐゴシック" pitchFamily="-109" charset="-128"/>
          <a:cs typeface="ＭＳ Ｐゴシック" pitchFamily="-109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0" charset="0"/>
          <a:ea typeface="ＭＳ Ｐゴシック" pitchFamily="-109" charset="-128"/>
          <a:cs typeface="ＭＳ Ｐゴシック" pitchFamily="-109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0" charset="0"/>
          <a:ea typeface="ＭＳ Ｐゴシック" pitchFamily="-109" charset="-128"/>
          <a:cs typeface="ＭＳ Ｐゴシック" pitchFamily="-109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0" charset="0"/>
          <a:ea typeface="ＭＳ Ｐゴシック" pitchFamily="-109" charset="-128"/>
          <a:cs typeface="ＭＳ Ｐゴシック" pitchFamily="-109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0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0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0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0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10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0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0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0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0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0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0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0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2"/>
          <p:cNvSpPr txBox="1">
            <a:spLocks noChangeArrowheads="1"/>
          </p:cNvSpPr>
          <p:nvPr/>
        </p:nvSpPr>
        <p:spPr bwMode="auto">
          <a:xfrm>
            <a:off x="2286000" y="914400"/>
            <a:ext cx="48037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600">
                <a:latin typeface="Arial" charset="0"/>
                <a:cs typeface="Arial" charset="0"/>
              </a:rPr>
              <a:t>Cells and Organs </a:t>
            </a:r>
          </a:p>
          <a:p>
            <a:pPr algn="ctr"/>
            <a:r>
              <a:rPr lang="en-US" sz="3600">
                <a:latin typeface="Arial" charset="0"/>
                <a:cs typeface="Arial" charset="0"/>
              </a:rPr>
              <a:t>of the Immune System</a:t>
            </a:r>
          </a:p>
        </p:txBody>
      </p:sp>
      <p:sp>
        <p:nvSpPr>
          <p:cNvPr id="14339" name="TextBox 3"/>
          <p:cNvSpPr txBox="1">
            <a:spLocks noChangeArrowheads="1"/>
          </p:cNvSpPr>
          <p:nvPr/>
        </p:nvSpPr>
        <p:spPr bwMode="auto">
          <a:xfrm>
            <a:off x="2819400" y="3048000"/>
            <a:ext cx="3519488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Arial" charset="0"/>
                <a:cs typeface="Arial" charset="0"/>
              </a:rPr>
              <a:t>David Chaplin, MD, PhD</a:t>
            </a:r>
          </a:p>
          <a:p>
            <a:pPr algn="ctr"/>
            <a:r>
              <a:rPr lang="en-US">
                <a:latin typeface="Arial" charset="0"/>
                <a:cs typeface="Arial" charset="0"/>
              </a:rPr>
              <a:t>Dept of Microbiology</a:t>
            </a:r>
          </a:p>
          <a:p>
            <a:pPr algn="ctr"/>
            <a:r>
              <a:rPr lang="en-US">
                <a:latin typeface="Arial" charset="0"/>
                <a:cs typeface="Arial" charset="0"/>
              </a:rPr>
              <a:t>BBRB 276, 4-9339</a:t>
            </a:r>
          </a:p>
          <a:p>
            <a:pPr algn="ctr"/>
            <a:r>
              <a:rPr lang="en-US">
                <a:latin typeface="Arial" charset="0"/>
                <a:cs typeface="Arial" charset="0"/>
              </a:rPr>
              <a:t>dchaplin@uab.edu</a:t>
            </a:r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2667000" y="5105400"/>
            <a:ext cx="60944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  <a:cs typeface="Arial" charset="0"/>
              </a:rPr>
              <a:t>Murray, Rosenthal, &amp; Pfaller, </a:t>
            </a:r>
            <a:r>
              <a:rPr lang="en-US" sz="1800" i="1">
                <a:latin typeface="Arial" charset="0"/>
                <a:cs typeface="Arial" charset="0"/>
              </a:rPr>
              <a:t>Medical Microbiology</a:t>
            </a:r>
            <a:r>
              <a:rPr lang="en-US" sz="1800">
                <a:latin typeface="Arial" charset="0"/>
                <a:cs typeface="Arial" charset="0"/>
              </a:rPr>
              <a:t>, 6</a:t>
            </a:r>
            <a:r>
              <a:rPr lang="en-US" sz="1800" baseline="30000">
                <a:latin typeface="Arial" charset="0"/>
                <a:cs typeface="Arial" charset="0"/>
              </a:rPr>
              <a:t>th</a:t>
            </a:r>
            <a:r>
              <a:rPr lang="en-US" sz="1800">
                <a:latin typeface="Arial" charset="0"/>
                <a:cs typeface="Arial" charset="0"/>
              </a:rPr>
              <a:t> ed.</a:t>
            </a:r>
          </a:p>
          <a:p>
            <a:r>
              <a:rPr lang="en-US" sz="1800">
                <a:latin typeface="Arial" charset="0"/>
                <a:cs typeface="Arial" charset="0"/>
              </a:rPr>
              <a:t>	Chapters 9 &amp; 11</a:t>
            </a:r>
          </a:p>
          <a:p>
            <a:r>
              <a:rPr lang="en-US" sz="1800">
                <a:latin typeface="Arial" charset="0"/>
                <a:cs typeface="Arial" charset="0"/>
              </a:rPr>
              <a:t>Kindt, Goldsby, &amp; Osborne, </a:t>
            </a:r>
            <a:r>
              <a:rPr lang="en-US" sz="1800" i="1">
                <a:latin typeface="Arial" charset="0"/>
                <a:cs typeface="Arial" charset="0"/>
              </a:rPr>
              <a:t>Kuby Immunology</a:t>
            </a:r>
            <a:r>
              <a:rPr lang="en-US" sz="1800">
                <a:latin typeface="Arial" charset="0"/>
                <a:cs typeface="Arial" charset="0"/>
              </a:rPr>
              <a:t>, 6</a:t>
            </a:r>
            <a:r>
              <a:rPr lang="en-US" sz="1800" baseline="30000">
                <a:latin typeface="Arial" charset="0"/>
                <a:cs typeface="Arial" charset="0"/>
              </a:rPr>
              <a:t>th</a:t>
            </a:r>
            <a:r>
              <a:rPr lang="en-US" sz="1800">
                <a:latin typeface="Arial" charset="0"/>
                <a:cs typeface="Arial" charset="0"/>
              </a:rPr>
              <a:t> ed.</a:t>
            </a:r>
          </a:p>
          <a:p>
            <a:r>
              <a:rPr lang="en-US" sz="1800">
                <a:latin typeface="Arial" charset="0"/>
                <a:cs typeface="Arial" charset="0"/>
              </a:rPr>
              <a:t>	Chapter 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639" y="1564360"/>
            <a:ext cx="5048250" cy="407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5470525" y="1695443"/>
            <a:ext cx="340930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smtClean="0"/>
              <a:t>Lymph nodes:</a:t>
            </a:r>
            <a:endParaRPr lang="en-US" sz="1800" dirty="0" smtClean="0"/>
          </a:p>
          <a:p>
            <a:r>
              <a:rPr lang="en-US" sz="1800" dirty="0" smtClean="0"/>
              <a:t>Encapsulated organ found throughout the body.  Ag from the periphery is moved here through </a:t>
            </a:r>
            <a:r>
              <a:rPr lang="en-US" sz="1800" dirty="0" err="1" smtClean="0"/>
              <a:t>lymphatics</a:t>
            </a:r>
            <a:r>
              <a:rPr lang="en-US" sz="1800" dirty="0" smtClean="0"/>
              <a:t> by antigen presenting cells.  Lymphoid follicles (collection of T and B cells) in the node on encountering their specific Ag will proliferate generating a germinal center that leads to the formation of fully mature, effector T and B cells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0" name="Picture 2"/>
          <p:cNvPicPr>
            <a:picLocks noChangeAspect="1" noChangeArrowheads="1"/>
          </p:cNvPicPr>
          <p:nvPr/>
        </p:nvPicPr>
        <p:blipFill>
          <a:blip r:embed="rId3">
            <a:lum contrast="6000"/>
          </a:blip>
          <a:srcRect/>
          <a:stretch>
            <a:fillRect/>
          </a:stretch>
        </p:blipFill>
        <p:spPr bwMode="auto">
          <a:xfrm>
            <a:off x="280975" y="1583750"/>
            <a:ext cx="4986020" cy="353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5470525" y="1695443"/>
            <a:ext cx="340930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smtClean="0"/>
              <a:t>Spleen:</a:t>
            </a:r>
            <a:endParaRPr lang="en-US" sz="1800" dirty="0" smtClean="0"/>
          </a:p>
          <a:p>
            <a:r>
              <a:rPr lang="en-US" sz="1800" dirty="0" smtClean="0"/>
              <a:t>Encapsulated organ found under the liver.  Highly vascular organ that filters blood.  Is responsible for eliminating blood-borne pathogens.  </a:t>
            </a:r>
            <a:r>
              <a:rPr lang="en-US" sz="1800" dirty="0" err="1" smtClean="0"/>
              <a:t>RBCs</a:t>
            </a:r>
            <a:r>
              <a:rPr lang="en-US" sz="1800" dirty="0" smtClean="0"/>
              <a:t> carrying immune complexes are processed here to remove Ag.  Also has follicles that on encountering their specific Ag will proliferate generating a germinal center that leads to the formation of fully mature, effector T and B cells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lum bright="-18000" contrast="24000"/>
          </a:blip>
          <a:srcRect/>
          <a:stretch>
            <a:fillRect/>
          </a:stretch>
        </p:blipFill>
        <p:spPr bwMode="auto">
          <a:xfrm>
            <a:off x="5168370" y="3236323"/>
            <a:ext cx="3010535" cy="2961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1166325" y="454483"/>
            <a:ext cx="714155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smtClean="0"/>
              <a:t>Peyer’s Patches:</a:t>
            </a:r>
            <a:endParaRPr lang="en-US" sz="1800" dirty="0" smtClean="0"/>
          </a:p>
          <a:p>
            <a:r>
              <a:rPr lang="en-US" sz="1800" dirty="0" smtClean="0"/>
              <a:t>Lymphoid tissue in the small intestine composed of T and B cells and Ag-presenting cells – not encapsulated.  Part of the Mucosal Associated Lymphoid Tissue: MALT   Pathogens move through M cells where they encounter collections of lymphocytes that can generate a germinal center on encountering their specific Ag.  Responses here usually generate </a:t>
            </a:r>
            <a:r>
              <a:rPr lang="en-US" sz="1800" dirty="0" err="1" smtClean="0"/>
              <a:t>IgA</a:t>
            </a:r>
            <a:r>
              <a:rPr lang="en-US" sz="1800" dirty="0" smtClean="0"/>
              <a:t> producing B cells.</a:t>
            </a:r>
          </a:p>
        </p:txBody>
      </p:sp>
      <p:pic>
        <p:nvPicPr>
          <p:cNvPr id="5" name="Picture 2" descr="figure 2-1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60406" y="3034839"/>
            <a:ext cx="3279038" cy="3594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lum bright="-12000" contrast="12000"/>
          </a:blip>
          <a:srcRect/>
          <a:stretch>
            <a:fillRect/>
          </a:stretch>
        </p:blipFill>
        <p:spPr bwMode="auto">
          <a:xfrm>
            <a:off x="3352800" y="0"/>
            <a:ext cx="5375275" cy="670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04801" y="1981200"/>
            <a:ext cx="2667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All cells in the immune system are derived from stem cells and either myeloid or lymphoid precursors under the control of cytokines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lum bright="-6000" contrast="12000"/>
          </a:blip>
          <a:srcRect/>
          <a:stretch>
            <a:fillRect/>
          </a:stretch>
        </p:blipFill>
        <p:spPr bwMode="auto">
          <a:xfrm>
            <a:off x="3121701" y="143327"/>
            <a:ext cx="3775075" cy="652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04801" y="1981200"/>
            <a:ext cx="2667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Neutrophils</a:t>
            </a:r>
            <a:r>
              <a:rPr lang="en-US" sz="2000" dirty="0" smtClean="0"/>
              <a:t>, mast cells </a:t>
            </a:r>
            <a:r>
              <a:rPr lang="en-US" sz="2000" dirty="0" err="1" smtClean="0"/>
              <a:t>basophils</a:t>
            </a:r>
            <a:r>
              <a:rPr lang="en-US" sz="2000" dirty="0" smtClean="0"/>
              <a:t> and </a:t>
            </a:r>
            <a:r>
              <a:rPr lang="en-US" sz="2000" dirty="0" err="1" smtClean="0"/>
              <a:t>eosinophils</a:t>
            </a:r>
            <a:r>
              <a:rPr lang="en-US" sz="2000" dirty="0" smtClean="0"/>
              <a:t> are important granulocytic cells involved in </a:t>
            </a:r>
            <a:r>
              <a:rPr lang="en-US" sz="2000" dirty="0" err="1" smtClean="0"/>
              <a:t>phagocytosis</a:t>
            </a:r>
            <a:r>
              <a:rPr lang="en-US" sz="2000" dirty="0" smtClean="0"/>
              <a:t> or release of innate immune inflammatory mediators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lum bright="-6000" contrast="12000"/>
          </a:blip>
          <a:srcRect/>
          <a:stretch>
            <a:fillRect/>
          </a:stretch>
        </p:blipFill>
        <p:spPr bwMode="auto">
          <a:xfrm>
            <a:off x="606894" y="227240"/>
            <a:ext cx="8026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582924" y="5316279"/>
            <a:ext cx="41448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Neutrophils</a:t>
            </a:r>
            <a:r>
              <a:rPr lang="en-US" sz="2000" dirty="0" smtClean="0"/>
              <a:t>, normally found in circulation, migrate out of blood vessels to sites of infection in effort to </a:t>
            </a:r>
            <a:r>
              <a:rPr lang="en-US" sz="2000" dirty="0" err="1" smtClean="0"/>
              <a:t>phagocytose</a:t>
            </a:r>
            <a:r>
              <a:rPr lang="en-US" sz="2000" dirty="0" smtClean="0"/>
              <a:t> invading bacteria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lum contrast="12000"/>
          </a:blip>
          <a:srcRect/>
          <a:stretch>
            <a:fillRect/>
          </a:stretch>
        </p:blipFill>
        <p:spPr bwMode="auto">
          <a:xfrm>
            <a:off x="714573" y="439740"/>
            <a:ext cx="4826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6014651" y="2184795"/>
            <a:ext cx="2667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Mast cells release histamine, cytokines and other inflammatory mediators when </a:t>
            </a:r>
            <a:r>
              <a:rPr lang="en-US" sz="2000" dirty="0" err="1" smtClean="0"/>
              <a:t>IgE</a:t>
            </a:r>
            <a:r>
              <a:rPr lang="en-US" sz="2000" dirty="0" smtClean="0"/>
              <a:t> bound to the surface of the cell is </a:t>
            </a:r>
            <a:r>
              <a:rPr lang="en-US" sz="2000" dirty="0" err="1" smtClean="0"/>
              <a:t>crosslinked</a:t>
            </a:r>
            <a:r>
              <a:rPr lang="en-US" sz="2000" dirty="0" smtClean="0"/>
              <a:t> by an allergen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lum contrast="12000"/>
          </a:blip>
          <a:srcRect/>
          <a:stretch>
            <a:fillRect/>
          </a:stretch>
        </p:blipFill>
        <p:spPr bwMode="auto">
          <a:xfrm>
            <a:off x="845178" y="759675"/>
            <a:ext cx="38862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302697" y="116340"/>
            <a:ext cx="346620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Monocytes</a:t>
            </a:r>
            <a:r>
              <a:rPr lang="en-US" sz="2000" dirty="0" smtClean="0"/>
              <a:t> are quiescent precursors to macrophages and are found in all tissues in the body.  On activation by invading pathogens, cytokines etc., </a:t>
            </a:r>
            <a:r>
              <a:rPr lang="en-US" sz="2000" dirty="0" err="1" smtClean="0"/>
              <a:t>monocytes</a:t>
            </a:r>
            <a:r>
              <a:rPr lang="en-US" sz="2000" dirty="0" smtClean="0"/>
              <a:t> differentiate into macrophages (an angry </a:t>
            </a:r>
            <a:r>
              <a:rPr lang="en-US" sz="2000" dirty="0" err="1" smtClean="0"/>
              <a:t>monocyte</a:t>
            </a:r>
            <a:r>
              <a:rPr lang="en-US" sz="2000" dirty="0" smtClean="0"/>
              <a:t>) that can </a:t>
            </a:r>
            <a:r>
              <a:rPr lang="en-US" sz="2000" dirty="0" err="1" smtClean="0"/>
              <a:t>phagocytose</a:t>
            </a:r>
            <a:r>
              <a:rPr lang="en-US" sz="2000" dirty="0" smtClean="0"/>
              <a:t> pathogens and present antigen to T cells to engage the adaptive immune response</a:t>
            </a:r>
            <a:endParaRPr lang="en-US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 l="49804"/>
          <a:stretch>
            <a:fillRect/>
          </a:stretch>
        </p:blipFill>
        <p:spPr bwMode="auto">
          <a:xfrm>
            <a:off x="5632304" y="3863743"/>
            <a:ext cx="3021699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3">
            <a:lum bright="-6000" contrast="18000"/>
          </a:blip>
          <a:srcRect/>
          <a:stretch>
            <a:fillRect/>
          </a:stretch>
        </p:blipFill>
        <p:spPr bwMode="auto">
          <a:xfrm>
            <a:off x="481989" y="962205"/>
            <a:ext cx="7926387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279626" y="4333663"/>
            <a:ext cx="647138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 and B cells are the main cell types of the adaptive immune system.  B cells express membrane bound antibody (</a:t>
            </a:r>
            <a:r>
              <a:rPr lang="en-US" sz="2000" dirty="0" err="1" smtClean="0"/>
              <a:t>IgM</a:t>
            </a:r>
            <a:r>
              <a:rPr lang="en-US" sz="2000" dirty="0" smtClean="0"/>
              <a:t>) on their surface to recognize intact (unprocessed) antigen.  T cells express a T cell receptor that recognizes processed antigen bound to the MHC molecules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3">
            <a:lum bright="-6000" contrast="12000"/>
          </a:blip>
          <a:srcRect/>
          <a:stretch>
            <a:fillRect/>
          </a:stretch>
        </p:blipFill>
        <p:spPr bwMode="auto">
          <a:xfrm>
            <a:off x="312674" y="34585"/>
            <a:ext cx="3867150" cy="680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446905" y="918304"/>
            <a:ext cx="40769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Primary lymphoid organs: 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Thymus</a:t>
            </a:r>
            <a:r>
              <a:rPr lang="en-US" sz="2000" dirty="0" smtClean="0"/>
              <a:t>: encapsulated organ where T cells mature and are selected based in part on their ability to not recognize the host</a:t>
            </a:r>
          </a:p>
          <a:p>
            <a:endParaRPr lang="en-US" sz="2000" dirty="0" smtClean="0"/>
          </a:p>
          <a:p>
            <a:r>
              <a:rPr lang="en-US" sz="2000" b="1" dirty="0" smtClean="0"/>
              <a:t>Bone Marrow</a:t>
            </a:r>
            <a:r>
              <a:rPr lang="en-US" sz="2000" dirty="0" smtClean="0"/>
              <a:t>: site of remaining </a:t>
            </a:r>
            <a:r>
              <a:rPr lang="en-US" sz="2000" dirty="0" err="1" smtClean="0"/>
              <a:t>hematopoiesis</a:t>
            </a:r>
            <a:r>
              <a:rPr lang="en-US" sz="2000" dirty="0" smtClean="0"/>
              <a:t>, B cells mature here, mostly in skull, ribs, sternum and pelvis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/>
          <p:cNvPicPr>
            <a:picLocks noChangeAspect="1" noChangeArrowheads="1"/>
          </p:cNvPicPr>
          <p:nvPr/>
        </p:nvPicPr>
        <p:blipFill>
          <a:blip r:embed="rId3">
            <a:lum bright="-6000" contrast="12000"/>
          </a:blip>
          <a:srcRect/>
          <a:stretch>
            <a:fillRect/>
          </a:stretch>
        </p:blipFill>
        <p:spPr bwMode="auto">
          <a:xfrm>
            <a:off x="4907701" y="24890"/>
            <a:ext cx="3867150" cy="680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594372" y="493263"/>
            <a:ext cx="424300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smtClean="0"/>
              <a:t>Lymphatic vessels:</a:t>
            </a:r>
            <a:endParaRPr lang="en-US" sz="1800" dirty="0" smtClean="0"/>
          </a:p>
          <a:p>
            <a:r>
              <a:rPr lang="en-US" sz="1800" dirty="0" smtClean="0"/>
              <a:t>Drain the entire body to regional lymph nodes – is a secondary circulatory system moving antigen to lymph nodes where B and T cells can respond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lum contrast="12000"/>
          </a:blip>
          <a:srcRect/>
          <a:stretch>
            <a:fillRect/>
          </a:stretch>
        </p:blipFill>
        <p:spPr bwMode="auto">
          <a:xfrm>
            <a:off x="1269367" y="2339960"/>
            <a:ext cx="2533650" cy="380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1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10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500</Words>
  <Application>Microsoft Office PowerPoint</Application>
  <PresentationFormat>On-screen Show (4:3)</PresentationFormat>
  <Paragraphs>40</Paragraphs>
  <Slides>12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Blank Presentation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UAB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DWhikehart</cp:lastModifiedBy>
  <cp:revision>12</cp:revision>
  <dcterms:created xsi:type="dcterms:W3CDTF">2011-09-27T13:28:30Z</dcterms:created>
  <dcterms:modified xsi:type="dcterms:W3CDTF">2011-09-28T19:10:30Z</dcterms:modified>
</cp:coreProperties>
</file>