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8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58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pn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E487C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23-Aug-19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E487C"/>
                </a:solidFill>
                <a:latin typeface="Book Antiqua"/>
                <a:cs typeface="Book Antiqua"/>
              </a:defRPr>
            </a:lvl1pPr>
          </a:lstStyle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0000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548ED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E487C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23-Aug-19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E487C"/>
                </a:solidFill>
                <a:latin typeface="Book Antiqua"/>
                <a:cs typeface="Book Antiqua"/>
              </a:defRPr>
            </a:lvl1pPr>
          </a:lstStyle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0000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E487C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23-Aug-19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E487C"/>
                </a:solidFill>
                <a:latin typeface="Book Antiqua"/>
                <a:cs typeface="Book Antiqua"/>
              </a:defRPr>
            </a:lvl1pPr>
          </a:lstStyle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0000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E487C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23-Aug-19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E487C"/>
                </a:solidFill>
                <a:latin typeface="Book Antiqua"/>
                <a:cs typeface="Book Antiqua"/>
              </a:defRPr>
            </a:lvl1pPr>
          </a:lstStyle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6188" y="457187"/>
            <a:ext cx="9906011" cy="68580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370063" y="3890010"/>
            <a:ext cx="3380740" cy="0"/>
          </a:xfrm>
          <a:custGeom>
            <a:avLst/>
            <a:gdLst/>
            <a:ahLst/>
            <a:cxnLst/>
            <a:rect l="l" t="t" r="r" b="b"/>
            <a:pathLst>
              <a:path w="3380740">
                <a:moveTo>
                  <a:pt x="0" y="0"/>
                </a:moveTo>
                <a:lnTo>
                  <a:pt x="3380244" y="0"/>
                </a:lnTo>
              </a:path>
            </a:pathLst>
          </a:custGeom>
          <a:ln w="13716">
            <a:solidFill>
              <a:srgbClr val="DDD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335524" y="3887723"/>
            <a:ext cx="3378835" cy="0"/>
          </a:xfrm>
          <a:custGeom>
            <a:avLst/>
            <a:gdLst/>
            <a:ahLst/>
            <a:cxnLst/>
            <a:rect l="l" t="t" r="r" b="b"/>
            <a:pathLst>
              <a:path w="3378834">
                <a:moveTo>
                  <a:pt x="0" y="0"/>
                </a:moveTo>
                <a:lnTo>
                  <a:pt x="3378708" y="0"/>
                </a:lnTo>
              </a:path>
            </a:pathLst>
          </a:custGeom>
          <a:ln w="15240">
            <a:solidFill>
              <a:srgbClr val="DDD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268723" y="3179063"/>
            <a:ext cx="1519427" cy="1452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370063" y="3890010"/>
            <a:ext cx="3380740" cy="0"/>
          </a:xfrm>
          <a:custGeom>
            <a:avLst/>
            <a:gdLst/>
            <a:ahLst/>
            <a:cxnLst/>
            <a:rect l="l" t="t" r="r" b="b"/>
            <a:pathLst>
              <a:path w="3380740">
                <a:moveTo>
                  <a:pt x="0" y="0"/>
                </a:moveTo>
                <a:lnTo>
                  <a:pt x="3380244" y="0"/>
                </a:lnTo>
              </a:path>
            </a:pathLst>
          </a:custGeom>
          <a:ln w="13716">
            <a:solidFill>
              <a:srgbClr val="DDD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335524" y="3887723"/>
            <a:ext cx="3378835" cy="0"/>
          </a:xfrm>
          <a:custGeom>
            <a:avLst/>
            <a:gdLst/>
            <a:ahLst/>
            <a:cxnLst/>
            <a:rect l="l" t="t" r="r" b="b"/>
            <a:pathLst>
              <a:path w="3378834">
                <a:moveTo>
                  <a:pt x="0" y="0"/>
                </a:moveTo>
                <a:lnTo>
                  <a:pt x="3378708" y="0"/>
                </a:lnTo>
              </a:path>
            </a:pathLst>
          </a:custGeom>
          <a:ln w="15240">
            <a:solidFill>
              <a:srgbClr val="DDD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E487C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23-Aug-19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E487C"/>
                </a:solidFill>
                <a:latin typeface="Book Antiqua"/>
                <a:cs typeface="Book Antiqua"/>
              </a:defRPr>
            </a:lvl1pPr>
          </a:lstStyle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6188" y="457187"/>
            <a:ext cx="9906011" cy="68580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5405" y="787387"/>
            <a:ext cx="8216900" cy="144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FF0000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641" y="1863332"/>
            <a:ext cx="7806055" cy="4389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548ED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87662" y="6698479"/>
            <a:ext cx="1082675" cy="209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1E487C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23-Aug-19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6130" y="6698479"/>
            <a:ext cx="297815" cy="347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1E487C"/>
                </a:solidFill>
                <a:latin typeface="Book Antiqua"/>
                <a:cs typeface="Book Antiqua"/>
              </a:defRPr>
            </a:lvl1pPr>
          </a:lstStyle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pn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6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7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8.xml.rels><?xml version="1.0" encoding="UTF-8" standalone="yes" ?><Relationships xmlns="http://schemas.openxmlformats.org/package/2006/relationships"><Relationship Id="rId2" Target="../media/image1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9.xml.rels><?xml version="1.0" encoding="UTF-8" standalone="yes" ?><Relationships xmlns="http://schemas.openxmlformats.org/package/2006/relationships"><Relationship Id="rId2" Target="../media/image1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4503" y="1084568"/>
            <a:ext cx="7369809" cy="1627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85" algn="ctr">
              <a:lnSpc>
                <a:spcPts val="6305"/>
              </a:lnSpc>
              <a:spcBef>
                <a:spcPts val="100"/>
              </a:spcBef>
              <a:tabLst>
                <a:tab pos="4464050" algn="l"/>
              </a:tabLst>
            </a:pPr>
            <a:r>
              <a:rPr sz="5400" spc="215" dirty="0">
                <a:solidFill>
                  <a:srgbClr val="1E487C"/>
                </a:solidFill>
                <a:latin typeface="Book Antiqua"/>
                <a:cs typeface="Book Antiqua"/>
              </a:rPr>
              <a:t>Sir</a:t>
            </a:r>
            <a:r>
              <a:rPr sz="5400" dirty="0">
                <a:solidFill>
                  <a:srgbClr val="1E487C"/>
                </a:solidFill>
                <a:latin typeface="Book Antiqua"/>
                <a:cs typeface="Book Antiqua"/>
              </a:rPr>
              <a:t> </a:t>
            </a:r>
            <a:r>
              <a:rPr sz="5400" spc="100" dirty="0">
                <a:solidFill>
                  <a:srgbClr val="1E487C"/>
                </a:solidFill>
                <a:latin typeface="Book Antiqua"/>
                <a:cs typeface="Book Antiqua"/>
              </a:rPr>
              <a:t>George</a:t>
            </a:r>
            <a:r>
              <a:rPr sz="5400" spc="15" dirty="0">
                <a:solidFill>
                  <a:srgbClr val="1E487C"/>
                </a:solidFill>
                <a:latin typeface="Book Antiqua"/>
                <a:cs typeface="Book Antiqua"/>
              </a:rPr>
              <a:t> </a:t>
            </a:r>
            <a:r>
              <a:rPr sz="5400" spc="185" dirty="0">
                <a:solidFill>
                  <a:srgbClr val="1E487C"/>
                </a:solidFill>
                <a:latin typeface="Book Antiqua"/>
                <a:cs typeface="Book Antiqua"/>
              </a:rPr>
              <a:t>G.	</a:t>
            </a:r>
            <a:r>
              <a:rPr sz="5400" spc="175" dirty="0">
                <a:solidFill>
                  <a:srgbClr val="1E487C"/>
                </a:solidFill>
                <a:latin typeface="Book Antiqua"/>
                <a:cs typeface="Book Antiqua"/>
              </a:rPr>
              <a:t>Stokes</a:t>
            </a:r>
            <a:endParaRPr sz="5400">
              <a:latin typeface="Book Antiqua"/>
              <a:cs typeface="Book Antiqua"/>
            </a:endParaRPr>
          </a:p>
          <a:p>
            <a:pPr algn="ctr">
              <a:lnSpc>
                <a:spcPts val="6305"/>
              </a:lnSpc>
              <a:tabLst>
                <a:tab pos="3312795" algn="l"/>
                <a:tab pos="7343775" algn="l"/>
              </a:tabLst>
            </a:pPr>
            <a:r>
              <a:rPr sz="5400" strike="sngStrike" dirty="0">
                <a:solidFill>
                  <a:srgbClr val="548ED5"/>
                </a:solidFill>
                <a:latin typeface="Times New Roman"/>
                <a:cs typeface="Times New Roman"/>
              </a:rPr>
              <a:t> 	</a:t>
            </a:r>
            <a:r>
              <a:rPr sz="5400" strike="sngStrike" spc="2700" dirty="0">
                <a:solidFill>
                  <a:srgbClr val="548ED5"/>
                </a:solidFill>
                <a:latin typeface="MS UI Gothic"/>
                <a:cs typeface="MS UI Gothic"/>
              </a:rPr>
              <a:t>e	</a:t>
            </a:r>
            <a:endParaRPr sz="5400">
              <a:latin typeface="MS UI Gothic"/>
              <a:cs typeface="MS UI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8641" y="2652765"/>
            <a:ext cx="3947795" cy="311277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77825" marR="5080" indent="-365760">
              <a:lnSpc>
                <a:spcPct val="79800"/>
              </a:lnSpc>
              <a:spcBef>
                <a:spcPts val="630"/>
              </a:spcBef>
            </a:pPr>
            <a:r>
              <a:rPr sz="2200" spc="1145" dirty="0">
                <a:solidFill>
                  <a:srgbClr val="4E81BD"/>
                </a:solidFill>
                <a:latin typeface="MS UI Gothic"/>
                <a:cs typeface="MS UI Gothic"/>
              </a:rPr>
              <a:t>a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The phenomenon of  fluorescence was known by  the middle of the nineteenth  century. British scientist </a:t>
            </a:r>
            <a:r>
              <a:rPr sz="2200" spc="85" dirty="0">
                <a:solidFill>
                  <a:srgbClr val="FF0000"/>
                </a:solidFill>
                <a:latin typeface="Book Antiqua"/>
                <a:cs typeface="Book Antiqua"/>
              </a:rPr>
              <a:t>Sir  </a:t>
            </a:r>
            <a:r>
              <a:rPr sz="2200" spc="35" dirty="0">
                <a:solidFill>
                  <a:srgbClr val="FF0000"/>
                </a:solidFill>
                <a:latin typeface="Book Antiqua"/>
                <a:cs typeface="Book Antiqua"/>
              </a:rPr>
              <a:t>George </a:t>
            </a:r>
            <a:r>
              <a:rPr sz="2200" spc="65" dirty="0">
                <a:solidFill>
                  <a:srgbClr val="FF0000"/>
                </a:solidFill>
                <a:latin typeface="Book Antiqua"/>
                <a:cs typeface="Book Antiqua"/>
              </a:rPr>
              <a:t>G. </a:t>
            </a:r>
            <a:r>
              <a:rPr sz="2200" spc="70" dirty="0">
                <a:solidFill>
                  <a:srgbClr val="FF0000"/>
                </a:solidFill>
                <a:latin typeface="Book Antiqua"/>
                <a:cs typeface="Book Antiqua"/>
              </a:rPr>
              <a:t>Stokes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first</a:t>
            </a:r>
            <a:r>
              <a:rPr sz="2200" spc="-17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made 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the observation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that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the  mineral </a:t>
            </a:r>
            <a:r>
              <a:rPr sz="2200" spc="25" dirty="0">
                <a:solidFill>
                  <a:srgbClr val="252525"/>
                </a:solidFill>
                <a:latin typeface="Book Antiqua"/>
                <a:cs typeface="Book Antiqua"/>
              </a:rPr>
              <a:t>fluorspar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exhibits  fluorescence when  illuminated with ultraviolet  light,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and he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coined the  word</a:t>
            </a:r>
            <a:r>
              <a:rPr sz="2200" spc="5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200" spc="45" dirty="0">
                <a:solidFill>
                  <a:srgbClr val="252525"/>
                </a:solidFill>
                <a:latin typeface="Book Antiqua"/>
                <a:cs typeface="Book Antiqua"/>
              </a:rPr>
              <a:t>"</a:t>
            </a:r>
            <a:r>
              <a:rPr sz="2800" spc="45" dirty="0">
                <a:solidFill>
                  <a:srgbClr val="FF0000"/>
                </a:solidFill>
                <a:latin typeface="Book Antiqua"/>
                <a:cs typeface="Book Antiqua"/>
              </a:rPr>
              <a:t>fluorescence"</a:t>
            </a:r>
            <a:endParaRPr sz="280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53811" y="2435351"/>
            <a:ext cx="3892296" cy="4352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0937" y="1134860"/>
            <a:ext cx="8085455" cy="1577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750"/>
              </a:lnSpc>
              <a:spcBef>
                <a:spcPts val="100"/>
              </a:spcBef>
              <a:tabLst>
                <a:tab pos="1235710" algn="l"/>
              </a:tabLst>
            </a:pPr>
            <a:r>
              <a:rPr sz="4800" spc="160" dirty="0">
                <a:latin typeface="Book Antiqua"/>
                <a:cs typeface="Book Antiqua"/>
              </a:rPr>
              <a:t>The	</a:t>
            </a:r>
            <a:r>
              <a:rPr sz="4800" spc="120" dirty="0">
                <a:latin typeface="Book Antiqua"/>
                <a:cs typeface="Book Antiqua"/>
              </a:rPr>
              <a:t>Specimens </a:t>
            </a:r>
            <a:r>
              <a:rPr sz="4800" spc="35" dirty="0">
                <a:latin typeface="Book Antiqua"/>
                <a:cs typeface="Book Antiqua"/>
              </a:rPr>
              <a:t>to </a:t>
            </a:r>
            <a:r>
              <a:rPr sz="4800" spc="185" dirty="0">
                <a:latin typeface="Book Antiqua"/>
                <a:cs typeface="Book Antiqua"/>
              </a:rPr>
              <a:t>be</a:t>
            </a:r>
            <a:r>
              <a:rPr sz="4800" spc="-160" dirty="0">
                <a:latin typeface="Book Antiqua"/>
                <a:cs typeface="Book Antiqua"/>
              </a:rPr>
              <a:t> </a:t>
            </a:r>
            <a:r>
              <a:rPr sz="4800" spc="120" dirty="0">
                <a:latin typeface="Book Antiqua"/>
                <a:cs typeface="Book Antiqua"/>
              </a:rPr>
              <a:t>Stained</a:t>
            </a:r>
            <a:endParaRPr sz="4800">
              <a:latin typeface="Book Antiqua"/>
              <a:cs typeface="Book Antiqua"/>
            </a:endParaRPr>
          </a:p>
          <a:p>
            <a:pPr marR="635" algn="ctr">
              <a:lnSpc>
                <a:spcPts val="6470"/>
              </a:lnSpc>
              <a:tabLst>
                <a:tab pos="3312795" algn="l"/>
                <a:tab pos="7343775" algn="l"/>
              </a:tabLst>
            </a:pPr>
            <a:r>
              <a:rPr sz="5400" strike="sngStrike" dirty="0">
                <a:solidFill>
                  <a:srgbClr val="548ED5"/>
                </a:solidFill>
                <a:latin typeface="Times New Roman"/>
                <a:cs typeface="Times New Roman"/>
              </a:rPr>
              <a:t> 	</a:t>
            </a:r>
            <a:r>
              <a:rPr sz="5400" strike="sngStrike" spc="2700" dirty="0">
                <a:solidFill>
                  <a:srgbClr val="548ED5"/>
                </a:solidFill>
                <a:latin typeface="MS UI Gothic"/>
                <a:cs typeface="MS UI Gothic"/>
              </a:rPr>
              <a:t>e	</a:t>
            </a:r>
            <a:endParaRPr sz="5400">
              <a:latin typeface="MS UI Gothic"/>
              <a:cs typeface="MS UI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8641" y="2709153"/>
            <a:ext cx="3859529" cy="3743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7825" marR="155575" indent="-365760">
              <a:lnSpc>
                <a:spcPct val="100000"/>
              </a:lnSpc>
              <a:spcBef>
                <a:spcPts val="100"/>
              </a:spcBef>
            </a:pPr>
            <a:r>
              <a:rPr sz="2400" spc="1255" dirty="0">
                <a:solidFill>
                  <a:srgbClr val="4E81BD"/>
                </a:solidFill>
                <a:latin typeface="MS UI Gothic"/>
                <a:cs typeface="MS UI Gothic"/>
              </a:rPr>
              <a:t>a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Most specimens for  fluorescence microscopy 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must be</a:t>
            </a:r>
            <a:r>
              <a:rPr sz="2400" spc="-25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stained.</a:t>
            </a:r>
            <a:endParaRPr sz="2400">
              <a:latin typeface="Book Antiqua"/>
              <a:cs typeface="Book Antiqua"/>
            </a:endParaRPr>
          </a:p>
          <a:p>
            <a:pPr marL="377825" marR="5080">
              <a:lnSpc>
                <a:spcPct val="100000"/>
              </a:lnSpc>
            </a:pP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Fluorescent stains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are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called </a:t>
            </a:r>
            <a:r>
              <a:rPr sz="2400" spc="30" dirty="0">
                <a:solidFill>
                  <a:srgbClr val="252525"/>
                </a:solidFill>
                <a:latin typeface="Book Antiqua"/>
                <a:cs typeface="Book Antiqua"/>
              </a:rPr>
              <a:t>"</a:t>
            </a:r>
            <a:r>
              <a:rPr sz="2400" spc="30" dirty="0">
                <a:solidFill>
                  <a:srgbClr val="C00000"/>
                </a:solidFill>
                <a:latin typeface="Book Antiqua"/>
                <a:cs typeface="Book Antiqua"/>
              </a:rPr>
              <a:t>fluorochromes."  </a:t>
            </a:r>
            <a:r>
              <a:rPr sz="2800" spc="40" dirty="0">
                <a:solidFill>
                  <a:srgbClr val="FF9900"/>
                </a:solidFill>
                <a:latin typeface="Book Antiqua"/>
                <a:cs typeface="Book Antiqua"/>
              </a:rPr>
              <a:t>Acridine </a:t>
            </a:r>
            <a:r>
              <a:rPr sz="2800" spc="20" dirty="0">
                <a:solidFill>
                  <a:srgbClr val="FF9900"/>
                </a:solidFill>
                <a:latin typeface="Book Antiqua"/>
                <a:cs typeface="Book Antiqua"/>
              </a:rPr>
              <a:t>orange</a:t>
            </a:r>
            <a:r>
              <a:rPr sz="2400" spc="20" dirty="0">
                <a:solidFill>
                  <a:srgbClr val="252525"/>
                </a:solidFill>
                <a:latin typeface="Book Antiqua"/>
                <a:cs typeface="Book Antiqua"/>
              </a:rPr>
              <a:t>,  </a:t>
            </a:r>
            <a:r>
              <a:rPr sz="2400" spc="-5" dirty="0">
                <a:solidFill>
                  <a:srgbClr val="00B04F"/>
                </a:solidFill>
                <a:latin typeface="Book Antiqua"/>
                <a:cs typeface="Book Antiqua"/>
              </a:rPr>
              <a:t>auramine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O, and  fluorescent antibody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(FA)  are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the fluorochromes 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used</a:t>
            </a:r>
            <a:r>
              <a:rPr sz="2400" spc="-2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most.</a:t>
            </a:r>
            <a:endParaRPr sz="240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009388" y="2435351"/>
            <a:ext cx="4253484" cy="48798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188" y="457187"/>
            <a:ext cx="9906011" cy="68580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70063" y="3890010"/>
            <a:ext cx="3380740" cy="0"/>
          </a:xfrm>
          <a:custGeom>
            <a:avLst/>
            <a:gdLst/>
            <a:ahLst/>
            <a:cxnLst/>
            <a:rect l="l" t="t" r="r" b="b"/>
            <a:pathLst>
              <a:path w="3380740">
                <a:moveTo>
                  <a:pt x="0" y="0"/>
                </a:moveTo>
                <a:lnTo>
                  <a:pt x="3380244" y="0"/>
                </a:lnTo>
              </a:path>
            </a:pathLst>
          </a:custGeom>
          <a:ln w="13716">
            <a:solidFill>
              <a:srgbClr val="DDD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35524" y="3887723"/>
            <a:ext cx="3378835" cy="0"/>
          </a:xfrm>
          <a:custGeom>
            <a:avLst/>
            <a:gdLst/>
            <a:ahLst/>
            <a:cxnLst/>
            <a:rect l="l" t="t" r="r" b="b"/>
            <a:pathLst>
              <a:path w="3378834">
                <a:moveTo>
                  <a:pt x="0" y="0"/>
                </a:moveTo>
                <a:lnTo>
                  <a:pt x="3378708" y="0"/>
                </a:lnTo>
              </a:path>
            </a:pathLst>
          </a:custGeom>
          <a:ln w="15240">
            <a:solidFill>
              <a:srgbClr val="DDD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8723" y="3179063"/>
            <a:ext cx="1519427" cy="1452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70063" y="3890010"/>
            <a:ext cx="3380740" cy="0"/>
          </a:xfrm>
          <a:custGeom>
            <a:avLst/>
            <a:gdLst/>
            <a:ahLst/>
            <a:cxnLst/>
            <a:rect l="l" t="t" r="r" b="b"/>
            <a:pathLst>
              <a:path w="3380740">
                <a:moveTo>
                  <a:pt x="0" y="0"/>
                </a:moveTo>
                <a:lnTo>
                  <a:pt x="3380244" y="0"/>
                </a:lnTo>
              </a:path>
            </a:pathLst>
          </a:custGeom>
          <a:ln w="13716">
            <a:solidFill>
              <a:srgbClr val="DDD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35524" y="3887723"/>
            <a:ext cx="3378835" cy="0"/>
          </a:xfrm>
          <a:custGeom>
            <a:avLst/>
            <a:gdLst/>
            <a:ahLst/>
            <a:cxnLst/>
            <a:rect l="l" t="t" r="r" b="b"/>
            <a:pathLst>
              <a:path w="3378834">
                <a:moveTo>
                  <a:pt x="0" y="0"/>
                </a:moveTo>
                <a:lnTo>
                  <a:pt x="3378708" y="0"/>
                </a:lnTo>
              </a:path>
            </a:pathLst>
          </a:custGeom>
          <a:ln w="15240">
            <a:solidFill>
              <a:srgbClr val="DDD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952993" y="4207246"/>
            <a:ext cx="4149725" cy="2494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5400" spc="-5" dirty="0">
                <a:solidFill>
                  <a:srgbClr val="99FF32"/>
                </a:solidFill>
                <a:latin typeface="Book Antiqua"/>
                <a:cs typeface="Book Antiqua"/>
              </a:rPr>
              <a:t>How </a:t>
            </a:r>
            <a:r>
              <a:rPr sz="5400" dirty="0">
                <a:solidFill>
                  <a:srgbClr val="99FF32"/>
                </a:solidFill>
                <a:latin typeface="Book Antiqua"/>
                <a:cs typeface="Book Antiqua"/>
              </a:rPr>
              <a:t>to Use</a:t>
            </a:r>
            <a:r>
              <a:rPr sz="5400" spc="-105" dirty="0">
                <a:solidFill>
                  <a:srgbClr val="99FF32"/>
                </a:solidFill>
                <a:latin typeface="Book Antiqua"/>
                <a:cs typeface="Book Antiqua"/>
              </a:rPr>
              <a:t> </a:t>
            </a:r>
            <a:r>
              <a:rPr sz="5400" dirty="0">
                <a:solidFill>
                  <a:srgbClr val="99FF32"/>
                </a:solidFill>
                <a:latin typeface="Book Antiqua"/>
                <a:cs typeface="Book Antiqua"/>
              </a:rPr>
              <a:t>a  Fluorescence  </a:t>
            </a:r>
            <a:r>
              <a:rPr sz="5400" spc="-5" dirty="0">
                <a:solidFill>
                  <a:srgbClr val="99FF32"/>
                </a:solidFill>
                <a:latin typeface="Book Antiqua"/>
                <a:cs typeface="Book Antiqua"/>
              </a:rPr>
              <a:t>Microscope</a:t>
            </a:r>
            <a:endParaRPr sz="54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47203" y="2394953"/>
            <a:ext cx="3380740" cy="0"/>
          </a:xfrm>
          <a:custGeom>
            <a:avLst/>
            <a:gdLst/>
            <a:ahLst/>
            <a:cxnLst/>
            <a:rect l="l" t="t" r="r" b="b"/>
            <a:pathLst>
              <a:path w="3380740">
                <a:moveTo>
                  <a:pt x="0" y="0"/>
                </a:moveTo>
                <a:lnTo>
                  <a:pt x="3380244" y="0"/>
                </a:lnTo>
              </a:path>
            </a:pathLst>
          </a:custGeom>
          <a:ln w="13716">
            <a:solidFill>
              <a:srgbClr val="548D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505" y="962648"/>
            <a:ext cx="81413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0" dirty="0">
                <a:latin typeface="Book Antiqua"/>
                <a:cs typeface="Book Antiqua"/>
              </a:rPr>
              <a:t>How </a:t>
            </a:r>
            <a:r>
              <a:rPr sz="3600" spc="30" dirty="0">
                <a:latin typeface="Book Antiqua"/>
                <a:cs typeface="Book Antiqua"/>
              </a:rPr>
              <a:t>to </a:t>
            </a:r>
            <a:r>
              <a:rPr sz="3600" spc="45" dirty="0">
                <a:latin typeface="Book Antiqua"/>
                <a:cs typeface="Book Antiqua"/>
              </a:rPr>
              <a:t>Use </a:t>
            </a:r>
            <a:r>
              <a:rPr sz="3600" dirty="0">
                <a:latin typeface="Book Antiqua"/>
                <a:cs typeface="Book Antiqua"/>
              </a:rPr>
              <a:t>a </a:t>
            </a:r>
            <a:r>
              <a:rPr sz="3600" spc="45" dirty="0">
                <a:latin typeface="Book Antiqua"/>
                <a:cs typeface="Book Antiqua"/>
              </a:rPr>
              <a:t>Fluorescence</a:t>
            </a:r>
            <a:r>
              <a:rPr sz="3600" spc="-125" dirty="0">
                <a:latin typeface="Book Antiqua"/>
                <a:cs typeface="Book Antiqua"/>
              </a:rPr>
              <a:t> </a:t>
            </a:r>
            <a:r>
              <a:rPr sz="3600" spc="55" dirty="0">
                <a:latin typeface="Book Antiqua"/>
                <a:cs typeface="Book Antiqua"/>
              </a:rPr>
              <a:t>Microscope</a:t>
            </a:r>
            <a:endParaRPr sz="36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ts val="6180"/>
              </a:lnSpc>
              <a:spcBef>
                <a:spcPts val="100"/>
              </a:spcBef>
              <a:tabLst>
                <a:tab pos="7792084" algn="l"/>
              </a:tabLst>
            </a:pPr>
            <a:r>
              <a:rPr sz="2400" spc="1255" dirty="0">
                <a:solidFill>
                  <a:srgbClr val="4E81BD"/>
                </a:solidFill>
                <a:latin typeface="MS UI Gothic"/>
                <a:cs typeface="MS UI Gothic"/>
              </a:rPr>
              <a:t>a</a:t>
            </a:r>
            <a:r>
              <a:rPr sz="2400" spc="-254" dirty="0">
                <a:solidFill>
                  <a:srgbClr val="4E81BD"/>
                </a:solidFill>
                <a:latin typeface="MS UI Gothic"/>
                <a:cs typeface="MS UI Gothic"/>
              </a:rPr>
              <a:t> </a:t>
            </a:r>
            <a:r>
              <a:rPr sz="2400" spc="5" dirty="0">
                <a:solidFill>
                  <a:srgbClr val="252525"/>
                </a:solidFill>
                <a:latin typeface="Book Antiqua"/>
                <a:cs typeface="Book Antiqua"/>
              </a:rPr>
              <a:t>T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h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o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bject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 t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o</a:t>
            </a:r>
            <a:r>
              <a:rPr sz="2400" spc="1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be</a:t>
            </a:r>
            <a:r>
              <a:rPr sz="2400" spc="-1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s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t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u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di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ed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 i</a:t>
            </a:r>
            <a:r>
              <a:rPr sz="2400" spc="-900" dirty="0">
                <a:solidFill>
                  <a:srgbClr val="252525"/>
                </a:solidFill>
                <a:latin typeface="Book Antiqua"/>
                <a:cs typeface="Book Antiqua"/>
              </a:rPr>
              <a:t>s</a:t>
            </a:r>
            <a:r>
              <a:rPr sz="8100" spc="4050" baseline="4115" dirty="0">
                <a:latin typeface="MS UI Gothic"/>
                <a:cs typeface="MS UI Gothic"/>
              </a:rPr>
              <a:t>e</a:t>
            </a:r>
            <a:r>
              <a:rPr sz="8100" baseline="4115" dirty="0">
                <a:latin typeface="MS UI Gothic"/>
                <a:cs typeface="MS UI Gothic"/>
              </a:rPr>
              <a:t>	</a:t>
            </a:r>
            <a:endParaRPr sz="8100" baseline="4115">
              <a:latin typeface="MS UI Gothic"/>
              <a:cs typeface="MS UI Gothic"/>
            </a:endParaRPr>
          </a:p>
          <a:p>
            <a:pPr marL="377825">
              <a:lnSpc>
                <a:spcPts val="2580"/>
              </a:lnSpc>
            </a:pP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marked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with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</a:t>
            </a:r>
            <a:r>
              <a:rPr sz="2400" spc="1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molecule</a:t>
            </a:r>
            <a:endParaRPr sz="2400">
              <a:latin typeface="Book Antiqua"/>
              <a:cs typeface="Book Antiqua"/>
            </a:endParaRPr>
          </a:p>
          <a:p>
            <a:pPr marL="377825" marR="3916679">
              <a:lnSpc>
                <a:spcPct val="100000"/>
              </a:lnSpc>
            </a:pP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called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fluorophore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(a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dye). When the florescent  light is activated, the light 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used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for illumination is  separated from the  florescent molecule (the  fluorophore), which</a:t>
            </a:r>
            <a:r>
              <a:rPr sz="2400" spc="5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is</a:t>
            </a:r>
            <a:endParaRPr sz="2400">
              <a:latin typeface="Book Antiqua"/>
              <a:cs typeface="Book Antiqua"/>
            </a:endParaRPr>
          </a:p>
          <a:p>
            <a:pPr marL="377825" marR="4212590">
              <a:lnSpc>
                <a:spcPts val="2320"/>
              </a:lnSpc>
              <a:spcBef>
                <a:spcPts val="545"/>
              </a:spcBef>
            </a:pP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much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weaker. </a:t>
            </a:r>
            <a:r>
              <a:rPr sz="1800" spc="-5" dirty="0">
                <a:solidFill>
                  <a:srgbClr val="FF0000"/>
                </a:solidFill>
                <a:latin typeface="Book Antiqua"/>
                <a:cs typeface="Book Antiqua"/>
              </a:rPr>
              <a:t>This </a:t>
            </a:r>
            <a:r>
              <a:rPr sz="1800" dirty="0">
                <a:solidFill>
                  <a:srgbClr val="FF0000"/>
                </a:solidFill>
                <a:latin typeface="Book Antiqua"/>
                <a:cs typeface="Book Antiqua"/>
              </a:rPr>
              <a:t>is </a:t>
            </a:r>
            <a:r>
              <a:rPr sz="1800" spc="-5" dirty="0">
                <a:solidFill>
                  <a:srgbClr val="FF0000"/>
                </a:solidFill>
                <a:latin typeface="Book Antiqua"/>
                <a:cs typeface="Book Antiqua"/>
              </a:rPr>
              <a:t>done  through </a:t>
            </a:r>
            <a:r>
              <a:rPr sz="1800" dirty="0">
                <a:solidFill>
                  <a:srgbClr val="FF0000"/>
                </a:solidFill>
                <a:latin typeface="Book Antiqua"/>
                <a:cs typeface="Book Antiqua"/>
              </a:rPr>
              <a:t>an emission</a:t>
            </a:r>
            <a:r>
              <a:rPr sz="1800" spc="5" dirty="0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Book Antiqua"/>
                <a:cs typeface="Book Antiqua"/>
              </a:rPr>
              <a:t>filter.</a:t>
            </a:r>
            <a:endParaRPr sz="1800">
              <a:latin typeface="Book Antiqua"/>
              <a:cs typeface="Book Antiqu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42332" y="2435351"/>
            <a:ext cx="4303776" cy="4273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11140" y="2391905"/>
            <a:ext cx="3380740" cy="0"/>
          </a:xfrm>
          <a:custGeom>
            <a:avLst/>
            <a:gdLst/>
            <a:ahLst/>
            <a:cxnLst/>
            <a:rect l="l" t="t" r="r" b="b"/>
            <a:pathLst>
              <a:path w="3380740">
                <a:moveTo>
                  <a:pt x="0" y="0"/>
                </a:moveTo>
                <a:lnTo>
                  <a:pt x="3380232" y="0"/>
                </a:lnTo>
              </a:path>
            </a:pathLst>
          </a:custGeom>
          <a:ln w="13716">
            <a:solidFill>
              <a:srgbClr val="548D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42070" y="1032752"/>
            <a:ext cx="216217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185" dirty="0">
                <a:latin typeface="Book Antiqua"/>
                <a:cs typeface="Book Antiqua"/>
              </a:rPr>
              <a:t>Step</a:t>
            </a:r>
            <a:r>
              <a:rPr sz="6000" spc="-100" dirty="0">
                <a:latin typeface="Book Antiqua"/>
                <a:cs typeface="Book Antiqua"/>
              </a:rPr>
              <a:t> </a:t>
            </a:r>
            <a:r>
              <a:rPr sz="6000" dirty="0">
                <a:latin typeface="Book Antiqua"/>
                <a:cs typeface="Book Antiqua"/>
              </a:rPr>
              <a:t>1</a:t>
            </a:r>
            <a:endParaRPr sz="60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4503" y="1916672"/>
            <a:ext cx="7811134" cy="4503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6180"/>
              </a:lnSpc>
              <a:spcBef>
                <a:spcPts val="100"/>
              </a:spcBef>
              <a:tabLst>
                <a:tab pos="3325495" algn="l"/>
              </a:tabLst>
            </a:pPr>
            <a:r>
              <a:rPr sz="8100" strike="sngStrike" baseline="4115" dirty="0">
                <a:solidFill>
                  <a:srgbClr val="548ED5"/>
                </a:solidFill>
                <a:latin typeface="Times New Roman"/>
                <a:cs typeface="Times New Roman"/>
              </a:rPr>
              <a:t> 	</a:t>
            </a:r>
            <a:r>
              <a:rPr sz="8100" strike="sngStrike" spc="2317" baseline="4115" dirty="0">
                <a:solidFill>
                  <a:srgbClr val="548ED5"/>
                </a:solidFill>
                <a:latin typeface="MS UI Gothic"/>
                <a:cs typeface="MS UI Gothic"/>
              </a:rPr>
              <a:t>e</a:t>
            </a:r>
            <a:r>
              <a:rPr sz="2400" strike="noStrike" spc="1255" dirty="0">
                <a:solidFill>
                  <a:srgbClr val="4E81BD"/>
                </a:solidFill>
                <a:latin typeface="MS UI Gothic"/>
                <a:cs typeface="MS UI Gothic"/>
              </a:rPr>
              <a:t>a</a:t>
            </a:r>
            <a:r>
              <a:rPr sz="2400" strike="noStrike" spc="-254" dirty="0">
                <a:solidFill>
                  <a:srgbClr val="4E81BD"/>
                </a:solidFill>
                <a:latin typeface="MS UI Gothic"/>
                <a:cs typeface="MS UI Gothic"/>
              </a:rPr>
              <a:t> </a:t>
            </a:r>
            <a:r>
              <a:rPr sz="2400" strike="noStrike" spc="-5" dirty="0">
                <a:solidFill>
                  <a:srgbClr val="252525"/>
                </a:solidFill>
                <a:latin typeface="Book Antiqua"/>
                <a:cs typeface="Book Antiqua"/>
              </a:rPr>
              <a:t>Lo</a:t>
            </a:r>
            <a:r>
              <a:rPr sz="2400" strike="noStrike" dirty="0">
                <a:solidFill>
                  <a:srgbClr val="252525"/>
                </a:solidFill>
                <a:latin typeface="Book Antiqua"/>
                <a:cs typeface="Book Antiqua"/>
              </a:rPr>
              <a:t>ca</a:t>
            </a:r>
            <a:r>
              <a:rPr sz="2400" strike="noStrike" spc="-5" dirty="0">
                <a:solidFill>
                  <a:srgbClr val="252525"/>
                </a:solidFill>
                <a:latin typeface="Book Antiqua"/>
                <a:cs typeface="Book Antiqua"/>
              </a:rPr>
              <a:t>t</a:t>
            </a:r>
            <a:r>
              <a:rPr sz="2400" strike="noStrike" dirty="0">
                <a:solidFill>
                  <a:srgbClr val="252525"/>
                </a:solidFill>
                <a:latin typeface="Book Antiqua"/>
                <a:cs typeface="Book Antiqua"/>
              </a:rPr>
              <a:t>e </a:t>
            </a:r>
            <a:r>
              <a:rPr sz="2400" strike="noStrike" spc="-5" dirty="0">
                <a:solidFill>
                  <a:srgbClr val="252525"/>
                </a:solidFill>
                <a:latin typeface="Book Antiqua"/>
                <a:cs typeface="Book Antiqua"/>
              </a:rPr>
              <a:t>th</a:t>
            </a:r>
            <a:r>
              <a:rPr sz="2400" strike="noStrike" dirty="0">
                <a:solidFill>
                  <a:srgbClr val="252525"/>
                </a:solidFill>
                <a:latin typeface="Book Antiqua"/>
                <a:cs typeface="Book Antiqua"/>
              </a:rPr>
              <a:t>e</a:t>
            </a:r>
            <a:r>
              <a:rPr sz="2400" strike="noStrike" spc="1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trike="noStrike" spc="-5" dirty="0">
                <a:solidFill>
                  <a:srgbClr val="252525"/>
                </a:solidFill>
                <a:latin typeface="Book Antiqua"/>
                <a:cs typeface="Book Antiqua"/>
              </a:rPr>
              <a:t>ligh</a:t>
            </a:r>
            <a:r>
              <a:rPr sz="2400" strike="noStrike" dirty="0">
                <a:solidFill>
                  <a:srgbClr val="252525"/>
                </a:solidFill>
                <a:latin typeface="Book Antiqua"/>
                <a:cs typeface="Book Antiqua"/>
              </a:rPr>
              <a:t>t</a:t>
            </a:r>
            <a:r>
              <a:rPr sz="2400" strike="noStrike" spc="3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trike="noStrike" dirty="0">
                <a:solidFill>
                  <a:srgbClr val="252525"/>
                </a:solidFill>
                <a:latin typeface="Book Antiqua"/>
                <a:cs typeface="Book Antiqua"/>
              </a:rPr>
              <a:t>sw</a:t>
            </a:r>
            <a:r>
              <a:rPr sz="2400" strike="noStrike" spc="-5" dirty="0">
                <a:solidFill>
                  <a:srgbClr val="252525"/>
                </a:solidFill>
                <a:latin typeface="Book Antiqua"/>
                <a:cs typeface="Book Antiqua"/>
              </a:rPr>
              <a:t>it</a:t>
            </a:r>
            <a:r>
              <a:rPr sz="2400" strike="noStrike" dirty="0">
                <a:solidFill>
                  <a:srgbClr val="252525"/>
                </a:solidFill>
                <a:latin typeface="Book Antiqua"/>
                <a:cs typeface="Book Antiqua"/>
              </a:rPr>
              <a:t>ch</a:t>
            </a:r>
            <a:r>
              <a:rPr sz="2400" strike="noStrike" spc="-5" dirty="0">
                <a:solidFill>
                  <a:srgbClr val="252525"/>
                </a:solidFill>
                <a:latin typeface="Book Antiqua"/>
                <a:cs typeface="Book Antiqua"/>
              </a:rPr>
              <a:t> o</a:t>
            </a:r>
            <a:r>
              <a:rPr sz="2400" strike="noStrike" dirty="0">
                <a:solidFill>
                  <a:srgbClr val="252525"/>
                </a:solidFill>
                <a:latin typeface="Book Antiqua"/>
                <a:cs typeface="Book Antiqua"/>
              </a:rPr>
              <a:t>n</a:t>
            </a:r>
            <a:endParaRPr sz="2400">
              <a:latin typeface="Book Antiqua"/>
              <a:cs typeface="Book Antiqua"/>
            </a:endParaRPr>
          </a:p>
          <a:p>
            <a:pPr marL="4231005">
              <a:lnSpc>
                <a:spcPts val="2580"/>
              </a:lnSpc>
            </a:pP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the side of the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microscope</a:t>
            </a:r>
            <a:endParaRPr sz="2400">
              <a:latin typeface="Book Antiqua"/>
              <a:cs typeface="Book Antiqua"/>
            </a:endParaRPr>
          </a:p>
          <a:p>
            <a:pPr marL="4231005" marR="290830">
              <a:lnSpc>
                <a:spcPct val="100000"/>
              </a:lnSpc>
            </a:pP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that turns on the light. 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Turn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the microscope</a:t>
            </a:r>
            <a:r>
              <a:rPr sz="2400" spc="-4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on.</a:t>
            </a:r>
            <a:endParaRPr sz="2400">
              <a:latin typeface="Book Antiqua"/>
              <a:cs typeface="Book Antiqua"/>
            </a:endParaRPr>
          </a:p>
          <a:p>
            <a:pPr marL="4231005" marR="5080" indent="-365760">
              <a:lnSpc>
                <a:spcPct val="100000"/>
              </a:lnSpc>
              <a:spcBef>
                <a:spcPts val="575"/>
              </a:spcBef>
            </a:pPr>
            <a:r>
              <a:rPr sz="2400" spc="1255" dirty="0">
                <a:solidFill>
                  <a:srgbClr val="4E81BD"/>
                </a:solidFill>
                <a:latin typeface="MS UI Gothic"/>
                <a:cs typeface="MS UI Gothic"/>
              </a:rPr>
              <a:t>a</a:t>
            </a:r>
            <a:r>
              <a:rPr sz="2400" spc="-250" dirty="0">
                <a:solidFill>
                  <a:srgbClr val="4E81BD"/>
                </a:solidFill>
                <a:latin typeface="MS UI Gothic"/>
                <a:cs typeface="MS UI Gothic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Write down the exact time  you turn on the light.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The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florescent light</a:t>
            </a:r>
            <a:r>
              <a:rPr sz="2400" spc="2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is</a:t>
            </a:r>
            <a:endParaRPr sz="2400">
              <a:latin typeface="Book Antiqua"/>
              <a:cs typeface="Book Antiqua"/>
            </a:endParaRPr>
          </a:p>
          <a:p>
            <a:pPr marL="4231005" marR="176530">
              <a:lnSpc>
                <a:spcPct val="100000"/>
              </a:lnSpc>
            </a:pP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mercury-based, and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time log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must be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kept for  exposure and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use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of the  light.</a:t>
            </a:r>
            <a:endParaRPr sz="2400">
              <a:latin typeface="Book Antiqua"/>
              <a:cs typeface="Book Antiqu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6331" y="2281427"/>
            <a:ext cx="4669535" cy="50337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60382" y="1945349"/>
            <a:ext cx="685800" cy="761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935"/>
              </a:lnSpc>
            </a:pPr>
            <a:r>
              <a:rPr sz="5400" spc="2700" dirty="0">
                <a:solidFill>
                  <a:srgbClr val="548ED5"/>
                </a:solidFill>
                <a:latin typeface="MS UI Gothic"/>
                <a:cs typeface="MS UI Gothic"/>
              </a:rPr>
              <a:t>e</a:t>
            </a:r>
            <a:endParaRPr sz="5400">
              <a:latin typeface="MS UI Gothic"/>
              <a:cs typeface="MS UI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47203" y="2394953"/>
            <a:ext cx="3380740" cy="0"/>
          </a:xfrm>
          <a:custGeom>
            <a:avLst/>
            <a:gdLst/>
            <a:ahLst/>
            <a:cxnLst/>
            <a:rect l="l" t="t" r="r" b="b"/>
            <a:pathLst>
              <a:path w="3380740">
                <a:moveTo>
                  <a:pt x="0" y="0"/>
                </a:moveTo>
                <a:lnTo>
                  <a:pt x="3380244" y="0"/>
                </a:lnTo>
              </a:path>
            </a:pathLst>
          </a:custGeom>
          <a:ln w="13716">
            <a:solidFill>
              <a:srgbClr val="548D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11140" y="2391905"/>
            <a:ext cx="3380740" cy="0"/>
          </a:xfrm>
          <a:custGeom>
            <a:avLst/>
            <a:gdLst/>
            <a:ahLst/>
            <a:cxnLst/>
            <a:rect l="l" t="t" r="r" b="b"/>
            <a:pathLst>
              <a:path w="3380740">
                <a:moveTo>
                  <a:pt x="0" y="0"/>
                </a:moveTo>
                <a:lnTo>
                  <a:pt x="3380232" y="0"/>
                </a:lnTo>
              </a:path>
            </a:pathLst>
          </a:custGeom>
          <a:ln w="13716">
            <a:solidFill>
              <a:srgbClr val="548D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048750" y="1084568"/>
            <a:ext cx="195072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165" dirty="0">
                <a:latin typeface="Book Antiqua"/>
                <a:cs typeface="Book Antiqua"/>
              </a:rPr>
              <a:t>Step</a:t>
            </a:r>
            <a:r>
              <a:rPr sz="5400" spc="-85" dirty="0">
                <a:latin typeface="Book Antiqua"/>
                <a:cs typeface="Book Antiqua"/>
              </a:rPr>
              <a:t> </a:t>
            </a:r>
            <a:r>
              <a:rPr sz="5400" dirty="0">
                <a:latin typeface="Book Antiqua"/>
                <a:cs typeface="Book Antiqua"/>
              </a:rPr>
              <a:t>2</a:t>
            </a:r>
            <a:endParaRPr sz="54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8641" y="2631429"/>
            <a:ext cx="3897629" cy="318262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77825" marR="5080" indent="-365760">
              <a:lnSpc>
                <a:spcPts val="2690"/>
              </a:lnSpc>
              <a:spcBef>
                <a:spcPts val="745"/>
              </a:spcBef>
            </a:pPr>
            <a:r>
              <a:rPr sz="2800" spc="215" dirty="0">
                <a:solidFill>
                  <a:srgbClr val="4E81BD"/>
                </a:solidFill>
                <a:latin typeface="MS UI Gothic"/>
                <a:cs typeface="MS UI Gothic"/>
              </a:rPr>
              <a:t>a</a:t>
            </a:r>
            <a:r>
              <a:rPr sz="2800" spc="215" dirty="0">
                <a:solidFill>
                  <a:srgbClr val="252525"/>
                </a:solidFill>
                <a:latin typeface="Book Antiqua"/>
                <a:cs typeface="Book Antiqua"/>
              </a:rPr>
              <a:t>Locate </a:t>
            </a:r>
            <a:r>
              <a:rPr sz="2800" spc="-5" dirty="0">
                <a:solidFill>
                  <a:srgbClr val="252525"/>
                </a:solidFill>
                <a:latin typeface="Book Antiqua"/>
                <a:cs typeface="Book Antiqua"/>
              </a:rPr>
              <a:t>the toggle  </a:t>
            </a:r>
            <a:r>
              <a:rPr sz="2800" spc="-10" dirty="0">
                <a:solidFill>
                  <a:srgbClr val="252525"/>
                </a:solidFill>
                <a:latin typeface="Book Antiqua"/>
                <a:cs typeface="Book Antiqua"/>
              </a:rPr>
              <a:t>switch </a:t>
            </a:r>
            <a:r>
              <a:rPr sz="2800" spc="-5" dirty="0">
                <a:solidFill>
                  <a:srgbClr val="252525"/>
                </a:solidFill>
                <a:latin typeface="Book Antiqua"/>
                <a:cs typeface="Book Antiqua"/>
              </a:rPr>
              <a:t>on the right  side of the</a:t>
            </a:r>
            <a:r>
              <a:rPr sz="2800" spc="-8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800" spc="-5" dirty="0">
                <a:solidFill>
                  <a:srgbClr val="252525"/>
                </a:solidFill>
                <a:latin typeface="Book Antiqua"/>
                <a:cs typeface="Book Antiqua"/>
              </a:rPr>
              <a:t>microscope  between the oculars  and objectives. This  </a:t>
            </a:r>
            <a:r>
              <a:rPr sz="2800" spc="-10" dirty="0">
                <a:solidFill>
                  <a:srgbClr val="252525"/>
                </a:solidFill>
                <a:latin typeface="Book Antiqua"/>
                <a:cs typeface="Book Antiqua"/>
              </a:rPr>
              <a:t>switch </a:t>
            </a:r>
            <a:r>
              <a:rPr sz="2800" spc="-5" dirty="0">
                <a:solidFill>
                  <a:srgbClr val="252525"/>
                </a:solidFill>
                <a:latin typeface="Book Antiqua"/>
                <a:cs typeface="Book Antiqua"/>
              </a:rPr>
              <a:t>controls the  shutter for the  mercury light to the  objective lens.</a:t>
            </a:r>
            <a:endParaRPr sz="2800">
              <a:latin typeface="Book Antiqua"/>
              <a:cs typeface="Book Antiqu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108447" y="2281427"/>
            <a:ext cx="4631435" cy="4655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4503" y="1863332"/>
            <a:ext cx="7369809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25495" algn="l"/>
                <a:tab pos="7356475" algn="l"/>
              </a:tabLst>
            </a:pPr>
            <a:r>
              <a:rPr sz="5400" strike="sngStrike" dirty="0">
                <a:solidFill>
                  <a:srgbClr val="548ED5"/>
                </a:solidFill>
                <a:latin typeface="Times New Roman"/>
                <a:cs typeface="Times New Roman"/>
              </a:rPr>
              <a:t> 	</a:t>
            </a:r>
            <a:r>
              <a:rPr sz="5400" strike="sngStrike" spc="2700" dirty="0">
                <a:solidFill>
                  <a:srgbClr val="548ED5"/>
                </a:solidFill>
                <a:latin typeface="MS UI Gothic"/>
                <a:cs typeface="MS UI Gothic"/>
              </a:rPr>
              <a:t>e	</a:t>
            </a:r>
            <a:endParaRPr sz="5400">
              <a:latin typeface="MS UI Gothic"/>
              <a:cs typeface="MS UI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87790" y="1029703"/>
            <a:ext cx="207073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5" dirty="0">
                <a:latin typeface="Book Antiqua"/>
                <a:cs typeface="Book Antiqua"/>
              </a:rPr>
              <a:t>Step</a:t>
            </a:r>
            <a:r>
              <a:rPr sz="6000" spc="-65" dirty="0">
                <a:latin typeface="Book Antiqua"/>
                <a:cs typeface="Book Antiqua"/>
              </a:rPr>
              <a:t> </a:t>
            </a:r>
            <a:r>
              <a:rPr sz="6000" dirty="0">
                <a:latin typeface="Book Antiqua"/>
                <a:cs typeface="Book Antiqua"/>
              </a:rPr>
              <a:t>3</a:t>
            </a:r>
            <a:endParaRPr sz="60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87179" y="2526273"/>
            <a:ext cx="3916045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8460" marR="5080" indent="-365760">
              <a:lnSpc>
                <a:spcPct val="100000"/>
              </a:lnSpc>
              <a:spcBef>
                <a:spcPts val="100"/>
              </a:spcBef>
            </a:pPr>
            <a:r>
              <a:rPr sz="2400" spc="1255" dirty="0">
                <a:solidFill>
                  <a:srgbClr val="4E81BD"/>
                </a:solidFill>
                <a:latin typeface="MS UI Gothic"/>
                <a:cs typeface="MS UI Gothic"/>
              </a:rPr>
              <a:t>a</a:t>
            </a:r>
            <a:r>
              <a:rPr sz="2400" spc="-265" dirty="0">
                <a:solidFill>
                  <a:srgbClr val="4E81BD"/>
                </a:solidFill>
                <a:latin typeface="MS UI Gothic"/>
                <a:cs typeface="MS UI Gothic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Select the appropriate dye  for your object (this will  depend entirely on what  you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are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going to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be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studying).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The most  common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dyes include I3  (for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use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with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CTC, DTAF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and fluorescein),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(for 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use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with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DAPI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and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f420),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N21 (for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use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with Rhoda  mine) and L3 (for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 use</a:t>
            </a:r>
            <a:endParaRPr sz="2400">
              <a:latin typeface="Book Antiqua"/>
              <a:cs typeface="Book Antiqu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0027" y="2435351"/>
            <a:ext cx="4876800" cy="458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487662" y="6549636"/>
            <a:ext cx="344995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" baseline="4629" dirty="0">
                <a:solidFill>
                  <a:srgbClr val="1E487C"/>
                </a:solidFill>
                <a:latin typeface="Book Antiqua"/>
                <a:cs typeface="Book Antiqua"/>
              </a:rPr>
              <a:t>Dr.T.V.Rao </a:t>
            </a:r>
            <a:r>
              <a:rPr sz="1800" spc="15" baseline="4629" dirty="0">
                <a:solidFill>
                  <a:srgbClr val="1E487C"/>
                </a:solidFill>
                <a:latin typeface="Book Antiqua"/>
                <a:cs typeface="Book Antiqua"/>
              </a:rPr>
              <a:t>MD</a:t>
            </a:r>
            <a:r>
              <a:rPr sz="2400" spc="10" dirty="0">
                <a:solidFill>
                  <a:srgbClr val="252525"/>
                </a:solidFill>
                <a:latin typeface="Book Antiqua"/>
                <a:cs typeface="Book Antiqua"/>
              </a:rPr>
              <a:t>with</a:t>
            </a:r>
            <a:r>
              <a:rPr sz="2400" spc="-15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fluorescein).</a:t>
            </a:r>
            <a:endParaRPr sz="24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23318" y="6686796"/>
            <a:ext cx="177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1E487C"/>
                </a:solidFill>
                <a:latin typeface="Book Antiqua"/>
                <a:cs typeface="Book Antiqua"/>
              </a:rPr>
              <a:t>20</a:t>
            </a:r>
            <a:endParaRPr sz="12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2070" y="1032752"/>
            <a:ext cx="216217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185" dirty="0">
                <a:latin typeface="Book Antiqua"/>
                <a:cs typeface="Book Antiqua"/>
              </a:rPr>
              <a:t>Step</a:t>
            </a:r>
            <a:r>
              <a:rPr sz="6000" spc="-100" dirty="0">
                <a:latin typeface="Book Antiqua"/>
                <a:cs typeface="Book Antiqua"/>
              </a:rPr>
              <a:t> </a:t>
            </a:r>
            <a:r>
              <a:rPr sz="6000" dirty="0">
                <a:latin typeface="Book Antiqua"/>
                <a:cs typeface="Book Antiqua"/>
              </a:rPr>
              <a:t>4</a:t>
            </a:r>
            <a:endParaRPr sz="60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8309">
              <a:lnSpc>
                <a:spcPct val="100000"/>
              </a:lnSpc>
              <a:spcBef>
                <a:spcPts val="100"/>
              </a:spcBef>
              <a:tabLst>
                <a:tab pos="3761104" algn="l"/>
                <a:tab pos="7792084" algn="l"/>
              </a:tabLst>
            </a:pPr>
            <a:r>
              <a:rPr strike="sngStrike" dirty="0"/>
              <a:t> 	</a:t>
            </a:r>
            <a:r>
              <a:rPr strike="sngStrike" spc="2700" dirty="0">
                <a:latin typeface="MS UI Gothic"/>
                <a:cs typeface="MS UI Gothic"/>
              </a:rPr>
              <a:t>e	</a:t>
            </a:r>
          </a:p>
          <a:p>
            <a:pPr marL="377825" marR="3891279" indent="-365760">
              <a:lnSpc>
                <a:spcPct val="100000"/>
              </a:lnSpc>
              <a:spcBef>
                <a:spcPts val="110"/>
              </a:spcBef>
            </a:pPr>
            <a:r>
              <a:rPr sz="3200" spc="415" dirty="0">
                <a:solidFill>
                  <a:srgbClr val="4E81BD"/>
                </a:solidFill>
                <a:latin typeface="MS UI Gothic"/>
                <a:cs typeface="MS UI Gothic"/>
              </a:rPr>
              <a:t>a</a:t>
            </a:r>
            <a:r>
              <a:rPr sz="3200" spc="415" dirty="0">
                <a:solidFill>
                  <a:srgbClr val="252525"/>
                </a:solidFill>
                <a:latin typeface="Book Antiqua"/>
                <a:cs typeface="Book Antiqua"/>
              </a:rPr>
              <a:t>Put </a:t>
            </a:r>
            <a:r>
              <a:rPr sz="3200" spc="-5" dirty="0">
                <a:solidFill>
                  <a:srgbClr val="252525"/>
                </a:solidFill>
                <a:latin typeface="Book Antiqua"/>
                <a:cs typeface="Book Antiqua"/>
              </a:rPr>
              <a:t>the </a:t>
            </a:r>
            <a:r>
              <a:rPr sz="3200" dirty="0">
                <a:solidFill>
                  <a:srgbClr val="252525"/>
                </a:solidFill>
                <a:latin typeface="Book Antiqua"/>
                <a:cs typeface="Book Antiqua"/>
              </a:rPr>
              <a:t>filter </a:t>
            </a:r>
            <a:r>
              <a:rPr sz="3200" spc="-5" dirty="0">
                <a:solidFill>
                  <a:srgbClr val="252525"/>
                </a:solidFill>
                <a:latin typeface="Book Antiqua"/>
                <a:cs typeface="Book Antiqua"/>
              </a:rPr>
              <a:t>(dye)  into the tray  operated </a:t>
            </a:r>
            <a:r>
              <a:rPr sz="3200" dirty="0">
                <a:solidFill>
                  <a:srgbClr val="252525"/>
                </a:solidFill>
                <a:latin typeface="Book Antiqua"/>
                <a:cs typeface="Book Antiqua"/>
              </a:rPr>
              <a:t>by </a:t>
            </a:r>
            <a:r>
              <a:rPr sz="3200" spc="-5" dirty="0">
                <a:solidFill>
                  <a:srgbClr val="252525"/>
                </a:solidFill>
                <a:latin typeface="Book Antiqua"/>
                <a:cs typeface="Book Antiqua"/>
              </a:rPr>
              <a:t>the  </a:t>
            </a:r>
            <a:r>
              <a:rPr sz="3200" dirty="0">
                <a:solidFill>
                  <a:srgbClr val="252525"/>
                </a:solidFill>
                <a:latin typeface="Book Antiqua"/>
                <a:cs typeface="Book Antiqua"/>
              </a:rPr>
              <a:t>silver </a:t>
            </a:r>
            <a:r>
              <a:rPr sz="3200" spc="-5" dirty="0">
                <a:solidFill>
                  <a:srgbClr val="252525"/>
                </a:solidFill>
                <a:latin typeface="Book Antiqua"/>
                <a:cs typeface="Book Antiqua"/>
              </a:rPr>
              <a:t>sliding knob.  </a:t>
            </a:r>
            <a:r>
              <a:rPr sz="3200" dirty="0">
                <a:solidFill>
                  <a:srgbClr val="252525"/>
                </a:solidFill>
                <a:latin typeface="Book Antiqua"/>
                <a:cs typeface="Book Antiqua"/>
              </a:rPr>
              <a:t>To remove </a:t>
            </a:r>
            <a:r>
              <a:rPr sz="3200" spc="-5" dirty="0">
                <a:solidFill>
                  <a:srgbClr val="252525"/>
                </a:solidFill>
                <a:latin typeface="Book Antiqua"/>
                <a:cs typeface="Book Antiqua"/>
              </a:rPr>
              <a:t>the</a:t>
            </a:r>
            <a:r>
              <a:rPr sz="3200" spc="-65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3200" spc="-5" dirty="0">
                <a:solidFill>
                  <a:srgbClr val="252525"/>
                </a:solidFill>
                <a:latin typeface="Book Antiqua"/>
                <a:cs typeface="Book Antiqua"/>
              </a:rPr>
              <a:t>tray,  simply pull the  </a:t>
            </a:r>
            <a:r>
              <a:rPr sz="3200" dirty="0">
                <a:solidFill>
                  <a:srgbClr val="252525"/>
                </a:solidFill>
                <a:latin typeface="Book Antiqua"/>
                <a:cs typeface="Book Antiqua"/>
              </a:rPr>
              <a:t>silver </a:t>
            </a:r>
            <a:r>
              <a:rPr sz="3200" spc="-5" dirty="0">
                <a:solidFill>
                  <a:srgbClr val="252525"/>
                </a:solidFill>
                <a:latin typeface="Book Antiqua"/>
                <a:cs typeface="Book Antiqua"/>
              </a:rPr>
              <a:t>knob</a:t>
            </a:r>
            <a:r>
              <a:rPr sz="3200" spc="-15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3200" spc="-5" dirty="0">
                <a:solidFill>
                  <a:srgbClr val="252525"/>
                </a:solidFill>
                <a:latin typeface="Book Antiqua"/>
                <a:cs typeface="Book Antiqua"/>
              </a:rPr>
              <a:t>out.</a:t>
            </a:r>
            <a:endParaRPr sz="320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00600" y="2363724"/>
            <a:ext cx="5164835" cy="4951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3866" y="982459"/>
            <a:ext cx="237871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200" dirty="0">
                <a:latin typeface="Book Antiqua"/>
                <a:cs typeface="Book Antiqua"/>
              </a:rPr>
              <a:t>Step</a:t>
            </a:r>
            <a:r>
              <a:rPr sz="6600" spc="-70" dirty="0">
                <a:latin typeface="Book Antiqua"/>
                <a:cs typeface="Book Antiqua"/>
              </a:rPr>
              <a:t> </a:t>
            </a:r>
            <a:r>
              <a:rPr sz="6600" dirty="0">
                <a:latin typeface="Book Antiqua"/>
                <a:cs typeface="Book Antiqua"/>
              </a:rPr>
              <a:t>5</a:t>
            </a:r>
            <a:endParaRPr sz="6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4503" y="1863332"/>
            <a:ext cx="7689850" cy="4422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6150"/>
              </a:lnSpc>
              <a:spcBef>
                <a:spcPts val="100"/>
              </a:spcBef>
              <a:tabLst>
                <a:tab pos="3325495" algn="l"/>
                <a:tab pos="7356475" algn="l"/>
              </a:tabLst>
            </a:pPr>
            <a:r>
              <a:rPr sz="5400" strike="sngStrike" dirty="0">
                <a:solidFill>
                  <a:srgbClr val="548ED5"/>
                </a:solidFill>
                <a:latin typeface="Times New Roman"/>
                <a:cs typeface="Times New Roman"/>
              </a:rPr>
              <a:t> 	</a:t>
            </a:r>
            <a:r>
              <a:rPr sz="5400" strike="sngStrike" spc="2700" dirty="0">
                <a:solidFill>
                  <a:srgbClr val="548ED5"/>
                </a:solidFill>
                <a:latin typeface="MS UI Gothic"/>
                <a:cs typeface="MS UI Gothic"/>
              </a:rPr>
              <a:t>e	</a:t>
            </a:r>
            <a:endParaRPr sz="5400">
              <a:latin typeface="MS UI Gothic"/>
              <a:cs typeface="MS UI Gothic"/>
            </a:endParaRPr>
          </a:p>
          <a:p>
            <a:pPr marL="3865245">
              <a:lnSpc>
                <a:spcPts val="2550"/>
              </a:lnSpc>
            </a:pPr>
            <a:r>
              <a:rPr sz="2400" spc="1255" dirty="0">
                <a:solidFill>
                  <a:srgbClr val="4E81BD"/>
                </a:solidFill>
                <a:latin typeface="MS UI Gothic"/>
                <a:cs typeface="MS UI Gothic"/>
              </a:rPr>
              <a:t>a</a:t>
            </a:r>
            <a:r>
              <a:rPr sz="2400" spc="-254" dirty="0">
                <a:solidFill>
                  <a:srgbClr val="4E81BD"/>
                </a:solidFill>
                <a:latin typeface="MS UI Gothic"/>
                <a:cs typeface="MS UI Gothic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Select the lens you would</a:t>
            </a:r>
            <a:endParaRPr sz="2400">
              <a:latin typeface="Book Antiqua"/>
              <a:cs typeface="Book Antiqua"/>
            </a:endParaRPr>
          </a:p>
          <a:p>
            <a:pPr marL="4231005" marR="34925">
              <a:lnSpc>
                <a:spcPct val="100000"/>
              </a:lnSpc>
            </a:pP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like to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use. The 63x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objective lens will have  the highest numerical  aperture.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The 100x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objective lens will have  the highest magnitude  that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can be used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with the 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mercury-based</a:t>
            </a:r>
            <a:r>
              <a:rPr sz="2400" spc="-9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florescent  light</a:t>
            </a:r>
            <a:r>
              <a:rPr sz="2400" spc="15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source.</a:t>
            </a:r>
            <a:endParaRPr sz="240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4743" y="2584704"/>
            <a:ext cx="4087367" cy="47304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87206" y="977888"/>
            <a:ext cx="227203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5" dirty="0">
                <a:latin typeface="Book Antiqua"/>
                <a:cs typeface="Book Antiqua"/>
              </a:rPr>
              <a:t>Step</a:t>
            </a:r>
            <a:r>
              <a:rPr sz="6600" spc="-100" dirty="0">
                <a:latin typeface="Book Antiqua"/>
                <a:cs typeface="Book Antiqua"/>
              </a:rPr>
              <a:t> </a:t>
            </a:r>
            <a:r>
              <a:rPr sz="6600" dirty="0">
                <a:latin typeface="Book Antiqua"/>
                <a:cs typeface="Book Antiqua"/>
              </a:rPr>
              <a:t>6</a:t>
            </a:r>
            <a:endParaRPr sz="6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8309">
              <a:lnSpc>
                <a:spcPts val="6450"/>
              </a:lnSpc>
              <a:spcBef>
                <a:spcPts val="100"/>
              </a:spcBef>
              <a:tabLst>
                <a:tab pos="3761104" algn="l"/>
                <a:tab pos="7792084" algn="l"/>
              </a:tabLst>
            </a:pPr>
            <a:r>
              <a:rPr strike="sngStrike" dirty="0"/>
              <a:t> 	</a:t>
            </a:r>
            <a:r>
              <a:rPr strike="sngStrike" spc="2700" dirty="0">
                <a:latin typeface="MS UI Gothic"/>
                <a:cs typeface="MS UI Gothic"/>
              </a:rPr>
              <a:t>e	</a:t>
            </a:r>
          </a:p>
          <a:p>
            <a:pPr marL="377825" marR="3885565" indent="-365760">
              <a:lnSpc>
                <a:spcPts val="2380"/>
              </a:lnSpc>
              <a:spcBef>
                <a:spcPts val="265"/>
              </a:spcBef>
            </a:pPr>
            <a:r>
              <a:rPr sz="2200" spc="1145" dirty="0">
                <a:solidFill>
                  <a:srgbClr val="4E81BD"/>
                </a:solidFill>
                <a:latin typeface="MS UI Gothic"/>
                <a:cs typeface="MS UI Gothic"/>
              </a:rPr>
              <a:t>a </a:t>
            </a:r>
            <a:r>
              <a:rPr sz="2200" spc="-10" dirty="0">
                <a:solidFill>
                  <a:srgbClr val="252525"/>
                </a:solidFill>
                <a:latin typeface="Book Antiqua"/>
                <a:cs typeface="Book Antiqua"/>
              </a:rPr>
              <a:t>Turn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the light off when  finished,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and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mark the time.  Wait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30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minutes before  turning the light back on, or  the lamp could explode. It is  a good idea to keep track of  how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many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hours the lamp</a:t>
            </a:r>
            <a:r>
              <a:rPr sz="2200" spc="-6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is  in use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and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replace it  according to the  manufacture's guidelines.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37047" y="2435351"/>
            <a:ext cx="4503420" cy="48798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3866" y="982459"/>
            <a:ext cx="237871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200" dirty="0">
                <a:latin typeface="Book Antiqua"/>
                <a:cs typeface="Book Antiqua"/>
              </a:rPr>
              <a:t>Step</a:t>
            </a:r>
            <a:r>
              <a:rPr sz="6600" spc="-70" dirty="0">
                <a:latin typeface="Book Antiqua"/>
                <a:cs typeface="Book Antiqua"/>
              </a:rPr>
              <a:t> </a:t>
            </a:r>
            <a:r>
              <a:rPr sz="6600" dirty="0">
                <a:latin typeface="Book Antiqua"/>
                <a:cs typeface="Book Antiqua"/>
              </a:rPr>
              <a:t>7</a:t>
            </a:r>
            <a:endParaRPr sz="6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4503" y="1863332"/>
            <a:ext cx="7563484" cy="4699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25495" algn="l"/>
                <a:tab pos="7356475" algn="l"/>
              </a:tabLst>
            </a:pPr>
            <a:r>
              <a:rPr sz="5400" strike="sngStrike" dirty="0">
                <a:solidFill>
                  <a:srgbClr val="548ED5"/>
                </a:solidFill>
                <a:latin typeface="Times New Roman"/>
                <a:cs typeface="Times New Roman"/>
              </a:rPr>
              <a:t> 	</a:t>
            </a:r>
            <a:r>
              <a:rPr sz="5400" strike="sngStrike" spc="2700" dirty="0">
                <a:solidFill>
                  <a:srgbClr val="548ED5"/>
                </a:solidFill>
                <a:latin typeface="MS UI Gothic"/>
                <a:cs typeface="MS UI Gothic"/>
              </a:rPr>
              <a:t>e	</a:t>
            </a:r>
            <a:endParaRPr sz="5400">
              <a:latin typeface="MS UI Gothic"/>
              <a:cs typeface="MS UI Gothic"/>
            </a:endParaRPr>
          </a:p>
          <a:p>
            <a:pPr marL="4231005" marR="5080" indent="-365760">
              <a:lnSpc>
                <a:spcPct val="100000"/>
              </a:lnSpc>
              <a:spcBef>
                <a:spcPts val="85"/>
              </a:spcBef>
            </a:pPr>
            <a:r>
              <a:rPr sz="3600" spc="310" dirty="0">
                <a:solidFill>
                  <a:srgbClr val="4E81BD"/>
                </a:solidFill>
                <a:latin typeface="MS UI Gothic"/>
                <a:cs typeface="MS UI Gothic"/>
              </a:rPr>
              <a:t>a</a:t>
            </a:r>
            <a:r>
              <a:rPr sz="3600" spc="310" dirty="0">
                <a:solidFill>
                  <a:srgbClr val="252525"/>
                </a:solidFill>
                <a:latin typeface="Book Antiqua"/>
                <a:cs typeface="Book Antiqua"/>
              </a:rPr>
              <a:t>Clean </a:t>
            </a:r>
            <a:r>
              <a:rPr sz="3600" dirty="0">
                <a:solidFill>
                  <a:srgbClr val="252525"/>
                </a:solidFill>
                <a:latin typeface="Book Antiqua"/>
                <a:cs typeface="Book Antiqua"/>
              </a:rPr>
              <a:t>off the  </a:t>
            </a:r>
            <a:r>
              <a:rPr sz="3600" spc="-5" dirty="0">
                <a:solidFill>
                  <a:srgbClr val="252525"/>
                </a:solidFill>
                <a:latin typeface="Book Antiqua"/>
                <a:cs typeface="Book Antiqua"/>
              </a:rPr>
              <a:t>microscope lens  with lens paper,  </a:t>
            </a:r>
            <a:r>
              <a:rPr sz="3600" dirty="0">
                <a:solidFill>
                  <a:srgbClr val="252525"/>
                </a:solidFill>
                <a:latin typeface="Book Antiqua"/>
                <a:cs typeface="Book Antiqua"/>
              </a:rPr>
              <a:t>or </a:t>
            </a:r>
            <a:r>
              <a:rPr sz="3600" spc="-5" dirty="0">
                <a:solidFill>
                  <a:srgbClr val="252525"/>
                </a:solidFill>
                <a:latin typeface="Book Antiqua"/>
                <a:cs typeface="Book Antiqua"/>
              </a:rPr>
              <a:t>if really</a:t>
            </a:r>
            <a:r>
              <a:rPr sz="3600" spc="-4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3600" spc="-5" dirty="0">
                <a:solidFill>
                  <a:srgbClr val="252525"/>
                </a:solidFill>
                <a:latin typeface="Book Antiqua"/>
                <a:cs typeface="Book Antiqua"/>
              </a:rPr>
              <a:t>dirty,  use </a:t>
            </a:r>
            <a:r>
              <a:rPr sz="3600" dirty="0">
                <a:solidFill>
                  <a:srgbClr val="252525"/>
                </a:solidFill>
                <a:latin typeface="Book Antiqua"/>
                <a:cs typeface="Book Antiqua"/>
              </a:rPr>
              <a:t>a </a:t>
            </a:r>
            <a:r>
              <a:rPr sz="3600" spc="-5" dirty="0">
                <a:solidFill>
                  <a:srgbClr val="252525"/>
                </a:solidFill>
                <a:latin typeface="Book Antiqua"/>
                <a:cs typeface="Book Antiqua"/>
              </a:rPr>
              <a:t>cotton  swap </a:t>
            </a:r>
            <a:r>
              <a:rPr sz="3600" dirty="0">
                <a:solidFill>
                  <a:srgbClr val="252525"/>
                </a:solidFill>
                <a:latin typeface="Book Antiqua"/>
                <a:cs typeface="Book Antiqua"/>
              </a:rPr>
              <a:t>and </a:t>
            </a:r>
            <a:r>
              <a:rPr sz="3600" spc="-5" dirty="0">
                <a:solidFill>
                  <a:srgbClr val="252525"/>
                </a:solidFill>
                <a:latin typeface="Book Antiqua"/>
                <a:cs typeface="Book Antiqua"/>
              </a:rPr>
              <a:t>glass  cleaner.</a:t>
            </a:r>
            <a:endParaRPr sz="360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8627" y="2510027"/>
            <a:ext cx="4503420" cy="48051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5405" y="962648"/>
            <a:ext cx="8215630" cy="1749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3600" spc="100" dirty="0">
                <a:solidFill>
                  <a:srgbClr val="1E487C"/>
                </a:solidFill>
                <a:latin typeface="Book Antiqua"/>
                <a:cs typeface="Book Antiqua"/>
              </a:rPr>
              <a:t>Differences </a:t>
            </a:r>
            <a:r>
              <a:rPr sz="3600" spc="75" dirty="0">
                <a:solidFill>
                  <a:srgbClr val="1E487C"/>
                </a:solidFill>
                <a:latin typeface="Book Antiqua"/>
                <a:cs typeface="Book Antiqua"/>
              </a:rPr>
              <a:t>between </a:t>
            </a:r>
            <a:r>
              <a:rPr sz="3600" spc="65" dirty="0">
                <a:solidFill>
                  <a:srgbClr val="1E487C"/>
                </a:solidFill>
                <a:latin typeface="Book Antiqua"/>
                <a:cs typeface="Book Antiqua"/>
              </a:rPr>
              <a:t>Conventional</a:t>
            </a:r>
            <a:r>
              <a:rPr sz="3600" spc="-204" dirty="0">
                <a:solidFill>
                  <a:srgbClr val="1E487C"/>
                </a:solidFill>
                <a:latin typeface="Book Antiqua"/>
                <a:cs typeface="Book Antiqua"/>
              </a:rPr>
              <a:t> </a:t>
            </a:r>
            <a:r>
              <a:rPr sz="3600" spc="30" dirty="0">
                <a:solidFill>
                  <a:srgbClr val="1E487C"/>
                </a:solidFill>
                <a:latin typeface="Book Antiqua"/>
                <a:cs typeface="Book Antiqua"/>
              </a:rPr>
              <a:t>and  </a:t>
            </a:r>
            <a:r>
              <a:rPr sz="3600" spc="45" dirty="0">
                <a:solidFill>
                  <a:srgbClr val="1E487C"/>
                </a:solidFill>
                <a:latin typeface="Book Antiqua"/>
                <a:cs typeface="Book Antiqua"/>
              </a:rPr>
              <a:t>Fluorescent</a:t>
            </a:r>
            <a:r>
              <a:rPr sz="3600" spc="-5" dirty="0">
                <a:solidFill>
                  <a:srgbClr val="1E487C"/>
                </a:solidFill>
                <a:latin typeface="Book Antiqua"/>
                <a:cs typeface="Book Antiqua"/>
              </a:rPr>
              <a:t> </a:t>
            </a:r>
            <a:r>
              <a:rPr sz="3600" spc="55" dirty="0">
                <a:solidFill>
                  <a:srgbClr val="1E487C"/>
                </a:solidFill>
                <a:latin typeface="Book Antiqua"/>
                <a:cs typeface="Book Antiqua"/>
              </a:rPr>
              <a:t>Microscope</a:t>
            </a:r>
            <a:endParaRPr sz="3600">
              <a:latin typeface="Book Antiqua"/>
              <a:cs typeface="Book Antiqua"/>
            </a:endParaRPr>
          </a:p>
          <a:p>
            <a:pPr algn="ctr">
              <a:lnSpc>
                <a:spcPts val="4930"/>
              </a:lnSpc>
              <a:tabLst>
                <a:tab pos="3312795" algn="l"/>
                <a:tab pos="7343775" algn="l"/>
              </a:tabLst>
            </a:pPr>
            <a:r>
              <a:rPr sz="5400" strike="sngStrike" dirty="0">
                <a:solidFill>
                  <a:srgbClr val="548ED5"/>
                </a:solidFill>
                <a:latin typeface="Times New Roman"/>
                <a:cs typeface="Times New Roman"/>
              </a:rPr>
              <a:t> 	</a:t>
            </a:r>
            <a:r>
              <a:rPr sz="5400" strike="sngStrike" spc="2700" dirty="0">
                <a:solidFill>
                  <a:srgbClr val="548ED5"/>
                </a:solidFill>
                <a:latin typeface="MS UI Gothic"/>
                <a:cs typeface="MS UI Gothic"/>
              </a:rPr>
              <a:t>e	</a:t>
            </a:r>
            <a:endParaRPr sz="5400">
              <a:latin typeface="MS UI Gothic"/>
              <a:cs typeface="MS UI Gothic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98641" y="2706105"/>
            <a:ext cx="3665854" cy="3010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7825" marR="5080" indent="-365760">
              <a:lnSpc>
                <a:spcPct val="99900"/>
              </a:lnSpc>
              <a:spcBef>
                <a:spcPts val="100"/>
              </a:spcBef>
            </a:pPr>
            <a:r>
              <a:rPr sz="2800" spc="380" dirty="0">
                <a:solidFill>
                  <a:srgbClr val="4E81BD"/>
                </a:solidFill>
                <a:latin typeface="MS UI Gothic"/>
                <a:cs typeface="MS UI Gothic"/>
              </a:rPr>
              <a:t>a</a:t>
            </a:r>
            <a:r>
              <a:rPr sz="2800" spc="380" dirty="0">
                <a:solidFill>
                  <a:srgbClr val="252525"/>
                </a:solidFill>
                <a:latin typeface="Book Antiqua"/>
                <a:cs typeface="Book Antiqua"/>
              </a:rPr>
              <a:t>The </a:t>
            </a:r>
            <a:r>
              <a:rPr sz="2800" spc="45" dirty="0">
                <a:solidFill>
                  <a:srgbClr val="FF0000"/>
                </a:solidFill>
                <a:latin typeface="Book Antiqua"/>
                <a:cs typeface="Book Antiqua"/>
              </a:rPr>
              <a:t>Conventional  </a:t>
            </a:r>
            <a:r>
              <a:rPr sz="2800" spc="25" dirty="0">
                <a:solidFill>
                  <a:srgbClr val="FF0000"/>
                </a:solidFill>
                <a:latin typeface="Book Antiqua"/>
                <a:cs typeface="Book Antiqua"/>
              </a:rPr>
              <a:t>microscope </a:t>
            </a:r>
            <a:r>
              <a:rPr sz="2800" spc="-5" dirty="0">
                <a:solidFill>
                  <a:srgbClr val="252525"/>
                </a:solidFill>
                <a:latin typeface="Book Antiqua"/>
                <a:cs typeface="Book Antiqua"/>
              </a:rPr>
              <a:t>uses  visible light </a:t>
            </a:r>
            <a:r>
              <a:rPr sz="2800" dirty="0">
                <a:solidFill>
                  <a:srgbClr val="252525"/>
                </a:solidFill>
                <a:latin typeface="Book Antiqua"/>
                <a:cs typeface="Book Antiqua"/>
              </a:rPr>
              <a:t>(400-700  </a:t>
            </a:r>
            <a:r>
              <a:rPr sz="2800" spc="-5" dirty="0">
                <a:solidFill>
                  <a:srgbClr val="252525"/>
                </a:solidFill>
                <a:latin typeface="Book Antiqua"/>
                <a:cs typeface="Book Antiqua"/>
              </a:rPr>
              <a:t>nanometers) </a:t>
            </a:r>
            <a:r>
              <a:rPr sz="2800" spc="-10" dirty="0">
                <a:solidFill>
                  <a:srgbClr val="252525"/>
                </a:solidFill>
                <a:latin typeface="Book Antiqua"/>
                <a:cs typeface="Book Antiqua"/>
              </a:rPr>
              <a:t>to  </a:t>
            </a:r>
            <a:r>
              <a:rPr sz="2800" spc="-5" dirty="0">
                <a:solidFill>
                  <a:srgbClr val="252525"/>
                </a:solidFill>
                <a:latin typeface="Book Antiqua"/>
                <a:cs typeface="Book Antiqua"/>
              </a:rPr>
              <a:t>illuminate and  produce a magnified  image of a</a:t>
            </a:r>
            <a:r>
              <a:rPr sz="2800" spc="-15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800" spc="-5" dirty="0">
                <a:solidFill>
                  <a:srgbClr val="252525"/>
                </a:solidFill>
                <a:latin typeface="Book Antiqua"/>
                <a:cs typeface="Book Antiqua"/>
              </a:rPr>
              <a:t>sample.</a:t>
            </a:r>
            <a:endParaRPr sz="28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87179" y="2652765"/>
            <a:ext cx="3918585" cy="38709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78460" marR="5080" indent="-365760">
              <a:lnSpc>
                <a:spcPct val="80000"/>
              </a:lnSpc>
              <a:spcBef>
                <a:spcPts val="625"/>
              </a:spcBef>
            </a:pPr>
            <a:r>
              <a:rPr sz="2000" spc="1050" dirty="0">
                <a:solidFill>
                  <a:srgbClr val="4E81BD"/>
                </a:solidFill>
                <a:latin typeface="MS UI Gothic"/>
                <a:cs typeface="MS UI Gothic"/>
              </a:rPr>
              <a:t>a </a:t>
            </a:r>
            <a:r>
              <a:rPr sz="2000" dirty="0">
                <a:solidFill>
                  <a:srgbClr val="FF0000"/>
                </a:solidFill>
                <a:latin typeface="Book Antiqua"/>
                <a:cs typeface="Book Antiqua"/>
              </a:rPr>
              <a:t>A </a:t>
            </a:r>
            <a:r>
              <a:rPr sz="2000" spc="35" dirty="0">
                <a:solidFill>
                  <a:srgbClr val="FF0000"/>
                </a:solidFill>
                <a:latin typeface="Book Antiqua"/>
                <a:cs typeface="Book Antiqua"/>
              </a:rPr>
              <a:t>fluorescence </a:t>
            </a:r>
            <a:r>
              <a:rPr sz="2000" spc="20" dirty="0">
                <a:solidFill>
                  <a:srgbClr val="FF0000"/>
                </a:solidFill>
                <a:latin typeface="Book Antiqua"/>
                <a:cs typeface="Book Antiqua"/>
              </a:rPr>
              <a:t>microscope</a:t>
            </a:r>
            <a:r>
              <a:rPr sz="2200" spc="20" dirty="0">
                <a:solidFill>
                  <a:srgbClr val="99FF32"/>
                </a:solidFill>
                <a:latin typeface="Book Antiqua"/>
                <a:cs typeface="Book Antiqua"/>
              </a:rPr>
              <a:t>, 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uses a much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higher  intensity light source  which excites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fluorescent species in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sample of interest. This  fluorescent species in turn  emits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lower energy light  of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longer wavelength  that produces the  magnified image instead  of the original light  source.</a:t>
            </a:r>
            <a:endParaRPr sz="24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4503" y="1863332"/>
            <a:ext cx="7369809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25495" algn="l"/>
                <a:tab pos="7356475" algn="l"/>
              </a:tabLst>
            </a:pPr>
            <a:r>
              <a:rPr sz="5400" strike="sngStrike" dirty="0">
                <a:solidFill>
                  <a:srgbClr val="548ED5"/>
                </a:solidFill>
                <a:latin typeface="Times New Roman"/>
                <a:cs typeface="Times New Roman"/>
              </a:rPr>
              <a:t> 	</a:t>
            </a:r>
            <a:r>
              <a:rPr sz="5400" strike="sngStrike" spc="2700" dirty="0">
                <a:solidFill>
                  <a:srgbClr val="548ED5"/>
                </a:solidFill>
                <a:latin typeface="MS UI Gothic"/>
                <a:cs typeface="MS UI Gothic"/>
              </a:rPr>
              <a:t>e	</a:t>
            </a:r>
            <a:endParaRPr sz="5400">
              <a:latin typeface="MS UI Gothic"/>
              <a:cs typeface="MS UI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84973" y="753859"/>
            <a:ext cx="6278880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00" spc="35" dirty="0">
                <a:latin typeface="Book Antiqua"/>
                <a:cs typeface="Book Antiqua"/>
              </a:rPr>
              <a:t>What </a:t>
            </a:r>
            <a:r>
              <a:rPr sz="4900" spc="150" dirty="0">
                <a:latin typeface="Book Antiqua"/>
                <a:cs typeface="Book Antiqua"/>
              </a:rPr>
              <a:t>is</a:t>
            </a:r>
            <a:r>
              <a:rPr sz="4900" spc="-50" dirty="0">
                <a:latin typeface="Book Antiqua"/>
                <a:cs typeface="Book Antiqua"/>
              </a:rPr>
              <a:t> </a:t>
            </a:r>
            <a:r>
              <a:rPr sz="4900" spc="55" dirty="0">
                <a:latin typeface="Book Antiqua"/>
                <a:cs typeface="Book Antiqua"/>
              </a:rPr>
              <a:t>Fluorescence?</a:t>
            </a:r>
            <a:endParaRPr sz="49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4653" y="2524749"/>
            <a:ext cx="34778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150" dirty="0">
                <a:solidFill>
                  <a:srgbClr val="4E81BD"/>
                </a:solidFill>
                <a:latin typeface="MS UI Gothic"/>
                <a:cs typeface="MS UI Gothic"/>
              </a:rPr>
              <a:t>a</a:t>
            </a:r>
            <a:r>
              <a:rPr sz="2800" spc="150" dirty="0">
                <a:solidFill>
                  <a:srgbClr val="FF0000"/>
                </a:solidFill>
                <a:latin typeface="Book Antiqua"/>
                <a:cs typeface="Book Antiqua"/>
              </a:rPr>
              <a:t>Fluorescence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is</a:t>
            </a:r>
            <a:r>
              <a:rPr sz="2400" spc="-30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light</a:t>
            </a:r>
            <a:endParaRPr sz="24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60412" y="2952993"/>
            <a:ext cx="3449320" cy="2951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064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produced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by a</a:t>
            </a:r>
            <a:r>
              <a:rPr sz="2400" spc="-55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substance  when it is stimulated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by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another</a:t>
            </a:r>
            <a:r>
              <a:rPr sz="2400" spc="15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light.</a:t>
            </a:r>
            <a:endParaRPr sz="2400">
              <a:latin typeface="Book Antiqua"/>
              <a:cs typeface="Book Antiqua"/>
            </a:endParaRPr>
          </a:p>
          <a:p>
            <a:pPr marL="12700" marR="5080">
              <a:lnSpc>
                <a:spcPct val="100000"/>
              </a:lnSpc>
            </a:pP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Fluorescence is called  "cold light"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because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it  does not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come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from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hot  source like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an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incandescent light</a:t>
            </a:r>
            <a:r>
              <a:rPr sz="2400" spc="1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bulb.</a:t>
            </a:r>
            <a:endParaRPr sz="2400">
              <a:latin typeface="Book Antiqua"/>
              <a:cs typeface="Book Antiqu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1579" y="2468879"/>
            <a:ext cx="4710684" cy="45857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2357" y="2716773"/>
            <a:ext cx="8226425" cy="3409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7825" marR="5080" indent="-365760">
              <a:lnSpc>
                <a:spcPct val="100000"/>
              </a:lnSpc>
              <a:spcBef>
                <a:spcPts val="100"/>
              </a:spcBef>
            </a:pPr>
            <a:r>
              <a:rPr sz="2400" spc="1255" dirty="0">
                <a:solidFill>
                  <a:srgbClr val="4E81BD"/>
                </a:solidFill>
                <a:latin typeface="MS UI Gothic"/>
                <a:cs typeface="MS UI Gothic"/>
              </a:rPr>
              <a:t>a </a:t>
            </a:r>
            <a:r>
              <a:rPr sz="2400" spc="30" dirty="0">
                <a:solidFill>
                  <a:srgbClr val="FF0000"/>
                </a:solidFill>
                <a:latin typeface="Book Antiqua"/>
                <a:cs typeface="Book Antiqua"/>
              </a:rPr>
              <a:t>Fluorescence </a:t>
            </a:r>
            <a:r>
              <a:rPr sz="2400" spc="20" dirty="0">
                <a:solidFill>
                  <a:srgbClr val="FF0000"/>
                </a:solidFill>
                <a:latin typeface="Book Antiqua"/>
                <a:cs typeface="Book Antiqua"/>
              </a:rPr>
              <a:t>microscopy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is a </a:t>
            </a:r>
            <a:r>
              <a:rPr sz="2200" spc="-10" dirty="0">
                <a:solidFill>
                  <a:srgbClr val="252525"/>
                </a:solidFill>
                <a:latin typeface="Book Antiqua"/>
                <a:cs typeface="Book Antiqua"/>
              </a:rPr>
              <a:t>unique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way of using a  microscope to discover facts about specimens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that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often are not  shown by standard bright field microscopy. In bright field  microscopy, specimens are illuminated from outside, </a:t>
            </a:r>
            <a:r>
              <a:rPr sz="2200" spc="-10" dirty="0">
                <a:solidFill>
                  <a:srgbClr val="252525"/>
                </a:solidFill>
                <a:latin typeface="Book Antiqua"/>
                <a:cs typeface="Book Antiqua"/>
              </a:rPr>
              <a:t>below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or  above,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and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dark objects are seen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against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a light background. In  fluorescence microscopy, specimens are self-illuminated by  internal light,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so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bright objects are seen in </a:t>
            </a:r>
            <a:r>
              <a:rPr sz="2200" spc="-10" dirty="0">
                <a:solidFill>
                  <a:srgbClr val="252525"/>
                </a:solidFill>
                <a:latin typeface="Book Antiqua"/>
                <a:cs typeface="Book Antiqua"/>
              </a:rPr>
              <a:t>vivid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color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against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a  dark background. Bright objects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against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dark backgrounds are  more easily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seen.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This characteristic of fluorescence microscopy  makes it very sensitive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and</a:t>
            </a:r>
            <a:r>
              <a:rPr sz="2200" spc="-2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specific.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4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34503" y="522212"/>
            <a:ext cx="7369809" cy="218948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065530" marR="1050290" algn="ctr">
              <a:lnSpc>
                <a:spcPts val="5150"/>
              </a:lnSpc>
              <a:spcBef>
                <a:spcPts val="275"/>
              </a:spcBef>
            </a:pPr>
            <a:r>
              <a:rPr sz="4300" spc="30" dirty="0">
                <a:latin typeface="Book Antiqua"/>
                <a:cs typeface="Book Antiqua"/>
              </a:rPr>
              <a:t>What </a:t>
            </a:r>
            <a:r>
              <a:rPr sz="4300" spc="125" dirty="0">
                <a:latin typeface="Book Antiqua"/>
                <a:cs typeface="Book Antiqua"/>
              </a:rPr>
              <a:t>is</a:t>
            </a:r>
            <a:r>
              <a:rPr sz="4300" spc="-80" dirty="0">
                <a:latin typeface="Book Antiqua"/>
                <a:cs typeface="Book Antiqua"/>
              </a:rPr>
              <a:t> </a:t>
            </a:r>
            <a:r>
              <a:rPr sz="4300" spc="55" dirty="0">
                <a:latin typeface="Book Antiqua"/>
                <a:cs typeface="Book Antiqua"/>
              </a:rPr>
              <a:t>Fluorescence  </a:t>
            </a:r>
            <a:r>
              <a:rPr sz="4300" spc="50" dirty="0">
                <a:latin typeface="Book Antiqua"/>
                <a:cs typeface="Book Antiqua"/>
              </a:rPr>
              <a:t>Microscopy?</a:t>
            </a:r>
            <a:endParaRPr sz="430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  <a:spcBef>
                <a:spcPts val="85"/>
              </a:spcBef>
              <a:tabLst>
                <a:tab pos="3312795" algn="l"/>
                <a:tab pos="7343775" algn="l"/>
              </a:tabLst>
            </a:pPr>
            <a:r>
              <a:rPr sz="5400" strike="sngStrike" dirty="0">
                <a:solidFill>
                  <a:srgbClr val="548ED5"/>
                </a:solidFill>
                <a:latin typeface="Times New Roman"/>
                <a:cs typeface="Times New Roman"/>
              </a:rPr>
              <a:t> 	</a:t>
            </a:r>
            <a:r>
              <a:rPr sz="5400" strike="sngStrike" spc="2700" dirty="0">
                <a:solidFill>
                  <a:srgbClr val="548ED5"/>
                </a:solidFill>
                <a:latin typeface="MS UI Gothic"/>
                <a:cs typeface="MS UI Gothic"/>
              </a:rPr>
              <a:t>e	</a:t>
            </a:r>
            <a:endParaRPr sz="5400">
              <a:latin typeface="MS UI Gothic"/>
              <a:cs typeface="MS UI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4503" y="1863332"/>
            <a:ext cx="7369809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25495" algn="l"/>
                <a:tab pos="7356475" algn="l"/>
              </a:tabLst>
            </a:pPr>
            <a:r>
              <a:rPr sz="5400" strike="sngStrike" dirty="0">
                <a:solidFill>
                  <a:srgbClr val="548ED5"/>
                </a:solidFill>
                <a:latin typeface="Times New Roman"/>
                <a:cs typeface="Times New Roman"/>
              </a:rPr>
              <a:t> 	</a:t>
            </a:r>
            <a:r>
              <a:rPr sz="5400" strike="sngStrike" spc="2700" dirty="0">
                <a:solidFill>
                  <a:srgbClr val="548ED5"/>
                </a:solidFill>
                <a:latin typeface="MS UI Gothic"/>
                <a:cs typeface="MS UI Gothic"/>
              </a:rPr>
              <a:t>e	</a:t>
            </a:r>
            <a:endParaRPr sz="5400">
              <a:latin typeface="MS UI Gothic"/>
              <a:cs typeface="MS UI Gothic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12357" y="2413497"/>
            <a:ext cx="7595870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77825" marR="5080" indent="-365760">
              <a:lnSpc>
                <a:spcPts val="2590"/>
              </a:lnSpc>
              <a:spcBef>
                <a:spcPts val="425"/>
              </a:spcBef>
            </a:pPr>
            <a:r>
              <a:rPr sz="2400" spc="1255" dirty="0">
                <a:solidFill>
                  <a:srgbClr val="4E81BD"/>
                </a:solidFill>
                <a:latin typeface="MS UI Gothic"/>
                <a:cs typeface="MS UI Gothic"/>
              </a:rPr>
              <a:t>a</a:t>
            </a:r>
            <a:r>
              <a:rPr sz="2400" spc="-165" dirty="0">
                <a:solidFill>
                  <a:srgbClr val="4E81BD"/>
                </a:solidFill>
                <a:latin typeface="MS UI Gothic"/>
                <a:cs typeface="MS UI Gothic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Most cellular components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are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colorless and cannot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be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clearly distinguished under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microscope.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The</a:t>
            </a:r>
            <a:r>
              <a:rPr sz="2400" spc="45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basic</a:t>
            </a:r>
            <a:endParaRPr sz="24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78116" y="3071865"/>
            <a:ext cx="7828280" cy="30251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premise of fluorescence microscopy is to stain the  components with dyes. Fluorescent dyes, also known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as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fluorophores of fluorochromes,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are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molecules that absorb  excitation light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at a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given wavelength (generally UV), and  after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short delay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emit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light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at a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longer wavelength.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The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delay between absorption and emission is negligible,  generally on the order of nanoseconds.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The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emission light 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can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then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be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filtered from the excitation light to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reveal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the  location of the</a:t>
            </a:r>
            <a:r>
              <a:rPr sz="2400" spc="3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fluorophores.</a:t>
            </a:r>
            <a:endParaRPr sz="24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3317" rIns="0" bIns="0" rtlCol="0">
            <a:spAutoFit/>
          </a:bodyPr>
          <a:lstStyle/>
          <a:p>
            <a:pPr marL="2753995" marR="5080" indent="-1411605">
              <a:lnSpc>
                <a:spcPct val="100000"/>
              </a:lnSpc>
              <a:spcBef>
                <a:spcPts val="95"/>
              </a:spcBef>
            </a:pPr>
            <a:r>
              <a:rPr spc="75" dirty="0">
                <a:latin typeface="Book Antiqua"/>
                <a:cs typeface="Book Antiqua"/>
              </a:rPr>
              <a:t>Principle </a:t>
            </a:r>
            <a:r>
              <a:rPr spc="125" dirty="0">
                <a:latin typeface="Book Antiqua"/>
                <a:cs typeface="Book Antiqua"/>
              </a:rPr>
              <a:t>of</a:t>
            </a:r>
            <a:r>
              <a:rPr spc="-70" dirty="0">
                <a:latin typeface="Book Antiqua"/>
                <a:cs typeface="Book Antiqua"/>
              </a:rPr>
              <a:t> </a:t>
            </a:r>
            <a:r>
              <a:rPr spc="50" dirty="0">
                <a:latin typeface="Book Antiqua"/>
                <a:cs typeface="Book Antiqua"/>
              </a:rPr>
              <a:t>Fluorescent  Microscopy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4503" y="1863332"/>
            <a:ext cx="7369809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25495" algn="l"/>
                <a:tab pos="7356475" algn="l"/>
              </a:tabLst>
            </a:pPr>
            <a:r>
              <a:rPr sz="5400" strike="sngStrike" dirty="0">
                <a:solidFill>
                  <a:srgbClr val="548ED5"/>
                </a:solidFill>
                <a:latin typeface="Times New Roman"/>
                <a:cs typeface="Times New Roman"/>
              </a:rPr>
              <a:t> 	</a:t>
            </a:r>
            <a:r>
              <a:rPr sz="5400" strike="sngStrike" spc="2700" dirty="0">
                <a:solidFill>
                  <a:srgbClr val="548ED5"/>
                </a:solidFill>
                <a:latin typeface="MS UI Gothic"/>
                <a:cs typeface="MS UI Gothic"/>
              </a:rPr>
              <a:t>e	</a:t>
            </a:r>
            <a:endParaRPr sz="5400">
              <a:latin typeface="MS UI Gothic"/>
              <a:cs typeface="MS UI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448560" marR="5080" indent="-1728470">
              <a:lnSpc>
                <a:spcPts val="5860"/>
              </a:lnSpc>
              <a:spcBef>
                <a:spcPts val="305"/>
              </a:spcBef>
            </a:pPr>
            <a:r>
              <a:rPr sz="4900" spc="95" dirty="0">
                <a:latin typeface="Book Antiqua"/>
                <a:cs typeface="Book Antiqua"/>
              </a:rPr>
              <a:t>Principle </a:t>
            </a:r>
            <a:r>
              <a:rPr sz="4900" spc="160" dirty="0">
                <a:latin typeface="Book Antiqua"/>
                <a:cs typeface="Book Antiqua"/>
              </a:rPr>
              <a:t>of</a:t>
            </a:r>
            <a:r>
              <a:rPr sz="4900" spc="-100" dirty="0">
                <a:latin typeface="Book Antiqua"/>
                <a:cs typeface="Book Antiqua"/>
              </a:rPr>
              <a:t> </a:t>
            </a:r>
            <a:r>
              <a:rPr sz="4900" spc="60" dirty="0">
                <a:latin typeface="Book Antiqua"/>
                <a:cs typeface="Book Antiqua"/>
              </a:rPr>
              <a:t>Fluorescent  Microscopy</a:t>
            </a:r>
            <a:endParaRPr sz="49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8641" y="2453121"/>
            <a:ext cx="3955415" cy="429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7825" marR="5080" indent="-365760">
              <a:lnSpc>
                <a:spcPct val="100000"/>
              </a:lnSpc>
              <a:spcBef>
                <a:spcPts val="105"/>
              </a:spcBef>
            </a:pPr>
            <a:r>
              <a:rPr sz="2000" spc="1050" dirty="0">
                <a:solidFill>
                  <a:srgbClr val="4E81BD"/>
                </a:solidFill>
                <a:latin typeface="MS UI Gothic"/>
                <a:cs typeface="MS UI Gothic"/>
              </a:rPr>
              <a:t>a</a:t>
            </a:r>
            <a:r>
              <a:rPr sz="2000" spc="165" dirty="0">
                <a:solidFill>
                  <a:srgbClr val="4E81BD"/>
                </a:solidFill>
                <a:latin typeface="MS UI Gothic"/>
                <a:cs typeface="MS UI Gothic"/>
              </a:rPr>
              <a:t>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Fluorescence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microscopy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uses a  much higher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intensity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light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to 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illuminate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the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sample.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This 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light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excites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fluorescence  species in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the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sample,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which  then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emit light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of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a longer 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wavelength. The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image  produced is based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on the  second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light source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or the 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emission wavelength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of the 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fluorescent species -- rather 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than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from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the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light originally  used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to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illuminate, and </a:t>
            </a:r>
            <a:r>
              <a:rPr sz="2000" spc="-5" dirty="0">
                <a:solidFill>
                  <a:srgbClr val="252525"/>
                </a:solidFill>
                <a:latin typeface="Book Antiqua"/>
                <a:cs typeface="Book Antiqua"/>
              </a:rPr>
              <a:t>excite,  the </a:t>
            </a:r>
            <a:r>
              <a:rPr sz="2000" dirty="0">
                <a:solidFill>
                  <a:srgbClr val="252525"/>
                </a:solidFill>
                <a:latin typeface="Book Antiqua"/>
                <a:cs typeface="Book Antiqua"/>
              </a:rPr>
              <a:t>sample.</a:t>
            </a:r>
            <a:endParaRPr sz="2000">
              <a:latin typeface="Book Antiqua"/>
              <a:cs typeface="Book Antiqu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117591" y="2510027"/>
            <a:ext cx="4664964" cy="48051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4503" y="1863332"/>
            <a:ext cx="7369809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25495" algn="l"/>
                <a:tab pos="7356475" algn="l"/>
              </a:tabLst>
            </a:pPr>
            <a:r>
              <a:rPr sz="5400" strike="sngStrike" dirty="0">
                <a:solidFill>
                  <a:srgbClr val="548ED5"/>
                </a:solidFill>
                <a:latin typeface="Times New Roman"/>
                <a:cs typeface="Times New Roman"/>
              </a:rPr>
              <a:t> 	</a:t>
            </a:r>
            <a:r>
              <a:rPr sz="5400" strike="sngStrike" spc="2700" dirty="0">
                <a:solidFill>
                  <a:srgbClr val="548ED5"/>
                </a:solidFill>
                <a:latin typeface="MS UI Gothic"/>
                <a:cs typeface="MS UI Gothic"/>
              </a:rPr>
              <a:t>e	</a:t>
            </a:r>
            <a:endParaRPr sz="5400">
              <a:latin typeface="MS UI Gothic"/>
              <a:cs typeface="MS UI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3317" rIns="0" bIns="0" rtlCol="0">
            <a:spAutoFit/>
          </a:bodyPr>
          <a:lstStyle/>
          <a:p>
            <a:pPr marL="2994025" marR="5080" indent="-2229485">
              <a:lnSpc>
                <a:spcPct val="100000"/>
              </a:lnSpc>
              <a:spcBef>
                <a:spcPts val="95"/>
              </a:spcBef>
            </a:pPr>
            <a:r>
              <a:rPr spc="55" dirty="0">
                <a:latin typeface="Book Antiqua"/>
                <a:cs typeface="Book Antiqua"/>
              </a:rPr>
              <a:t>Works </a:t>
            </a:r>
            <a:r>
              <a:rPr spc="70" dirty="0">
                <a:latin typeface="Book Antiqua"/>
                <a:cs typeface="Book Antiqua"/>
              </a:rPr>
              <a:t>on </a:t>
            </a:r>
            <a:r>
              <a:rPr spc="75" dirty="0">
                <a:latin typeface="Book Antiqua"/>
                <a:cs typeface="Book Antiqua"/>
              </a:rPr>
              <a:t>Principles </a:t>
            </a:r>
            <a:r>
              <a:rPr spc="125" dirty="0">
                <a:latin typeface="Book Antiqua"/>
                <a:cs typeface="Book Antiqua"/>
              </a:rPr>
              <a:t>of</a:t>
            </a:r>
            <a:r>
              <a:rPr spc="-175" dirty="0">
                <a:latin typeface="Book Antiqua"/>
                <a:cs typeface="Book Antiqua"/>
              </a:rPr>
              <a:t> </a:t>
            </a:r>
            <a:r>
              <a:rPr spc="55" dirty="0">
                <a:latin typeface="Book Antiqua"/>
                <a:cs typeface="Book Antiqua"/>
              </a:rPr>
              <a:t>Light  </a:t>
            </a:r>
            <a:r>
              <a:rPr spc="25" dirty="0">
                <a:latin typeface="Book Antiqua"/>
                <a:cs typeface="Book Antiqua"/>
              </a:rPr>
              <a:t>Pathways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87179" y="2413497"/>
            <a:ext cx="3886200" cy="335407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78460" marR="48895" indent="-365760">
              <a:lnSpc>
                <a:spcPts val="2590"/>
              </a:lnSpc>
              <a:spcBef>
                <a:spcPts val="425"/>
              </a:spcBef>
            </a:pPr>
            <a:r>
              <a:rPr sz="2400" spc="1255" dirty="0">
                <a:solidFill>
                  <a:srgbClr val="4E81BD"/>
                </a:solidFill>
                <a:latin typeface="MS UI Gothic"/>
                <a:cs typeface="MS UI Gothic"/>
              </a:rPr>
              <a:t>a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Specifically,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dichroic  mirror is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used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to separate  the excitation and  emission light</a:t>
            </a:r>
            <a:r>
              <a:rPr sz="2400" spc="2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paths.</a:t>
            </a:r>
            <a:endParaRPr sz="2400">
              <a:latin typeface="Book Antiqua"/>
              <a:cs typeface="Book Antiqua"/>
            </a:endParaRPr>
          </a:p>
          <a:p>
            <a:pPr marL="378460" marR="5080">
              <a:lnSpc>
                <a:spcPts val="2590"/>
              </a:lnSpc>
              <a:spcBef>
                <a:spcPts val="10"/>
              </a:spcBef>
            </a:pP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Within the objective, the  excitation/emission share  the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same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optics. In </a:t>
            </a:r>
            <a:r>
              <a:rPr sz="2400" dirty="0">
                <a:solidFill>
                  <a:srgbClr val="252525"/>
                </a:solidFill>
                <a:latin typeface="Book Antiqua"/>
                <a:cs typeface="Book Antiqua"/>
              </a:rPr>
              <a:t>a 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fluorescence microscope,  the dichroic mirror  separates the light</a:t>
            </a:r>
            <a:r>
              <a:rPr sz="2400" spc="15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Book Antiqua"/>
                <a:cs typeface="Book Antiqua"/>
              </a:rPr>
              <a:t>paths.</a:t>
            </a:r>
            <a:endParaRPr sz="2400">
              <a:latin typeface="Book Antiqua"/>
              <a:cs typeface="Book Antiqu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6331" y="2206751"/>
            <a:ext cx="4585715" cy="51084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2357" y="1863332"/>
            <a:ext cx="8065770" cy="402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4340">
              <a:lnSpc>
                <a:spcPts val="6375"/>
              </a:lnSpc>
              <a:spcBef>
                <a:spcPts val="100"/>
              </a:spcBef>
              <a:tabLst>
                <a:tab pos="3747770" algn="l"/>
                <a:tab pos="7778750" algn="l"/>
              </a:tabLst>
            </a:pPr>
            <a:r>
              <a:rPr sz="5400" strike="sngStrike" dirty="0">
                <a:solidFill>
                  <a:srgbClr val="548ED5"/>
                </a:solidFill>
                <a:latin typeface="Times New Roman"/>
                <a:cs typeface="Times New Roman"/>
              </a:rPr>
              <a:t> 	</a:t>
            </a:r>
            <a:r>
              <a:rPr sz="5400" strike="sngStrike" spc="2700" dirty="0">
                <a:solidFill>
                  <a:srgbClr val="548ED5"/>
                </a:solidFill>
                <a:latin typeface="MS UI Gothic"/>
                <a:cs typeface="MS UI Gothic"/>
              </a:rPr>
              <a:t>e	</a:t>
            </a:r>
            <a:endParaRPr sz="5400">
              <a:latin typeface="MS UI Gothic"/>
              <a:cs typeface="MS UI Gothic"/>
            </a:endParaRPr>
          </a:p>
          <a:p>
            <a:pPr marL="377825" marR="5080" indent="-365760">
              <a:lnSpc>
                <a:spcPts val="2110"/>
              </a:lnSpc>
              <a:spcBef>
                <a:spcPts val="405"/>
              </a:spcBef>
            </a:pPr>
            <a:r>
              <a:rPr sz="2200" spc="1145" dirty="0">
                <a:solidFill>
                  <a:srgbClr val="4E81BD"/>
                </a:solidFill>
                <a:latin typeface="MS UI Gothic"/>
                <a:cs typeface="MS UI Gothic"/>
              </a:rPr>
              <a:t>a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Fluorescence microscopy is the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most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popular method for  studying the dynamic behavior exhibited in </a:t>
            </a:r>
            <a:r>
              <a:rPr sz="2200" spc="-10" dirty="0">
                <a:solidFill>
                  <a:srgbClr val="252525"/>
                </a:solidFill>
                <a:latin typeface="Book Antiqua"/>
                <a:cs typeface="Book Antiqua"/>
              </a:rPr>
              <a:t>live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cell imaging.  This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stems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from its ability to isolate individual proteins with a  high degree of specificity amidst non-fluorescing</a:t>
            </a:r>
            <a:r>
              <a:rPr sz="2200" spc="25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material.</a:t>
            </a:r>
            <a:endParaRPr sz="2200">
              <a:latin typeface="Book Antiqua"/>
              <a:cs typeface="Book Antiqua"/>
            </a:endParaRPr>
          </a:p>
          <a:p>
            <a:pPr marL="377825" marR="486409" indent="-365760">
              <a:lnSpc>
                <a:spcPts val="2300"/>
              </a:lnSpc>
              <a:spcBef>
                <a:spcPts val="580"/>
              </a:spcBef>
            </a:pPr>
            <a:r>
              <a:rPr sz="2400" spc="1255" dirty="0">
                <a:solidFill>
                  <a:srgbClr val="4E81BD"/>
                </a:solidFill>
                <a:latin typeface="MS UI Gothic"/>
                <a:cs typeface="MS UI Gothic"/>
              </a:rPr>
              <a:t>a</a:t>
            </a:r>
            <a:r>
              <a:rPr sz="2400" spc="-260" dirty="0">
                <a:solidFill>
                  <a:srgbClr val="4E81BD"/>
                </a:solidFill>
                <a:latin typeface="MS UI Gothic"/>
                <a:cs typeface="MS UI Gothic"/>
              </a:rPr>
              <a:t> </a:t>
            </a:r>
            <a:r>
              <a:rPr sz="2400" spc="75" dirty="0">
                <a:solidFill>
                  <a:srgbClr val="FF0000"/>
                </a:solidFill>
                <a:latin typeface="Book Antiqua"/>
                <a:cs typeface="Book Antiqua"/>
              </a:rPr>
              <a:t>The</a:t>
            </a:r>
            <a:r>
              <a:rPr sz="2400" dirty="0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sz="2400" spc="45" dirty="0">
                <a:solidFill>
                  <a:srgbClr val="FF0000"/>
                </a:solidFill>
                <a:latin typeface="Book Antiqua"/>
                <a:cs typeface="Book Antiqua"/>
              </a:rPr>
              <a:t>sensitivity</a:t>
            </a:r>
            <a:r>
              <a:rPr sz="2400" spc="-30" dirty="0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sz="2400" spc="70" dirty="0">
                <a:solidFill>
                  <a:srgbClr val="FF0000"/>
                </a:solidFill>
                <a:latin typeface="Book Antiqua"/>
                <a:cs typeface="Book Antiqua"/>
              </a:rPr>
              <a:t>is</a:t>
            </a:r>
            <a:r>
              <a:rPr sz="2400" dirty="0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sz="2400" spc="55" dirty="0">
                <a:solidFill>
                  <a:srgbClr val="FF0000"/>
                </a:solidFill>
                <a:latin typeface="Book Antiqua"/>
                <a:cs typeface="Book Antiqua"/>
              </a:rPr>
              <a:t>high</a:t>
            </a:r>
            <a:r>
              <a:rPr sz="2400" spc="-5" dirty="0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sz="2400" spc="35" dirty="0">
                <a:solidFill>
                  <a:srgbClr val="FF0000"/>
                </a:solidFill>
                <a:latin typeface="Book Antiqua"/>
                <a:cs typeface="Book Antiqua"/>
              </a:rPr>
              <a:t>enough</a:t>
            </a:r>
            <a:r>
              <a:rPr sz="2400" spc="-10" dirty="0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sz="2400" spc="20" dirty="0">
                <a:solidFill>
                  <a:srgbClr val="FF0000"/>
                </a:solidFill>
                <a:latin typeface="Book Antiqua"/>
                <a:cs typeface="Book Antiqua"/>
              </a:rPr>
              <a:t>to</a:t>
            </a:r>
            <a:r>
              <a:rPr sz="2400" spc="-5" dirty="0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sz="2400" spc="20" dirty="0">
                <a:solidFill>
                  <a:srgbClr val="FF0000"/>
                </a:solidFill>
                <a:latin typeface="Book Antiqua"/>
                <a:cs typeface="Book Antiqua"/>
              </a:rPr>
              <a:t>detect</a:t>
            </a:r>
            <a:r>
              <a:rPr sz="2400" spc="-10" dirty="0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sz="2400" spc="20" dirty="0">
                <a:solidFill>
                  <a:srgbClr val="FF0000"/>
                </a:solidFill>
                <a:latin typeface="Book Antiqua"/>
                <a:cs typeface="Book Antiqua"/>
              </a:rPr>
              <a:t>as</a:t>
            </a:r>
            <a:r>
              <a:rPr sz="2400" spc="-10" dirty="0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sz="2400" spc="60" dirty="0">
                <a:solidFill>
                  <a:srgbClr val="FF0000"/>
                </a:solidFill>
                <a:latin typeface="Book Antiqua"/>
                <a:cs typeface="Book Antiqua"/>
              </a:rPr>
              <a:t>few</a:t>
            </a:r>
            <a:r>
              <a:rPr sz="2400" dirty="0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sz="2400" spc="20" dirty="0">
                <a:solidFill>
                  <a:srgbClr val="FF0000"/>
                </a:solidFill>
                <a:latin typeface="Book Antiqua"/>
                <a:cs typeface="Book Antiqua"/>
              </a:rPr>
              <a:t>as</a:t>
            </a:r>
            <a:r>
              <a:rPr sz="2400" spc="-5" dirty="0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sz="2400" dirty="0">
                <a:solidFill>
                  <a:srgbClr val="FF0000"/>
                </a:solidFill>
                <a:latin typeface="Book Antiqua"/>
                <a:cs typeface="Book Antiqua"/>
              </a:rPr>
              <a:t>50  </a:t>
            </a:r>
            <a:r>
              <a:rPr sz="2400" spc="40" dirty="0">
                <a:solidFill>
                  <a:srgbClr val="FF0000"/>
                </a:solidFill>
                <a:latin typeface="Book Antiqua"/>
                <a:cs typeface="Book Antiqua"/>
              </a:rPr>
              <a:t>molecules </a:t>
            </a:r>
            <a:r>
              <a:rPr sz="2400" spc="15" dirty="0">
                <a:solidFill>
                  <a:srgbClr val="FF0000"/>
                </a:solidFill>
                <a:latin typeface="Book Antiqua"/>
                <a:cs typeface="Book Antiqua"/>
              </a:rPr>
              <a:t>per </a:t>
            </a:r>
            <a:r>
              <a:rPr sz="2400" spc="45" dirty="0">
                <a:solidFill>
                  <a:srgbClr val="FF0000"/>
                </a:solidFill>
                <a:latin typeface="Book Antiqua"/>
                <a:cs typeface="Book Antiqua"/>
              </a:rPr>
              <a:t>cubic</a:t>
            </a:r>
            <a:r>
              <a:rPr sz="2400" spc="-95" dirty="0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sz="2400" spc="20" dirty="0">
                <a:solidFill>
                  <a:srgbClr val="FF0000"/>
                </a:solidFill>
                <a:latin typeface="Book Antiqua"/>
                <a:cs typeface="Book Antiqua"/>
              </a:rPr>
              <a:t>micrometer.</a:t>
            </a:r>
            <a:endParaRPr sz="2400">
              <a:latin typeface="Book Antiqua"/>
              <a:cs typeface="Book Antiqua"/>
            </a:endParaRPr>
          </a:p>
          <a:p>
            <a:pPr marL="377825" marR="165735" indent="-365760">
              <a:lnSpc>
                <a:spcPts val="2110"/>
              </a:lnSpc>
              <a:spcBef>
                <a:spcPts val="540"/>
              </a:spcBef>
            </a:pPr>
            <a:r>
              <a:rPr sz="2200" spc="1145" dirty="0">
                <a:solidFill>
                  <a:srgbClr val="4E81BD"/>
                </a:solidFill>
                <a:latin typeface="MS UI Gothic"/>
                <a:cs typeface="MS UI Gothic"/>
              </a:rPr>
              <a:t>a</a:t>
            </a:r>
            <a:r>
              <a:rPr sz="2200" spc="40" dirty="0">
                <a:solidFill>
                  <a:srgbClr val="4E81BD"/>
                </a:solidFill>
                <a:latin typeface="MS UI Gothic"/>
                <a:cs typeface="MS UI Gothic"/>
              </a:rPr>
              <a:t>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Different molecules can now be stained with different colors,  allowing multiple types of molecule to be tracked  simultaneously. These factors combine to give fluorescence  microscopy a clear advantage over other optical imaging  techniques, for both in vitro </a:t>
            </a:r>
            <a:r>
              <a:rPr sz="2200" dirty="0">
                <a:solidFill>
                  <a:srgbClr val="252525"/>
                </a:solidFill>
                <a:latin typeface="Book Antiqua"/>
                <a:cs typeface="Book Antiqua"/>
              </a:rPr>
              <a:t>and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in </a:t>
            </a:r>
            <a:r>
              <a:rPr sz="2200" spc="-10" dirty="0">
                <a:solidFill>
                  <a:srgbClr val="252525"/>
                </a:solidFill>
                <a:latin typeface="Book Antiqua"/>
                <a:cs typeface="Book Antiqua"/>
              </a:rPr>
              <a:t>vivo</a:t>
            </a:r>
            <a:r>
              <a:rPr sz="2200" spc="1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2200" spc="-5" dirty="0">
                <a:solidFill>
                  <a:srgbClr val="252525"/>
                </a:solidFill>
                <a:latin typeface="Book Antiqua"/>
                <a:cs typeface="Book Antiqua"/>
              </a:rPr>
              <a:t>imaging.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8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4549" rIns="0" bIns="0" rtlCol="0">
            <a:spAutoFit/>
          </a:bodyPr>
          <a:lstStyle/>
          <a:p>
            <a:pPr marL="2653665" marR="5080" indent="-1851660">
              <a:lnSpc>
                <a:spcPct val="100000"/>
              </a:lnSpc>
              <a:spcBef>
                <a:spcPts val="95"/>
              </a:spcBef>
            </a:pPr>
            <a:r>
              <a:rPr sz="4300" spc="25" dirty="0">
                <a:latin typeface="Book Antiqua"/>
                <a:cs typeface="Book Antiqua"/>
              </a:rPr>
              <a:t>Advantages </a:t>
            </a:r>
            <a:r>
              <a:rPr sz="4300" spc="135" dirty="0">
                <a:latin typeface="Book Antiqua"/>
                <a:cs typeface="Book Antiqua"/>
              </a:rPr>
              <a:t>of</a:t>
            </a:r>
            <a:r>
              <a:rPr sz="4300" spc="-80" dirty="0">
                <a:latin typeface="Book Antiqua"/>
                <a:cs typeface="Book Antiqua"/>
              </a:rPr>
              <a:t> </a:t>
            </a:r>
            <a:r>
              <a:rPr sz="4300" spc="55" dirty="0">
                <a:latin typeface="Book Antiqua"/>
                <a:cs typeface="Book Antiqua"/>
              </a:rPr>
              <a:t>Fluorescent  Microscopy</a:t>
            </a:r>
            <a:endParaRPr sz="43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47203" y="2394953"/>
            <a:ext cx="3380740" cy="0"/>
          </a:xfrm>
          <a:custGeom>
            <a:avLst/>
            <a:gdLst/>
            <a:ahLst/>
            <a:cxnLst/>
            <a:rect l="l" t="t" r="r" b="b"/>
            <a:pathLst>
              <a:path w="3380740">
                <a:moveTo>
                  <a:pt x="0" y="0"/>
                </a:moveTo>
                <a:lnTo>
                  <a:pt x="3380244" y="0"/>
                </a:lnTo>
              </a:path>
            </a:pathLst>
          </a:custGeom>
          <a:ln w="13716">
            <a:solidFill>
              <a:srgbClr val="548D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18324" y="700519"/>
            <a:ext cx="72116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80" dirty="0">
                <a:solidFill>
                  <a:srgbClr val="C00000"/>
                </a:solidFill>
                <a:latin typeface="Book Antiqua"/>
                <a:cs typeface="Book Antiqua"/>
              </a:rPr>
              <a:t>Epifluorescence</a:t>
            </a:r>
            <a:r>
              <a:rPr sz="4400" spc="-114" dirty="0">
                <a:solidFill>
                  <a:srgbClr val="C00000"/>
                </a:solidFill>
                <a:latin typeface="Book Antiqua"/>
                <a:cs typeface="Book Antiqua"/>
              </a:rPr>
              <a:t> </a:t>
            </a:r>
            <a:r>
              <a:rPr sz="4400" spc="60" dirty="0">
                <a:solidFill>
                  <a:srgbClr val="C00000"/>
                </a:solidFill>
                <a:latin typeface="Book Antiqua"/>
                <a:cs typeface="Book Antiqua"/>
              </a:rPr>
              <a:t>Microscopy</a:t>
            </a:r>
            <a:endParaRPr sz="44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8641" y="1921244"/>
            <a:ext cx="780605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7825" algn="l"/>
                <a:tab pos="3761104" algn="l"/>
                <a:tab pos="7792084" algn="l"/>
              </a:tabLst>
            </a:pPr>
            <a:r>
              <a:rPr sz="1800" spc="940" dirty="0">
                <a:solidFill>
                  <a:srgbClr val="4E81BD"/>
                </a:solidFill>
                <a:latin typeface="MS UI Gothic"/>
                <a:cs typeface="MS UI Gothic"/>
              </a:rPr>
              <a:t>a	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Epifluorescence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microscopy</a:t>
            </a:r>
            <a:r>
              <a:rPr sz="1800" spc="3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is</a:t>
            </a:r>
            <a:r>
              <a:rPr sz="1800" spc="5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a	</a:t>
            </a:r>
            <a:r>
              <a:rPr sz="8100" spc="4050" baseline="4629" dirty="0">
                <a:solidFill>
                  <a:srgbClr val="548ED5"/>
                </a:solidFill>
                <a:latin typeface="MS UI Gothic"/>
                <a:cs typeface="MS UI Gothic"/>
              </a:rPr>
              <a:t>e	</a:t>
            </a:r>
            <a:endParaRPr sz="8100" baseline="4629">
              <a:latin typeface="MS UI Gothic"/>
              <a:cs typeface="MS UI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4400" y="2652765"/>
            <a:ext cx="3522979" cy="3591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method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of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fluorescence 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microscopy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that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is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widely used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in  life sciences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The excitatory light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is  passed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from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above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(or,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for 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inverted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microscopes,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from  below), through the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objective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lens  and then onto the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specimen  instead of passing it first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through  the specimen. The fluorescence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in 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the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specimen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gives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rise to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emitted  light which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is focused to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the 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detector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by the same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objective</a:t>
            </a:r>
            <a:r>
              <a:rPr sz="1800" spc="-5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that 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is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used </a:t>
            </a:r>
            <a:r>
              <a:rPr sz="1800" dirty="0">
                <a:solidFill>
                  <a:srgbClr val="252525"/>
                </a:solidFill>
                <a:latin typeface="Book Antiqua"/>
                <a:cs typeface="Book Antiqua"/>
              </a:rPr>
              <a:t>for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the</a:t>
            </a:r>
            <a:r>
              <a:rPr sz="1800" spc="-10" dirty="0">
                <a:solidFill>
                  <a:srgbClr val="252525"/>
                </a:solidFill>
                <a:latin typeface="Book Antiqua"/>
                <a:cs typeface="Book Antiqua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Book Antiqua"/>
                <a:cs typeface="Book Antiqua"/>
              </a:rPr>
              <a:t>exc</a:t>
            </a:r>
            <a:r>
              <a:rPr sz="1600" spc="-5" dirty="0">
                <a:solidFill>
                  <a:srgbClr val="252525"/>
                </a:solidFill>
                <a:latin typeface="Book Antiqua"/>
                <a:cs typeface="Book Antiqua"/>
              </a:rPr>
              <a:t>itation</a:t>
            </a:r>
            <a:endParaRPr sz="1600">
              <a:latin typeface="Book Antiqua"/>
              <a:cs typeface="Book Antiqu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49596" y="2435351"/>
            <a:ext cx="4664964" cy="48798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Dr.T.V.Rao</a:t>
            </a:r>
            <a:r>
              <a:rPr spc="-50" dirty="0"/>
              <a:t> </a:t>
            </a:r>
            <a:r>
              <a:rPr dirty="0"/>
              <a:t>MD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pPr marL="119380">
                <a:lnSpc>
                  <a:spcPct val="100000"/>
                </a:lnSpc>
                <a:spcBef>
                  <a:spcPts val="5"/>
                </a:spcBef>
              </a:pPr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1F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804</Words>
  <Application>Microsoft Office PowerPoint</Application>
  <PresentationFormat>Custom</PresentationFormat>
  <Paragraphs>107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Sir George G. Stokes   e </vt:lpstr>
      <vt:lpstr>Differences between Conventional and  Fluorescent Microscope   e </vt:lpstr>
      <vt:lpstr>What is Fluorescence?</vt:lpstr>
      <vt:lpstr>What is Fluorescence  Microscopy?   e </vt:lpstr>
      <vt:lpstr>Principle of Fluorescent  Microscopy</vt:lpstr>
      <vt:lpstr>Principle of Fluorescent  Microscopy</vt:lpstr>
      <vt:lpstr>Works on Principles of Light  Pathways</vt:lpstr>
      <vt:lpstr>Advantages of Fluorescent  Microscopy</vt:lpstr>
      <vt:lpstr>Epifluorescence Microscopy</vt:lpstr>
      <vt:lpstr>The Specimens to be Stained   e </vt:lpstr>
      <vt:lpstr>How to Use a  Fluorescence  Microscope</vt:lpstr>
      <vt:lpstr>How to Use a Fluorescence Microscope</vt:lpstr>
      <vt:lpstr>Step 1</vt:lpstr>
      <vt:lpstr>Step 2</vt:lpstr>
      <vt:lpstr>Step 3</vt:lpstr>
      <vt:lpstr>Step 4</vt:lpstr>
      <vt:lpstr>Step 5</vt:lpstr>
      <vt:lpstr>Step 6</vt:lpstr>
      <vt:lpstr>Step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Presentation1</dc:title>
  <dc:creator>T.V.Rao</dc:creator>
  <cp:lastModifiedBy>Lenovo</cp:lastModifiedBy>
  <cp:revision>1</cp:revision>
  <dcterms:created xsi:type="dcterms:W3CDTF">2019-08-23T09:49:28Z</dcterms:created>
  <dcterms:modified xsi:type="dcterms:W3CDTF">2019-08-23T09:54:00Z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reated" pid="2">
    <vt:filetime>2011-03-18T00:00:00Z</vt:filetime>
  </property>
  <property fmtid="{D5CDD505-2E9C-101B-9397-08002B2CF9AE}" name="Creator" pid="3">
    <vt:lpwstr>PScript5.dll Version 5.2.2</vt:lpwstr>
  </property>
  <property fmtid="{D5CDD505-2E9C-101B-9397-08002B2CF9AE}" name="LastSaved" pid="4">
    <vt:filetime>2019-08-23T00:00:00Z</vt:filetime>
  </property>
  <property fmtid="{D5CDD505-2E9C-101B-9397-08002B2CF9AE}" name="NXPowerLiteLastOptimized" pid="5">
    <vt:lpwstr>747540</vt:lpwstr>
  </property>
  <property fmtid="{D5CDD505-2E9C-101B-9397-08002B2CF9AE}" name="NXPowerLiteSettings" pid="6">
    <vt:lpwstr>C7000400038000</vt:lpwstr>
  </property>
  <property fmtid="{D5CDD505-2E9C-101B-9397-08002B2CF9AE}" name="NXPowerLiteVersion" pid="7">
    <vt:lpwstr>S8.2.2</vt:lpwstr>
  </property>
</Properties>
</file>