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0B6-AEE8-4FBF-8725-5EBE3ACBDAF7}" type="datetimeFigureOut">
              <a:rPr lang="en-US" smtClean="0"/>
              <a:pPr/>
              <a:t>23-Aug-19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A1A8-0693-4B60-BE16-CAABF3144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212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0B6-AEE8-4FBF-8725-5EBE3ACBDAF7}" type="datetimeFigureOut">
              <a:rPr lang="en-US" smtClean="0"/>
              <a:pPr/>
              <a:t>23-Aug-19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A1A8-0693-4B60-BE16-CAABF3144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870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0B6-AEE8-4FBF-8725-5EBE3ACBDAF7}" type="datetimeFigureOut">
              <a:rPr lang="en-US" smtClean="0"/>
              <a:pPr/>
              <a:t>23-Aug-19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A1A8-0693-4B60-BE16-CAABF3144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644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0B6-AEE8-4FBF-8725-5EBE3ACBDAF7}" type="datetimeFigureOut">
              <a:rPr lang="en-US" smtClean="0"/>
              <a:pPr/>
              <a:t>23-Aug-19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A1A8-0693-4B60-BE16-CAABF3144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892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0B6-AEE8-4FBF-8725-5EBE3ACBDAF7}" type="datetimeFigureOut">
              <a:rPr lang="en-US" smtClean="0"/>
              <a:pPr/>
              <a:t>23-Aug-19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A1A8-0693-4B60-BE16-CAABF3144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801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0B6-AEE8-4FBF-8725-5EBE3ACBDAF7}" type="datetimeFigureOut">
              <a:rPr lang="en-US" smtClean="0"/>
              <a:pPr/>
              <a:t>23-Aug-19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A1A8-0693-4B60-BE16-CAABF3144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440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0B6-AEE8-4FBF-8725-5EBE3ACBDAF7}" type="datetimeFigureOut">
              <a:rPr lang="en-US" smtClean="0"/>
              <a:pPr/>
              <a:t>23-Aug-19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A1A8-0693-4B60-BE16-CAABF3144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640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0B6-AEE8-4FBF-8725-5EBE3ACBDAF7}" type="datetimeFigureOut">
              <a:rPr lang="en-US" smtClean="0"/>
              <a:pPr/>
              <a:t>23-Aug-19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A1A8-0693-4B60-BE16-CAABF3144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986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0B6-AEE8-4FBF-8725-5EBE3ACBDAF7}" type="datetimeFigureOut">
              <a:rPr lang="en-US" smtClean="0"/>
              <a:pPr/>
              <a:t>23-Aug-19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A1A8-0693-4B60-BE16-CAABF3144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362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0B6-AEE8-4FBF-8725-5EBE3ACBDAF7}" type="datetimeFigureOut">
              <a:rPr lang="en-US" smtClean="0"/>
              <a:pPr/>
              <a:t>23-Aug-19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A1A8-0693-4B60-BE16-CAABF3144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82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0B6-AEE8-4FBF-8725-5EBE3ACBDAF7}" type="datetimeFigureOut">
              <a:rPr lang="en-US" smtClean="0"/>
              <a:pPr/>
              <a:t>23-Aug-19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A1A8-0693-4B60-BE16-CAABF3144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06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90B6-AEE8-4FBF-8725-5EBE3ACBDAF7}" type="datetimeFigureOut">
              <a:rPr lang="en-US" smtClean="0"/>
              <a:pPr/>
              <a:t>23-Aug-19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A1A8-0693-4B60-BE16-CAABF3144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258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1. The light microscope operates on the principle that </a:t>
            </a:r>
            <a:r>
              <a:rPr lang="en-US" sz="4000" u="sng" dirty="0" smtClean="0">
                <a:solidFill>
                  <a:srgbClr val="FF0000"/>
                </a:solidFill>
              </a:rPr>
              <a:t>light</a:t>
            </a:r>
            <a:r>
              <a:rPr lang="en-US" sz="4000" dirty="0" smtClean="0"/>
              <a:t> </a:t>
            </a:r>
            <a:r>
              <a:rPr lang="en-US" sz="4000" dirty="0"/>
              <a:t>energy will pass through and around a thin object, such as a  </a:t>
            </a:r>
            <a:r>
              <a:rPr lang="en-US" sz="4000" u="sng" dirty="0" smtClean="0">
                <a:solidFill>
                  <a:srgbClr val="FF0000"/>
                </a:solidFill>
              </a:rPr>
              <a:t>microorganism </a:t>
            </a:r>
            <a:r>
              <a:rPr lang="en-US" sz="4000" dirty="0"/>
              <a:t>and, with the aid of lenses, form a magnified impression on the visual sensory layer of the </a:t>
            </a:r>
            <a:r>
              <a:rPr lang="en-US" sz="4000" u="sng" dirty="0" smtClean="0">
                <a:solidFill>
                  <a:srgbClr val="FF0000"/>
                </a:solidFill>
              </a:rPr>
              <a:t>eye</a:t>
            </a:r>
            <a:r>
              <a:rPr lang="en-US" sz="4000" dirty="0" smtClean="0"/>
              <a:t>.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585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This action </a:t>
            </a:r>
            <a:r>
              <a:rPr lang="en-US" sz="4000" u="sng" dirty="0">
                <a:solidFill>
                  <a:srgbClr val="FF0000"/>
                </a:solidFill>
              </a:rPr>
              <a:t>controls</a:t>
            </a:r>
            <a:r>
              <a:rPr lang="en-US" sz="4000" dirty="0"/>
              <a:t> the angular width of the light beam, increasing the contrast between the light and dark portions of the specimen.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1268" name="Picture 4" descr="Image result for light microscop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4114800" cy="5231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397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7. The concentrated beam of light </a:t>
            </a:r>
            <a:r>
              <a:rPr lang="en-US" sz="4000" u="sng" dirty="0" smtClean="0">
                <a:solidFill>
                  <a:srgbClr val="FF0000"/>
                </a:solidFill>
              </a:rPr>
              <a:t>passes </a:t>
            </a:r>
            <a:r>
              <a:rPr lang="en-US" sz="4000" dirty="0"/>
              <a:t>through and around the thin or thinly cut </a:t>
            </a:r>
            <a:r>
              <a:rPr lang="en-US" sz="4000" u="sng" dirty="0" smtClean="0">
                <a:solidFill>
                  <a:srgbClr val="FF0000"/>
                </a:solidFill>
              </a:rPr>
              <a:t>specimen</a:t>
            </a:r>
            <a:r>
              <a:rPr lang="en-US" sz="4000" dirty="0" smtClean="0"/>
              <a:t> </a:t>
            </a:r>
            <a:r>
              <a:rPr lang="en-US" sz="4000" dirty="0"/>
              <a:t>placed on a </a:t>
            </a:r>
            <a:r>
              <a:rPr lang="en-US" sz="4000" u="sng" dirty="0" smtClean="0">
                <a:solidFill>
                  <a:srgbClr val="FF0000"/>
                </a:solidFill>
              </a:rPr>
              <a:t>glass slide </a:t>
            </a:r>
            <a:r>
              <a:rPr lang="en-US" sz="4000" dirty="0"/>
              <a:t>and usually covered with a glass or </a:t>
            </a:r>
            <a:r>
              <a:rPr lang="en-US" sz="4000" u="sng" dirty="0" smtClean="0">
                <a:solidFill>
                  <a:srgbClr val="FF0000"/>
                </a:solidFill>
              </a:rPr>
              <a:t>plastic </a:t>
            </a:r>
            <a:r>
              <a:rPr lang="en-US" sz="4000" dirty="0"/>
              <a:t>coverslip.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kilmuxkoi.co.uk/images/categories/C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64035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crographia.com/tutoria/micbasic/micbpt05/micb0500/specim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69212"/>
            <a:ext cx="4046205" cy="2692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589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0772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8. Light passing up through and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smtClean="0">
                <a:solidFill>
                  <a:srgbClr val="FF0000"/>
                </a:solidFill>
              </a:rPr>
              <a:t>around </a:t>
            </a:r>
            <a:r>
              <a:rPr lang="en-US" sz="4000" dirty="0" smtClean="0"/>
              <a:t>the </a:t>
            </a:r>
            <a:r>
              <a:rPr lang="en-US" sz="4000" dirty="0"/>
              <a:t>specimen enters the objective placed in the light path. Four objectives, housed on a movable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smtClean="0">
                <a:solidFill>
                  <a:srgbClr val="FF0000"/>
                </a:solidFill>
              </a:rPr>
              <a:t>turret</a:t>
            </a:r>
            <a:r>
              <a:rPr lang="en-US" sz="4000" dirty="0" smtClean="0"/>
              <a:t>, </a:t>
            </a:r>
            <a:r>
              <a:rPr lang="en-US" sz="4000" dirty="0"/>
              <a:t>are shown.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95954"/>
            <a:ext cx="2667000" cy="404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Labelled artwork showing how an optical microscope 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1809750" cy="2667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806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Each objective has a certain </a:t>
            </a:r>
            <a:r>
              <a:rPr lang="en-US" sz="4000" u="sng" dirty="0" smtClean="0">
                <a:solidFill>
                  <a:srgbClr val="FF0000"/>
                </a:solidFill>
              </a:rPr>
              <a:t>magnifying</a:t>
            </a:r>
            <a:r>
              <a:rPr lang="en-US" sz="4000" dirty="0" smtClean="0"/>
              <a:t> power; for example a </a:t>
            </a:r>
            <a:r>
              <a:rPr lang="en-US" sz="4000" u="sng" dirty="0" smtClean="0">
                <a:solidFill>
                  <a:srgbClr val="FF0000"/>
                </a:solidFill>
              </a:rPr>
              <a:t>scanning </a:t>
            </a:r>
            <a:r>
              <a:rPr lang="en-US" sz="4000" dirty="0" smtClean="0"/>
              <a:t>objective magnifies 4 times, a low power objective magnifies </a:t>
            </a:r>
            <a:r>
              <a:rPr lang="en-US" sz="4000" u="sng" dirty="0" smtClean="0">
                <a:solidFill>
                  <a:srgbClr val="FF0000"/>
                </a:solidFill>
              </a:rPr>
              <a:t>ten</a:t>
            </a:r>
            <a:r>
              <a:rPr lang="en-US" sz="4000" dirty="0" smtClean="0"/>
              <a:t> times, a high power objective magnifies </a:t>
            </a:r>
            <a:r>
              <a:rPr lang="en-US" sz="4000" u="sng" dirty="0" smtClean="0">
                <a:solidFill>
                  <a:srgbClr val="FF0000"/>
                </a:solidFill>
              </a:rPr>
              <a:t>40</a:t>
            </a:r>
            <a:r>
              <a:rPr lang="en-US" sz="4000" dirty="0" smtClean="0"/>
              <a:t> times, and an oil immersion objective magnifies 100 times. 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842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It is wise to start out with the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smtClean="0">
                <a:solidFill>
                  <a:srgbClr val="FF0000"/>
                </a:solidFill>
              </a:rPr>
              <a:t>scanning </a:t>
            </a:r>
            <a:r>
              <a:rPr lang="en-US" sz="4000" dirty="0"/>
              <a:t>objective for orientation, then </a:t>
            </a:r>
            <a:r>
              <a:rPr lang="en-US" sz="4000" u="sng" dirty="0" smtClean="0">
                <a:solidFill>
                  <a:srgbClr val="FF0000"/>
                </a:solidFill>
              </a:rPr>
              <a:t>switch</a:t>
            </a:r>
            <a:r>
              <a:rPr lang="en-US" sz="4000" dirty="0" smtClean="0"/>
              <a:t>  </a:t>
            </a:r>
            <a:r>
              <a:rPr lang="en-US" sz="4000" dirty="0"/>
              <a:t>to progressively higher powers. Upon passing through </a:t>
            </a:r>
            <a:r>
              <a:rPr lang="en-US" sz="4000" dirty="0" smtClean="0"/>
              <a:t>the</a:t>
            </a:r>
            <a:r>
              <a:rPr lang="en-US" sz="4000" dirty="0"/>
              <a:t> </a:t>
            </a:r>
            <a:r>
              <a:rPr lang="en-US" sz="4000" u="sng" dirty="0" smtClean="0">
                <a:solidFill>
                  <a:srgbClr val="FF0000"/>
                </a:solidFill>
              </a:rPr>
              <a:t>objective</a:t>
            </a:r>
            <a:r>
              <a:rPr lang="en-US" sz="4000" dirty="0" smtClean="0"/>
              <a:t>, </a:t>
            </a:r>
            <a:r>
              <a:rPr lang="en-US" sz="4000" dirty="0"/>
              <a:t>the light then enters the </a:t>
            </a:r>
            <a:r>
              <a:rPr lang="en-US" sz="4000" u="sng" dirty="0" smtClean="0">
                <a:solidFill>
                  <a:srgbClr val="FF0000"/>
                </a:solidFill>
              </a:rPr>
              <a:t>tube</a:t>
            </a:r>
            <a:r>
              <a:rPr lang="en-US" sz="4000" dirty="0" smtClean="0"/>
              <a:t> </a:t>
            </a:r>
            <a:r>
              <a:rPr lang="en-US" sz="4000" dirty="0"/>
              <a:t>of the microscope where an </a:t>
            </a:r>
            <a:r>
              <a:rPr lang="en-US" sz="4000" u="sng" dirty="0" smtClean="0">
                <a:solidFill>
                  <a:srgbClr val="FF0000"/>
                </a:solidFill>
              </a:rPr>
              <a:t>image</a:t>
            </a:r>
            <a:r>
              <a:rPr lang="en-US" sz="4000" dirty="0" smtClean="0"/>
              <a:t> </a:t>
            </a:r>
            <a:r>
              <a:rPr lang="en-US" sz="4000" dirty="0"/>
              <a:t>forms.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home.cc.umanitoba.ca/~frist/PLNT3140/l01/ZeissMicroscopeFig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90572"/>
            <a:ext cx="2743200" cy="3267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079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An ocular or </a:t>
            </a:r>
            <a:r>
              <a:rPr lang="en-US" sz="4000" u="sng" dirty="0" smtClean="0">
                <a:solidFill>
                  <a:srgbClr val="FF0000"/>
                </a:solidFill>
              </a:rPr>
              <a:t>eyepiece</a:t>
            </a:r>
            <a:r>
              <a:rPr lang="en-US" sz="4000" dirty="0" smtClean="0"/>
              <a:t> </a:t>
            </a:r>
            <a:r>
              <a:rPr lang="en-US" sz="4000" dirty="0"/>
              <a:t>is located at the </a:t>
            </a:r>
            <a:r>
              <a:rPr lang="en-US" sz="4000" u="sng" dirty="0" smtClean="0">
                <a:solidFill>
                  <a:srgbClr val="FF0000"/>
                </a:solidFill>
              </a:rPr>
              <a:t>top</a:t>
            </a:r>
            <a:r>
              <a:rPr lang="en-US" sz="4000" dirty="0" smtClean="0"/>
              <a:t> </a:t>
            </a:r>
            <a:r>
              <a:rPr lang="en-US" sz="4000" dirty="0"/>
              <a:t>of the microscope.  The oculars magnify the image projected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smtClean="0">
                <a:solidFill>
                  <a:srgbClr val="FF0000"/>
                </a:solidFill>
              </a:rPr>
              <a:t>ten </a:t>
            </a:r>
            <a:r>
              <a:rPr lang="en-US" sz="4000" dirty="0"/>
              <a:t>times.  Thus, the image </a:t>
            </a:r>
            <a:r>
              <a:rPr lang="en-US" sz="4000" u="sng" dirty="0" smtClean="0">
                <a:solidFill>
                  <a:srgbClr val="FF0000"/>
                </a:solidFill>
              </a:rPr>
              <a:t>visualized</a:t>
            </a:r>
            <a:r>
              <a:rPr lang="en-US" sz="4000" dirty="0" smtClean="0"/>
              <a:t> </a:t>
            </a:r>
            <a:r>
              <a:rPr lang="en-US" sz="4000" dirty="0"/>
              <a:t>by the eye can be magnified, 40, 100, </a:t>
            </a:r>
            <a:r>
              <a:rPr lang="en-US" sz="4000" u="sng" dirty="0">
                <a:solidFill>
                  <a:srgbClr val="FF0000"/>
                </a:solidFill>
              </a:rPr>
              <a:t>4</a:t>
            </a:r>
            <a:r>
              <a:rPr lang="en-US" sz="4000" u="sng" dirty="0" smtClean="0">
                <a:solidFill>
                  <a:srgbClr val="FF0000"/>
                </a:solidFill>
              </a:rPr>
              <a:t>00</a:t>
            </a:r>
            <a:r>
              <a:rPr lang="en-US" sz="4000" dirty="0" smtClean="0"/>
              <a:t>, </a:t>
            </a:r>
            <a:r>
              <a:rPr lang="en-US" sz="4000" dirty="0"/>
              <a:t>and </a:t>
            </a:r>
            <a:r>
              <a:rPr lang="en-US" sz="4000" u="sng" dirty="0" smtClean="0">
                <a:solidFill>
                  <a:srgbClr val="FF0000"/>
                </a:solidFill>
              </a:rPr>
              <a:t>1000</a:t>
            </a:r>
            <a:r>
              <a:rPr lang="en-US" sz="4000" dirty="0" smtClean="0"/>
              <a:t> </a:t>
            </a:r>
            <a:r>
              <a:rPr lang="en-US" sz="4000" dirty="0"/>
              <a:t>times, the </a:t>
            </a:r>
            <a:r>
              <a:rPr lang="en-US" sz="4000" u="sng" dirty="0" smtClean="0">
                <a:solidFill>
                  <a:srgbClr val="FF0000"/>
                </a:solidFill>
              </a:rPr>
              <a:t>product</a:t>
            </a:r>
            <a:r>
              <a:rPr lang="en-US" sz="4000" dirty="0" smtClean="0"/>
              <a:t> </a:t>
            </a:r>
            <a:r>
              <a:rPr lang="en-US" sz="4000" dirty="0"/>
              <a:t>of the magnifying powers of the ocular and the </a:t>
            </a:r>
            <a:r>
              <a:rPr lang="en-US" sz="4000" u="sng" dirty="0" smtClean="0">
                <a:solidFill>
                  <a:srgbClr val="FF0000"/>
                </a:solidFill>
              </a:rPr>
              <a:t>objective</a:t>
            </a:r>
            <a:r>
              <a:rPr lang="en-US" sz="4000" dirty="0" smtClean="0"/>
              <a:t> </a:t>
            </a:r>
            <a:r>
              <a:rPr lang="en-US" sz="4000" dirty="0"/>
              <a:t>in use.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home.cc.umanitoba.ca/~frist/PLNT3140/l01/ZeissMicroscopeFig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88952"/>
            <a:ext cx="1905000" cy="2269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993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58213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9. Light microscopes have </a:t>
            </a:r>
            <a:r>
              <a:rPr lang="en-US" sz="4000" u="sng" dirty="0" smtClean="0">
                <a:solidFill>
                  <a:srgbClr val="FF0000"/>
                </a:solidFill>
              </a:rPr>
              <a:t>two</a:t>
            </a:r>
            <a:r>
              <a:rPr lang="en-US" sz="4000" dirty="0" smtClean="0"/>
              <a:t> </a:t>
            </a:r>
            <a:r>
              <a:rPr lang="en-US" sz="4000" dirty="0"/>
              <a:t>focusing controls.  The </a:t>
            </a:r>
            <a:r>
              <a:rPr lang="en-US" sz="4000" u="sng" dirty="0" smtClean="0">
                <a:solidFill>
                  <a:srgbClr val="FF0000"/>
                </a:solidFill>
              </a:rPr>
              <a:t>coarse</a:t>
            </a:r>
            <a:r>
              <a:rPr lang="en-US" sz="4000" dirty="0" smtClean="0"/>
              <a:t> </a:t>
            </a:r>
            <a:r>
              <a:rPr lang="en-US" sz="4000" dirty="0"/>
              <a:t>adjustment control is generally the larger of two grooved knobs at the lower side of the microscope’s arm.  It is used to bring the specimen </a:t>
            </a:r>
            <a:r>
              <a:rPr lang="en-US" sz="4000" u="sng" dirty="0" smtClean="0">
                <a:solidFill>
                  <a:srgbClr val="FF0000"/>
                </a:solidFill>
              </a:rPr>
              <a:t>roughly</a:t>
            </a:r>
            <a:r>
              <a:rPr lang="en-US" sz="4000" dirty="0" smtClean="0"/>
              <a:t> </a:t>
            </a:r>
            <a:r>
              <a:rPr lang="en-US" sz="4000" dirty="0"/>
              <a:t>in </a:t>
            </a:r>
            <a:r>
              <a:rPr lang="en-US" sz="4000" dirty="0" smtClean="0"/>
              <a:t>focus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643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A </a:t>
            </a:r>
            <a:r>
              <a:rPr lang="en-US" sz="4000" dirty="0"/>
              <a:t>more refined, </a:t>
            </a:r>
            <a:r>
              <a:rPr lang="en-US" sz="4000" u="sng" dirty="0">
                <a:solidFill>
                  <a:srgbClr val="FF0000"/>
                </a:solidFill>
              </a:rPr>
              <a:t>precise</a:t>
            </a:r>
            <a:r>
              <a:rPr lang="en-US" sz="4000" dirty="0"/>
              <a:t> focus can be achieved by </a:t>
            </a:r>
            <a:r>
              <a:rPr lang="en-US" sz="4000" u="sng" dirty="0">
                <a:solidFill>
                  <a:srgbClr val="FF0000"/>
                </a:solidFill>
              </a:rPr>
              <a:t>rotation </a:t>
            </a:r>
            <a:r>
              <a:rPr lang="en-US" sz="4000" dirty="0"/>
              <a:t>of the smaller fine adjustment knob.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home.cc.umanitoba.ca/~frist/PLNT3140/l01/ZeissMicroscopeFig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57" y="1371600"/>
            <a:ext cx="4191000" cy="4991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814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2. The light microscope uses </a:t>
            </a:r>
            <a:r>
              <a:rPr lang="en-US" sz="4000" u="sng" dirty="0" smtClean="0">
                <a:solidFill>
                  <a:srgbClr val="FF0000"/>
                </a:solidFill>
              </a:rPr>
              <a:t>two</a:t>
            </a:r>
            <a:r>
              <a:rPr lang="en-US" sz="4000" dirty="0" smtClean="0"/>
              <a:t> </a:t>
            </a:r>
            <a:r>
              <a:rPr lang="en-US" sz="4000" dirty="0"/>
              <a:t>sets of lenses ( </a:t>
            </a:r>
            <a:r>
              <a:rPr lang="en-US" sz="4000" u="sng" dirty="0" smtClean="0">
                <a:solidFill>
                  <a:srgbClr val="FF0000"/>
                </a:solidFill>
              </a:rPr>
              <a:t>ocular</a:t>
            </a:r>
            <a:r>
              <a:rPr lang="en-US" sz="4000" dirty="0" smtClean="0"/>
              <a:t> </a:t>
            </a:r>
            <a:r>
              <a:rPr lang="en-US" sz="4000" dirty="0"/>
              <a:t>and </a:t>
            </a:r>
            <a:r>
              <a:rPr lang="en-US" sz="4000" u="sng" dirty="0" smtClean="0">
                <a:solidFill>
                  <a:srgbClr val="FF0000"/>
                </a:solidFill>
              </a:rPr>
              <a:t>objective</a:t>
            </a:r>
            <a:r>
              <a:rPr lang="en-US" sz="4000" dirty="0" smtClean="0"/>
              <a:t>) </a:t>
            </a:r>
            <a:r>
              <a:rPr lang="en-US" sz="4000" dirty="0"/>
              <a:t>and is therefore referred to as a compound microscope.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864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05800" cy="59737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3. The microscope shown is </a:t>
            </a:r>
            <a:r>
              <a:rPr lang="en-US" sz="4000" u="sng" dirty="0" smtClean="0">
                <a:solidFill>
                  <a:srgbClr val="FF0000"/>
                </a:solidFill>
              </a:rPr>
              <a:t>binocular</a:t>
            </a:r>
            <a:r>
              <a:rPr lang="en-US" sz="4000" dirty="0" smtClean="0"/>
              <a:t> </a:t>
            </a:r>
            <a:r>
              <a:rPr lang="en-US" sz="4000" dirty="0"/>
              <a:t>because it has paired ocular lenses.  The two sets of lenses and their housing are supported by a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smtClean="0">
                <a:solidFill>
                  <a:srgbClr val="FF0000"/>
                </a:solidFill>
              </a:rPr>
              <a:t>base </a:t>
            </a:r>
            <a:r>
              <a:rPr lang="en-US" sz="4000" dirty="0"/>
              <a:t>and an </a:t>
            </a:r>
            <a:r>
              <a:rPr lang="en-US" sz="4000" u="sng" dirty="0" smtClean="0">
                <a:solidFill>
                  <a:srgbClr val="FF0000"/>
                </a:solidFill>
              </a:rPr>
              <a:t>arm</a:t>
            </a:r>
            <a:r>
              <a:rPr lang="en-US" sz="4000" dirty="0" smtClean="0"/>
              <a:t>.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997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4. The </a:t>
            </a:r>
            <a:r>
              <a:rPr lang="en-US" sz="4000" u="sng" dirty="0" smtClean="0">
                <a:solidFill>
                  <a:srgbClr val="FF0000"/>
                </a:solidFill>
              </a:rPr>
              <a:t>stage </a:t>
            </a:r>
            <a:r>
              <a:rPr lang="en-US" sz="4000" dirty="0"/>
              <a:t>is the platform on which the specimen or a slide supporting the specimen is placed.  </a:t>
            </a:r>
            <a:r>
              <a:rPr lang="en-US" sz="4000" u="sng" dirty="0" smtClean="0">
                <a:solidFill>
                  <a:srgbClr val="FF0000"/>
                </a:solidFill>
              </a:rPr>
              <a:t>Clips</a:t>
            </a:r>
            <a:r>
              <a:rPr lang="en-US" sz="4000" dirty="0" smtClean="0"/>
              <a:t> </a:t>
            </a:r>
            <a:r>
              <a:rPr lang="en-US" sz="4000" dirty="0"/>
              <a:t>hold the slide in place.  The </a:t>
            </a:r>
            <a:r>
              <a:rPr lang="en-US" sz="4000" u="sng" dirty="0" smtClean="0">
                <a:solidFill>
                  <a:srgbClr val="FF0000"/>
                </a:solidFill>
              </a:rPr>
              <a:t>slide </a:t>
            </a:r>
            <a:r>
              <a:rPr lang="en-US" sz="4000" dirty="0"/>
              <a:t>may be moved by fingers or by a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mechanical </a:t>
            </a:r>
            <a:r>
              <a:rPr lang="en-US" sz="4000" dirty="0"/>
              <a:t>apparatus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associated </a:t>
            </a:r>
            <a:r>
              <a:rPr lang="en-US" sz="4000" dirty="0"/>
              <a:t>with the stage.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339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5. A light microscope is usually equipped with a built in  </a:t>
            </a:r>
            <a:r>
              <a:rPr lang="en-US" sz="3600" u="sng" dirty="0" smtClean="0">
                <a:solidFill>
                  <a:srgbClr val="FF0000"/>
                </a:solidFill>
              </a:rPr>
              <a:t>light source </a:t>
            </a:r>
            <a:r>
              <a:rPr lang="en-US" sz="3600" dirty="0"/>
              <a:t>controlled by an on/off </a:t>
            </a:r>
            <a:r>
              <a:rPr lang="en-US" sz="3600" u="sng" dirty="0" smtClean="0">
                <a:solidFill>
                  <a:srgbClr val="FF0000"/>
                </a:solidFill>
              </a:rPr>
              <a:t>switch</a:t>
            </a:r>
            <a:r>
              <a:rPr lang="en-US" sz="3600" dirty="0" smtClean="0"/>
              <a:t> </a:t>
            </a:r>
            <a:r>
              <a:rPr lang="en-US" sz="3600" dirty="0"/>
              <a:t>on the base.  The light is projected upward through a </a:t>
            </a:r>
            <a:r>
              <a:rPr lang="en-US" sz="3600" u="sng" dirty="0" err="1" smtClean="0">
                <a:solidFill>
                  <a:srgbClr val="FF0000"/>
                </a:solidFill>
              </a:rPr>
              <a:t>condensor</a:t>
            </a:r>
            <a:r>
              <a:rPr lang="en-US" sz="3600" dirty="0" smtClean="0"/>
              <a:t> </a:t>
            </a:r>
            <a:r>
              <a:rPr lang="en-US" sz="3600" dirty="0"/>
              <a:t>which houses a series of lenses under the </a:t>
            </a:r>
            <a:r>
              <a:rPr lang="en-US" sz="3600" dirty="0" smtClean="0">
                <a:solidFill>
                  <a:srgbClr val="FF0000"/>
                </a:solidFill>
              </a:rPr>
              <a:t>stage</a:t>
            </a:r>
            <a:r>
              <a:rPr lang="en-US" sz="3600" dirty="0" smtClean="0"/>
              <a:t>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51" name="Picture 7" descr="http://legacy.owensboro.kctcs.edu/gcaplan/anat/Notes/scope4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6875"/>
            <a:ext cx="3038440" cy="3348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84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These lenses concentrate the passing light into a </a:t>
            </a:r>
            <a:r>
              <a:rPr lang="en-US" sz="4000" u="sng" dirty="0" smtClean="0">
                <a:solidFill>
                  <a:srgbClr val="FF0000"/>
                </a:solidFill>
              </a:rPr>
              <a:t>strong beam </a:t>
            </a:r>
            <a:r>
              <a:rPr lang="en-US" sz="4000" dirty="0"/>
              <a:t>which is projected onto the </a:t>
            </a:r>
            <a:r>
              <a:rPr lang="en-US" sz="4000" u="sng" dirty="0" smtClean="0">
                <a:solidFill>
                  <a:srgbClr val="FF0000"/>
                </a:solidFill>
              </a:rPr>
              <a:t>specimen</a:t>
            </a:r>
            <a:r>
              <a:rPr lang="en-US" sz="4000" dirty="0" smtClean="0"/>
              <a:t> </a:t>
            </a:r>
            <a:r>
              <a:rPr lang="en-US" sz="4000" dirty="0"/>
              <a:t>above. The condenser lenses are </a:t>
            </a:r>
            <a:r>
              <a:rPr lang="en-US" sz="4000" u="sng" dirty="0" smtClean="0">
                <a:solidFill>
                  <a:srgbClr val="FF0000"/>
                </a:solidFill>
              </a:rPr>
              <a:t>controlled</a:t>
            </a:r>
            <a:r>
              <a:rPr lang="en-US" sz="4000" dirty="0" smtClean="0"/>
              <a:t> </a:t>
            </a:r>
            <a:r>
              <a:rPr lang="en-US" sz="4000" dirty="0"/>
              <a:t>by a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smtClean="0">
                <a:solidFill>
                  <a:srgbClr val="FF0000"/>
                </a:solidFill>
              </a:rPr>
              <a:t>controlling </a:t>
            </a:r>
            <a:r>
              <a:rPr lang="en-US" sz="4000" dirty="0"/>
              <a:t>knob.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12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2.hawaii.edu/~johnb/micro/m140/graphics/olympusmicroscop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037"/>
            <a:ext cx="6400800" cy="6742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213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04800"/>
            <a:ext cx="41910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6. Mounted on the condenser is the </a:t>
            </a:r>
            <a:r>
              <a:rPr lang="en-US" sz="4000" u="sng" dirty="0" smtClean="0">
                <a:solidFill>
                  <a:srgbClr val="FF0000"/>
                </a:solidFill>
              </a:rPr>
              <a:t>iris diaphragm</a:t>
            </a:r>
            <a:r>
              <a:rPr lang="en-US" sz="4000" dirty="0" smtClean="0"/>
              <a:t>, </a:t>
            </a:r>
            <a:r>
              <a:rPr lang="en-US" sz="4000" dirty="0"/>
              <a:t>a series of thin brass sheets adjusting the size of the </a:t>
            </a:r>
            <a:r>
              <a:rPr lang="en-US" sz="4000" u="sng" dirty="0" smtClean="0">
                <a:solidFill>
                  <a:srgbClr val="FF0000"/>
                </a:solidFill>
              </a:rPr>
              <a:t>aperture</a:t>
            </a:r>
            <a:r>
              <a:rPr lang="en-US" sz="4000" dirty="0" smtClean="0"/>
              <a:t> </a:t>
            </a:r>
            <a:r>
              <a:rPr lang="en-US" sz="4000" dirty="0"/>
              <a:t>through which the light passes .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7912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Aperture – hole or opening through which light travels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196" name="Picture 4" descr="http://farm8.staticflickr.com/7222/7228218072_04254119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48" y="1524000"/>
            <a:ext cx="4305300" cy="3513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316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41148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diaphragm is operated by a </a:t>
            </a:r>
            <a:r>
              <a:rPr lang="en-US" sz="4000" u="sng" dirty="0">
                <a:solidFill>
                  <a:srgbClr val="FF0000"/>
                </a:solidFill>
              </a:rPr>
              <a:t>lever</a:t>
            </a:r>
            <a:r>
              <a:rPr lang="en-US" sz="4000" dirty="0"/>
              <a:t> which spreads the sheets apart or overlaps them.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01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557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Light Microscope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microscope</dc:title>
  <dc:creator>Alyson</dc:creator>
  <cp:lastModifiedBy>Lenovo</cp:lastModifiedBy>
  <cp:revision>7</cp:revision>
  <dcterms:created xsi:type="dcterms:W3CDTF">2015-10-04T15:07:33Z</dcterms:created>
  <dcterms:modified xsi:type="dcterms:W3CDTF">2019-08-23T09:36:39Z</dcterms:modified>
</cp:coreProperties>
</file>