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7" r:id="rId1"/>
  </p:sldMasterIdLst>
  <p:sldIdLst>
    <p:sldId id="256" r:id="rId2"/>
    <p:sldId id="257" r:id="rId3"/>
    <p:sldId id="258" r:id="rId4"/>
    <p:sldId id="260" r:id="rId5"/>
    <p:sldId id="259" r:id="rId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40" autoAdjust="0"/>
    <p:restoredTop sz="94581" autoAdjust="0"/>
  </p:normalViewPr>
  <p:slideViewPr>
    <p:cSldViewPr>
      <p:cViewPr varScale="1">
        <p:scale>
          <a:sx n="70" d="100"/>
          <a:sy n="70" d="100"/>
        </p:scale>
        <p:origin x="-1380"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6626" name="Rectangle 2"/>
          <p:cNvSpPr>
            <a:spLocks noGrp="1" noChangeArrowheads="1"/>
          </p:cNvSpPr>
          <p:nvPr>
            <p:ph type="ctrTitle" sz="quarter"/>
          </p:nvPr>
        </p:nvSpPr>
        <p:spPr>
          <a:xfrm>
            <a:off x="685800" y="1997075"/>
            <a:ext cx="7772400" cy="1431925"/>
          </a:xfrm>
        </p:spPr>
        <p:txBody>
          <a:bodyPr anchor="b" anchorCtr="1"/>
          <a:lstStyle>
            <a:lvl1pPr algn="ctr">
              <a:defRPr/>
            </a:lvl1pPr>
          </a:lstStyle>
          <a:p>
            <a:r>
              <a:rPr lang="en-US"/>
              <a:t>Click to edit Master title style</a:t>
            </a:r>
          </a:p>
        </p:txBody>
      </p:sp>
      <p:sp>
        <p:nvSpPr>
          <p:cNvPr id="26627" name="Rectangle 3"/>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26628" name="Freeform 4"/>
          <p:cNvSpPr>
            <a:spLocks/>
          </p:cNvSpPr>
          <p:nvPr/>
        </p:nvSpPr>
        <p:spPr bwMode="auto">
          <a:xfrm>
            <a:off x="285750" y="2803525"/>
            <a:ext cx="1588" cy="3035300"/>
          </a:xfrm>
          <a:custGeom>
            <a:avLst/>
            <a:gdLst>
              <a:gd name="T0" fmla="*/ 0 h 1912"/>
              <a:gd name="T1" fmla="*/ 6 h 1912"/>
              <a:gd name="T2" fmla="*/ 6 h 1912"/>
              <a:gd name="T3" fmla="*/ 60 h 1912"/>
              <a:gd name="T4" fmla="*/ 1912 h 1912"/>
              <a:gd name="T5" fmla="*/ 1912 h 1912"/>
              <a:gd name="T6" fmla="*/ 0 h 1912"/>
              <a:gd name="T7" fmla="*/ 0 h 1912"/>
            </a:gdLst>
            <a:ahLst/>
            <a:cxnLst>
              <a:cxn ang="0">
                <a:pos x="0" y="T0"/>
              </a:cxn>
              <a:cxn ang="0">
                <a:pos x="0" y="T1"/>
              </a:cxn>
              <a:cxn ang="0">
                <a:pos x="0" y="T2"/>
              </a:cxn>
              <a:cxn ang="0">
                <a:pos x="0" y="T3"/>
              </a:cxn>
              <a:cxn ang="0">
                <a:pos x="0" y="T4"/>
              </a:cxn>
              <a:cxn ang="0">
                <a:pos x="0" y="T5"/>
              </a:cxn>
              <a:cxn ang="0">
                <a:pos x="0" y="T6"/>
              </a:cxn>
              <a:cxn ang="0">
                <a:pos x="0" y="T7"/>
              </a:cxn>
            </a:cxnLst>
            <a:rect l="0" t="0" r="r" b="b"/>
            <a:pathLst>
              <a:path h="1912">
                <a:moveTo>
                  <a:pt x="0" y="0"/>
                </a:moveTo>
                <a:lnTo>
                  <a:pt x="0" y="6"/>
                </a:lnTo>
                <a:lnTo>
                  <a:pt x="0" y="6"/>
                </a:lnTo>
                <a:lnTo>
                  <a:pt x="0" y="60"/>
                </a:lnTo>
                <a:lnTo>
                  <a:pt x="0" y="1912"/>
                </a:lnTo>
                <a:lnTo>
                  <a:pt x="0" y="1912"/>
                </a:lnTo>
                <a:lnTo>
                  <a:pt x="0" y="0"/>
                </a:lnTo>
                <a:lnTo>
                  <a:pt x="0" y="0"/>
                </a:lnTo>
                <a:close/>
              </a:path>
            </a:pathLst>
          </a:custGeom>
          <a:solidFill>
            <a:srgbClr val="6BBA27"/>
          </a:solidFill>
          <a:ln w="9525">
            <a:noFill/>
            <a:round/>
            <a:headEnd/>
            <a:tailEnd/>
          </a:ln>
        </p:spPr>
        <p:txBody>
          <a:bodyPr/>
          <a:lstStyle/>
          <a:p>
            <a:endParaRPr lang="en-US"/>
          </a:p>
        </p:txBody>
      </p:sp>
      <p:sp>
        <p:nvSpPr>
          <p:cNvPr id="26629" name="Rectangle 5"/>
          <p:cNvSpPr>
            <a:spLocks noGrp="1" noChangeArrowheads="1"/>
          </p:cNvSpPr>
          <p:nvPr>
            <p:ph type="ftr" sz="quarter" idx="3"/>
          </p:nvPr>
        </p:nvSpPr>
        <p:spPr/>
        <p:txBody>
          <a:bodyPr/>
          <a:lstStyle>
            <a:lvl1pPr>
              <a:defRPr/>
            </a:lvl1pPr>
          </a:lstStyle>
          <a:p>
            <a:endParaRPr lang="en-US"/>
          </a:p>
        </p:txBody>
      </p:sp>
      <p:sp>
        <p:nvSpPr>
          <p:cNvPr id="26630" name="Rectangle 6"/>
          <p:cNvSpPr>
            <a:spLocks noGrp="1" noChangeArrowheads="1"/>
          </p:cNvSpPr>
          <p:nvPr>
            <p:ph type="sldNum" sz="quarter" idx="4"/>
          </p:nvPr>
        </p:nvSpPr>
        <p:spPr/>
        <p:txBody>
          <a:bodyPr/>
          <a:lstStyle>
            <a:lvl1pPr>
              <a:defRPr/>
            </a:lvl1pPr>
          </a:lstStyle>
          <a:p>
            <a:fld id="{7DFFC38B-0F58-49A9-92CC-17DEF90D3C7F}" type="slidenum">
              <a:rPr lang="en-US"/>
              <a:pPr/>
              <a:t>‹#›</a:t>
            </a:fld>
            <a:endParaRPr lang="en-US"/>
          </a:p>
        </p:txBody>
      </p:sp>
      <p:sp>
        <p:nvSpPr>
          <p:cNvPr id="26631" name="Rectangle 7"/>
          <p:cNvSpPr>
            <a:spLocks noGrp="1" noChangeArrowheads="1"/>
          </p:cNvSpPr>
          <p:nvPr>
            <p:ph type="dt" sz="quarter" idx="2"/>
          </p:nvPr>
        </p:nvSpPr>
        <p:spPr/>
        <p:txBody>
          <a:bodyPr/>
          <a:lstStyle>
            <a:lvl1pPr>
              <a:defRPr/>
            </a:lvl1p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BF49CEC-5284-472B-AEE6-C604E2781C7A}"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92100"/>
            <a:ext cx="2057400" cy="5727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92100"/>
            <a:ext cx="6019800" cy="5727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DB1B482-3F8F-4EF1-A0CE-93D758753E8F}"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92100"/>
            <a:ext cx="8229600" cy="13843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905000"/>
            <a:ext cx="40386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905000"/>
            <a:ext cx="40386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4038600"/>
            <a:ext cx="40386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5"/>
          <p:cNvSpPr>
            <a:spLocks noGrp="1"/>
          </p:cNvSpPr>
          <p:nvPr>
            <p:ph type="dt" sz="half" idx="10"/>
          </p:nvPr>
        </p:nvSpPr>
        <p:spPr>
          <a:xfrm>
            <a:off x="457200" y="6245225"/>
            <a:ext cx="2133600" cy="476250"/>
          </a:xfrm>
        </p:spPr>
        <p:txBody>
          <a:bodyPr/>
          <a:lstStyle>
            <a:lvl1pPr>
              <a:defRPr/>
            </a:lvl1pPr>
          </a:lstStyle>
          <a:p>
            <a:endParaRPr lang="en-US"/>
          </a:p>
        </p:txBody>
      </p:sp>
      <p:sp>
        <p:nvSpPr>
          <p:cNvPr id="7" name="Footer Placeholder 6"/>
          <p:cNvSpPr>
            <a:spLocks noGrp="1"/>
          </p:cNvSpPr>
          <p:nvPr>
            <p:ph type="ftr" sz="quarter" idx="11"/>
          </p:nvPr>
        </p:nvSpPr>
        <p:spPr>
          <a:xfrm>
            <a:off x="3124200" y="6245225"/>
            <a:ext cx="2895600" cy="476250"/>
          </a:xfrm>
        </p:spPr>
        <p:txBody>
          <a:bodyPr/>
          <a:lstStyle>
            <a:lvl1pPr>
              <a:defRPr/>
            </a:lvl1pPr>
          </a:lstStyle>
          <a:p>
            <a:endParaRPr lang="en-US"/>
          </a:p>
        </p:txBody>
      </p:sp>
      <p:sp>
        <p:nvSpPr>
          <p:cNvPr id="8" name="Slide Number Placeholder 7"/>
          <p:cNvSpPr>
            <a:spLocks noGrp="1"/>
          </p:cNvSpPr>
          <p:nvPr>
            <p:ph type="sldNum" sz="quarter" idx="12"/>
          </p:nvPr>
        </p:nvSpPr>
        <p:spPr>
          <a:xfrm>
            <a:off x="6553200" y="6245225"/>
            <a:ext cx="2133600" cy="476250"/>
          </a:xfrm>
        </p:spPr>
        <p:txBody>
          <a:bodyPr/>
          <a:lstStyle>
            <a:lvl1pPr>
              <a:defRPr/>
            </a:lvl1pPr>
          </a:lstStyle>
          <a:p>
            <a:fld id="{66AC0BA0-057E-43DE-A493-F7A01AB9F40F}"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0AA8B00-86E3-4933-9BA0-6DA569CD3AE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D5B7625-642D-42E6-84CE-046599865533}"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5B18AC5-5076-4997-932B-E92C74FF2E16}"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D818F011-0A28-4854-A8C9-2AA8426D9271}"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8A21F9EF-9ADC-404B-88D9-21B3D2B84ECF}"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FBF8915B-009B-4E44-BC27-3584FACFC524}"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7353C1A-F95D-4056-8A6C-B98A36B874A1}"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F76D3D6-9AFB-43FB-8A02-85F453DF52F0}"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bwMode="auto">
          <a:xfrm>
            <a:off x="457200" y="292100"/>
            <a:ext cx="8229600" cy="13843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5603" name="Rectangle 3"/>
          <p:cNvSpPr>
            <a:spLocks noGrp="1" noChangeArrowheads="1"/>
          </p:cNvSpPr>
          <p:nvPr>
            <p:ph type="body" idx="1"/>
          </p:nvPr>
        </p:nvSpPr>
        <p:spPr bwMode="auto">
          <a:xfrm>
            <a:off x="457200" y="19050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5604"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effectLst>
                  <a:outerShdw blurRad="38100" dist="38100" dir="2700000" algn="tl">
                    <a:srgbClr val="000000"/>
                  </a:outerShdw>
                </a:effectLst>
                <a:latin typeface="Arial" charset="0"/>
              </a:defRPr>
            </a:lvl1pPr>
          </a:lstStyle>
          <a:p>
            <a:endParaRPr lang="en-US"/>
          </a:p>
        </p:txBody>
      </p:sp>
      <p:sp>
        <p:nvSpPr>
          <p:cNvPr id="25605"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effectLst>
                  <a:outerShdw blurRad="38100" dist="38100" dir="2700000" algn="tl">
                    <a:srgbClr val="000000"/>
                  </a:outerShdw>
                </a:effectLst>
                <a:latin typeface="Arial" charset="0"/>
              </a:defRPr>
            </a:lvl1pPr>
          </a:lstStyle>
          <a:p>
            <a:endParaRPr lang="en-US"/>
          </a:p>
        </p:txBody>
      </p:sp>
      <p:sp>
        <p:nvSpPr>
          <p:cNvPr id="25606"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effectLst>
                  <a:outerShdw blurRad="38100" dist="38100" dir="2700000" algn="tl">
                    <a:srgbClr val="000000"/>
                  </a:outerShdw>
                </a:effectLst>
                <a:latin typeface="Arial" charset="0"/>
              </a:defRPr>
            </a:lvl1pPr>
          </a:lstStyle>
          <a:p>
            <a:fld id="{FCF2D2AC-D78C-4E5B-80D0-026AB0A2C6C2}"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 id="2147483679" r:id="rId12"/>
  </p:sldLayoutIdLst>
  <p:txStyles>
    <p:titleStyle>
      <a:lvl1pPr algn="l"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fontAlgn="base">
        <a:spcBef>
          <a:spcPct val="20000"/>
        </a:spcBef>
        <a:spcAft>
          <a:spcPct val="0"/>
        </a:spcAft>
        <a:buClr>
          <a:schemeClr val="hlink"/>
        </a:buClr>
        <a:buSzPct val="12000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Font typeface="Tahoma" pitchFamily="34" charset="0"/>
        <a:buChar char="–"/>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Font typeface="Tahoma" pitchFamily="34" charset="0"/>
        <a:buChar char="–"/>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ncbi.nlm.nih.gov/blast/bl2seq/wblast2.cgi?one=15920164&amp;two=13814721&amp;prot=blastp&amp;expect=300" TargetMode="External"/><Relationship Id="rId2" Type="http://schemas.openxmlformats.org/officeDocument/2006/relationships/hyperlink" Target="http://www.ncbi.nlm.nih.gov/cgi-bin/Entrez/altvik?gi=200&amp;db=g&amp;from=1..351" TargetMode="External"/><Relationship Id="rId1" Type="http://schemas.openxmlformats.org/officeDocument/2006/relationships/slideLayout" Target="../slideLayouts/slideLayout2.xml"/><Relationship Id="rId6" Type="http://schemas.openxmlformats.org/officeDocument/2006/relationships/hyperlink" Target="http://www.tigr.org/tigr-scripts/CMR2/GenomePage3.spl?database=ntst02" TargetMode="External"/><Relationship Id="rId5" Type="http://schemas.openxmlformats.org/officeDocument/2006/relationships/hyperlink" Target="http://b-yahiko.bio.nite.go.jp:8080/dogan/GeneMap" TargetMode="External"/><Relationship Id="rId4" Type="http://schemas.openxmlformats.org/officeDocument/2006/relationships/hyperlink" Target="http://www.ncbi.nlm.nih.gov/cgi-bin/Entrez/altik?gi=200&amp;db=g&amp;from=1&amp;to=50001"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1066800"/>
            <a:ext cx="7772400" cy="1431925"/>
          </a:xfrm>
        </p:spPr>
        <p:txBody>
          <a:bodyPr/>
          <a:lstStyle/>
          <a:p>
            <a:r>
              <a:rPr lang="en-US" sz="4000">
                <a:latin typeface="Comic Sans MS" pitchFamily="66" charset="0"/>
              </a:rPr>
              <a:t>Sulfolobus Tokodaii</a:t>
            </a:r>
          </a:p>
        </p:txBody>
      </p:sp>
      <p:sp>
        <p:nvSpPr>
          <p:cNvPr id="2051" name="Rectangle 3"/>
          <p:cNvSpPr>
            <a:spLocks noGrp="1" noChangeArrowheads="1"/>
          </p:cNvSpPr>
          <p:nvPr>
            <p:ph type="subTitle" idx="1"/>
          </p:nvPr>
        </p:nvSpPr>
        <p:spPr>
          <a:xfrm>
            <a:off x="1295400" y="2667000"/>
            <a:ext cx="6400800" cy="1752600"/>
          </a:xfrm>
        </p:spPr>
        <p:txBody>
          <a:bodyPr/>
          <a:lstStyle/>
          <a:p>
            <a:r>
              <a:rPr lang="en-US" sz="2800">
                <a:latin typeface="Comic Sans MS" pitchFamily="66" charset="0"/>
              </a:rPr>
              <a:t>A genome from Japan</a:t>
            </a:r>
          </a:p>
        </p:txBody>
      </p:sp>
      <p:pic>
        <p:nvPicPr>
          <p:cNvPr id="2052" name="Picture 4" descr="g">
            <a:hlinkClick r:id="" action="ppaction://hlinkshowjump?jump=nextslide"/>
          </p:cNvPr>
          <p:cNvPicPr>
            <a:picLocks noChangeAspect="1" noChangeArrowheads="1"/>
          </p:cNvPicPr>
          <p:nvPr/>
        </p:nvPicPr>
        <p:blipFill>
          <a:blip r:embed="rId2"/>
          <a:srcRect/>
          <a:stretch>
            <a:fillRect/>
          </a:stretch>
        </p:blipFill>
        <p:spPr bwMode="auto">
          <a:xfrm>
            <a:off x="2819400" y="3505200"/>
            <a:ext cx="3505200" cy="2325688"/>
          </a:xfrm>
          <a:prstGeom prst="rect">
            <a:avLst/>
          </a:prstGeom>
          <a:noFill/>
        </p:spPr>
      </p:pic>
      <p:sp>
        <p:nvSpPr>
          <p:cNvPr id="2053" name="Text Box 5"/>
          <p:cNvSpPr txBox="1">
            <a:spLocks noChangeArrowheads="1"/>
          </p:cNvSpPr>
          <p:nvPr/>
        </p:nvSpPr>
        <p:spPr bwMode="auto">
          <a:xfrm>
            <a:off x="6248400" y="6053138"/>
            <a:ext cx="1743075" cy="336550"/>
          </a:xfrm>
          <a:prstGeom prst="rect">
            <a:avLst/>
          </a:prstGeom>
          <a:noFill/>
          <a:ln w="9525">
            <a:noFill/>
            <a:miter lim="800000"/>
            <a:headEnd/>
            <a:tailEnd/>
          </a:ln>
          <a:effectLst/>
        </p:spPr>
        <p:txBody>
          <a:bodyPr wrap="none">
            <a:spAutoFit/>
          </a:bodyPr>
          <a:lstStyle/>
          <a:p>
            <a:r>
              <a:rPr lang="en-US" sz="1600">
                <a:latin typeface="Comic Sans MS" pitchFamily="66" charset="0"/>
              </a:rPr>
              <a:t>By Patricia Ueng</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050"/>
                                        </p:tgtEl>
                                        <p:attrNameLst>
                                          <p:attrName>style.visibility</p:attrName>
                                        </p:attrNameLst>
                                      </p:cBhvr>
                                      <p:to>
                                        <p:strVal val="visible"/>
                                      </p:to>
                                    </p:set>
                                    <p:anim calcmode="lin" valueType="num">
                                      <p:cBhvr additive="base">
                                        <p:cTn id="7" dur="1000" fill="hold"/>
                                        <p:tgtEl>
                                          <p:spTgt spid="2050"/>
                                        </p:tgtEl>
                                        <p:attrNameLst>
                                          <p:attrName>ppt_x</p:attrName>
                                        </p:attrNameLst>
                                      </p:cBhvr>
                                      <p:tavLst>
                                        <p:tav tm="0">
                                          <p:val>
                                            <p:strVal val="0-#ppt_w/2"/>
                                          </p:val>
                                        </p:tav>
                                        <p:tav tm="100000">
                                          <p:val>
                                            <p:strVal val="#ppt_x"/>
                                          </p:val>
                                        </p:tav>
                                      </p:tavLst>
                                    </p:anim>
                                    <p:anim calcmode="lin" valueType="num">
                                      <p:cBhvr additive="base">
                                        <p:cTn id="8" dur="1000" fill="hold"/>
                                        <p:tgtEl>
                                          <p:spTgt spid="2050"/>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4" presetClass="emph" presetSubtype="2" fill="hold" grpId="1" nodeType="afterEffect">
                                  <p:stCondLst>
                                    <p:cond delay="0"/>
                                  </p:stCondLst>
                                  <p:childTnLst>
                                    <p:anim to="1.5" calcmode="lin" valueType="num">
                                      <p:cBhvr override="childStyle">
                                        <p:cTn id="11" dur="2000" fill="hold"/>
                                        <p:tgtEl>
                                          <p:spTgt spid="2050"/>
                                        </p:tgtEl>
                                        <p:attrNameLst>
                                          <p:attrName>style.fontSize</p:attrName>
                                        </p:attrNameLst>
                                      </p:cBhvr>
                                    </p:anim>
                                  </p:childTnLst>
                                </p:cTn>
                              </p:par>
                            </p:childTnLst>
                          </p:cTn>
                        </p:par>
                        <p:par>
                          <p:cTn id="12" fill="hold">
                            <p:stCondLst>
                              <p:cond delay="3000"/>
                            </p:stCondLst>
                            <p:childTnLst>
                              <p:par>
                                <p:cTn id="13" presetID="4" presetClass="entr" presetSubtype="16" fill="hold" grpId="0" nodeType="afterEffect">
                                  <p:stCondLst>
                                    <p:cond delay="0"/>
                                  </p:stCondLst>
                                  <p:childTnLst>
                                    <p:set>
                                      <p:cBhvr>
                                        <p:cTn id="14" dur="1" fill="hold">
                                          <p:stCondLst>
                                            <p:cond delay="0"/>
                                          </p:stCondLst>
                                        </p:cTn>
                                        <p:tgtEl>
                                          <p:spTgt spid="2051">
                                            <p:txEl>
                                              <p:pRg st="0" end="0"/>
                                            </p:txEl>
                                          </p:spTgt>
                                        </p:tgtEl>
                                        <p:attrNameLst>
                                          <p:attrName>style.visibility</p:attrName>
                                        </p:attrNameLst>
                                      </p:cBhvr>
                                      <p:to>
                                        <p:strVal val="visible"/>
                                      </p:to>
                                    </p:set>
                                    <p:animEffect transition="in" filter="box(in)">
                                      <p:cBhvr>
                                        <p:cTn id="15" dur="500"/>
                                        <p:tgtEl>
                                          <p:spTgt spid="2051">
                                            <p:txEl>
                                              <p:pRg st="0" end="0"/>
                                            </p:txEl>
                                          </p:spTgt>
                                        </p:tgtEl>
                                      </p:cBhvr>
                                    </p:animEffect>
                                  </p:childTnLst>
                                </p:cTn>
                              </p:par>
                            </p:childTnLst>
                          </p:cTn>
                        </p:par>
                        <p:par>
                          <p:cTn id="16" fill="hold">
                            <p:stCondLst>
                              <p:cond delay="3500"/>
                            </p:stCondLst>
                            <p:childTnLst>
                              <p:par>
                                <p:cTn id="17" presetID="21" presetClass="entr" presetSubtype="4" fill="hold" nodeType="afterEffect">
                                  <p:stCondLst>
                                    <p:cond delay="0"/>
                                  </p:stCondLst>
                                  <p:childTnLst>
                                    <p:set>
                                      <p:cBhvr>
                                        <p:cTn id="18" dur="1" fill="hold">
                                          <p:stCondLst>
                                            <p:cond delay="0"/>
                                          </p:stCondLst>
                                        </p:cTn>
                                        <p:tgtEl>
                                          <p:spTgt spid="2052"/>
                                        </p:tgtEl>
                                        <p:attrNameLst>
                                          <p:attrName>style.visibility</p:attrName>
                                        </p:attrNameLst>
                                      </p:cBhvr>
                                      <p:to>
                                        <p:strVal val="visible"/>
                                      </p:to>
                                    </p:set>
                                    <p:animEffect transition="in" filter="wheel(4)">
                                      <p:cBhvr>
                                        <p:cTn id="19" dur="2000"/>
                                        <p:tgtEl>
                                          <p:spTgt spid="2052"/>
                                        </p:tgtEl>
                                      </p:cBhvr>
                                    </p:animEffect>
                                  </p:childTnLst>
                                </p:cTn>
                              </p:par>
                            </p:childTnLst>
                          </p:cTn>
                        </p:par>
                        <p:par>
                          <p:cTn id="20" fill="hold">
                            <p:stCondLst>
                              <p:cond delay="5500"/>
                            </p:stCondLst>
                            <p:childTnLst>
                              <p:par>
                                <p:cTn id="21" presetID="3" presetClass="entr" presetSubtype="10" fill="hold" grpId="0" nodeType="afterEffect">
                                  <p:stCondLst>
                                    <p:cond delay="0"/>
                                  </p:stCondLst>
                                  <p:childTnLst>
                                    <p:set>
                                      <p:cBhvr>
                                        <p:cTn id="22" dur="1" fill="hold">
                                          <p:stCondLst>
                                            <p:cond delay="0"/>
                                          </p:stCondLst>
                                        </p:cTn>
                                        <p:tgtEl>
                                          <p:spTgt spid="2053"/>
                                        </p:tgtEl>
                                        <p:attrNameLst>
                                          <p:attrName>style.visibility</p:attrName>
                                        </p:attrNameLst>
                                      </p:cBhvr>
                                      <p:to>
                                        <p:strVal val="visible"/>
                                      </p:to>
                                    </p:set>
                                    <p:animEffect transition="in" filter="blinds(horizontal)">
                                      <p:cBhvr>
                                        <p:cTn id="23" dur="1000"/>
                                        <p:tgtEl>
                                          <p:spTgt spid="2053"/>
                                        </p:tgtEl>
                                      </p:cBhvr>
                                    </p:animEffect>
                                  </p:childTnLst>
                                </p:cTn>
                              </p:par>
                            </p:childTnLst>
                          </p:cTn>
                        </p:par>
                        <p:par>
                          <p:cTn id="24" fill="hold">
                            <p:stCondLst>
                              <p:cond delay="6500"/>
                            </p:stCondLst>
                            <p:childTnLst>
                              <p:par>
                                <p:cTn id="25" presetID="2" presetClass="exit" presetSubtype="2" fill="hold" grpId="1" nodeType="afterEffect">
                                  <p:stCondLst>
                                    <p:cond delay="0"/>
                                  </p:stCondLst>
                                  <p:childTnLst>
                                    <p:anim calcmode="lin" valueType="num">
                                      <p:cBhvr additive="base">
                                        <p:cTn id="26" dur="500"/>
                                        <p:tgtEl>
                                          <p:spTgt spid="2053"/>
                                        </p:tgtEl>
                                        <p:attrNameLst>
                                          <p:attrName>ppt_x</p:attrName>
                                        </p:attrNameLst>
                                      </p:cBhvr>
                                      <p:tavLst>
                                        <p:tav tm="0">
                                          <p:val>
                                            <p:strVal val="ppt_x"/>
                                          </p:val>
                                        </p:tav>
                                        <p:tav tm="100000">
                                          <p:val>
                                            <p:strVal val="1+ppt_w/2"/>
                                          </p:val>
                                        </p:tav>
                                      </p:tavLst>
                                    </p:anim>
                                    <p:anim calcmode="lin" valueType="num">
                                      <p:cBhvr additive="base">
                                        <p:cTn id="27" dur="500"/>
                                        <p:tgtEl>
                                          <p:spTgt spid="2053"/>
                                        </p:tgtEl>
                                        <p:attrNameLst>
                                          <p:attrName>ppt_y</p:attrName>
                                        </p:attrNameLst>
                                      </p:cBhvr>
                                      <p:tavLst>
                                        <p:tav tm="0">
                                          <p:val>
                                            <p:strVal val="ppt_y"/>
                                          </p:val>
                                        </p:tav>
                                        <p:tav tm="100000">
                                          <p:val>
                                            <p:strVal val="ppt_y"/>
                                          </p:val>
                                        </p:tav>
                                      </p:tavLst>
                                    </p:anim>
                                    <p:set>
                                      <p:cBhvr>
                                        <p:cTn id="28" dur="1" fill="hold">
                                          <p:stCondLst>
                                            <p:cond delay="499"/>
                                          </p:stCondLst>
                                        </p:cTn>
                                        <p:tgtEl>
                                          <p:spTgt spid="205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P spid="2050" grpId="1"/>
      <p:bldP spid="2051" grpId="0" build="p"/>
      <p:bldP spid="2053" grpId="0"/>
      <p:bldP spid="2053"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algn="ctr"/>
            <a:r>
              <a:rPr lang="en-US" sz="2800">
                <a:latin typeface="Comic Sans MS" pitchFamily="66" charset="0"/>
              </a:rPr>
              <a:t>Sulfolobus Tokodaii</a:t>
            </a:r>
          </a:p>
        </p:txBody>
      </p:sp>
      <p:sp>
        <p:nvSpPr>
          <p:cNvPr id="27651" name="Rectangle 3"/>
          <p:cNvSpPr>
            <a:spLocks noGrp="1" noChangeArrowheads="1"/>
          </p:cNvSpPr>
          <p:nvPr>
            <p:ph type="body" sz="half" idx="1"/>
          </p:nvPr>
        </p:nvSpPr>
        <p:spPr>
          <a:xfrm>
            <a:off x="2057400" y="1371600"/>
            <a:ext cx="4495800" cy="5486400"/>
          </a:xfrm>
        </p:spPr>
        <p:txBody>
          <a:bodyPr/>
          <a:lstStyle/>
          <a:p>
            <a:pPr>
              <a:lnSpc>
                <a:spcPct val="90000"/>
              </a:lnSpc>
            </a:pPr>
            <a:endParaRPr lang="en-US" sz="2000">
              <a:latin typeface="Comic Sans MS" pitchFamily="66" charset="0"/>
            </a:endParaRPr>
          </a:p>
          <a:p>
            <a:pPr>
              <a:lnSpc>
                <a:spcPct val="90000"/>
              </a:lnSpc>
            </a:pPr>
            <a:r>
              <a:rPr lang="en-US" sz="2000">
                <a:latin typeface="Comic Sans MS" pitchFamily="66" charset="0"/>
              </a:rPr>
              <a:t>A member of the archaea (third branch of life next to eukaryotes and bacteria.</a:t>
            </a:r>
          </a:p>
          <a:p>
            <a:pPr>
              <a:lnSpc>
                <a:spcPct val="90000"/>
              </a:lnSpc>
            </a:pPr>
            <a:r>
              <a:rPr lang="en-US" sz="2000">
                <a:latin typeface="Comic Sans MS" pitchFamily="66" charset="0"/>
              </a:rPr>
              <a:t>It was isolated from Beppu hot springs in Kyusyu, Japan</a:t>
            </a:r>
          </a:p>
          <a:p>
            <a:pPr>
              <a:lnSpc>
                <a:spcPct val="90000"/>
              </a:lnSpc>
            </a:pPr>
            <a:r>
              <a:rPr lang="en-US" sz="2000">
                <a:latin typeface="Comic Sans MS" pitchFamily="66" charset="0"/>
              </a:rPr>
              <a:t>It lives in 80 C and pH 2 and 3, an acidic and sulfur-rich environment.</a:t>
            </a:r>
          </a:p>
          <a:p>
            <a:pPr>
              <a:lnSpc>
                <a:spcPct val="90000"/>
              </a:lnSpc>
            </a:pPr>
            <a:r>
              <a:rPr lang="en-US" sz="2000">
                <a:latin typeface="Comic Sans MS" pitchFamily="66" charset="0"/>
              </a:rPr>
              <a:t>Sequenced in 1983</a:t>
            </a:r>
          </a:p>
          <a:p>
            <a:pPr>
              <a:lnSpc>
                <a:spcPct val="90000"/>
              </a:lnSpc>
            </a:pPr>
            <a:r>
              <a:rPr lang="en-US" sz="2000">
                <a:latin typeface="Comic Sans MS" pitchFamily="66" charset="0"/>
              </a:rPr>
              <a:t>By the Biotechnology center at the National Institute of Technology and Evaluation in Tokyo, Japan</a:t>
            </a:r>
          </a:p>
          <a:p>
            <a:pPr>
              <a:lnSpc>
                <a:spcPct val="90000"/>
              </a:lnSpc>
            </a:pPr>
            <a:r>
              <a:rPr lang="en-US" sz="2000">
                <a:latin typeface="Comic Sans MS" pitchFamily="66" charset="0"/>
              </a:rPr>
              <a:t>It converts hydrogen sulfide to sulfate.</a:t>
            </a:r>
          </a:p>
          <a:p>
            <a:pPr>
              <a:lnSpc>
                <a:spcPct val="90000"/>
              </a:lnSpc>
              <a:buFontTx/>
              <a:buNone/>
            </a:pPr>
            <a:endParaRPr lang="en-US" sz="2000">
              <a:latin typeface="Comic Sans MS" pitchFamily="66" charset="0"/>
            </a:endParaRPr>
          </a:p>
        </p:txBody>
      </p:sp>
      <p:pic>
        <p:nvPicPr>
          <p:cNvPr id="27652" name="Picture 4" descr="g2"/>
          <p:cNvPicPr>
            <a:picLocks noChangeAspect="1" noChangeArrowheads="1"/>
          </p:cNvPicPr>
          <p:nvPr>
            <p:ph sz="quarter" idx="2"/>
          </p:nvPr>
        </p:nvPicPr>
        <p:blipFill>
          <a:blip r:embed="rId2"/>
          <a:srcRect/>
          <a:stretch>
            <a:fillRect/>
          </a:stretch>
        </p:blipFill>
        <p:spPr>
          <a:xfrm>
            <a:off x="6477000" y="4648200"/>
            <a:ext cx="2438400" cy="1919288"/>
          </a:xfrm>
          <a:noFill/>
          <a:ln/>
        </p:spPr>
      </p:pic>
      <p:pic>
        <p:nvPicPr>
          <p:cNvPr id="27654" name="Picture 6" descr="g1"/>
          <p:cNvPicPr>
            <a:picLocks noChangeAspect="1" noChangeArrowheads="1"/>
          </p:cNvPicPr>
          <p:nvPr>
            <p:ph sz="quarter" idx="3"/>
          </p:nvPr>
        </p:nvPicPr>
        <p:blipFill>
          <a:blip r:embed="rId3"/>
          <a:srcRect/>
          <a:stretch>
            <a:fillRect/>
          </a:stretch>
        </p:blipFill>
        <p:spPr>
          <a:xfrm>
            <a:off x="304800" y="1905000"/>
            <a:ext cx="1709738" cy="2590800"/>
          </a:xfrm>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27654"/>
                                        </p:tgtEl>
                                        <p:attrNameLst>
                                          <p:attrName>style.visibility</p:attrName>
                                        </p:attrNameLst>
                                      </p:cBhvr>
                                      <p:to>
                                        <p:strVal val="visible"/>
                                      </p:to>
                                    </p:set>
                                    <p:animEffect transition="in" filter="diamond(in)">
                                      <p:cBhvr>
                                        <p:cTn id="7" dur="2000"/>
                                        <p:tgtEl>
                                          <p:spTgt spid="27654"/>
                                        </p:tgtEl>
                                      </p:cBhvr>
                                    </p:animEffect>
                                  </p:childTnLst>
                                </p:cTn>
                              </p:par>
                            </p:childTnLst>
                          </p:cTn>
                        </p:par>
                        <p:par>
                          <p:cTn id="8" fill="hold">
                            <p:stCondLst>
                              <p:cond delay="2000"/>
                            </p:stCondLst>
                            <p:childTnLst>
                              <p:par>
                                <p:cTn id="9" presetID="2" presetClass="entr" presetSubtype="6" fill="hold" nodeType="afterEffect">
                                  <p:stCondLst>
                                    <p:cond delay="0"/>
                                  </p:stCondLst>
                                  <p:childTnLst>
                                    <p:set>
                                      <p:cBhvr>
                                        <p:cTn id="10" dur="1" fill="hold">
                                          <p:stCondLst>
                                            <p:cond delay="0"/>
                                          </p:stCondLst>
                                        </p:cTn>
                                        <p:tgtEl>
                                          <p:spTgt spid="27652"/>
                                        </p:tgtEl>
                                        <p:attrNameLst>
                                          <p:attrName>style.visibility</p:attrName>
                                        </p:attrNameLst>
                                      </p:cBhvr>
                                      <p:to>
                                        <p:strVal val="visible"/>
                                      </p:to>
                                    </p:set>
                                    <p:anim calcmode="lin" valueType="num">
                                      <p:cBhvr additive="base">
                                        <p:cTn id="11" dur="500" fill="hold"/>
                                        <p:tgtEl>
                                          <p:spTgt spid="27652"/>
                                        </p:tgtEl>
                                        <p:attrNameLst>
                                          <p:attrName>ppt_x</p:attrName>
                                        </p:attrNameLst>
                                      </p:cBhvr>
                                      <p:tavLst>
                                        <p:tav tm="0">
                                          <p:val>
                                            <p:strVal val="1+#ppt_w/2"/>
                                          </p:val>
                                        </p:tav>
                                        <p:tav tm="100000">
                                          <p:val>
                                            <p:strVal val="#ppt_x"/>
                                          </p:val>
                                        </p:tav>
                                      </p:tavLst>
                                    </p:anim>
                                    <p:anim calcmode="lin" valueType="num">
                                      <p:cBhvr additive="base">
                                        <p:cTn id="12" dur="500" fill="hold"/>
                                        <p:tgtEl>
                                          <p:spTgt spid="2765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457200" y="533400"/>
            <a:ext cx="8001000" cy="774700"/>
          </a:xfrm>
        </p:spPr>
        <p:txBody>
          <a:bodyPr/>
          <a:lstStyle/>
          <a:p>
            <a:r>
              <a:rPr lang="en-US" sz="2400" b="1">
                <a:latin typeface="Comic Sans MS" pitchFamily="66" charset="0"/>
              </a:rPr>
              <a:t>Why Sequence THIS archaea?</a:t>
            </a:r>
          </a:p>
        </p:txBody>
      </p:sp>
      <p:sp>
        <p:nvSpPr>
          <p:cNvPr id="29699" name="Rectangle 3"/>
          <p:cNvSpPr>
            <a:spLocks noGrp="1" noChangeArrowheads="1"/>
          </p:cNvSpPr>
          <p:nvPr>
            <p:ph type="body" idx="1"/>
          </p:nvPr>
        </p:nvSpPr>
        <p:spPr>
          <a:xfrm>
            <a:off x="304800" y="1828800"/>
            <a:ext cx="8458200" cy="4343400"/>
          </a:xfrm>
        </p:spPr>
        <p:txBody>
          <a:bodyPr/>
          <a:lstStyle/>
          <a:p>
            <a:pPr>
              <a:lnSpc>
                <a:spcPct val="90000"/>
              </a:lnSpc>
            </a:pPr>
            <a:r>
              <a:rPr lang="en-US" sz="2000">
                <a:latin typeface="Comic Sans MS" pitchFamily="66" charset="0"/>
              </a:rPr>
              <a:t>Sequence comparison identified remnants of plasmid pNOB8 (essential for sulfolobus survival) from an ancestral species, which is integrated in the sulfolobus tokodaii genome.</a:t>
            </a:r>
          </a:p>
          <a:p>
            <a:pPr>
              <a:lnSpc>
                <a:spcPct val="90000"/>
              </a:lnSpc>
            </a:pPr>
            <a:endParaRPr lang="en-US" sz="2000">
              <a:latin typeface="Comic Sans MS" pitchFamily="66" charset="0"/>
            </a:endParaRPr>
          </a:p>
          <a:p>
            <a:pPr>
              <a:lnSpc>
                <a:spcPct val="90000"/>
              </a:lnSpc>
            </a:pPr>
            <a:r>
              <a:rPr lang="en-US" sz="2000">
                <a:latin typeface="Comic Sans MS" pitchFamily="66" charset="0"/>
              </a:rPr>
              <a:t>The researchers detected 14 genes that resemble those in eukaryotes that have not been found before in other archaea. This leads the researchers to conclude Sulfolobus tokodaii is one of the most closest related to eukaryotes.</a:t>
            </a:r>
          </a:p>
          <a:p>
            <a:pPr>
              <a:lnSpc>
                <a:spcPct val="90000"/>
              </a:lnSpc>
            </a:pPr>
            <a:endParaRPr lang="en-US" sz="2000">
              <a:latin typeface="Comic Sans MS" pitchFamily="66" charset="0"/>
            </a:endParaRPr>
          </a:p>
          <a:p>
            <a:pPr>
              <a:lnSpc>
                <a:spcPct val="90000"/>
              </a:lnSpc>
            </a:pPr>
            <a:r>
              <a:rPr lang="en-US" sz="2000">
                <a:latin typeface="Comic Sans MS" pitchFamily="66" charset="0"/>
              </a:rPr>
              <a:t>It was sequenced due to the confirmation of the activities would provide valuable information for sulfide metabolism in this microorganism and facilitate the improvement of this system for industrial applications (e.g. wastewater treatment, pollution treatment!!!)</a:t>
            </a:r>
          </a:p>
          <a:p>
            <a:pPr>
              <a:lnSpc>
                <a:spcPct val="90000"/>
              </a:lnSpc>
            </a:pPr>
            <a:endParaRPr lang="en-US" sz="2000">
              <a:latin typeface="Comic Sans MS"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9699">
                                            <p:txEl>
                                              <p:pRg st="0" end="0"/>
                                            </p:txEl>
                                          </p:spTgt>
                                        </p:tgtEl>
                                        <p:attrNameLst>
                                          <p:attrName>style.visibility</p:attrName>
                                        </p:attrNameLst>
                                      </p:cBhvr>
                                      <p:to>
                                        <p:strVal val="visible"/>
                                      </p:to>
                                    </p:set>
                                    <p:anim calcmode="lin" valueType="num">
                                      <p:cBhvr additive="base">
                                        <p:cTn id="7" dur="500" fill="hold"/>
                                        <p:tgtEl>
                                          <p:spTgt spid="2969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969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29699">
                                            <p:txEl>
                                              <p:pRg st="2" end="2"/>
                                            </p:txEl>
                                          </p:spTgt>
                                        </p:tgtEl>
                                        <p:attrNameLst>
                                          <p:attrName>style.visibility</p:attrName>
                                        </p:attrNameLst>
                                      </p:cBhvr>
                                      <p:to>
                                        <p:strVal val="visible"/>
                                      </p:to>
                                    </p:set>
                                    <p:anim calcmode="lin" valueType="num">
                                      <p:cBhvr additive="base">
                                        <p:cTn id="13" dur="500" fill="hold"/>
                                        <p:tgtEl>
                                          <p:spTgt spid="29699">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2969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9699">
                                            <p:txEl>
                                              <p:pRg st="4" end="4"/>
                                            </p:txEl>
                                          </p:spTgt>
                                        </p:tgtEl>
                                        <p:attrNameLst>
                                          <p:attrName>style.visibility</p:attrName>
                                        </p:attrNameLst>
                                      </p:cBhvr>
                                      <p:to>
                                        <p:strVal val="visible"/>
                                      </p:to>
                                    </p:set>
                                    <p:anim calcmode="lin" valueType="num">
                                      <p:cBhvr additive="base">
                                        <p:cTn id="19" dur="500" fill="hold"/>
                                        <p:tgtEl>
                                          <p:spTgt spid="29699">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969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292100"/>
            <a:ext cx="5943600" cy="622300"/>
          </a:xfrm>
        </p:spPr>
        <p:txBody>
          <a:bodyPr/>
          <a:lstStyle/>
          <a:p>
            <a:r>
              <a:rPr lang="en-US" sz="2800" b="1">
                <a:latin typeface="Comic Sans MS" pitchFamily="66" charset="0"/>
              </a:rPr>
              <a:t>Facts of the Sulfolobus Tokodaii</a:t>
            </a:r>
          </a:p>
        </p:txBody>
      </p:sp>
      <p:sp>
        <p:nvSpPr>
          <p:cNvPr id="34819" name="Rectangle 3"/>
          <p:cNvSpPr>
            <a:spLocks noGrp="1" noChangeArrowheads="1"/>
          </p:cNvSpPr>
          <p:nvPr>
            <p:ph type="body" idx="1"/>
          </p:nvPr>
        </p:nvSpPr>
        <p:spPr>
          <a:xfrm>
            <a:off x="457200" y="1066800"/>
            <a:ext cx="8229600" cy="4953000"/>
          </a:xfrm>
        </p:spPr>
        <p:txBody>
          <a:bodyPr/>
          <a:lstStyle/>
          <a:p>
            <a:r>
              <a:rPr lang="en-US" sz="2000">
                <a:latin typeface="Comic Sans MS" pitchFamily="66" charset="0"/>
              </a:rPr>
              <a:t>Genome length: 2.69 Mbp</a:t>
            </a:r>
          </a:p>
          <a:p>
            <a:endParaRPr lang="en-US" sz="2000">
              <a:latin typeface="Comic Sans MS" pitchFamily="66" charset="0"/>
            </a:endParaRPr>
          </a:p>
          <a:p>
            <a:r>
              <a:rPr lang="en-US" sz="2000">
                <a:latin typeface="Comic Sans MS" pitchFamily="66" charset="0"/>
              </a:rPr>
              <a:t>G+C% content: 32.8%</a:t>
            </a:r>
          </a:p>
          <a:p>
            <a:endParaRPr lang="en-US" sz="2000">
              <a:latin typeface="Comic Sans MS" pitchFamily="66" charset="0"/>
            </a:endParaRPr>
          </a:p>
          <a:p>
            <a:r>
              <a:rPr lang="en-US" sz="2000">
                <a:latin typeface="Comic Sans MS" pitchFamily="66" charset="0"/>
              </a:rPr>
              <a:t>1 chromosome (it is special because it does not have extra-chromosomal genetic unit)</a:t>
            </a:r>
          </a:p>
          <a:p>
            <a:endParaRPr lang="en-US" sz="2000">
              <a:latin typeface="Comic Sans MS" pitchFamily="66" charset="0"/>
            </a:endParaRPr>
          </a:p>
          <a:p>
            <a:r>
              <a:rPr lang="en-US" sz="2000">
                <a:latin typeface="Comic Sans MS" pitchFamily="66" charset="0"/>
              </a:rPr>
              <a:t>2,826 genes with about 2.69 millions base pairs long (1 million larger than the other two closely related species)</a:t>
            </a:r>
          </a:p>
          <a:p>
            <a:endParaRPr lang="en-US" sz="2000">
              <a:latin typeface="Comic Sans MS" pitchFamily="66" charset="0"/>
            </a:endParaRPr>
          </a:p>
          <a:p>
            <a:r>
              <a:rPr lang="en-US" sz="2000">
                <a:latin typeface="Comic Sans MS" pitchFamily="66" charset="0"/>
              </a:rPr>
              <a:t>It is closely related to Aeropyrum pernix and Pyrococcus Horikoshii.</a:t>
            </a:r>
          </a:p>
          <a:p>
            <a:endParaRPr lang="en-US" sz="2000">
              <a:latin typeface="Comic Sans MS" pitchFamily="66" charset="0"/>
            </a:endParaRPr>
          </a:p>
          <a:p>
            <a:endParaRPr lang="en-US" sz="1800">
              <a:latin typeface="Comic Sans MS" pitchFamily="66"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sz="2800" b="1">
                <a:latin typeface="Comic Sans MS" pitchFamily="66" charset="0"/>
              </a:rPr>
              <a:t>Sites</a:t>
            </a:r>
          </a:p>
        </p:txBody>
      </p:sp>
      <p:sp>
        <p:nvSpPr>
          <p:cNvPr id="33795" name="Rectangle 3"/>
          <p:cNvSpPr>
            <a:spLocks noGrp="1" noChangeArrowheads="1"/>
          </p:cNvSpPr>
          <p:nvPr>
            <p:ph type="body" idx="1"/>
          </p:nvPr>
        </p:nvSpPr>
        <p:spPr/>
        <p:txBody>
          <a:bodyPr/>
          <a:lstStyle/>
          <a:p>
            <a:r>
              <a:rPr lang="en-US" sz="1800">
                <a:latin typeface="Comic Sans MS" pitchFamily="66" charset="0"/>
              </a:rPr>
              <a:t>On NCBI, there were 5875 articles available for Sulfolobus Tokodaii</a:t>
            </a:r>
          </a:p>
          <a:p>
            <a:endParaRPr lang="en-US" sz="1800">
              <a:latin typeface="Comic Sans MS" pitchFamily="66" charset="0"/>
            </a:endParaRPr>
          </a:p>
          <a:p>
            <a:r>
              <a:rPr lang="en-US" sz="1800">
                <a:latin typeface="Comic Sans MS" pitchFamily="66" charset="0"/>
                <a:hlinkClick r:id="rId2"/>
              </a:rPr>
              <a:t>Complete genome for Sulfolobus Tokodaii</a:t>
            </a:r>
            <a:endParaRPr lang="en-US" sz="1800">
              <a:latin typeface="Comic Sans MS" pitchFamily="66" charset="0"/>
            </a:endParaRPr>
          </a:p>
          <a:p>
            <a:endParaRPr lang="en-US" sz="1800">
              <a:latin typeface="Comic Sans MS" pitchFamily="66" charset="0"/>
            </a:endParaRPr>
          </a:p>
          <a:p>
            <a:r>
              <a:rPr lang="en-US" sz="1800">
                <a:latin typeface="Comic Sans MS" pitchFamily="66" charset="0"/>
                <a:hlinkClick r:id="rId3"/>
              </a:rPr>
              <a:t>Protein: Sulfolobus Sulfataricus</a:t>
            </a:r>
            <a:endParaRPr lang="en-US" sz="1800">
              <a:latin typeface="Comic Sans MS" pitchFamily="66" charset="0"/>
            </a:endParaRPr>
          </a:p>
          <a:p>
            <a:endParaRPr lang="en-US" sz="1800">
              <a:latin typeface="Comic Sans MS" pitchFamily="66" charset="0"/>
            </a:endParaRPr>
          </a:p>
          <a:p>
            <a:r>
              <a:rPr lang="en-US" sz="1800">
                <a:latin typeface="Comic Sans MS" pitchFamily="66" charset="0"/>
                <a:hlinkClick r:id="rId4"/>
              </a:rPr>
              <a:t>45 protein coding genes</a:t>
            </a:r>
            <a:endParaRPr lang="en-US" sz="1800">
              <a:latin typeface="Comic Sans MS" pitchFamily="66" charset="0"/>
            </a:endParaRPr>
          </a:p>
          <a:p>
            <a:endParaRPr lang="en-US" sz="1800">
              <a:latin typeface="Comic Sans MS" pitchFamily="66" charset="0"/>
            </a:endParaRPr>
          </a:p>
          <a:p>
            <a:r>
              <a:rPr lang="en-US" sz="1800">
                <a:latin typeface="Comic Sans MS" pitchFamily="66" charset="0"/>
                <a:hlinkClick r:id="rId5"/>
              </a:rPr>
              <a:t>Sulfolobus Tokodaii - Database of Genomes Analyzed in NITE</a:t>
            </a:r>
            <a:endParaRPr lang="en-US" sz="1800">
              <a:latin typeface="Comic Sans MS" pitchFamily="66" charset="0"/>
            </a:endParaRPr>
          </a:p>
          <a:p>
            <a:endParaRPr lang="en-US" sz="1800">
              <a:latin typeface="Comic Sans MS" pitchFamily="66" charset="0"/>
            </a:endParaRPr>
          </a:p>
          <a:p>
            <a:r>
              <a:rPr lang="en-US" sz="1800">
                <a:latin typeface="Comic Sans MS" pitchFamily="66" charset="0"/>
                <a:hlinkClick r:id="rId6"/>
              </a:rPr>
              <a:t>Sulfolobus Tokodaii general info - The Institute for Genome Research</a:t>
            </a:r>
            <a:endParaRPr lang="en-US" sz="1800">
              <a:latin typeface="Comic Sans MS" pitchFamily="66"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cean">
  <a:themeElements>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cea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Ocean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clrMap bg1="dk2" tx1="lt1" bg2="dk1" tx2="lt2" accent1="accent1" accent2="accent2" accent3="accent3" accent4="accent4" accent5="accent5" accent6="accent6" hlink="hlink" folHlink="folHlink"/>
    </a:extraClrScheme>
    <a:extraClrScheme>
      <a:clrScheme name="Ocean 3">
        <a:dk1>
          <a:srgbClr val="000000"/>
        </a:dk1>
        <a:lt1>
          <a:srgbClr val="FFFFFF"/>
        </a:lt1>
        <a:dk2>
          <a:srgbClr val="572E88"/>
        </a:dk2>
        <a:lt2>
          <a:srgbClr val="FFFFFF"/>
        </a:lt2>
        <a:accent1>
          <a:srgbClr val="FF6600"/>
        </a:accent1>
        <a:accent2>
          <a:srgbClr val="FFCC00"/>
        </a:accent2>
        <a:accent3>
          <a:srgbClr val="B4ADC3"/>
        </a:accent3>
        <a:accent4>
          <a:srgbClr val="DADADA"/>
        </a:accent4>
        <a:accent5>
          <a:srgbClr val="FFB8AA"/>
        </a:accent5>
        <a:accent6>
          <a:srgbClr val="E7B900"/>
        </a:accent6>
        <a:hlink>
          <a:srgbClr val="33CCCC"/>
        </a:hlink>
        <a:folHlink>
          <a:srgbClr val="36CC64"/>
        </a:folHlink>
      </a:clrScheme>
      <a:clrMap bg1="dk2" tx1="lt1" bg2="dk1" tx2="lt2" accent1="accent1" accent2="accent2" accent3="accent3" accent4="accent4" accent5="accent5" accent6="accent6" hlink="hlink" folHlink="folHlink"/>
    </a:extraClrScheme>
    <a:extraClrScheme>
      <a:clrScheme name="Ocean 4">
        <a:dk1>
          <a:srgbClr val="003366"/>
        </a:dk1>
        <a:lt1>
          <a:srgbClr val="FFFFFF"/>
        </a:lt1>
        <a:dk2>
          <a:srgbClr val="666699"/>
        </a:dk2>
        <a:lt2>
          <a:srgbClr val="FFFFFF"/>
        </a:lt2>
        <a:accent1>
          <a:srgbClr val="9966FF"/>
        </a:accent1>
        <a:accent2>
          <a:srgbClr val="00CC66"/>
        </a:accent2>
        <a:accent3>
          <a:srgbClr val="B8B8CA"/>
        </a:accent3>
        <a:accent4>
          <a:srgbClr val="DADADA"/>
        </a:accent4>
        <a:accent5>
          <a:srgbClr val="CAB8FF"/>
        </a:accent5>
        <a:accent6>
          <a:srgbClr val="00B95C"/>
        </a:accent6>
        <a:hlink>
          <a:srgbClr val="65C8FF"/>
        </a:hlink>
        <a:folHlink>
          <a:srgbClr val="FFCC99"/>
        </a:folHlink>
      </a:clrScheme>
      <a:clrMap bg1="dk2" tx1="lt1" bg2="dk1" tx2="lt2" accent1="accent1" accent2="accent2" accent3="accent3" accent4="accent4" accent5="accent5" accent6="accent6" hlink="hlink" folHlink="folHlink"/>
    </a:extraClrScheme>
    <a:extraClrScheme>
      <a:clrScheme name="Ocean 5">
        <a:dk1>
          <a:srgbClr val="000000"/>
        </a:dk1>
        <a:lt1>
          <a:srgbClr val="FFFFFF"/>
        </a:lt1>
        <a:dk2>
          <a:srgbClr val="336600"/>
        </a:dk2>
        <a:lt2>
          <a:srgbClr val="FFFFFF"/>
        </a:lt2>
        <a:accent1>
          <a:srgbClr val="B7C533"/>
        </a:accent1>
        <a:accent2>
          <a:srgbClr val="CCCCFF"/>
        </a:accent2>
        <a:accent3>
          <a:srgbClr val="ADB8AA"/>
        </a:accent3>
        <a:accent4>
          <a:srgbClr val="DADADA"/>
        </a:accent4>
        <a:accent5>
          <a:srgbClr val="D8DFAD"/>
        </a:accent5>
        <a:accent6>
          <a:srgbClr val="B9B9E7"/>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Ocean 6">
        <a:dk1>
          <a:srgbClr val="000000"/>
        </a:dk1>
        <a:lt1>
          <a:srgbClr val="FFFFFF"/>
        </a:lt1>
        <a:dk2>
          <a:srgbClr val="006B80"/>
        </a:dk2>
        <a:lt2>
          <a:srgbClr val="C1CB75"/>
        </a:lt2>
        <a:accent1>
          <a:srgbClr val="6F8406"/>
        </a:accent1>
        <a:accent2>
          <a:srgbClr val="D9E288"/>
        </a:accent2>
        <a:accent3>
          <a:srgbClr val="AABAC0"/>
        </a:accent3>
        <a:accent4>
          <a:srgbClr val="DADADA"/>
        </a:accent4>
        <a:accent5>
          <a:srgbClr val="BBC2AA"/>
        </a:accent5>
        <a:accent6>
          <a:srgbClr val="C4CD7B"/>
        </a:accent6>
        <a:hlink>
          <a:srgbClr val="00CC00"/>
        </a:hlink>
        <a:folHlink>
          <a:srgbClr val="C0FF73"/>
        </a:folHlink>
      </a:clrScheme>
      <a:clrMap bg1="dk2" tx1="lt1" bg2="dk1" tx2="lt2" accent1="accent1" accent2="accent2" accent3="accent3" accent4="accent4" accent5="accent5" accent6="accent6" hlink="hlink" folHlink="folHlink"/>
    </a:extraClrScheme>
    <a:extraClrScheme>
      <a:clrScheme name="Ocean 7">
        <a:dk1>
          <a:srgbClr val="5F5F5F"/>
        </a:dk1>
        <a:lt1>
          <a:srgbClr val="FFFFFF"/>
        </a:lt1>
        <a:dk2>
          <a:srgbClr val="FF6600"/>
        </a:dk2>
        <a:lt2>
          <a:srgbClr val="FFFFFF"/>
        </a:lt2>
        <a:accent1>
          <a:srgbClr val="CC6600"/>
        </a:accent1>
        <a:accent2>
          <a:srgbClr val="FF6600"/>
        </a:accent2>
        <a:accent3>
          <a:srgbClr val="FFB8AA"/>
        </a:accent3>
        <a:accent4>
          <a:srgbClr val="DADADA"/>
        </a:accent4>
        <a:accent5>
          <a:srgbClr val="E2B8AA"/>
        </a:accent5>
        <a:accent6>
          <a:srgbClr val="E75C00"/>
        </a:accent6>
        <a:hlink>
          <a:srgbClr val="FFFF99"/>
        </a:hlink>
        <a:folHlink>
          <a:srgbClr val="FFCC99"/>
        </a:folHlink>
      </a:clrScheme>
      <a:clrMap bg1="dk2" tx1="lt1" bg2="dk1" tx2="lt2" accent1="accent1" accent2="accent2" accent3="accent3" accent4="accent4" accent5="accent5" accent6="accent6" hlink="hlink" folHlink="folHlink"/>
    </a:extraClrScheme>
    <a:extraClrScheme>
      <a:clrScheme name="Ocean 8">
        <a:dk1>
          <a:srgbClr val="000000"/>
        </a:dk1>
        <a:lt1>
          <a:srgbClr val="FFFFFF"/>
        </a:lt1>
        <a:dk2>
          <a:srgbClr val="FFBA2F"/>
        </a:dk2>
        <a:lt2>
          <a:srgbClr val="A50021"/>
        </a:lt2>
        <a:accent1>
          <a:srgbClr val="FF6600"/>
        </a:accent1>
        <a:accent2>
          <a:srgbClr val="CC6600"/>
        </a:accent2>
        <a:accent3>
          <a:srgbClr val="FFD9AD"/>
        </a:accent3>
        <a:accent4>
          <a:srgbClr val="DADADA"/>
        </a:accent4>
        <a:accent5>
          <a:srgbClr val="FFB8AA"/>
        </a:accent5>
        <a:accent6>
          <a:srgbClr val="B95C00"/>
        </a:accent6>
        <a:hlink>
          <a:srgbClr val="663300"/>
        </a:hlink>
        <a:folHlink>
          <a:srgbClr val="CC990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Ocean</Template>
  <TotalTime>695</TotalTime>
  <Words>297</Words>
  <Application>Microsoft PowerPoint</Application>
  <PresentationFormat>On-screen Show (4:3)</PresentationFormat>
  <Paragraphs>39</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Tahoma</vt:lpstr>
      <vt:lpstr>Wingdings</vt:lpstr>
      <vt:lpstr>Comic Sans MS</vt:lpstr>
      <vt:lpstr>Ocean</vt:lpstr>
      <vt:lpstr>Sulfolobus Tokodaii</vt:lpstr>
      <vt:lpstr>Sulfolobus Tokodaii</vt:lpstr>
      <vt:lpstr>Why Sequence THIS archaea?</vt:lpstr>
      <vt:lpstr>Facts of the Sulfolobus Tokodaii</vt:lpstr>
      <vt:lpstr>Sites</vt:lpstr>
    </vt:vector>
  </TitlesOfParts>
  <Company>hunnie bunnie Inc.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Sulfolobus tokodaii</dc:title>
  <dc:creator>Patricia</dc:creator>
  <cp:lastModifiedBy>comp1</cp:lastModifiedBy>
  <cp:revision>14</cp:revision>
  <dcterms:created xsi:type="dcterms:W3CDTF">2003-02-18T07:00:34Z</dcterms:created>
  <dcterms:modified xsi:type="dcterms:W3CDTF">2013-09-16T08:51:55Z</dcterms:modified>
</cp:coreProperties>
</file>