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56" r:id="rId2"/>
    <p:sldId id="257" r:id="rId3"/>
    <p:sldId id="267" r:id="rId4"/>
    <p:sldId id="265" r:id="rId5"/>
    <p:sldId id="258" r:id="rId6"/>
    <p:sldId id="260" r:id="rId7"/>
    <p:sldId id="261" r:id="rId8"/>
    <p:sldId id="262" r:id="rId9"/>
    <p:sldId id="259" r:id="rId10"/>
    <p:sldId id="263" r:id="rId11"/>
    <p:sldId id="266" r:id="rId12"/>
    <p:sldId id="277" r:id="rId13"/>
    <p:sldId id="268" r:id="rId14"/>
    <p:sldId id="269" r:id="rId15"/>
    <p:sldId id="272" r:id="rId16"/>
    <p:sldId id="276" r:id="rId17"/>
    <p:sldId id="273" r:id="rId18"/>
    <p:sldId id="274" r:id="rId19"/>
    <p:sldId id="275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807EE-803F-4607-A6D3-1F67BE429D0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1D68E-1D47-45BB-BAFD-9BE13B37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4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1D68E-1D47-45BB-BAFD-9BE13B37E9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0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62F75F7F-38E2-4083-BEB5-3BE1F980D6E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C2E9C33-2A7A-4196-B174-6FAD3E30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2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5F7F-38E2-4083-BEB5-3BE1F980D6E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9C33-2A7A-4196-B174-6FAD3E30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7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5F7F-38E2-4083-BEB5-3BE1F980D6E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9C33-2A7A-4196-B174-6FAD3E30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5F7F-38E2-4083-BEB5-3BE1F980D6E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9C33-2A7A-4196-B174-6FAD3E30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1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5F7F-38E2-4083-BEB5-3BE1F980D6E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9C33-2A7A-4196-B174-6FAD3E30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5F7F-38E2-4083-BEB5-3BE1F980D6E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9C33-2A7A-4196-B174-6FAD3E30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1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5F7F-38E2-4083-BEB5-3BE1F980D6E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9C33-2A7A-4196-B174-6FAD3E30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6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5F7F-38E2-4083-BEB5-3BE1F980D6E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9C33-2A7A-4196-B174-6FAD3E30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4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5F7F-38E2-4083-BEB5-3BE1F980D6E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9C33-2A7A-4196-B174-6FAD3E30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5F7F-38E2-4083-BEB5-3BE1F980D6E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C2E9C33-2A7A-4196-B174-6FAD3E30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62F75F7F-38E2-4083-BEB5-3BE1F980D6E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C2E9C33-2A7A-4196-B174-6FAD3E30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3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62F75F7F-38E2-4083-BEB5-3BE1F980D6ED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CC2E9C33-2A7A-4196-B174-6FAD3E30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6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A8CFEF-407F-955E-FF35-84FE962B1490}"/>
              </a:ext>
            </a:extLst>
          </p:cNvPr>
          <p:cNvSpPr txBox="1"/>
          <p:nvPr/>
        </p:nvSpPr>
        <p:spPr>
          <a:xfrm>
            <a:off x="251926" y="223930"/>
            <a:ext cx="8677469" cy="5564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ctr">
              <a:lnSpc>
                <a:spcPct val="150000"/>
              </a:lnSpc>
            </a:pPr>
            <a:r>
              <a:rPr lang="en-US" sz="3000" b="1" i="1" dirty="0">
                <a:solidFill>
                  <a:srgbClr val="0070C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M.Sc. II (Sem-IV)</a:t>
            </a:r>
          </a:p>
          <a:p>
            <a:pPr marL="114300" algn="ctr">
              <a:lnSpc>
                <a:spcPct val="150000"/>
              </a:lnSpc>
            </a:pPr>
            <a:r>
              <a:rPr lang="en-US" sz="3000" b="1" i="1" dirty="0">
                <a:solidFill>
                  <a:srgbClr val="0070C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Lecture- 03</a:t>
            </a:r>
          </a:p>
          <a:p>
            <a:pPr marL="114300" algn="ctr">
              <a:lnSpc>
                <a:spcPct val="150000"/>
              </a:lnSpc>
            </a:pPr>
            <a:r>
              <a:rPr lang="en-US" sz="3000" b="1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Modes of Propagation </a:t>
            </a:r>
          </a:p>
          <a:p>
            <a:pPr marL="114300" algn="ctr">
              <a:lnSpc>
                <a:spcPct val="150000"/>
              </a:lnSpc>
            </a:pPr>
            <a:r>
              <a:rPr lang="en-US" sz="3000" b="1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&amp; </a:t>
            </a:r>
          </a:p>
          <a:p>
            <a:pPr marL="114300" algn="ctr">
              <a:lnSpc>
                <a:spcPct val="150000"/>
              </a:lnSpc>
            </a:pPr>
            <a:r>
              <a:rPr lang="en-US" sz="3000" b="1" i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Meridional and Skew ray </a:t>
            </a:r>
          </a:p>
          <a:p>
            <a:pPr marL="114300" algn="ctr">
              <a:lnSpc>
                <a:spcPct val="150000"/>
              </a:lnSpc>
            </a:pPr>
            <a:r>
              <a:rPr lang="en-US" sz="3000" b="1" i="1" dirty="0">
                <a:solidFill>
                  <a:srgbClr val="0070C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Presented By</a:t>
            </a:r>
          </a:p>
          <a:p>
            <a:pPr marL="114300" algn="ctr">
              <a:lnSpc>
                <a:spcPct val="150000"/>
              </a:lnSpc>
            </a:pPr>
            <a:r>
              <a:rPr lang="en-US" sz="3000" b="1" i="1" dirty="0">
                <a:solidFill>
                  <a:srgbClr val="0070C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Mr. L. H. Kathwate</a:t>
            </a:r>
          </a:p>
          <a:p>
            <a:pPr marL="114300" algn="ctr">
              <a:lnSpc>
                <a:spcPct val="150000"/>
              </a:lnSpc>
            </a:pPr>
            <a:r>
              <a:rPr lang="en-US" sz="3000" b="1" i="1" dirty="0">
                <a:solidFill>
                  <a:srgbClr val="0070C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M.Sc. B. Ed. NET, SET, GATE</a:t>
            </a:r>
            <a:r>
              <a:rPr lang="en-US" sz="3000" b="1" i="1" dirty="0">
                <a:solidFill>
                  <a:srgbClr val="0070C0"/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601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E05CC2-1967-EE8F-F1AA-539E2BEF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76982"/>
            <a:ext cx="8760542" cy="82139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200" b="1" i="1" dirty="0"/>
              <a:t>SKEW 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4B075-5629-36A1-A4AC-8153460D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1073020"/>
            <a:ext cx="8760542" cy="560799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</a:rPr>
              <a:t>Skew rays are rays that travel through an optical fiber without passing through its axis.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rays which follow a spiral path of reflecting segments down the fibre core are referred to as skew propagation rays.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cs typeface="Times New Roman" panose="02020603050405020304" pitchFamily="18" charset="0"/>
              </a:rPr>
              <a:t>Skew rays are rays that travel through an optical fiber without passing through its axis</a:t>
            </a:r>
            <a:r>
              <a:rPr lang="en-US" b="0" i="0" dirty="0">
                <a:effectLst/>
              </a:rPr>
              <a:t>.</a:t>
            </a: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skew rays take place entirely in the hybrid HE or EH modes.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But some of these modes produce losses due to leakage and radiation</a:t>
            </a:r>
          </a:p>
        </p:txBody>
      </p:sp>
    </p:spTree>
    <p:extLst>
      <p:ext uri="{BB962C8B-B14F-4D97-AF65-F5344CB8AC3E}">
        <p14:creationId xmlns:p14="http://schemas.microsoft.com/office/powerpoint/2010/main" val="210916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FB0C8-0EF3-10FF-5DC5-F275DEB05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32" y="851605"/>
            <a:ext cx="8729457" cy="5707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47A37-BB2F-D448-023A-D56BB4BC7A51}"/>
              </a:ext>
            </a:extLst>
          </p:cNvPr>
          <p:cNvSpPr txBox="1"/>
          <p:nvPr/>
        </p:nvSpPr>
        <p:spPr>
          <a:xfrm>
            <a:off x="229032" y="93303"/>
            <a:ext cx="8729457" cy="6718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B0F0"/>
                </a:solidFill>
              </a:rPr>
              <a:t>MERIDIONAL AND SKEW RAYS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9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A22EFF-A013-2150-E29D-95068BA8D30F}"/>
              </a:ext>
            </a:extLst>
          </p:cNvPr>
          <p:cNvSpPr txBox="1"/>
          <p:nvPr/>
        </p:nvSpPr>
        <p:spPr>
          <a:xfrm>
            <a:off x="0" y="37319"/>
            <a:ext cx="9144000" cy="6624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B0F0"/>
                </a:solidFill>
              </a:rPr>
              <a:t>Number of modes &amp; cutoff parameters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8DDF4E-8461-A2C8-C1AB-696E35BCBD9C}"/>
              </a:ext>
            </a:extLst>
          </p:cNvPr>
          <p:cNvSpPr txBox="1"/>
          <p:nvPr/>
        </p:nvSpPr>
        <p:spPr>
          <a:xfrm>
            <a:off x="0" y="811763"/>
            <a:ext cx="9078686" cy="542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0" i="1" u="none" strike="noStrike" baseline="0" dirty="0">
                <a:latin typeface="Times New Roman" panose="02020603050405020304" pitchFamily="18" charset="0"/>
              </a:rPr>
              <a:t>We know that a number of modes like TE, TM, hybrid HE and hybrid EH are possible in fibres. (But not all within a single </a:t>
            </a:r>
            <a:r>
              <a:rPr lang="en-US" sz="2600" b="0" i="1" u="none" strike="noStrike" baseline="0" dirty="0" err="1">
                <a:latin typeface="Times New Roman" panose="02020603050405020304" pitchFamily="18" charset="0"/>
              </a:rPr>
              <a:t>fibre</a:t>
            </a:r>
            <a:r>
              <a:rPr lang="en-US" sz="2600" b="0" i="1" u="none" strike="noStrike" baseline="0" dirty="0">
                <a:latin typeface="Times New Roman" panose="02020603050405020304" pitchFamily="18" charset="0"/>
              </a:rPr>
              <a:t>).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0" i="1" u="none" strike="noStrike" baseline="0" dirty="0">
                <a:latin typeface="Times New Roman" panose="02020603050405020304" pitchFamily="18" charset="0"/>
              </a:rPr>
              <a:t>Out of all these modes, only certain modes will have a particular internal reflection angle </a:t>
            </a:r>
            <a:r>
              <a:rPr lang="el-GR" sz="2600" b="0" i="1" u="none" strike="noStrike" baseline="0" dirty="0">
                <a:latin typeface="Times New Roman" panose="02020603050405020304" pitchFamily="18" charset="0"/>
              </a:rPr>
              <a:t>φ</a:t>
            </a:r>
            <a:r>
              <a:rPr lang="en-US" sz="2600" b="0" i="1" u="none" strike="noStrike" baseline="0" dirty="0">
                <a:latin typeface="Times New Roman" panose="02020603050405020304" pitchFamily="18" charset="0"/>
              </a:rPr>
              <a:t> and external incidence angle </a:t>
            </a:r>
            <a:r>
              <a:rPr lang="el-GR" sz="2600" b="0" i="1" u="none" strike="noStrike" baseline="0" dirty="0">
                <a:latin typeface="Times New Roman" panose="02020603050405020304" pitchFamily="18" charset="0"/>
              </a:rPr>
              <a:t>θ</a:t>
            </a:r>
            <a:r>
              <a:rPr lang="en-US" sz="2600" i="1" baseline="-25000" dirty="0">
                <a:latin typeface="Times New Roman" panose="02020603050405020304" pitchFamily="18" charset="0"/>
              </a:rPr>
              <a:t>0</a:t>
            </a:r>
            <a:r>
              <a:rPr lang="en-US" sz="2600" b="0" i="1" u="none" strike="noStrike" baseline="0" dirty="0">
                <a:latin typeface="Times New Roman" panose="02020603050405020304" pitchFamily="18" charset="0"/>
              </a:rPr>
              <a:t>, associated with it.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0" i="1" u="none" strike="noStrike" baseline="0" dirty="0">
                <a:latin typeface="Times New Roman" panose="02020603050405020304" pitchFamily="18" charset="0"/>
              </a:rPr>
              <a:t>Now consider the propagation of light rays of monochromatic light of wavelength </a:t>
            </a:r>
            <a:r>
              <a:rPr lang="el-GR" sz="2600" b="0" i="1" u="none" strike="noStrike" baseline="0" dirty="0">
                <a:latin typeface="Times New Roman" panose="02020603050405020304" pitchFamily="18" charset="0"/>
              </a:rPr>
              <a:t>λ</a:t>
            </a:r>
            <a:r>
              <a:rPr lang="en-US" sz="2600" b="0" i="1" u="none" strike="noStrike" baseline="-25000" dirty="0">
                <a:latin typeface="Times New Roman" panose="02020603050405020304" pitchFamily="18" charset="0"/>
              </a:rPr>
              <a:t>0</a:t>
            </a:r>
            <a:r>
              <a:rPr lang="en-US" sz="2600" b="0" i="1" u="none" strike="noStrike" baseline="0" dirty="0">
                <a:latin typeface="Times New Roman" panose="02020603050405020304" pitchFamily="18" charset="0"/>
              </a:rPr>
              <a:t> between the parallel walls of a glass </a:t>
            </a:r>
            <a:r>
              <a:rPr lang="en-US" sz="2600" b="0" i="1" u="none" strike="noStrike" baseline="0" dirty="0" err="1">
                <a:latin typeface="Times New Roman" panose="02020603050405020304" pitchFamily="18" charset="0"/>
              </a:rPr>
              <a:t>fibre</a:t>
            </a:r>
            <a:r>
              <a:rPr lang="en-US" sz="2600" b="0" i="1" u="none" strike="noStrike" baseline="0" dirty="0">
                <a:latin typeface="Times New Roman" panose="02020603050405020304" pitchFamily="18" charset="0"/>
              </a:rPr>
              <a:t> of core diameter (d), as shown in Figure.</a:t>
            </a:r>
            <a:endParaRPr lang="en-IN" sz="2600" i="1" dirty="0"/>
          </a:p>
        </p:txBody>
      </p:sp>
    </p:spTree>
    <p:extLst>
      <p:ext uri="{BB962C8B-B14F-4D97-AF65-F5344CB8AC3E}">
        <p14:creationId xmlns:p14="http://schemas.microsoft.com/office/powerpoint/2010/main" val="255150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A15C29-308E-54C1-4B5F-A8BBF67B5C89}"/>
              </a:ext>
            </a:extLst>
          </p:cNvPr>
          <p:cNvSpPr txBox="1"/>
          <p:nvPr/>
        </p:nvSpPr>
        <p:spPr>
          <a:xfrm>
            <a:off x="139959" y="93306"/>
            <a:ext cx="8873412" cy="2803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0" i="1" u="none" strike="noStrike" baseline="0" dirty="0">
                <a:latin typeface="Times New Roman" panose="02020603050405020304" pitchFamily="18" charset="0"/>
              </a:rPr>
              <a:t>Let </a:t>
            </a:r>
            <a:r>
              <a:rPr lang="en-US" sz="2400" b="0" i="1" u="none" strike="noStrike" baseline="0" dirty="0">
                <a:latin typeface="Times New Roman" panose="02020603050405020304" pitchFamily="18" charset="0"/>
              </a:rPr>
              <a:t>us assume that the </a:t>
            </a:r>
            <a:r>
              <a:rPr lang="en-US" sz="2400" b="0" i="1" u="none" strike="noStrike" baseline="0" dirty="0" err="1">
                <a:latin typeface="Times New Roman" panose="02020603050405020304" pitchFamily="18" charset="0"/>
              </a:rPr>
              <a:t>fibre</a:t>
            </a:r>
            <a:r>
              <a:rPr lang="en-US" sz="2400" b="0" i="1" u="none" strike="noStrike" baseline="0" dirty="0">
                <a:latin typeface="Times New Roman" panose="02020603050405020304" pitchFamily="18" charset="0"/>
              </a:rPr>
              <a:t> has an internal cut-off angle </a:t>
            </a:r>
            <a:r>
              <a:rPr lang="el-GR" sz="2400" b="0" i="1" u="none" strike="noStrike" baseline="0" dirty="0">
                <a:latin typeface="Times New Roman" panose="02020603050405020304" pitchFamily="18" charset="0"/>
              </a:rPr>
              <a:t>θ</a:t>
            </a:r>
            <a:r>
              <a:rPr lang="en-US" sz="2400" b="0" i="1" u="none" strike="noStrike" baseline="-25000" dirty="0">
                <a:latin typeface="Times New Roman" panose="02020603050405020304" pitchFamily="18" charset="0"/>
              </a:rPr>
              <a:t>c</a:t>
            </a:r>
            <a:r>
              <a:rPr lang="en-US" sz="2400" b="0" i="1" u="none" strike="noStrike" baseline="0" dirty="0">
                <a:latin typeface="Times New Roman" panose="02020603050405020304" pitchFamily="18" charset="0"/>
              </a:rPr>
              <a:t>. If the incident angle of any ray is less than </a:t>
            </a:r>
            <a:r>
              <a:rPr lang="el-GR" sz="2400" b="0" i="1" u="none" strike="noStrike" baseline="0" dirty="0">
                <a:latin typeface="Times New Roman" panose="02020603050405020304" pitchFamily="18" charset="0"/>
              </a:rPr>
              <a:t>θ</a:t>
            </a:r>
            <a:r>
              <a:rPr lang="en-US" sz="2400" b="0" i="1" u="none" strike="noStrike" baseline="-25000" dirty="0">
                <a:latin typeface="Times New Roman" panose="02020603050405020304" pitchFamily="18" charset="0"/>
              </a:rPr>
              <a:t>c</a:t>
            </a:r>
            <a:r>
              <a:rPr lang="en-US" sz="2400" b="0" i="1" u="none" strike="noStrike" baseline="0" dirty="0">
                <a:latin typeface="Times New Roman" panose="02020603050405020304" pitchFamily="18" charset="0"/>
              </a:rPr>
              <a:t>, the ray will be refracted out through the core. </a:t>
            </a:r>
          </a:p>
          <a:p>
            <a:pPr algn="just">
              <a:lnSpc>
                <a:spcPct val="150000"/>
              </a:lnSpc>
            </a:pPr>
            <a:r>
              <a:rPr lang="en-US" sz="2400" b="0" i="1" u="none" strike="noStrike" baseline="0" dirty="0">
                <a:latin typeface="Times New Roman" panose="02020603050405020304" pitchFamily="18" charset="0"/>
              </a:rPr>
              <a:t>In the figure, there are two rays T</a:t>
            </a:r>
            <a:r>
              <a:rPr lang="en-US" sz="2400" i="1" baseline="-25000" dirty="0">
                <a:latin typeface="Times New Roman" panose="02020603050405020304" pitchFamily="18" charset="0"/>
              </a:rPr>
              <a:t>1</a:t>
            </a:r>
            <a:r>
              <a:rPr lang="en-US" sz="2400" b="0" i="1" u="none" strike="noStrike" baseline="0" dirty="0">
                <a:latin typeface="Times New Roman" panose="02020603050405020304" pitchFamily="18" charset="0"/>
              </a:rPr>
              <a:t> and T</a:t>
            </a:r>
            <a:r>
              <a:rPr lang="en-US" sz="2400" b="0" i="1" u="none" strike="noStrike" baseline="-25000" dirty="0">
                <a:latin typeface="Times New Roman" panose="02020603050405020304" pitchFamily="18" charset="0"/>
              </a:rPr>
              <a:t>2</a:t>
            </a:r>
            <a:r>
              <a:rPr lang="en-US" sz="2400" b="0" i="1" u="none" strike="noStrike" baseline="0" dirty="0">
                <a:latin typeface="Times New Roman" panose="02020603050405020304" pitchFamily="18" charset="0"/>
              </a:rPr>
              <a:t>, which contribute to an </a:t>
            </a:r>
            <a:r>
              <a:rPr lang="en-US" sz="2400" b="0" i="1" u="none" strike="noStrike" baseline="0" dirty="0" err="1">
                <a:latin typeface="Times New Roman" panose="02020603050405020304" pitchFamily="18" charset="0"/>
              </a:rPr>
              <a:t>equiphase</a:t>
            </a:r>
            <a:r>
              <a:rPr lang="en-US" sz="2400" b="0" i="1" u="none" strike="noStrike" baseline="0" dirty="0">
                <a:latin typeface="Times New Roman" panose="02020603050405020304" pitchFamily="18" charset="0"/>
              </a:rPr>
              <a:t> wavefront at right angles to the ray’s propagation</a:t>
            </a:r>
            <a:r>
              <a:rPr lang="en-US" sz="2400" i="1" dirty="0">
                <a:latin typeface="Times New Roman" panose="02020603050405020304" pitchFamily="18" charset="0"/>
              </a:rPr>
              <a:t> </a:t>
            </a:r>
            <a:r>
              <a:rPr lang="en-IN" sz="2400" b="0" i="1" u="none" strike="noStrike" baseline="0" dirty="0">
                <a:latin typeface="Times New Roman" panose="02020603050405020304" pitchFamily="18" charset="0"/>
              </a:rPr>
              <a:t>path.</a:t>
            </a:r>
            <a:endParaRPr lang="en-IN" sz="2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F147B-ACE1-B245-F2EA-ACB9F082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58" y="3296622"/>
            <a:ext cx="6119715" cy="247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01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355BDE-F13D-3824-0DA2-F91F5DA8DCB2}"/>
              </a:ext>
            </a:extLst>
          </p:cNvPr>
          <p:cNvSpPr txBox="1"/>
          <p:nvPr/>
        </p:nvSpPr>
        <p:spPr>
          <a:xfrm>
            <a:off x="102637" y="65313"/>
            <a:ext cx="8929396" cy="667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simply indicates that the ray T</a:t>
            </a:r>
            <a:r>
              <a:rPr lang="en-US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R and the ray T</a:t>
            </a:r>
            <a:r>
              <a:rPr lang="en-US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P have the same phase.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X</a:t>
            </a:r>
            <a:r>
              <a:rPr lang="en-US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another plane parallel to X</a:t>
            </a:r>
            <a:r>
              <a:rPr lang="en-US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has two points Q and S.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if the </a:t>
            </a:r>
            <a:r>
              <a:rPr lang="en-US" sz="2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supports the propagation of wavefront X</a:t>
            </a:r>
            <a:r>
              <a:rPr lang="en-US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a mode, then the rays that will arrive at X</a:t>
            </a:r>
            <a:r>
              <a:rPr lang="en-US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plane by either a reflected path (T</a:t>
            </a:r>
            <a:r>
              <a:rPr lang="en-US" sz="2400" b="0" i="1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by direct path, should have exactly the same phase.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traversed by a reflected ray is larger than that of a direct ray.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Now to provide the proper phase relationship, the difference between the direct and reflected path lengths should be an integral number of wavelength.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5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8101F9-DCE7-634A-E08C-76FA729FD58E}"/>
                  </a:ext>
                </a:extLst>
              </p:cNvPr>
              <p:cNvSpPr txBox="1"/>
              <p:nvPr/>
            </p:nvSpPr>
            <p:spPr>
              <a:xfrm>
                <a:off x="182880" y="253218"/>
                <a:ext cx="8736036" cy="619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I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m </a:t>
                </a:r>
                <a:r>
                  <a:rPr lang="en-US" sz="24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necessarily an integer (may be non-integer).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N" sz="24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reflected path </a:t>
                </a:r>
                <a14:m>
                  <m:oMath xmlns:m="http://schemas.openxmlformats.org/officeDocument/2006/math">
                    <m:r>
                      <a:rPr lang="en-US" sz="2400" b="0" i="1" u="none" strike="noStrike" baseline="0" smtClean="0">
                        <a:latin typeface="Cambria Math" panose="02040503050406030204" pitchFamily="18" charset="0"/>
                      </a:rPr>
                      <m:t>𝑃𝑆</m:t>
                    </m:r>
                    <m:d>
                      <m:dPr>
                        <m:ctrl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sSub>
                      <m:sSubPr>
                        <m:ctrl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I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necessarily an integer.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angle that a mode ray makes with the wall of the fibre is given by: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IN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I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IN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Parallel wavefronts will be formed only for integral values of n and accordingly,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lang="en-US" sz="24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assume its value. 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IN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8101F9-DCE7-634A-E08C-76FA729FD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253218"/>
                <a:ext cx="8736036" cy="6199967"/>
              </a:xfrm>
              <a:prstGeom prst="rect">
                <a:avLst/>
              </a:prstGeom>
              <a:blipFill>
                <a:blip r:embed="rId2"/>
                <a:stretch>
                  <a:fillRect l="-1047" r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88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C1A88A-2CC4-FDD5-E6EF-2E3FE2CEC507}"/>
              </a:ext>
            </a:extLst>
          </p:cNvPr>
          <p:cNvSpPr txBox="1"/>
          <p:nvPr/>
        </p:nvSpPr>
        <p:spPr>
          <a:xfrm>
            <a:off x="168811" y="196948"/>
            <a:ext cx="8834511" cy="4539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distinct mode is available with each integer value of n.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there cannot exist an infinite number of modes in a fibre.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modes is limited as sin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sz="28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cannot exceed unity (that corresponds to that the wavefront bounces back and forth between the walls, and does not move along the fibre axis).</a:t>
            </a:r>
            <a:endParaRPr lang="en-I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8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D9E2D3-D61C-F588-EA18-ECF0AA3FB7D2}"/>
                  </a:ext>
                </a:extLst>
              </p:cNvPr>
              <p:cNvSpPr txBox="1"/>
              <p:nvPr/>
            </p:nvSpPr>
            <p:spPr>
              <a:xfrm>
                <a:off x="196948" y="196948"/>
                <a:ext cx="8834510" cy="5757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N" sz="2800" b="0" i="0" u="none" strike="noStrike" baseline="0" dirty="0">
                    <a:latin typeface="Times New Roman" panose="02020603050405020304" pitchFamily="18" charset="0"/>
                  </a:rPr>
                  <a:t>So we can </a:t>
                </a:r>
                <a:r>
                  <a:rPr lang="en-US" sz="2800" b="0" i="0" u="none" strike="noStrike" baseline="0" dirty="0">
                    <a:latin typeface="Times New Roman" panose="02020603050405020304" pitchFamily="18" charset="0"/>
                  </a:rPr>
                  <a:t>conclude that for propagation, the diameter of the fibre core should be greater than the wavelength of the incident light. But this is the theoretical limit. In practice, the cut-off actually occurs before this.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IN" sz="2800" b="0" i="0" u="none" strike="noStrike" baseline="0" dirty="0">
                    <a:latin typeface="Times New Roman" panose="02020603050405020304" pitchFamily="18" charset="0"/>
                  </a:rPr>
                  <a:t>Because we know that: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8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So, as we increase the values of n, ψ also increases and reaches its critical value.</a:t>
                </a:r>
                <a:endPara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D9E2D3-D61C-F588-EA18-ECF0AA3FB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8" y="196948"/>
                <a:ext cx="8834510" cy="5757987"/>
              </a:xfrm>
              <a:prstGeom prst="rect">
                <a:avLst/>
              </a:prstGeom>
              <a:blipFill>
                <a:blip r:embed="rId2"/>
                <a:stretch>
                  <a:fillRect l="-1379" r="-1379" b="-179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8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3AAAAD-CF04-F91C-EF90-4E52558AF6CD}"/>
                  </a:ext>
                </a:extLst>
              </p:cNvPr>
              <p:cNvSpPr txBox="1"/>
              <p:nvPr/>
            </p:nvSpPr>
            <p:spPr>
              <a:xfrm>
                <a:off x="196949" y="196948"/>
                <a:ext cx="8806374" cy="6561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lang="en-US" sz="2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90- </a:t>
                </a:r>
                <a:r>
                  <a:rPr lang="el-G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sz="2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we go on increasing n, then ψ will exceed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lang="en-US" sz="2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thereby propagation will be stopped.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the number of modes can be increased by making the large difference between the refractive indices of the core and the cladding material.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Another way of increasing the number of modes (that can propagate in the fibre) is to increase the ratio d/</a:t>
                </a:r>
                <a:r>
                  <a:rPr lang="el-GR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2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large provided the condition is satisfied.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u="none" strike="noStrike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600" b="0" i="1" u="none" strike="noStrike" baseline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u="none" strike="noStrike" baseline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6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6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 b="0" i="1" u="none" strike="noStrike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600" b="0" i="0" u="none" strike="noStrike" baseline="0" dirty="0">
                  <a:latin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IN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3AAAAD-CF04-F91C-EF90-4E52558AF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9" y="196948"/>
                <a:ext cx="8806374" cy="6561668"/>
              </a:xfrm>
              <a:prstGeom prst="rect">
                <a:avLst/>
              </a:prstGeom>
              <a:blipFill>
                <a:blip r:embed="rId2"/>
                <a:stretch>
                  <a:fillRect l="-1246" r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456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3DA5BC-6419-DEBC-A0E8-808F2FE2B403}"/>
                  </a:ext>
                </a:extLst>
              </p:cNvPr>
              <p:cNvSpPr txBox="1"/>
              <p:nvPr/>
            </p:nvSpPr>
            <p:spPr>
              <a:xfrm>
                <a:off x="154745" y="225083"/>
                <a:ext cx="8848578" cy="6600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the change in </a:t>
                </a:r>
                <a:r>
                  <a:rPr lang="el-GR" sz="26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2600" b="0" i="1" u="none" strike="noStrike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26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u="none" strike="noStrike" baseline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600" b="0" i="1" u="none" strike="noStrike" baseline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en-US" sz="2600" b="0" i="1" u="none" strike="noStrike" baseline="0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6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large is not practical due to the limited availability of the wavelengths of light.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the same benefit can be obtained by fabricating fibre </a:t>
                </a:r>
                <a:r>
                  <a:rPr lang="en-IN" sz="26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a larger core diameter.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modes supported by a </a:t>
                </a:r>
                <a:r>
                  <a:rPr lang="en-US" sz="2600" b="0" i="1" u="none" strike="noStrike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fibre</a:t>
                </a:r>
                <a:r>
                  <a:rPr lang="en-US" sz="26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determined by an important parameter called cut-off parameter.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also called as normalized frequency of cut-off or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6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number.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mathematical expression for the V-number is: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400" b="0" i="1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3DA5BC-6419-DEBC-A0E8-808F2FE2B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5" y="225083"/>
                <a:ext cx="8848578" cy="6600781"/>
              </a:xfrm>
              <a:prstGeom prst="rect">
                <a:avLst/>
              </a:prstGeom>
              <a:blipFill>
                <a:blip r:embed="rId2"/>
                <a:stretch>
                  <a:fillRect l="-1240" r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39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277C-CC55-C5DC-18E8-AF43A8B2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3" y="127819"/>
            <a:ext cx="8878529" cy="74725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MODES OF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2D464-63C6-092C-3523-459C1FF25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3" y="993067"/>
            <a:ext cx="8878529" cy="573711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/>
              <a:t>In optical fibres the light propagates in the same way as electromagnetic wave propagates.</a:t>
            </a:r>
          </a:p>
          <a:p>
            <a:pPr algn="just">
              <a:lnSpc>
                <a:spcPct val="150000"/>
              </a:lnSpc>
            </a:pPr>
            <a:endParaRPr lang="en-US" sz="2800" i="1" dirty="0"/>
          </a:p>
          <a:p>
            <a:pPr marL="0" indent="0" algn="just">
              <a:lnSpc>
                <a:spcPct val="150000"/>
              </a:lnSpc>
              <a:buNone/>
            </a:pPr>
            <a:endParaRPr lang="en-US" i="1" dirty="0"/>
          </a:p>
          <a:p>
            <a:pPr marL="0" indent="0" algn="just">
              <a:lnSpc>
                <a:spcPct val="150000"/>
              </a:lnSpc>
              <a:buNone/>
            </a:pPr>
            <a:endParaRPr lang="en-US" i="1" dirty="0"/>
          </a:p>
          <a:p>
            <a:pPr marL="0" indent="0" algn="just">
              <a:lnSpc>
                <a:spcPct val="150000"/>
              </a:lnSpc>
              <a:buNone/>
            </a:pPr>
            <a:endParaRPr lang="en-US" i="1" dirty="0"/>
          </a:p>
        </p:txBody>
      </p:sp>
      <p:pic>
        <p:nvPicPr>
          <p:cNvPr id="4098" name="Picture 2" descr="Canon : Canon Technology | Canon Science Lab | Optical Fibers">
            <a:extLst>
              <a:ext uri="{FF2B5EF4-FFF2-40B4-BE49-F238E27FC236}">
                <a16:creationId xmlns:a16="http://schemas.microsoft.com/office/drawing/2014/main" id="{487A52C5-6709-299E-C584-A439FC08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92" y="3355520"/>
            <a:ext cx="3706062" cy="21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2029447-515D-62ED-0959-0E8762D8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6" y="2603240"/>
            <a:ext cx="4231201" cy="352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46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151C3E-5D80-5F71-66B7-1F84EB2BF23C}"/>
                  </a:ext>
                </a:extLst>
              </p:cNvPr>
              <p:cNvSpPr txBox="1"/>
              <p:nvPr/>
            </p:nvSpPr>
            <p:spPr>
              <a:xfrm>
                <a:off x="149289" y="186610"/>
                <a:ext cx="8854751" cy="4862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𝑁𝐴</m:t>
                      </m:r>
                    </m:oMath>
                  </m:oMathPara>
                </a14:m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6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of these modes has a particular value of V parameter; below that value the mode will cut off.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large number of modes are possible, but only those modes which have cut off frequencies that are less than the V-number for the </a:t>
                </a:r>
                <a:r>
                  <a:rPr lang="en-US" sz="2600" b="0" i="1" u="none" strike="noStrike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fibre</a:t>
                </a:r>
                <a:r>
                  <a:rPr lang="en-US" sz="2600" b="0" i="1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will propagate.</a:t>
                </a:r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151C3E-5D80-5F71-66B7-1F84EB2BF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89" y="186610"/>
                <a:ext cx="8854751" cy="4862485"/>
              </a:xfrm>
              <a:prstGeom prst="rect">
                <a:avLst/>
              </a:prstGeom>
              <a:blipFill>
                <a:blip r:embed="rId2"/>
                <a:stretch>
                  <a:fillRect l="-1239" r="-1170" b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279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59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non : Canon Technology | Canon Science Lab | Optical Fibers">
            <a:extLst>
              <a:ext uri="{FF2B5EF4-FFF2-40B4-BE49-F238E27FC236}">
                <a16:creationId xmlns:a16="http://schemas.microsoft.com/office/drawing/2014/main" id="{F2E097B6-7123-DEC8-FF4F-11E68E806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96" y="1207535"/>
            <a:ext cx="6286208" cy="406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819762-4D57-5B15-C32F-700C4ABF30B9}"/>
              </a:ext>
            </a:extLst>
          </p:cNvPr>
          <p:cNvSpPr txBox="1"/>
          <p:nvPr/>
        </p:nvSpPr>
        <p:spPr>
          <a:xfrm>
            <a:off x="1660849" y="5484948"/>
            <a:ext cx="5812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Figure:</a:t>
            </a:r>
            <a:r>
              <a:rPr lang="en-US" sz="2400" i="1" dirty="0"/>
              <a:t> Light propagates in optical </a:t>
            </a:r>
            <a:r>
              <a:rPr lang="en-US" sz="2400" i="1" dirty="0" err="1"/>
              <a:t>fibre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237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35F731-DF18-1DB6-AE48-95DE62CE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9" y="117705"/>
            <a:ext cx="8820442" cy="88626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MODES OF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D3FBC-B51F-2840-66D9-852F2D7CD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9" y="1073019"/>
            <a:ext cx="8820442" cy="555171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i="1" dirty="0"/>
              <a:t>The light ray path along which the waves are in phase inside the </a:t>
            </a:r>
            <a:r>
              <a:rPr lang="en-US" sz="2600" i="1" dirty="0" err="1"/>
              <a:t>fibre</a:t>
            </a:r>
            <a:r>
              <a:rPr lang="en-US" sz="2600" i="1" dirty="0"/>
              <a:t> are known as modes.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i="1" dirty="0"/>
              <a:t>In optical fibre communication two bands are presently extensively used.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en-US" sz="2600" i="1" dirty="0"/>
              <a:t>800 nm to 900 nm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en-US" sz="2600" i="1" dirty="0"/>
              <a:t>1200 nm to 1400 nm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i="1" dirty="0"/>
              <a:t>where the fibres have low losses.</a:t>
            </a:r>
          </a:p>
        </p:txBody>
      </p:sp>
    </p:spTree>
    <p:extLst>
      <p:ext uri="{BB962C8B-B14F-4D97-AF65-F5344CB8AC3E}">
        <p14:creationId xmlns:p14="http://schemas.microsoft.com/office/powerpoint/2010/main" val="238690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3B74A2-2896-4896-48C8-D51DBA97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148816"/>
            <a:ext cx="8878529" cy="79508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MODES OF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21912-8E05-1A62-5EE2-CA8DAA02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166327"/>
            <a:ext cx="8878529" cy="533279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900" i="1" dirty="0"/>
              <a:t>There are several types of modes of propagation that an electromagnetic wave guided in a guide can follow.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900" i="1" dirty="0"/>
              <a:t>There are TE, TM mode, hybrid EH or hybrid HE modes.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900" i="1" dirty="0"/>
              <a:t>In free space, electromagnetic wave travels as a TEM wave.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900" i="1" dirty="0"/>
              <a:t> Both the E and H fields have Components in the Z-direction in hybrid (EH or HE) modes.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9403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3B74A2-2896-4896-48C8-D51DBA97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148816"/>
            <a:ext cx="8878529" cy="79508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MODES OF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21912-8E05-1A62-5EE2-CA8DAA02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012726"/>
            <a:ext cx="9016181" cy="569645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i="1" dirty="0"/>
              <a:t>Case-I: </a:t>
            </a:r>
            <a:r>
              <a:rPr lang="en-US" dirty="0"/>
              <a:t>If E</a:t>
            </a:r>
            <a:r>
              <a:rPr lang="en-US" baseline="-25000" dirty="0"/>
              <a:t>t</a:t>
            </a:r>
            <a:r>
              <a:rPr lang="en-US" dirty="0"/>
              <a:t> &gt; H</a:t>
            </a:r>
            <a:r>
              <a:rPr lang="en-US" baseline="-25000" dirty="0"/>
              <a:t>t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. e. transverse component (E</a:t>
            </a:r>
            <a:r>
              <a:rPr lang="en-US" baseline="-25000" dirty="0"/>
              <a:t>t</a:t>
            </a:r>
            <a:r>
              <a:rPr lang="en-US" dirty="0"/>
              <a:t>) of the electric field is greater than the transverse component of the magnetic field) the mode is called EH mode. This simply indicates that the electric field has a greater contribution to the transverse field.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F6F54-F8DD-E0CE-4D2B-BCD0800E0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45" y="3748549"/>
            <a:ext cx="38766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4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3B74A2-2896-4896-48C8-D51DBA97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148816"/>
            <a:ext cx="8878529" cy="79508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MODES OF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21912-8E05-1A62-5EE2-CA8DAA02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012726"/>
            <a:ext cx="9016181" cy="569645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i="1" dirty="0"/>
              <a:t>Case-II:</a:t>
            </a:r>
            <a:r>
              <a:rPr lang="en-US" i="1" dirty="0"/>
              <a:t> </a:t>
            </a:r>
            <a:r>
              <a:rPr lang="en-US" dirty="0"/>
              <a:t>If H</a:t>
            </a:r>
            <a:r>
              <a:rPr lang="en-US" baseline="-25000" dirty="0"/>
              <a:t>t </a:t>
            </a:r>
            <a:r>
              <a:rPr lang="en-US" dirty="0"/>
              <a:t>&gt; E</a:t>
            </a:r>
            <a:r>
              <a:rPr lang="en-US" baseline="-25000" dirty="0"/>
              <a:t>t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. e. transverse component (E</a:t>
            </a:r>
            <a:r>
              <a:rPr lang="en-US" baseline="-25000" dirty="0"/>
              <a:t>t</a:t>
            </a:r>
            <a:r>
              <a:rPr lang="en-US" dirty="0"/>
              <a:t>) of electric field is lower than transverse component of magnetic field) the mode is called HE mode. This simply indicates that the magnetic field has greater contribution to the transverse field.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FAE7F-AE2F-749B-E9E0-D222A643E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133" y="3676343"/>
            <a:ext cx="30099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0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3B74A2-2896-4896-48C8-D51DBA97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148816"/>
            <a:ext cx="8878529" cy="79508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200" b="1" i="1" dirty="0"/>
              <a:t>MERIDIONAL AND SKEW 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21912-8E05-1A62-5EE2-CA8DAA02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012726"/>
            <a:ext cx="9016181" cy="569645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light ray is the path which is followed by a fixed point in the E-H plane, plane moves with the as the speed of light ‘c’ in a direction normal to itself.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light ray that propagate through the </a:t>
            </a:r>
            <a:r>
              <a:rPr lang="en-US" dirty="0" err="1"/>
              <a:t>fibre</a:t>
            </a:r>
            <a:r>
              <a:rPr lang="en-US" dirty="0"/>
              <a:t> may be meridional rays or skew rays.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i="1" dirty="0"/>
          </a:p>
        </p:txBody>
      </p:sp>
      <p:pic>
        <p:nvPicPr>
          <p:cNvPr id="1026" name="Picture 2" descr="Step-Index Multimode Fiber vs Graded-Index Multimode Fiber | FS Community">
            <a:extLst>
              <a:ext uri="{FF2B5EF4-FFF2-40B4-BE49-F238E27FC236}">
                <a16:creationId xmlns:a16="http://schemas.microsoft.com/office/drawing/2014/main" id="{1B2A2999-C776-C1BB-4685-213D5D319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77" y="2876540"/>
            <a:ext cx="6627845" cy="211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3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E05CC2-1967-EE8F-F1AA-539E2BEF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76982"/>
            <a:ext cx="8760542" cy="84005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3200" b="1" i="1" dirty="0"/>
              <a:t>MERIDIONAL 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4B075-5629-36A1-A4AC-8153460D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1082351"/>
            <a:ext cx="8760542" cy="5598667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02124"/>
                </a:solidFill>
                <a:effectLst/>
              </a:rPr>
              <a:t>Meridional rays are rays that pass through the axis of the optical fiber.</a:t>
            </a:r>
            <a:endParaRPr lang="en-US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rays are said to be meridional, if all of them comprising a mode, pass through the longitudinal or Z-axis of the fibre core.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meridional rays are completely guided.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propagation of meridional rays is possible only in the TM or TE modes.</a:t>
            </a:r>
          </a:p>
        </p:txBody>
      </p:sp>
    </p:spTree>
    <p:extLst>
      <p:ext uri="{BB962C8B-B14F-4D97-AF65-F5344CB8AC3E}">
        <p14:creationId xmlns:p14="http://schemas.microsoft.com/office/powerpoint/2010/main" val="223400330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258</TotalTime>
  <Words>1226</Words>
  <Application>Microsoft Office PowerPoint</Application>
  <PresentationFormat>On-screen Show (4:3)</PresentationFormat>
  <Paragraphs>86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Baskerville Old Face</vt:lpstr>
      <vt:lpstr>Calibri</vt:lpstr>
      <vt:lpstr>Calibri Light</vt:lpstr>
      <vt:lpstr>Cambria Math</vt:lpstr>
      <vt:lpstr>Times New Roman</vt:lpstr>
      <vt:lpstr>Metropolitan</vt:lpstr>
      <vt:lpstr>PowerPoint Presentation</vt:lpstr>
      <vt:lpstr>MODES OF PROPAGATION</vt:lpstr>
      <vt:lpstr>PowerPoint Presentation</vt:lpstr>
      <vt:lpstr>MODES OF PROPAGATION</vt:lpstr>
      <vt:lpstr>MODES OF PROPAGATION</vt:lpstr>
      <vt:lpstr>MODES OF PROPAGATION</vt:lpstr>
      <vt:lpstr>MODES OF PROPAGATION</vt:lpstr>
      <vt:lpstr>MERIDIONAL AND SKEW RAYS</vt:lpstr>
      <vt:lpstr>MERIDIONAL RAYS</vt:lpstr>
      <vt:lpstr>SKEW 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2023-01-22T16:26:33Z</dcterms:created>
  <dcterms:modified xsi:type="dcterms:W3CDTF">2023-01-24T17:01:04Z</dcterms:modified>
</cp:coreProperties>
</file>