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66FF"/>
    <a:srgbClr val="FF0000"/>
    <a:srgbClr val="FFFF00"/>
    <a:srgbClr val="5C28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27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1027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7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7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7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7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8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9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9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9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29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1029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31029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1029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1029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3712EB-FCAD-4E05-B38D-298FAFD3A9C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A54E2-01BF-44C3-8E71-058B7577596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0F6B9-9CC5-47EB-B8E3-709324BDF0C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3EA7E8-DCC9-47BA-976F-5B8A0333DBD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9CAD6B2-1F72-4929-8B30-586239093CB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9206463-D27F-45B3-8468-7D1AF462832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B19F2-4C37-4BE5-BAB0-AAB5FFFDC4C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52523-C9AB-4093-938E-1527F9E685B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278EB-D9D9-4020-B8CC-CD652DB4286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933C-74BE-4E27-9708-949F0C9D310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2AFAD-E791-4B6C-BD19-46B79A371FF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2F7E1-F7A4-47A3-B3F0-30F0E07869B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F587D-8118-403F-B28E-6E5066D735B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1A259-D861-4DE9-B808-E1E37F60088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2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925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5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92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0927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30927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30927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D5E2740-F8A8-411B-88DE-263F51FC6A3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arbl.cvmbs.colostate.edu/hbooks/genetics/biotech/pcr/index.html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medcentral.nih.gov/articlerender.fcgi?artid=146123&amp;rendertype=abstract" TargetMode="External"/><Relationship Id="rId2" Type="http://schemas.openxmlformats.org/officeDocument/2006/relationships/hyperlink" Target="http://arbl.cvmbs.colostate.edu/hbooks/genetics/biotech/enzymes/hotpoly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ermentas.com/techinfo/pcr/dnaamplprotoco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800">
                <a:solidFill>
                  <a:srgbClr val="FFFF00"/>
                </a:solidFill>
              </a:rPr>
              <a:t>Properties of Thermostable DNA Polymerase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zh-CN" altLang="en-US" sz="2800"/>
          </a:p>
          <a:p>
            <a:pPr>
              <a:lnSpc>
                <a:spcPct val="80000"/>
              </a:lnSpc>
            </a:pPr>
            <a:endParaRPr lang="zh-CN" altLang="en-US" sz="2800"/>
          </a:p>
          <a:p>
            <a:pPr>
              <a:lnSpc>
                <a:spcPct val="80000"/>
              </a:lnSpc>
            </a:pPr>
            <a:r>
              <a:rPr lang="en-US" altLang="zh-CN" sz="2800"/>
              <a:t>                                             </a:t>
            </a:r>
            <a:r>
              <a:rPr lang="en-US" altLang="zh-CN" sz="2800">
                <a:solidFill>
                  <a:srgbClr val="FFFF00"/>
                </a:solidFill>
              </a:rPr>
              <a:t>Yufei TU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Discovery--</a:t>
            </a:r>
            <a:r>
              <a:rPr lang="en-US" altLang="zh-CN" sz="2800">
                <a:solidFill>
                  <a:srgbClr val="FFFF00"/>
                </a:solidFill>
              </a:rPr>
              <a:t>history of Taq DNA polymerase</a:t>
            </a:r>
            <a:r>
              <a:rPr lang="en-US" altLang="zh-CN"/>
              <a:t> </a:t>
            </a:r>
          </a:p>
        </p:txBody>
      </p:sp>
      <p:sp>
        <p:nvSpPr>
          <p:cNvPr id="3379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800600" cy="5140325"/>
          </a:xfrm>
        </p:spPr>
        <p:txBody>
          <a:bodyPr/>
          <a:lstStyle/>
          <a:p>
            <a:r>
              <a:rPr lang="en-US" altLang="zh-CN" sz="2400"/>
              <a:t>The original report of this enzyme, purified from the hot springs bacterium </a:t>
            </a:r>
            <a:r>
              <a:rPr lang="en-US" altLang="zh-CN" sz="2400" i="1"/>
              <a:t>Thermus aquaticus</a:t>
            </a:r>
            <a:r>
              <a:rPr lang="en-US" altLang="zh-CN" sz="2400"/>
              <a:t>, was published in 1976.</a:t>
            </a:r>
            <a:r>
              <a:rPr lang="en-US" altLang="zh-CN" sz="2800"/>
              <a:t> </a:t>
            </a:r>
          </a:p>
          <a:p>
            <a:r>
              <a:rPr lang="en-US" altLang="zh-CN" sz="2400"/>
              <a:t>Roughly 10 years later, the </a:t>
            </a:r>
            <a:r>
              <a:rPr lang="en-US" altLang="zh-CN" sz="2400">
                <a:hlinkClick r:id="rId2"/>
              </a:rPr>
              <a:t>polymerase chain reaction</a:t>
            </a:r>
            <a:r>
              <a:rPr lang="en-US" altLang="zh-CN" sz="2400"/>
              <a:t> was developed and shortly thereafter "Taq" became a household word in molecular biology circles.</a:t>
            </a:r>
            <a:r>
              <a:rPr lang="en-US" altLang="zh-CN" sz="2800"/>
              <a:t> </a:t>
            </a:r>
          </a:p>
          <a:p>
            <a:pPr>
              <a:buFont typeface="Wingdings" pitchFamily="2" charset="2"/>
              <a:buNone/>
            </a:pPr>
            <a:endParaRPr lang="en-US" altLang="zh-CN" sz="1400" b="1"/>
          </a:p>
          <a:p>
            <a:pPr>
              <a:buFont typeface="Wingdings" pitchFamily="2" charset="2"/>
              <a:buNone/>
            </a:pPr>
            <a:r>
              <a:rPr lang="en-US" altLang="zh-CN" sz="1400" b="1"/>
              <a:t>        </a:t>
            </a:r>
            <a:r>
              <a:rPr lang="en-US" altLang="zh-CN" sz="1600"/>
              <a:t>*</a:t>
            </a:r>
            <a:r>
              <a:rPr lang="en-US" altLang="zh-CN" sz="1400" b="1"/>
              <a:t>THE DARNDEST PLACES: </a:t>
            </a:r>
            <a:r>
              <a:rPr lang="en-US" altLang="zh-CN" sz="1400"/>
              <a:t>Scientists isolated the thermostable DNA polymerase Taq, an enzyme that drives PCR, from </a:t>
            </a:r>
            <a:r>
              <a:rPr lang="en-US" altLang="zh-CN" sz="1400" i="1"/>
              <a:t>Thermus aquaticus </a:t>
            </a:r>
            <a:r>
              <a:rPr lang="en-US" altLang="zh-CN" sz="1400"/>
              <a:t>Yellowstone type-1, a resident of geysers like this one at Yellowstone National Park. </a:t>
            </a:r>
            <a:endParaRPr lang="zh-CN" altLang="en-US" sz="1400"/>
          </a:p>
        </p:txBody>
      </p:sp>
      <p:pic>
        <p:nvPicPr>
          <p:cNvPr id="337928" name="Picture 8" descr="mglory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867400" y="1524000"/>
            <a:ext cx="2352675" cy="1928813"/>
          </a:xfrm>
          <a:noFill/>
          <a:ln/>
        </p:spPr>
      </p:pic>
      <p:pic>
        <p:nvPicPr>
          <p:cNvPr id="337929" name="Picture 9" descr="geyser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943600" y="3886200"/>
            <a:ext cx="2286000" cy="1905000"/>
          </a:xfrm>
          <a:noFill/>
          <a:ln/>
        </p:spPr>
      </p:pic>
      <p:sp>
        <p:nvSpPr>
          <p:cNvPr id="337930" name="Line 10"/>
          <p:cNvSpPr>
            <a:spLocks noChangeShapeType="1"/>
          </p:cNvSpPr>
          <p:nvPr/>
        </p:nvSpPr>
        <p:spPr bwMode="auto">
          <a:xfrm>
            <a:off x="5105400" y="5334000"/>
            <a:ext cx="609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Properties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5638800" cy="5410200"/>
          </a:xfrm>
        </p:spPr>
        <p:txBody>
          <a:bodyPr/>
          <a:lstStyle/>
          <a:p>
            <a:r>
              <a:rPr lang="en-US" altLang="zh-CN" sz="2400" b="1"/>
              <a:t>The thermophilic DNA polymerases, like other DNA polymerases, catalyze template-directed synthesis of DNA from nucleotide triphosphates.</a:t>
            </a:r>
            <a:r>
              <a:rPr lang="en-US" altLang="zh-CN" sz="2400"/>
              <a:t> </a:t>
            </a:r>
          </a:p>
          <a:p>
            <a:r>
              <a:rPr lang="en-US" altLang="zh-CN" sz="2400">
                <a:solidFill>
                  <a:srgbClr val="FF0000"/>
                </a:solidFill>
              </a:rPr>
              <a:t>A primer</a:t>
            </a:r>
            <a:r>
              <a:rPr lang="en-US" altLang="zh-CN" sz="2400"/>
              <a:t> having a free 3</a:t>
            </a:r>
            <a:r>
              <a:rPr lang="en-US" altLang="zh-CN" sz="2400">
                <a:latin typeface="Arial"/>
              </a:rPr>
              <a:t>‘</a:t>
            </a:r>
            <a:r>
              <a:rPr lang="en-US" altLang="zh-CN" sz="2400"/>
              <a:t> hydroxyl is required to initiate synthesis </a:t>
            </a:r>
            <a:endParaRPr lang="zh-CN" altLang="en-US" sz="2400"/>
          </a:p>
          <a:p>
            <a:r>
              <a:rPr lang="en-US" altLang="zh-CN" sz="2400">
                <a:solidFill>
                  <a:srgbClr val="FF0000"/>
                </a:solidFill>
              </a:rPr>
              <a:t>Magnesium ion</a:t>
            </a:r>
            <a:r>
              <a:rPr lang="en-US" altLang="zh-CN" sz="2400"/>
              <a:t> is necessary.</a:t>
            </a:r>
          </a:p>
          <a:p>
            <a:r>
              <a:rPr lang="en-US" altLang="zh-CN" sz="2400"/>
              <a:t>In general, they have maximal catalytic activity at </a:t>
            </a:r>
            <a:r>
              <a:rPr lang="en-US" altLang="zh-CN" sz="2400">
                <a:solidFill>
                  <a:srgbClr val="FF0000"/>
                </a:solidFill>
              </a:rPr>
              <a:t>75 to 80℃</a:t>
            </a:r>
            <a:r>
              <a:rPr lang="en-US" altLang="zh-CN" sz="2400"/>
              <a:t>, and substantially reduced activites at lower temperatures.</a:t>
            </a:r>
          </a:p>
          <a:p>
            <a:r>
              <a:rPr lang="en-US" altLang="zh-CN" sz="2400"/>
              <a:t> At </a:t>
            </a:r>
            <a:r>
              <a:rPr lang="en-US" altLang="zh-CN" sz="2400">
                <a:solidFill>
                  <a:srgbClr val="FF0000"/>
                </a:solidFill>
              </a:rPr>
              <a:t>37℃</a:t>
            </a:r>
            <a:r>
              <a:rPr lang="en-US" altLang="zh-CN" sz="2400"/>
              <a:t>, Taq polymerase has only about 10% of its maximal activity. </a:t>
            </a:r>
            <a:endParaRPr lang="zh-CN" altLang="en-US" sz="2400"/>
          </a:p>
        </p:txBody>
      </p:sp>
      <p:sp>
        <p:nvSpPr>
          <p:cNvPr id="33997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6172200" y="1752600"/>
            <a:ext cx="2286000" cy="1371600"/>
          </a:xfrm>
        </p:spPr>
        <p:txBody>
          <a:bodyPr/>
          <a:lstStyle/>
          <a:p>
            <a:endParaRPr lang="zh-CN" altLang="en-US" sz="2400"/>
          </a:p>
        </p:txBody>
      </p:sp>
      <p:sp>
        <p:nvSpPr>
          <p:cNvPr id="339974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6248400" y="3657600"/>
            <a:ext cx="2209800" cy="1524000"/>
          </a:xfrm>
        </p:spPr>
        <p:txBody>
          <a:bodyPr/>
          <a:lstStyle/>
          <a:p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Taq DNA Polymerase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553200" cy="4530725"/>
          </a:xfrm>
        </p:spPr>
        <p:txBody>
          <a:bodyPr/>
          <a:lstStyle/>
          <a:p>
            <a:r>
              <a:rPr lang="en-US" altLang="zh-CN" sz="2800"/>
              <a:t>Recombinant </a:t>
            </a:r>
            <a:r>
              <a:rPr lang="en-US" altLang="zh-CN" sz="2800" i="1"/>
              <a:t>Taq</a:t>
            </a:r>
            <a:r>
              <a:rPr lang="en-US" altLang="zh-CN" sz="2800"/>
              <a:t> DNA Polymerase is the enzyme of choice for most PCR applications. </a:t>
            </a:r>
          </a:p>
          <a:p>
            <a:r>
              <a:rPr lang="en-US" altLang="zh-CN" sz="2800"/>
              <a:t>The half-life of enzyme is &gt;40 minutes at 95°C. </a:t>
            </a:r>
          </a:p>
          <a:p>
            <a:r>
              <a:rPr lang="en-US" altLang="zh-CN" sz="2800"/>
              <a:t>The error rate of </a:t>
            </a:r>
            <a:r>
              <a:rPr lang="en-US" altLang="zh-CN" sz="2800" i="1"/>
              <a:t>Taq</a:t>
            </a:r>
            <a:r>
              <a:rPr lang="en-US" altLang="zh-CN" sz="2800"/>
              <a:t> DNA Polymerase in PCR is 2.2x10-5 errors per nt per cycle; </a:t>
            </a:r>
            <a:endParaRPr lang="zh-CN" altLang="en-US" sz="2800"/>
          </a:p>
        </p:txBody>
      </p:sp>
      <p:pic>
        <p:nvPicPr>
          <p:cNvPr id="350213" name="Picture 5" descr="coo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239000" y="2057400"/>
            <a:ext cx="1666875" cy="325755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27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Other thermostable Polymerases</a:t>
            </a:r>
          </a:p>
        </p:txBody>
      </p:sp>
      <p:sp>
        <p:nvSpPr>
          <p:cNvPr id="34202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534400" cy="1219200"/>
          </a:xfrm>
        </p:spPr>
        <p:txBody>
          <a:bodyPr/>
          <a:lstStyle/>
          <a:p>
            <a:r>
              <a:rPr lang="en-US" altLang="zh-CN" sz="2000"/>
              <a:t>In addition to Taq DNA polymerase, several other thermostable DNA polymerases have been isolated and expressed from cloned genes. Three of the most-used polymerases are described in the following table:</a:t>
            </a:r>
            <a:r>
              <a:rPr lang="en-US" altLang="zh-CN" sz="2800"/>
              <a:t> </a:t>
            </a:r>
          </a:p>
          <a:p>
            <a:endParaRPr lang="zh-CN" altLang="en-US" sz="2800"/>
          </a:p>
        </p:txBody>
      </p:sp>
      <p:graphicFrame>
        <p:nvGraphicFramePr>
          <p:cNvPr id="342163" name="Group 147"/>
          <p:cNvGraphicFramePr>
            <a:graphicFrameLocks noGrp="1"/>
          </p:cNvGraphicFramePr>
          <p:nvPr/>
        </p:nvGraphicFramePr>
        <p:xfrm>
          <a:off x="228600" y="2514600"/>
          <a:ext cx="8686800" cy="4255008"/>
        </p:xfrm>
        <a:graphic>
          <a:graphicData uri="http://schemas.openxmlformats.org/drawingml/2006/table">
            <a:tbl>
              <a:tblPr/>
              <a:tblGrid>
                <a:gridCol w="1830388"/>
                <a:gridCol w="2436812"/>
                <a:gridCol w="4419600"/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Polymerase 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3'-&gt;5'</a:t>
                      </a:r>
                      <a:b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</a:b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Exonuclease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Source and Properties 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Taq 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From 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Thermus aquaticus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Halflife at 95℃is 1.6 hours.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Pfu 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Yes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From </a:t>
                      </a: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Pyrococcus furiosus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Appears to have the lowest error rate of known thermophilic DNA polymerases.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</a:tr>
              <a:tr h="1141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Vent 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Yes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From 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Thermococcus litoralis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; also known as Tli polymerase.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Halflife at 95 C is approximately 7 hours. 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The Error Rate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3461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382000" cy="2438400"/>
          </a:xfrm>
        </p:spPr>
        <p:txBody>
          <a:bodyPr/>
          <a:lstStyle/>
          <a:p>
            <a:r>
              <a:rPr lang="en-US" altLang="zh-CN" sz="2800" b="1"/>
              <a:t>One of the most discussed characteristics of thermostable polymerases is their error rate.</a:t>
            </a:r>
            <a:r>
              <a:rPr lang="en-US" altLang="zh-CN" sz="2800"/>
              <a:t> </a:t>
            </a:r>
          </a:p>
          <a:p>
            <a:r>
              <a:rPr lang="en-US" altLang="zh-CN" sz="2800"/>
              <a:t>Error rates are measured using several different assays, and as a result, estimates of error rate vary, particularly when the assays are performed by different labs. </a:t>
            </a:r>
          </a:p>
        </p:txBody>
      </p:sp>
      <p:graphicFrame>
        <p:nvGraphicFramePr>
          <p:cNvPr id="346144" name="Group 32"/>
          <p:cNvGraphicFramePr>
            <a:graphicFrameLocks noGrp="1"/>
          </p:cNvGraphicFramePr>
          <p:nvPr>
            <p:ph sz="half" idx="2"/>
          </p:nvPr>
        </p:nvGraphicFramePr>
        <p:xfrm>
          <a:off x="381000" y="3810000"/>
          <a:ext cx="8534400" cy="2568258"/>
        </p:xfrm>
        <a:graphic>
          <a:graphicData uri="http://schemas.openxmlformats.org/drawingml/2006/table">
            <a:tbl>
              <a:tblPr/>
              <a:tblGrid>
                <a:gridCol w="1304925"/>
                <a:gridCol w="722947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The total error rate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Taq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1 x 10</a:t>
                      </a:r>
                      <a:r>
                        <a:rPr kumimoji="0" lang="en-US" altLang="zh-CN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-4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to 2 x 10</a:t>
                      </a:r>
                      <a:r>
                        <a:rPr kumimoji="0" lang="en-US" altLang="zh-CN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-5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errors per base pair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Pfu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appears to have the lowest error rate at roughly 1.5 x 10</a:t>
                      </a:r>
                      <a:r>
                        <a:rPr kumimoji="0" lang="en-US" altLang="zh-CN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-6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 error per base pair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Vent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</a:rPr>
                        <a:t>between Taq and Pfu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288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00"/>
                </a:solidFill>
              </a:rPr>
              <a:t>Reliability/Fidelity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1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400"/>
              <a:t>Average error rates(mutation frequency/bp/duplication) </a:t>
            </a:r>
          </a:p>
          <a:p>
            <a:pPr>
              <a:buFont typeface="Wingdings" pitchFamily="2" charset="2"/>
              <a:buNone/>
            </a:pPr>
            <a:r>
              <a:rPr lang="en-US" altLang="zh-CN" sz="2400"/>
              <a:t>increased as follows: </a:t>
            </a:r>
          </a:p>
          <a:p>
            <a:pPr>
              <a:buFont typeface="Wingdings" pitchFamily="2" charset="2"/>
              <a:buNone/>
            </a:pPr>
            <a:endParaRPr lang="en-US" altLang="zh-CN" sz="2400"/>
          </a:p>
          <a:p>
            <a:pPr>
              <a:buFont typeface="Wingdings" pitchFamily="2" charset="2"/>
              <a:buNone/>
            </a:pPr>
            <a:r>
              <a:rPr lang="en-US" altLang="zh-CN" sz="2400"/>
              <a:t>Pfu (1.3 x 10</a:t>
            </a:r>
            <a:r>
              <a:rPr lang="en-US" altLang="zh-CN" sz="2400" baseline="30000"/>
              <a:t>-6</a:t>
            </a:r>
            <a:r>
              <a:rPr lang="en-US" altLang="zh-CN" sz="2400"/>
              <a:t>) </a:t>
            </a:r>
          </a:p>
          <a:p>
            <a:pPr>
              <a:buFont typeface="Wingdings" pitchFamily="2" charset="2"/>
              <a:buNone/>
            </a:pPr>
            <a:r>
              <a:rPr lang="en-US" altLang="zh-CN" sz="2400"/>
              <a:t>Deep Vent (2.7 x 10</a:t>
            </a:r>
            <a:r>
              <a:rPr lang="en-US" altLang="zh-CN" sz="2400" baseline="30000"/>
              <a:t>-6</a:t>
            </a:r>
            <a:r>
              <a:rPr lang="en-US" altLang="zh-CN" sz="2400"/>
              <a:t>) </a:t>
            </a:r>
          </a:p>
          <a:p>
            <a:pPr>
              <a:buFont typeface="Wingdings" pitchFamily="2" charset="2"/>
              <a:buNone/>
            </a:pPr>
            <a:r>
              <a:rPr lang="en-US" altLang="zh-CN" sz="2400"/>
              <a:t>Vent (2.8 x 10</a:t>
            </a:r>
            <a:r>
              <a:rPr lang="en-US" altLang="zh-CN" sz="2400" baseline="30000"/>
              <a:t>-6</a:t>
            </a:r>
            <a:r>
              <a:rPr lang="en-US" altLang="zh-CN" sz="2400"/>
              <a:t>) </a:t>
            </a:r>
          </a:p>
          <a:p>
            <a:pPr>
              <a:buFont typeface="Wingdings" pitchFamily="2" charset="2"/>
              <a:buNone/>
            </a:pPr>
            <a:r>
              <a:rPr lang="en-US" altLang="zh-CN" sz="2400"/>
              <a:t>Taq (8.0 x 10</a:t>
            </a:r>
            <a:r>
              <a:rPr lang="en-US" altLang="zh-CN" sz="2400" baseline="30000"/>
              <a:t>-6</a:t>
            </a:r>
            <a:r>
              <a:rPr lang="en-US" altLang="zh-CN" sz="2400"/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zh-CN" sz="2400"/>
              <a:t>exo- Pfu and UlTma (approximately 50 x 10</a:t>
            </a:r>
            <a:r>
              <a:rPr lang="en-US" altLang="zh-CN" sz="2400" baseline="30000"/>
              <a:t>-6</a:t>
            </a:r>
            <a:r>
              <a:rPr lang="en-US" altLang="zh-CN" sz="2400"/>
              <a:t>).  </a:t>
            </a:r>
            <a:endParaRPr lang="zh-CN" altLang="en-US" sz="2400"/>
          </a:p>
        </p:txBody>
      </p:sp>
      <p:pic>
        <p:nvPicPr>
          <p:cNvPr id="348167" name="Picture 7" descr="pfurec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00600" y="2360613"/>
            <a:ext cx="3505200" cy="321945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Voet,D, Voet,J. Biochemistry Vol.1 3rd ed.</a:t>
            </a:r>
          </a:p>
          <a:p>
            <a:r>
              <a:rPr lang="en-US" altLang="zh-CN" sz="2800"/>
              <a:t>Alberts, Johnson, Lewis. Molecular Biology of The Cell 4th ed.</a:t>
            </a:r>
          </a:p>
          <a:p>
            <a:pPr>
              <a:buFont typeface="Wingdings" pitchFamily="2" charset="2"/>
              <a:buNone/>
            </a:pP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en-US" altLang="zh-CN" sz="2000">
                <a:hlinkClick r:id="rId2"/>
              </a:rPr>
              <a:t>http://arbl.cvmbs.colostate.edu/hbooks/genetics/biotech/enzymes/hotpolys.html</a:t>
            </a:r>
            <a:endParaRPr lang="en-US" altLang="zh-CN" sz="2000"/>
          </a:p>
          <a:p>
            <a:pPr>
              <a:buFont typeface="Wingdings" pitchFamily="2" charset="2"/>
              <a:buNone/>
            </a:pPr>
            <a:r>
              <a:rPr lang="en-US" altLang="zh-CN" sz="2000">
                <a:hlinkClick r:id="rId3"/>
              </a:rPr>
              <a:t>http://www.pubmedcentral.nih.gov/articlerender.fcgi?artid=146123&amp;rendertype=abstract</a:t>
            </a:r>
            <a:endParaRPr lang="en-US" altLang="zh-CN" sz="2000"/>
          </a:p>
          <a:p>
            <a:pPr>
              <a:buFont typeface="Wingdings" pitchFamily="2" charset="2"/>
              <a:buNone/>
            </a:pPr>
            <a:r>
              <a:rPr lang="en-US" altLang="zh-CN" sz="2400">
                <a:hlinkClick r:id="rId4"/>
              </a:rPr>
              <a:t>http://www.fermentas.com/techinfo/pcr/dnaamplprotocol.htm</a:t>
            </a:r>
            <a:endParaRPr lang="en-US" altLang="zh-CN" sz="2400"/>
          </a:p>
          <a:p>
            <a:pPr>
              <a:buFont typeface="Wingdings" pitchFamily="2" charset="2"/>
              <a:buNone/>
            </a:pPr>
            <a:r>
              <a:rPr lang="en-US" altLang="zh-CN" sz="2400"/>
              <a:t>http://www.fermentas.com/techinfo/pcr/pcrprotocolpfu.htm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920</TotalTime>
  <Words>487</Words>
  <Application>Microsoft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宋体</vt:lpstr>
      <vt:lpstr>Times New Roman</vt:lpstr>
      <vt:lpstr>Wingdings</vt:lpstr>
      <vt:lpstr>Maple</vt:lpstr>
      <vt:lpstr>Properties of Thermostable DNA Polymerase</vt:lpstr>
      <vt:lpstr>Discovery--history of Taq DNA polymerase </vt:lpstr>
      <vt:lpstr>Properties</vt:lpstr>
      <vt:lpstr>Taq DNA Polymerase</vt:lpstr>
      <vt:lpstr>Other thermostable Polymerases</vt:lpstr>
      <vt:lpstr>The Error Rate</vt:lpstr>
      <vt:lpstr>Reliability/Fidelity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Thermostable DNA Polymerase</dc:title>
  <dc:creator>Yufei TU</dc:creator>
  <cp:lastModifiedBy>ziya</cp:lastModifiedBy>
  <cp:revision>5</cp:revision>
  <cp:lastPrinted>1601-01-01T00:00:00Z</cp:lastPrinted>
  <dcterms:created xsi:type="dcterms:W3CDTF">2004-02-21T05:26:50Z</dcterms:created>
  <dcterms:modified xsi:type="dcterms:W3CDTF">2017-08-08T02:50:04Z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