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6" r:id="rId3"/>
    <p:sldId id="267" r:id="rId4"/>
    <p:sldId id="268" r:id="rId5"/>
    <p:sldId id="270" r:id="rId6"/>
    <p:sldId id="263" r:id="rId7"/>
    <p:sldId id="258" r:id="rId8"/>
    <p:sldId id="264" r:id="rId9"/>
    <p:sldId id="259" r:id="rId10"/>
    <p:sldId id="260" r:id="rId11"/>
    <p:sldId id="261" r:id="rId12"/>
    <p:sldId id="262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yjus.com/physics/uniform-motion-and-non-uniform-motion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EC3CBF-7F1B-4FC8-AA22-51EDFF72CF9C}"/>
              </a:ext>
            </a:extLst>
          </p:cNvPr>
          <p:cNvSpPr txBox="1"/>
          <p:nvPr/>
        </p:nvSpPr>
        <p:spPr>
          <a:xfrm>
            <a:off x="1143000" y="228600"/>
            <a:ext cx="6781800" cy="6501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algn="ctr">
              <a:lnSpc>
                <a:spcPct val="150000"/>
              </a:lnSpc>
            </a:pPr>
            <a:r>
              <a:rPr lang="en-US" sz="2800" b="1" i="1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  <a:t>DSC Latur</a:t>
            </a:r>
            <a:br>
              <a:rPr lang="en-US" sz="2800" b="1" i="1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</a:br>
            <a:r>
              <a:rPr lang="en-US" sz="2800" b="1" i="1" dirty="0">
                <a:solidFill>
                  <a:schemeClr val="accent3">
                    <a:lumMod val="75000"/>
                  </a:schemeClr>
                </a:solidFill>
                <a:latin typeface="Bradley Hand ITC" pitchFamily="66" charset="0"/>
              </a:rPr>
              <a:t>Department of Physics</a:t>
            </a:r>
            <a:endParaRPr lang="en-US" sz="2800" b="1" i="1" dirty="0">
              <a:latin typeface="Bradley Hand ITC" pitchFamily="66" charset="0"/>
            </a:endParaRP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latin typeface="Bradley Hand ITC" pitchFamily="66" charset="0"/>
              </a:rPr>
              <a:t>M.Sc. F. Y (Sem-I). 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latin typeface="Bradley Hand ITC" pitchFamily="66" charset="0"/>
              </a:rPr>
              <a:t>Lecture- 04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solidFill>
                  <a:srgbClr val="FF0000"/>
                </a:solidFill>
                <a:effectLst/>
                <a:latin typeface="Bradley Hand ITC" panose="03070402050302030203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Inertial Frame of Reference</a:t>
            </a:r>
            <a:endParaRPr lang="en-US" sz="2800" b="1" i="1" dirty="0">
              <a:solidFill>
                <a:srgbClr val="FF0000"/>
              </a:solidFill>
              <a:effectLst/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latin typeface="Bradley Hand ITC" pitchFamily="66" charset="0"/>
              </a:rPr>
              <a:t>&amp;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solidFill>
                  <a:srgbClr val="FF0000"/>
                </a:solidFill>
                <a:latin typeface="Bradley Hand ITC" pitchFamily="66" charset="0"/>
              </a:rPr>
              <a:t>Motion of particle in resistive medium </a:t>
            </a:r>
            <a:r>
              <a:rPr lang="en-US" sz="2800" b="1" i="1" dirty="0">
                <a:latin typeface="Bradley Hand ITC" pitchFamily="66" charset="0"/>
              </a:rPr>
              <a:t>Presented By</a:t>
            </a: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solidFill>
                  <a:srgbClr val="00B050"/>
                </a:solidFill>
                <a:latin typeface="Bradley Hand ITC" pitchFamily="66" charset="0"/>
              </a:rPr>
              <a:t>Mr. L. H. </a:t>
            </a:r>
            <a:r>
              <a:rPr lang="en-US" sz="2800" b="1" i="1" dirty="0" err="1">
                <a:solidFill>
                  <a:srgbClr val="00B050"/>
                </a:solidFill>
                <a:latin typeface="Bradley Hand ITC" pitchFamily="66" charset="0"/>
              </a:rPr>
              <a:t>Kathwate</a:t>
            </a:r>
            <a:endParaRPr lang="en-US" sz="2800" b="1" i="1" dirty="0">
              <a:solidFill>
                <a:srgbClr val="00B050"/>
              </a:solidFill>
              <a:latin typeface="Bradley Hand ITC" pitchFamily="66" charset="0"/>
            </a:endParaRPr>
          </a:p>
          <a:p>
            <a:pPr marL="114300" algn="ctr">
              <a:lnSpc>
                <a:spcPct val="150000"/>
              </a:lnSpc>
            </a:pP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Bradley Hand ITC" pitchFamily="66" charset="0"/>
              </a:rPr>
              <a:t>M.Sc. B.Ed., NET, </a:t>
            </a:r>
            <a:r>
              <a:rPr lang="en-US" sz="2800" b="1" i="1" dirty="0" err="1">
                <a:solidFill>
                  <a:schemeClr val="accent2">
                    <a:lumMod val="50000"/>
                  </a:schemeClr>
                </a:solidFill>
                <a:latin typeface="Bradley Hand ITC" pitchFamily="66" charset="0"/>
              </a:rPr>
              <a:t>SEt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Bradley Hand ITC" pitchFamily="66" charset="0"/>
              </a:rPr>
              <a:t>, GATE</a:t>
            </a:r>
          </a:p>
        </p:txBody>
      </p:sp>
    </p:spTree>
    <p:extLst>
      <p:ext uri="{BB962C8B-B14F-4D97-AF65-F5344CB8AC3E}">
        <p14:creationId xmlns:p14="http://schemas.microsoft.com/office/powerpoint/2010/main" val="1332696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228600"/>
                <a:ext cx="8686800" cy="68891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= 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𝑔</m:t>
                    </m:r>
                    <m:f>
                      <m:f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4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n-US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</m:den>
                            </m:f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</m:num>
                      <m:den>
                        <m:f>
                          <m:f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</m:den>
                    </m:f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𝑐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𝑚𝑔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𝑘</m:t>
                        </m:r>
                      </m:den>
                    </m:f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𝑐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𝑣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. 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𝑡</m:t>
                          </m:r>
                        </m:sup>
                      </m:sSup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𝑚𝑔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𝑡</m:t>
                          </m:r>
                        </m:sup>
                      </m:sSup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Or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. =</m:t>
                    </m:r>
                    <m:f>
                      <m:f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𝑚𝑔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𝑘</m:t>
                        </m:r>
                      </m:den>
                    </m:f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𝑐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en-US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(8)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To find the value of ‘c’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𝐴𝑡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;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𝑡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=0 ;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400" i="1">
                        <a:solidFill>
                          <a:srgbClr val="00206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equation (8) becomes;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0=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𝑚𝑔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/>
                        </a:rPr>
                        <m:t>= − 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𝑚𝑔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28600"/>
                <a:ext cx="8686800" cy="6889130"/>
              </a:xfrm>
              <a:prstGeom prst="rect">
                <a:avLst/>
              </a:prstGeom>
              <a:blipFill>
                <a:blip r:embed="rId2"/>
                <a:stretch>
                  <a:fillRect l="-1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4455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839200" cy="48708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Using value of c in equation (8) we get;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𝑣</m:t>
                      </m:r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𝑚𝑔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−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𝑚𝑔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𝑘</m:t>
                          </m:r>
                        </m:den>
                      </m:f>
                      <m:sSup>
                        <m:sSup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800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or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𝒗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𝒎𝒈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𝒌</m:t>
                        </m:r>
                      </m:den>
                    </m:f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(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  <m:r>
                      <a:rPr lang="en-US" sz="2800" b="1" i="1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                (9)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The equation (9) represents velocity of particle when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it moves in resistive medium.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839200" cy="4870821"/>
              </a:xfrm>
              <a:prstGeom prst="rect">
                <a:avLst/>
              </a:prstGeom>
              <a:blipFill>
                <a:blip r:embed="rId2"/>
                <a:stretch>
                  <a:fillRect l="-1379" b="-2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184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304801"/>
                <a:ext cx="8534400" cy="5791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/>
                      </a:rPr>
                      <m:t>𝑡</m:t>
                    </m:r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/>
                      </a:rPr>
                      <m:t>→∞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equation (9) becomes;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v</m:t>
                    </m:r>
                    <m: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mg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k</m:t>
                        </m:r>
                      </m:den>
                    </m:f>
                    <m: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(1− 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e</m:t>
                        </m:r>
                      </m:e>
                      <m:sup>
                        <m: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2800" i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k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2800" i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m</m:t>
                            </m:r>
                          </m:den>
                        </m:f>
                        <m: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 (∞)</m:t>
                        </m:r>
                      </m:sup>
                    </m:sSup>
                    <m: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𝑆𝑖𝑛𝑐𝑒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e</m:t>
                        </m:r>
                      </m:e>
                      <m:sup>
                        <m: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−(∞)</m:t>
                        </m:r>
                      </m:sup>
                    </m:sSup>
                    <m: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then above equation becomes;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v</m:t>
                    </m:r>
                    <m:r>
                      <a:rPr lang="en-US" sz="2800" i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mg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k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(10)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The equation (9) represents terminal velocity of particle when it moves in resistive medium.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26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1"/>
                <a:ext cx="8534400" cy="5791199"/>
              </a:xfrm>
              <a:prstGeom prst="rect">
                <a:avLst/>
              </a:prstGeom>
              <a:blipFill>
                <a:blip r:embed="rId2"/>
                <a:stretch>
                  <a:fillRect l="-1429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3248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FD2090-C230-4027-85F2-D07BFF8B5E6B}"/>
              </a:ext>
            </a:extLst>
          </p:cNvPr>
          <p:cNvSpPr txBox="1"/>
          <p:nvPr/>
        </p:nvSpPr>
        <p:spPr>
          <a:xfrm>
            <a:off x="228600" y="228600"/>
            <a:ext cx="8458200" cy="2594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u="sng" dirty="0">
                <a:solidFill>
                  <a:srgbClr val="FF0000"/>
                </a:solidFill>
              </a:rPr>
              <a:t>Terminal velocity</a:t>
            </a:r>
            <a:r>
              <a:rPr lang="en-US" sz="2800" i="1" dirty="0">
                <a:solidFill>
                  <a:srgbClr val="FF0000"/>
                </a:solidFill>
              </a:rPr>
              <a:t>: </a:t>
            </a:r>
            <a:r>
              <a:rPr lang="en-US" sz="2800" i="1" dirty="0">
                <a:solidFill>
                  <a:srgbClr val="00B050"/>
                </a:solidFill>
              </a:rPr>
              <a:t>“If a particle is falling under gravity in a resisting medium then the velocity when the downward acceleration is zero called terminal velocity”.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433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C08CB4-A301-40FF-8EB8-2E957002E7DB}"/>
                  </a:ext>
                </a:extLst>
              </p:cNvPr>
              <p:cNvSpPr txBox="1"/>
              <p:nvPr/>
            </p:nvSpPr>
            <p:spPr>
              <a:xfrm>
                <a:off x="152400" y="152401"/>
                <a:ext cx="8534400" cy="58318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ctr">
                  <a:lnSpc>
                    <a:spcPct val="150000"/>
                  </a:lnSpc>
                  <a:spcBef>
                    <a:spcPts val="1500"/>
                  </a:spcBef>
                  <a:spcAft>
                    <a:spcPts val="0"/>
                  </a:spcAft>
                </a:pPr>
                <a:r>
                  <a:rPr lang="en-US" sz="2800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Inertial Frame of Reference</a:t>
                </a:r>
                <a:endParaRPr lang="en-US" sz="28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i="1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 inertial frame of reference is a frame where Newton’s law holds true. That means if no external force is acting on a body it will stay at rest or remain in </a:t>
                </a:r>
                <a:r>
                  <a:rPr lang="en-US" sz="2800" i="1" u="none" strike="noStrike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hlinkClick r:id="rId2"/>
                  </a:rPr>
                  <a:t>uniform motion</a:t>
                </a:r>
                <a:r>
                  <a:rPr lang="en-US" sz="2800" i="1" dirty="0">
                    <a:solidFill>
                      <a:srgbClr val="333333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 Inertial Frame of reference;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𝐹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=0;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𝑎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 the other hand for non-i</a:t>
                </a:r>
                <a:r>
                  <a:rPr lang="en-US" sz="28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nertial Frame of reference;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𝐹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=0;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𝑎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marL="0" marR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800" i="1" dirty="0">
                  <a:solidFill>
                    <a:srgbClr val="33333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C08CB4-A301-40FF-8EB8-2E957002E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1"/>
                <a:ext cx="8534400" cy="5831853"/>
              </a:xfrm>
              <a:prstGeom prst="rect">
                <a:avLst/>
              </a:prstGeom>
              <a:blipFill>
                <a:blip r:embed="rId3"/>
                <a:stretch>
                  <a:fillRect l="-1429" r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08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DC199D-21F2-422B-916F-36A76D929DD3}"/>
              </a:ext>
            </a:extLst>
          </p:cNvPr>
          <p:cNvSpPr txBox="1"/>
          <p:nvPr/>
        </p:nvSpPr>
        <p:spPr>
          <a:xfrm>
            <a:off x="152400" y="152400"/>
            <a:ext cx="8534400" cy="6729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Note: Those entire frame, which are moving with constant velocity relative to an inertial frame are also inertial.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Proof: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endParaRPr lang="en-US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6C9377-A658-4B75-997A-B2383F116F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49" t="4749" r="7821" b="7882"/>
          <a:stretch/>
        </p:blipFill>
        <p:spPr bwMode="auto">
          <a:xfrm>
            <a:off x="1447800" y="2209800"/>
            <a:ext cx="5550507" cy="388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7187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C989567-BB9B-4D1E-A7D9-1554E6CFCAF7}"/>
                  </a:ext>
                </a:extLst>
              </p:cNvPr>
              <p:cNvSpPr txBox="1"/>
              <p:nvPr/>
            </p:nvSpPr>
            <p:spPr>
              <a:xfrm>
                <a:off x="304800" y="152400"/>
                <a:ext cx="8382000" cy="65909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184594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𝑂𝑃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r>
                        <a:rPr lang="en-US" sz="2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𝑜</m:t>
                      </m:r>
                      <m:sSup>
                        <m:sSup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𝑜</m:t>
                          </m:r>
                        </m:e>
                        <m:sup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+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𝑜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′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𝑃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22631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𝑟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𝑣𝑡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+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𝑟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′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22631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𝑟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−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𝑣𝑡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marL="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22631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𝑑𝑟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𝑑𝑟</m:t>
                          </m:r>
                        </m:num>
                        <m:den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(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𝑣𝑡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  <a:tabLst>
                    <a:tab pos="222631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−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𝑣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𝑡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  <a:tabLst>
                    <a:tab pos="222631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sz="2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−</m:t>
                      </m:r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marL="0" marR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  <a:tabLst>
                    <a:tab pos="2550160" algn="l"/>
                  </a:tabLst>
                </a:pPr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C989567-BB9B-4D1E-A7D9-1554E6CFCA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52400"/>
                <a:ext cx="8382000" cy="65909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8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3F596A0-88BF-42A7-8FB2-CA1FF194FD8C}"/>
                  </a:ext>
                </a:extLst>
              </p:cNvPr>
              <p:cNvSpPr txBox="1"/>
              <p:nvPr/>
            </p:nvSpPr>
            <p:spPr>
              <a:xfrm>
                <a:off x="228600" y="152400"/>
                <a:ext cx="8572500" cy="49943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Differentiated above equation w.r.t time we get;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</m:t>
                        </m:r>
                        <m:acc>
                          <m:accPr>
                            <m:chr m:val="̇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Mangal" panose="02040503050203030202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Mangal" panose="02040503050203030202" pitchFamily="18" charset="0"/>
                              </a:rPr>
                              <m:t>𝑟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Mangal" panose="02040503050203030202" pitchFamily="18" charset="0"/>
                              </a:rPr>
                              <m:t>′</m:t>
                            </m:r>
                          </m:e>
                        </m:acc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𝑑𝑡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</m:t>
                        </m:r>
                        <m:acc>
                          <m:accPr>
                            <m:chr m:val="̇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Mangal" panose="02040503050203030202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Mangal" panose="02040503050203030202" pitchFamily="18" charset="0"/>
                              </a:rPr>
                              <m:t>𝑟</m:t>
                            </m:r>
                          </m:e>
                        </m:acc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i="1" dirty="0"/>
                  <a:t> -</a:t>
                </a:r>
                <a:r>
                  <a:rPr lang="en-US" sz="2800" i="1" dirty="0">
                    <a:ea typeface="Calibri" panose="020F0502020204030204" pitchFamily="34" charset="0"/>
                    <a:cs typeface="Mangal" panose="02040503050203030202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𝑑𝑣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Mangal" panose="02040503050203030202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US" sz="2800" i="1" dirty="0"/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̈"/>
                          <m:ctrlPr>
                            <a:rPr lang="en-US" sz="2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sSup>
                            <m:sSupPr>
                              <m:ctrlPr>
                                <a:rPr lang="en-US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Mangal" panose="02040503050203030202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Mangal" panose="02040503050203030202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Mangal" panose="02040503050203030202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acc>
                      <m:r>
                        <a:rPr lang="en-US" sz="2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m:t>=</m:t>
                      </m:r>
                      <m:acc>
                        <m:accPr>
                          <m:chr m:val="̈"/>
                          <m:ctrlP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Mangal" panose="02040503050203030202" pitchFamily="18" charset="0"/>
                            </a:rPr>
                            <m:t>𝑟</m:t>
                          </m:r>
                        </m:e>
                      </m:acc>
                    </m:oMath>
                  </m:oMathPara>
                </a14:m>
                <a:endParaRPr lang="en-US" sz="2800" i="1" dirty="0"/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Hence,</a:t>
                </a:r>
                <a:r>
                  <a:rPr lang="en-US" sz="2800" dirty="0">
                    <a:latin typeface="Calibri" panose="020F0502020204030204" pitchFamily="34" charset="0"/>
                    <a:ea typeface="Calibri" panose="020F0502020204030204" pitchFamily="34" charset="0"/>
                    <a:cs typeface="Mangal" panose="02040503050203030202" pitchFamily="18" charset="0"/>
                  </a:rPr>
                  <a:t> </a:t>
                </a:r>
                <a:r>
                  <a:rPr lang="en-US" sz="2800" i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Those entire frame, which are moving with constant velocity relative to an inertial frame are also inertial.</a:t>
                </a:r>
                <a:endPara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Mangal" panose="02040503050203030202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2800" i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3F596A0-88BF-42A7-8FB2-CA1FF194FD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52400"/>
                <a:ext cx="8572500" cy="4994381"/>
              </a:xfrm>
              <a:prstGeom prst="rect">
                <a:avLst/>
              </a:prstGeom>
              <a:blipFill>
                <a:blip r:embed="rId2"/>
                <a:stretch>
                  <a:fillRect l="-1494" r="-1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399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D92BA1-DE0D-44A7-A3FB-57E0E35E84E4}"/>
              </a:ext>
            </a:extLst>
          </p:cNvPr>
          <p:cNvSpPr txBox="1"/>
          <p:nvPr/>
        </p:nvSpPr>
        <p:spPr>
          <a:xfrm>
            <a:off x="152400" y="228600"/>
            <a:ext cx="85344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Motion of particle in resistive medium:</a:t>
            </a: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1985BFB-E08A-4DFE-93EC-DCE8E6CCE0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5" t="3531" r="7722" b="1370"/>
          <a:stretch/>
        </p:blipFill>
        <p:spPr bwMode="auto">
          <a:xfrm>
            <a:off x="3276600" y="1438834"/>
            <a:ext cx="2334768" cy="4532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884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6200" y="152400"/>
                <a:ext cx="8686800" cy="69490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Let net force acting on the particle is;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𝑛𝑒𝑡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(1)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Where;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 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𝑚𝑔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Gravitational force and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𝑘𝑣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Resistive medium force.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Using these equations (1) becomes;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𝑛𝑒𝑡</m:t>
                        </m:r>
                      </m:sub>
                    </m:sSub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𝑚𝑔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𝑘𝑣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(2)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According to Newton’s II law of motion force can be defined as;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𝐹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𝑚𝑎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𝑑𝑣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</a:t>
                </a:r>
                <a:r>
                  <a:rPr lang="en-US" sz="32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(3)</a:t>
                </a:r>
              </a:p>
              <a:p>
                <a:pPr algn="ctr">
                  <a:lnSpc>
                    <a:spcPct val="150000"/>
                  </a:lnSpc>
                </a:pPr>
                <a:endParaRPr lang="en-US" sz="32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152400"/>
                <a:ext cx="8686800" cy="6949018"/>
              </a:xfrm>
              <a:prstGeom prst="rect">
                <a:avLst/>
              </a:prstGeom>
              <a:blipFill>
                <a:blip r:embed="rId2"/>
                <a:stretch>
                  <a:fillRect l="-1474" r="-1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180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0C3694A-5E39-4F6F-9A3F-EC2F0506E5A4}"/>
                  </a:ext>
                </a:extLst>
              </p:cNvPr>
              <p:cNvSpPr txBox="1"/>
              <p:nvPr/>
            </p:nvSpPr>
            <p:spPr>
              <a:xfrm>
                <a:off x="228600" y="76201"/>
                <a:ext cx="8458200" cy="676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Therefore equation (2) becomes;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𝑑𝑣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𝑚𝑔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𝑘𝑣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(4)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On simplifying equation (4) we get;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𝑑𝑣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𝑔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</m:oMath>
                </a14:m>
                <a:endParaRPr lang="en-US" sz="28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𝑑𝑣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𝑔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(5)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This equation looks like a first order differential equation;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𝑞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                (6)</a:t>
                </a:r>
              </a:p>
              <a:p>
                <a:pPr algn="ctr">
                  <a:lnSpc>
                    <a:spcPct val="150000"/>
                  </a:lnSpc>
                </a:pPr>
                <a:endParaRPr lang="en-US" sz="18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0C3694A-5E39-4F6F-9A3F-EC2F0506E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76201"/>
                <a:ext cx="8458200" cy="6766724"/>
              </a:xfrm>
              <a:prstGeom prst="rect">
                <a:avLst/>
              </a:prstGeom>
              <a:blipFill>
                <a:blip r:embed="rId2"/>
                <a:stretch>
                  <a:fillRect l="-1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092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" y="152400"/>
                <a:ext cx="8839200" cy="63558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Whose solution is;  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𝐼𝐹</m:t>
                        </m:r>
                      </m:e>
                    </m:d>
                    <m:r>
                      <a:rPr lang="en-US" sz="2800" b="0" i="1">
                        <a:solidFill>
                          <a:srgbClr val="002060"/>
                        </a:solidFill>
                        <a:latin typeface="Cambria Math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𝐼𝐹</m:t>
                            </m:r>
                          </m:e>
                        </m:d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.</m:t>
                        </m:r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𝑞𝑑𝑥</m:t>
                        </m:r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𝑐</m:t>
                        </m:r>
                      </m:e>
                    </m:nary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Where;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𝑖𝑛𝑡𝑒𝑔𝑟𝑎𝑡𝑖𝑛𝑔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𝑓𝑎𝑐𝑡𝑜𝑟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/>
                      </a:rPr>
                      <m:t> ;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𝐼𝐹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𝑝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)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𝑑𝑥</m:t>
                            </m:r>
                          </m:e>
                        </m:nary>
                      </m:sup>
                    </m:sSup>
                  </m:oMath>
                </a14:m>
                <a:endParaRPr lang="en-US" sz="28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On comparing equation (5) and (6) we have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𝑘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𝑚</m:t>
                        </m:r>
                      </m:den>
                    </m:f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  ;  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𝑞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𝑔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 ;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𝑦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  </m:t>
                    </m:r>
                  </m:oMath>
                </a14:m>
                <a:endParaRPr lang="en-US" sz="28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 ∴</m:t>
                      </m:r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𝐼𝐹</m:t>
                      </m:r>
                      <m:r>
                        <a:rPr lang="en-US" sz="2800" i="1" smtClean="0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𝑝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)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𝑑𝑥</m:t>
                              </m:r>
                            </m:e>
                          </m:nary>
                        </m:sup>
                      </m:sSup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num>
                                <m:den>
                                  <m:r>
                                    <a:rPr lang="en-US" sz="2800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𝑚</m:t>
                                  </m:r>
                                </m:den>
                              </m:f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𝑑𝑡</m:t>
                              </m:r>
                            </m:e>
                          </m:nary>
                        </m:sup>
                      </m:sSup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𝑑𝑡</m:t>
                              </m:r>
                            </m:e>
                          </m:nary>
                        </m:sup>
                      </m:sSup>
                      <m:r>
                        <a:rPr lang="en-US" sz="2800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Equation (7) becomes;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𝑣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𝑘</m:t>
                            </m:r>
                          </m:num>
                          <m:den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𝑡</m:t>
                        </m:r>
                      </m:sup>
                    </m:sSup>
                    <m:r>
                      <a:rPr lang="en-US" sz="2800" i="1">
                        <a:solidFill>
                          <a:srgbClr val="002060"/>
                        </a:solidFill>
                        <a:latin typeface="Cambria Math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</m:num>
                              <m:den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𝑚</m:t>
                                </m:r>
                              </m:den>
                            </m:f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𝑔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𝑑𝑡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𝑐</m:t>
                        </m:r>
                      </m:e>
                    </m:nary>
                  </m:oMath>
                </a14:m>
                <a:endPara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sz="28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52400"/>
                <a:ext cx="8839200" cy="6355842"/>
              </a:xfrm>
              <a:prstGeom prst="rect">
                <a:avLst/>
              </a:prstGeom>
              <a:blipFill>
                <a:blip r:embed="rId2"/>
                <a:stretch>
                  <a:fillRect l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4182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</TotalTime>
  <Words>623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Bradley Hand ITC</vt:lpstr>
      <vt:lpstr>Calibri</vt:lpstr>
      <vt:lpstr>Cambria Math</vt:lpstr>
      <vt:lpstr>Century Schoolbook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H Kathwate</dc:creator>
  <cp:lastModifiedBy>Vaishnavi Chandak</cp:lastModifiedBy>
  <cp:revision>15</cp:revision>
  <dcterms:created xsi:type="dcterms:W3CDTF">2006-08-16T00:00:00Z</dcterms:created>
  <dcterms:modified xsi:type="dcterms:W3CDTF">2023-08-17T02:58:02Z</dcterms:modified>
</cp:coreProperties>
</file>