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77" r:id="rId2"/>
    <p:sldId id="257" r:id="rId3"/>
    <p:sldId id="258" r:id="rId4"/>
    <p:sldId id="259" r:id="rId5"/>
    <p:sldId id="260" r:id="rId6"/>
    <p:sldId id="261" r:id="rId7"/>
    <p:sldId id="262" r:id="rId8"/>
    <p:sldId id="263" r:id="rId9"/>
    <p:sldId id="264" r:id="rId10"/>
    <p:sldId id="266" r:id="rId11"/>
    <p:sldId id="267" r:id="rId12"/>
    <p:sldId id="268" r:id="rId13"/>
    <p:sldId id="269" r:id="rId14"/>
    <p:sldId id="271" r:id="rId15"/>
    <p:sldId id="272" r:id="rId16"/>
    <p:sldId id="273" r:id="rId17"/>
    <p:sldId id="275" r:id="rId18"/>
    <p:sldId id="279" r:id="rId19"/>
    <p:sldId id="276" r:id="rId20"/>
    <p:sldId id="278" r:id="rId21"/>
    <p:sldId id="280" r:id="rId22"/>
    <p:sldId id="281" r:id="rId23"/>
    <p:sldId id="274" r:id="rId24"/>
    <p:sldId id="282" r:id="rId25"/>
    <p:sldId id="305" r:id="rId26"/>
    <p:sldId id="284" r:id="rId27"/>
    <p:sldId id="286" r:id="rId28"/>
    <p:sldId id="285" r:id="rId29"/>
    <p:sldId id="289" r:id="rId30"/>
    <p:sldId id="288" r:id="rId31"/>
    <p:sldId id="287" r:id="rId32"/>
    <p:sldId id="290" r:id="rId33"/>
    <p:sldId id="291" r:id="rId34"/>
    <p:sldId id="292" r:id="rId35"/>
    <p:sldId id="293" r:id="rId36"/>
    <p:sldId id="296" r:id="rId37"/>
    <p:sldId id="294" r:id="rId38"/>
    <p:sldId id="295" r:id="rId39"/>
    <p:sldId id="297" r:id="rId40"/>
    <p:sldId id="298" r:id="rId41"/>
    <p:sldId id="299" r:id="rId42"/>
    <p:sldId id="300" r:id="rId43"/>
    <p:sldId id="301" r:id="rId44"/>
    <p:sldId id="302" r:id="rId45"/>
    <p:sldId id="303" r:id="rId46"/>
    <p:sldId id="304"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E5B5F19-5655-44BF-8E73-4507D7C17E6F}" type="datetimeFigureOut">
              <a:rPr lang="en-US"/>
              <a:pPr>
                <a:defRPr/>
              </a:pPr>
              <a:t>04/08/2015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9530AF1-B56B-45C8-B6AC-03253CFB2E8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Protein coat is specific to host cell that the virus invades</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6687DB-E403-4BEA-B94D-1C90E6B33E04}" type="slidenum">
              <a:rPr lang="en-US"/>
              <a:pPr fontAlgn="base">
                <a:spcBef>
                  <a:spcPct val="0"/>
                </a:spcBef>
                <a:spcAft>
                  <a:spcPct val="0"/>
                </a:spcAft>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UV protection, sin</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34B3CB-DC10-49A8-854A-85F1424A1EE9}" type="slidenum">
              <a:rPr lang="en-US"/>
              <a:pPr fontAlgn="base">
                <a:spcBef>
                  <a:spcPct val="0"/>
                </a:spcBef>
                <a:spcAft>
                  <a:spcPct val="0"/>
                </a:spcAft>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Blooms often consist of smaller and smaller diatoms because of asexual repro and loss of silica from water column; slime in your fish tank is usually millions of cells of algae</a:t>
            </a:r>
          </a:p>
          <a:p>
            <a:pPr>
              <a:spcBef>
                <a:spcPct val="0"/>
              </a:spcBef>
            </a:pPr>
            <a:r>
              <a:rPr lang="en-US" smtClean="0"/>
              <a:t>Diatomecious ooze mined and used in products for filtering swimming pools, for clarifying beer, temperature and sound insulators, mild abrasives in toothpaste!</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74761-1EE7-4A63-B829-4032A16371F5}" type="slidenum">
              <a:rPr lang="en-US"/>
              <a:pPr fontAlgn="base">
                <a:spcBef>
                  <a:spcPct val="0"/>
                </a:spcBef>
                <a:spcAft>
                  <a:spcPct val="0"/>
                </a:spcAft>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About half of diatoms are marine</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76C962-2130-4DAC-A252-00CAD359D4F4}" type="slidenum">
              <a:rPr lang="en-US"/>
              <a:pPr fontAlgn="base">
                <a:spcBef>
                  <a:spcPct val="0"/>
                </a:spcBef>
                <a:spcAft>
                  <a:spcPct val="0"/>
                </a:spcAft>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Which is then moved into the interior of the cell as if on a conveyor belt; white cliffs of Dover</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DEC4F2-AEAD-40C8-B5E3-4E2DC1039A7C}" type="slidenum">
              <a:rPr lang="en-US"/>
              <a:pPr fontAlgn="base">
                <a:spcBef>
                  <a:spcPct val="0"/>
                </a:spcBef>
                <a:spcAft>
                  <a:spcPct val="0"/>
                </a:spcAft>
              </a:pPr>
              <a:t>42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Radiolarian ooze!</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825367-2310-4E16-A86E-894C4FB2546C}" type="slidenum">
              <a:rPr lang="en-US"/>
              <a:pPr fontAlgn="base">
                <a:spcBef>
                  <a:spcPct val="0"/>
                </a:spcBef>
                <a:spcAft>
                  <a:spcPct val="0"/>
                </a:spcAft>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100,000,000 per mL</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C78DC2-7F26-45E8-84A7-AAD3A47614C0}" type="slidenum">
              <a:rPr lang="en-US"/>
              <a:pPr fontAlgn="base">
                <a:spcBef>
                  <a:spcPct val="0"/>
                </a:spcBef>
                <a:spcAft>
                  <a:spcPct val="0"/>
                </a:spcAft>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Important role in accumulation of o2 on Earth</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EB0C3C-541F-4057-92F7-550BEC910DB6}" type="slidenum">
              <a:rPr lang="en-US"/>
              <a:pPr fontAlgn="base">
                <a:spcBef>
                  <a:spcPct val="0"/>
                </a:spcBef>
                <a:spcAft>
                  <a:spcPct val="0"/>
                </a:spcAft>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“lovers of extremes”; although not all Archaea are extremists! Found commonly in many marine environments</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903134-8A80-4FBA-96E2-F2B02300889F}" type="slidenum">
              <a:rPr lang="en-US"/>
              <a:pPr fontAlgn="base">
                <a:spcBef>
                  <a:spcPct val="0"/>
                </a:spcBef>
                <a:spcAft>
                  <a:spcPct val="0"/>
                </a:spcAft>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You’re not getting interested in microbes, are you???</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5FCDFF-526C-43EB-B3A6-C672EA3DD224}" type="slidenum">
              <a:rPr lang="en-US"/>
              <a:pPr fontAlgn="base">
                <a:spcBef>
                  <a:spcPct val="0"/>
                </a:spcBef>
                <a:spcAft>
                  <a:spcPct val="0"/>
                </a:spcAft>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F6B281-8250-4BBB-9DF1-CC1A7A315376}" type="slidenum">
              <a:rPr lang="en-US"/>
              <a:pPr fontAlgn="base">
                <a:spcBef>
                  <a:spcPct val="0"/>
                </a:spcBef>
                <a:spcAft>
                  <a:spcPct val="0"/>
                </a:spcAft>
              </a:pPr>
              <a:t>27</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Archea have classified Kingdoms; Bacteria do not (yet)</a:t>
            </a:r>
          </a:p>
          <a:p>
            <a:pPr>
              <a:spcBef>
                <a:spcPct val="0"/>
              </a:spcBef>
            </a:pPr>
            <a:r>
              <a:rPr lang="en-US" smtClean="0"/>
              <a:t>On the contrary, Eukaryota is composed of well-defined Kingdoms including Plants, Fungus and Animals; the exception is Protists which we’ll discover are not monophyletic and include groups that are similar in design, but not in evolutionary processes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Animal-like, but unicellular; my evolution professor told me that if I ever want to be frustrated and live an unfulfilled life to be an evolutionist!</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867084-B049-4BC3-AA84-BCB491DF15C6}" type="slidenum">
              <a:rPr lang="en-US"/>
              <a:pPr fontAlgn="base">
                <a:spcBef>
                  <a:spcPct val="0"/>
                </a:spcBef>
                <a:spcAft>
                  <a:spcPct val="0"/>
                </a:spcAft>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Protists are the black sheep of the classification system</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5CA68C-B3D2-409C-B291-3A6337E06F22}" type="slidenum">
              <a:rPr lang="en-US"/>
              <a:pPr fontAlgn="base">
                <a:spcBef>
                  <a:spcPct val="0"/>
                </a:spcBef>
                <a:spcAft>
                  <a:spcPct val="0"/>
                </a:spcAft>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Pill hat design; reproduce by halving the shell, each creates a new smaller shell such that smaller shell is now the larger, continues until reaches critical ‘mass’ (too small)!, must create auxiospores which rise to create a new larger shell!</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5525CA-0AF9-4011-A5DB-9C0F5234ACDF}" type="slidenum">
              <a:rPr lang="en-US"/>
              <a:pPr fontAlgn="base">
                <a:spcBef>
                  <a:spcPct val="0"/>
                </a:spcBef>
                <a:spcAft>
                  <a:spcPct val="0"/>
                </a:spcAft>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DFACB7E-07E8-4C9F-B47A-BE7E923966CE}" type="datetimeFigureOut">
              <a:rPr lang="en-US"/>
              <a:pPr>
                <a:defRPr/>
              </a:pPr>
              <a:t>04/08/2015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1889EC-2A88-445A-B99A-F44FD10D7F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5ED0C4-59FD-4E11-BA84-FD2E446A350C}" type="datetimeFigureOut">
              <a:rPr lang="en-US"/>
              <a:pPr>
                <a:defRPr/>
              </a:pPr>
              <a:t>04/08/2015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224FF0-7202-44F5-B46D-E26FF13CCE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F47B7B-5AC9-45EF-A04F-F4D7C499437E}" type="datetimeFigureOut">
              <a:rPr lang="en-US"/>
              <a:pPr>
                <a:defRPr/>
              </a:pPr>
              <a:t>04/08/2015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F7C2B8-6A67-4E8B-8993-E02C215658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572263-96F1-4473-AD33-BEB799F3622E}" type="datetimeFigureOut">
              <a:rPr lang="en-US"/>
              <a:pPr>
                <a:defRPr/>
              </a:pPr>
              <a:t>04/08/2015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EF9AE2-207C-454E-830B-AEAD018C62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49CA4A-5DC9-46B6-BCF0-A4DF5D245398}" type="datetimeFigureOut">
              <a:rPr lang="en-US"/>
              <a:pPr>
                <a:defRPr/>
              </a:pPr>
              <a:t>04/08/2015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EA7584-F6BE-44EB-9F57-A1A192158A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3D0333A-C1C2-4B13-B7C3-F8698B1CF68E}" type="datetimeFigureOut">
              <a:rPr lang="en-US"/>
              <a:pPr>
                <a:defRPr/>
              </a:pPr>
              <a:t>04/08/2015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54A36F-3D3B-45B3-8E65-A0D4D1B725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82D440-9983-4A74-98A0-2307EDAB2678}" type="datetimeFigureOut">
              <a:rPr lang="en-US"/>
              <a:pPr>
                <a:defRPr/>
              </a:pPr>
              <a:t>04/08/2015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79253E-BBBF-4A6E-96D7-04A5978C6B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C8E2F87-9DF2-4526-B180-2A2B0DE41F7B}" type="datetimeFigureOut">
              <a:rPr lang="en-US"/>
              <a:pPr>
                <a:defRPr/>
              </a:pPr>
              <a:t>04/08/2015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68E1EC-9ED8-4AAC-B6B5-0A1E018B1F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C7300C-1ECD-4282-A578-097E903E89B7}" type="datetimeFigureOut">
              <a:rPr lang="en-US"/>
              <a:pPr>
                <a:defRPr/>
              </a:pPr>
              <a:t>04/08/2015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DE777F-6DBE-464A-9A83-C7C7168A6C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90A729-9DF4-46E7-B757-B9AAD58351E4}" type="datetimeFigureOut">
              <a:rPr lang="en-US"/>
              <a:pPr>
                <a:defRPr/>
              </a:pPr>
              <a:t>04/08/2015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8A4784-12D0-42AA-AA1D-22A5E8C80E3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E83BBA-0EDC-4B71-B761-950DDD003291}" type="datetimeFigureOut">
              <a:rPr lang="en-US"/>
              <a:pPr>
                <a:defRPr/>
              </a:pPr>
              <a:t>04/08/2015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44104A-7D6F-4A31-8D3D-42839EE8A0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AE521F2-90A8-467B-9BA1-AF6D091BEFB9}" type="datetimeFigureOut">
              <a:rPr lang="en-US"/>
              <a:pPr>
                <a:defRPr/>
              </a:pPr>
              <a:t>04/08/2015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26324BB-730E-459A-BC97-6E01105FAF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rds.yahoo.com/_ylt=A0WTefchzY9Mi1YAcq6jzbkF/SIG=12h4b4tv0/EXP=1284578977/**http:/bioweb.uwlax.edu/zoolab/lab-5a/mollusca-bivalvia-7.htm"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dpchallenge.com/image.php?IMAGE_ID=448561" TargetMode="Externa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hyperlink" Target="http://rds.yahoo.com/_ylt=A0WTefh6zY9MBgcAmWijzbkF/SIG=127t3pe1t/EXP=1284579066/**http:/biology.kenyon.edu/slonc/bio3/symbiosis.html"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hyperlink" Target="http://www.cgrer.uiowa.edu/peoplecarmichael/atmos_course/ATMOS_PROJ_99/jlmichfin/main.html" TargetMode="External"/><Relationship Id="rId5" Type="http://schemas.openxmlformats.org/officeDocument/2006/relationships/image" Target="../media/image24.jpeg"/><Relationship Id="rId4" Type="http://schemas.openxmlformats.org/officeDocument/2006/relationships/hyperlink" Target="http://rds.yahoo.com/_ylt=A0WTefXmEepLMzUA.PejzbkF/SIG=12itndtqb/EXP=1273717606/**http:/www2.watertown.k12.wi.us/pages/fifth_grade_websites.cf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rds.yahoo.com/_ylt=A9ibyiC88d1FnjEAgBWJzbkF;_ylu=X3oDMTBjZGM1ZGE1BHBvcwM1BHNlYwNzcg--/SIG=1idpei9jg/EXP=1172259644/**http:/images.search.yahoo.com/search/images/view?back=http://images.search.yahoo.com/search/images?ei=UTF-8&amp;fr=yfp-t-501&amp;p=Emiliania%20huxleyi&amp;fr2=tab-web&amp;w=470&amp;h=466&amp;imgurl=www.wissenschaft-online.de/sixcms/media.php/591/Emiliania.39551.jpg&amp;rurl=http://www.wissenschaft-online.de/artikel/715898&amp;template=bild_popup&amp;_bild=2&amp;size=43.2kB&amp;name=Emiliania.39551.jpg&amp;p=Emiliania+huxleyi&amp;type=jpeg&amp;no=5&amp;tt=454&amp;oid=68bf25d4010b6dba&amp;ei=UTF-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9.jpe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ART_2_1"/>
          <p:cNvPicPr>
            <a:picLocks noChangeAspect="1" noChangeArrowheads="1"/>
          </p:cNvPicPr>
          <p:nvPr/>
        </p:nvPicPr>
        <p:blipFill>
          <a:blip r:embed="rId2"/>
          <a:srcRect l="5624" r="5624"/>
          <a:stretch>
            <a:fillRect/>
          </a:stretch>
        </p:blipFill>
        <p:spPr bwMode="auto">
          <a:xfrm>
            <a:off x="185738" y="1828800"/>
            <a:ext cx="8761412" cy="4591050"/>
          </a:xfrm>
          <a:prstGeom prst="rect">
            <a:avLst/>
          </a:prstGeom>
          <a:noFill/>
          <a:ln w="9525">
            <a:noFill/>
            <a:miter lim="800000"/>
            <a:headEnd/>
            <a:tailEnd/>
          </a:ln>
        </p:spPr>
      </p:pic>
      <p:sp>
        <p:nvSpPr>
          <p:cNvPr id="2051" name="Title 2"/>
          <p:cNvSpPr>
            <a:spLocks noGrp="1"/>
          </p:cNvSpPr>
          <p:nvPr>
            <p:ph type="title"/>
          </p:nvPr>
        </p:nvSpPr>
        <p:spPr/>
        <p:txBody>
          <a:bodyPr/>
          <a:lstStyle/>
          <a:p>
            <a:r>
              <a:rPr lang="en-US" smtClean="0"/>
              <a:t>Three Domains of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Marine Snow</a:t>
            </a:r>
          </a:p>
        </p:txBody>
      </p:sp>
      <p:sp>
        <p:nvSpPr>
          <p:cNvPr id="11267" name="Content Placeholder 2"/>
          <p:cNvSpPr>
            <a:spLocks noGrp="1"/>
          </p:cNvSpPr>
          <p:nvPr>
            <p:ph idx="1"/>
          </p:nvPr>
        </p:nvSpPr>
        <p:spPr>
          <a:xfrm>
            <a:off x="457200" y="1447800"/>
            <a:ext cx="8229600" cy="5181600"/>
          </a:xfrm>
        </p:spPr>
        <p:txBody>
          <a:bodyPr/>
          <a:lstStyle/>
          <a:p>
            <a:r>
              <a:rPr lang="en-US" b="1" smtClean="0"/>
              <a:t>Marine snow </a:t>
            </a:r>
            <a:r>
              <a:rPr lang="en-US" smtClean="0"/>
              <a:t>is a continuous shower of mostly organic </a:t>
            </a:r>
            <a:r>
              <a:rPr lang="en-US" b="1" smtClean="0"/>
              <a:t>detritus</a:t>
            </a:r>
            <a:r>
              <a:rPr lang="en-US" smtClean="0"/>
              <a:t> falling from the upper layers of the water column</a:t>
            </a:r>
          </a:p>
          <a:p>
            <a:r>
              <a:rPr lang="en-US" smtClean="0"/>
              <a:t>Detritus is non-living particulate organic material, and is typically colonized by communities of microorganisms</a:t>
            </a:r>
          </a:p>
          <a:p>
            <a:r>
              <a:rPr lang="en-US" smtClean="0"/>
              <a:t>Includes dead or dying animals                        and plants, phytoplankton, fecal                   matter, sand, soot and dust</a:t>
            </a:r>
          </a:p>
        </p:txBody>
      </p:sp>
      <p:pic>
        <p:nvPicPr>
          <p:cNvPr id="11268" name="Picture 2"/>
          <p:cNvPicPr>
            <a:picLocks noChangeAspect="1" noChangeArrowheads="1"/>
          </p:cNvPicPr>
          <p:nvPr/>
        </p:nvPicPr>
        <p:blipFill>
          <a:blip r:embed="rId2"/>
          <a:srcRect l="18861" t="5203" r="16974" b="18211"/>
          <a:stretch>
            <a:fillRect/>
          </a:stretch>
        </p:blipFill>
        <p:spPr bwMode="auto">
          <a:xfrm>
            <a:off x="6553200" y="4648200"/>
            <a:ext cx="2219325" cy="1920875"/>
          </a:xfrm>
          <a:prstGeom prst="rect">
            <a:avLst/>
          </a:prstGeom>
          <a:noFill/>
          <a:ln w="9525">
            <a:noFill/>
            <a:miter lim="800000"/>
            <a:headEnd/>
            <a:tailEnd/>
          </a:ln>
        </p:spPr>
      </p:pic>
      <p:sp>
        <p:nvSpPr>
          <p:cNvPr id="11269" name="Rectangle 4"/>
          <p:cNvSpPr>
            <a:spLocks noChangeArrowheads="1"/>
          </p:cNvSpPr>
          <p:nvPr/>
        </p:nvSpPr>
        <p:spPr bwMode="auto">
          <a:xfrm>
            <a:off x="5791200" y="6611938"/>
            <a:ext cx="3352800" cy="246062"/>
          </a:xfrm>
          <a:prstGeom prst="rect">
            <a:avLst/>
          </a:prstGeom>
          <a:noFill/>
          <a:ln w="9525">
            <a:noFill/>
            <a:miter lim="800000"/>
            <a:headEnd/>
            <a:tailEnd/>
          </a:ln>
        </p:spPr>
        <p:txBody>
          <a:bodyPr>
            <a:spAutoFit/>
          </a:bodyPr>
          <a:lstStyle/>
          <a:p>
            <a:pPr algn="ctr"/>
            <a:r>
              <a:rPr lang="en-US" sz="1000">
                <a:latin typeface="Calibri" pitchFamily="34" charset="0"/>
              </a:rPr>
              <a:t>http://www.noc.soton.ac.uk/obe/personal/rsl/Rsl_web.htm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Marine Snow</a:t>
            </a:r>
          </a:p>
        </p:txBody>
      </p:sp>
      <p:sp>
        <p:nvSpPr>
          <p:cNvPr id="12291" name="Content Placeholder 2"/>
          <p:cNvSpPr>
            <a:spLocks noGrp="1"/>
          </p:cNvSpPr>
          <p:nvPr>
            <p:ph idx="1"/>
          </p:nvPr>
        </p:nvSpPr>
        <p:spPr/>
        <p:txBody>
          <a:bodyPr/>
          <a:lstStyle/>
          <a:p>
            <a:r>
              <a:rPr lang="en-US" smtClean="0"/>
              <a:t>A single cell sinks at a rate of ~1-2 meters day</a:t>
            </a:r>
            <a:r>
              <a:rPr lang="en-US" baseline="30000" smtClean="0"/>
              <a:t>-1</a:t>
            </a:r>
          </a:p>
          <a:p>
            <a:r>
              <a:rPr lang="en-US" smtClean="0"/>
              <a:t>Aggregates sink ~150-200 meters day</a:t>
            </a:r>
            <a:r>
              <a:rPr lang="en-US" baseline="30000" smtClean="0"/>
              <a:t>-1</a:t>
            </a:r>
          </a:p>
          <a:p>
            <a:r>
              <a:rPr lang="en-US" smtClean="0"/>
              <a:t>Sinking cleanses pollutants from surface waters and brings much-needed nourishment to deep sea organisms</a:t>
            </a:r>
          </a:p>
          <a:p>
            <a:r>
              <a:rPr lang="en-US" smtClean="0"/>
              <a:t>Sediment traps capture sinking debris</a:t>
            </a:r>
          </a:p>
          <a:p>
            <a:pPr lvl="1"/>
            <a:r>
              <a:rPr lang="en-US" smtClean="0"/>
              <a:t>Flux of particulate matter mirrors productivity at the surface; peak separated by 2 weeks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Feeling small?</a:t>
            </a:r>
          </a:p>
        </p:txBody>
      </p:sp>
      <p:sp>
        <p:nvSpPr>
          <p:cNvPr id="3" name="Content Placeholder 2"/>
          <p:cNvSpPr>
            <a:spLocks noGrp="1"/>
          </p:cNvSpPr>
          <p:nvPr>
            <p:ph idx="1"/>
          </p:nvPr>
        </p:nvSpPr>
        <p:spPr>
          <a:xfrm>
            <a:off x="304800" y="1600200"/>
            <a:ext cx="8534400" cy="5029200"/>
          </a:xfrm>
        </p:spPr>
        <p:txBody>
          <a:bodyPr rtlCol="0">
            <a:normAutofit lnSpcReduction="10000"/>
          </a:bodyPr>
          <a:lstStyle/>
          <a:p>
            <a:pPr fontAlgn="auto">
              <a:spcAft>
                <a:spcPts val="0"/>
              </a:spcAft>
              <a:buFont typeface="Arial" pitchFamily="34" charset="0"/>
              <a:buChar char="•"/>
              <a:defRPr/>
            </a:pPr>
            <a:r>
              <a:rPr lang="en-US" dirty="0" smtClean="0"/>
              <a:t>Particulate matter is defined as anything larger than 0.2µm</a:t>
            </a:r>
          </a:p>
          <a:p>
            <a:pPr fontAlgn="auto">
              <a:spcAft>
                <a:spcPts val="0"/>
              </a:spcAft>
              <a:buFont typeface="Arial" pitchFamily="34" charset="0"/>
              <a:buChar char="•"/>
              <a:defRPr/>
            </a:pPr>
            <a:r>
              <a:rPr lang="en-US" dirty="0" smtClean="0"/>
              <a:t>Anything smaller is considered to be </a:t>
            </a:r>
            <a:r>
              <a:rPr lang="en-US" i="1" dirty="0" smtClean="0"/>
              <a:t>dissolved</a:t>
            </a:r>
            <a:endParaRPr lang="en-US" dirty="0" smtClean="0"/>
          </a:p>
          <a:p>
            <a:pPr fontAlgn="auto">
              <a:spcAft>
                <a:spcPts val="0"/>
              </a:spcAft>
              <a:buFont typeface="Arial" pitchFamily="34" charset="0"/>
              <a:buChar char="•"/>
              <a:defRPr/>
            </a:pPr>
            <a:r>
              <a:rPr lang="en-US" dirty="0" smtClean="0"/>
              <a:t>Particulate organic matter is only 10% of the total organic material in the ocean; </a:t>
            </a:r>
            <a:r>
              <a:rPr lang="en-US" i="1" dirty="0" smtClean="0"/>
              <a:t>dissolved organic matter </a:t>
            </a:r>
            <a:r>
              <a:rPr lang="en-US" dirty="0" smtClean="0"/>
              <a:t>makes up the rest (90%)</a:t>
            </a:r>
          </a:p>
          <a:p>
            <a:pPr lvl="1" fontAlgn="auto">
              <a:spcAft>
                <a:spcPts val="0"/>
              </a:spcAft>
              <a:buFont typeface="Arial" pitchFamily="34" charset="0"/>
              <a:buChar char="–"/>
              <a:defRPr/>
            </a:pPr>
            <a:r>
              <a:rPr lang="en-US" dirty="0" smtClean="0"/>
              <a:t>Of all the fish, all the whales, all the bacteria, all the organic debris in the oceans, 90% of it is dissolved</a:t>
            </a:r>
          </a:p>
          <a:p>
            <a:pPr lvl="1" fontAlgn="auto">
              <a:spcAft>
                <a:spcPts val="0"/>
              </a:spcAft>
              <a:buFont typeface="Arial" pitchFamily="34" charset="0"/>
              <a:buChar char="–"/>
              <a:defRPr/>
            </a:pPr>
            <a:r>
              <a:rPr lang="en-US" dirty="0" smtClean="0"/>
              <a:t>Viruses are considered to be </a:t>
            </a:r>
            <a:r>
              <a:rPr lang="en-US" i="1" dirty="0" smtClean="0"/>
              <a:t>dissolved organic material</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Bac(k) to Bacteria…</a:t>
            </a:r>
          </a:p>
        </p:txBody>
      </p:sp>
      <p:sp>
        <p:nvSpPr>
          <p:cNvPr id="14339" name="Content Placeholder 2"/>
          <p:cNvSpPr>
            <a:spLocks noGrp="1"/>
          </p:cNvSpPr>
          <p:nvPr>
            <p:ph idx="1"/>
          </p:nvPr>
        </p:nvSpPr>
        <p:spPr/>
        <p:txBody>
          <a:bodyPr/>
          <a:lstStyle/>
          <a:p>
            <a:r>
              <a:rPr lang="en-US" smtClean="0"/>
              <a:t>Bacteria feed primarily on dead organic material</a:t>
            </a:r>
          </a:p>
          <a:p>
            <a:r>
              <a:rPr lang="en-US" smtClean="0"/>
              <a:t>Some bacteria, however, are photosynthetic; the </a:t>
            </a:r>
            <a:r>
              <a:rPr lang="en-US" b="1" smtClean="0"/>
              <a:t>cyanobacteria</a:t>
            </a:r>
          </a:p>
          <a:p>
            <a:r>
              <a:rPr lang="en-US" smtClean="0"/>
              <a:t>Cyanobacteria have chlorophyll as well as a bluish pigment called phycocyanin</a:t>
            </a:r>
          </a:p>
          <a:p>
            <a:pPr lvl="1"/>
            <a:r>
              <a:rPr lang="en-US" smtClean="0"/>
              <a:t>“blue-green algae”</a:t>
            </a:r>
          </a:p>
          <a:p>
            <a:pPr lvl="1"/>
            <a:r>
              <a:rPr lang="en-US" smtClean="0"/>
              <a:t>Among the first photosynthetic organisms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Bacteria</a:t>
            </a:r>
          </a:p>
        </p:txBody>
      </p:sp>
      <p:sp>
        <p:nvSpPr>
          <p:cNvPr id="15363" name="Content Placeholder 2"/>
          <p:cNvSpPr>
            <a:spLocks noGrp="1"/>
          </p:cNvSpPr>
          <p:nvPr>
            <p:ph idx="1"/>
          </p:nvPr>
        </p:nvSpPr>
        <p:spPr/>
        <p:txBody>
          <a:bodyPr/>
          <a:lstStyle/>
          <a:p>
            <a:r>
              <a:rPr lang="en-US" smtClean="0"/>
              <a:t>Cyanobacteria are widely distributed</a:t>
            </a:r>
          </a:p>
          <a:p>
            <a:r>
              <a:rPr lang="en-US" smtClean="0"/>
              <a:t>Because of their size, cyanobacteria are believed to be the most abundant photosynthetic organisms in the ocean</a:t>
            </a:r>
          </a:p>
          <a:p>
            <a:r>
              <a:rPr lang="en-US" smtClean="0"/>
              <a:t>In addition to being free-living, some bacteria have evolved to live in close association with other marine organisms</a:t>
            </a:r>
          </a:p>
          <a:p>
            <a:pPr lvl="1"/>
            <a:r>
              <a:rPr lang="en-US" b="1" smtClean="0"/>
              <a:t>Symbiotic </a:t>
            </a:r>
            <a:r>
              <a:rPr lang="en-US" smtClean="0"/>
              <a:t>bacteria</a:t>
            </a:r>
            <a:endParaRPr lang="en-US" b="1" smtClean="0"/>
          </a:p>
          <a:p>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Symbiotic Bacteria</a:t>
            </a:r>
          </a:p>
        </p:txBody>
      </p:sp>
      <p:sp>
        <p:nvSpPr>
          <p:cNvPr id="16387" name="Content Placeholder 2"/>
          <p:cNvSpPr>
            <a:spLocks noGrp="1"/>
          </p:cNvSpPr>
          <p:nvPr>
            <p:ph idx="1"/>
          </p:nvPr>
        </p:nvSpPr>
        <p:spPr>
          <a:xfrm>
            <a:off x="457200" y="1600200"/>
            <a:ext cx="8229600" cy="4953000"/>
          </a:xfrm>
        </p:spPr>
        <p:txBody>
          <a:bodyPr/>
          <a:lstStyle/>
          <a:p>
            <a:r>
              <a:rPr lang="en-US" smtClean="0"/>
              <a:t>Many of the organelles found in eukaryotic organisms evolved from symbiotic bacteria</a:t>
            </a:r>
          </a:p>
          <a:p>
            <a:r>
              <a:rPr lang="en-US" smtClean="0"/>
              <a:t>Examples of symbiotic bacteria include those involved in the digestion of wood by shipworms, those responsible for bioluminescence and those found in association with mussels, clams and tubeworms that live around hydrothermal vents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Symbiotic Bacteria</a:t>
            </a:r>
          </a:p>
        </p:txBody>
      </p:sp>
      <p:pic>
        <p:nvPicPr>
          <p:cNvPr id="17411" name="Picture 12" descr="Flashlight Fish"/>
          <p:cNvPicPr>
            <a:picLocks noGrp="1" noChangeAspect="1" noChangeArrowheads="1"/>
          </p:cNvPicPr>
          <p:nvPr>
            <p:ph sz="half" idx="1"/>
          </p:nvPr>
        </p:nvPicPr>
        <p:blipFill>
          <a:blip r:embed="rId3"/>
          <a:srcRect/>
          <a:stretch>
            <a:fillRect/>
          </a:stretch>
        </p:blipFill>
        <p:spPr>
          <a:xfrm>
            <a:off x="304800" y="1676400"/>
            <a:ext cx="3346450" cy="2286000"/>
          </a:xfrm>
        </p:spPr>
      </p:pic>
      <p:cxnSp>
        <p:nvCxnSpPr>
          <p:cNvPr id="6" name="Straight Arrow Connector 5"/>
          <p:cNvCxnSpPr/>
          <p:nvPr/>
        </p:nvCxnSpPr>
        <p:spPr>
          <a:xfrm rot="5400000" flipH="1" flipV="1">
            <a:off x="2209800" y="3429000"/>
            <a:ext cx="99060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413" name="Rectangle 14"/>
          <p:cNvSpPr>
            <a:spLocks noChangeArrowheads="1"/>
          </p:cNvSpPr>
          <p:nvPr/>
        </p:nvSpPr>
        <p:spPr bwMode="auto">
          <a:xfrm>
            <a:off x="381000" y="3962400"/>
            <a:ext cx="3097213" cy="214313"/>
          </a:xfrm>
          <a:prstGeom prst="rect">
            <a:avLst/>
          </a:prstGeom>
          <a:noFill/>
          <a:ln w="9525">
            <a:noFill/>
            <a:miter lim="800000"/>
            <a:headEnd/>
            <a:tailEnd/>
          </a:ln>
        </p:spPr>
        <p:txBody>
          <a:bodyPr wrap="none">
            <a:spAutoFit/>
          </a:bodyPr>
          <a:lstStyle/>
          <a:p>
            <a:r>
              <a:rPr lang="en-US" sz="800">
                <a:latin typeface="Verdana" pitchFamily="34" charset="0"/>
              </a:rPr>
              <a:t>http://www.divernetxtra.com/biolog/pics/0900flash1.jpg</a:t>
            </a:r>
          </a:p>
        </p:txBody>
      </p:sp>
      <p:pic>
        <p:nvPicPr>
          <p:cNvPr id="17414" name="Picture 2"/>
          <p:cNvPicPr>
            <a:picLocks noChangeAspect="1" noChangeArrowheads="1"/>
          </p:cNvPicPr>
          <p:nvPr/>
        </p:nvPicPr>
        <p:blipFill>
          <a:blip r:embed="rId4"/>
          <a:srcRect l="4800" t="6400" r="4800" b="6400"/>
          <a:stretch>
            <a:fillRect/>
          </a:stretch>
        </p:blipFill>
        <p:spPr bwMode="auto">
          <a:xfrm>
            <a:off x="4038600" y="1676400"/>
            <a:ext cx="3159125" cy="2286000"/>
          </a:xfrm>
          <a:prstGeom prst="rect">
            <a:avLst/>
          </a:prstGeom>
          <a:noFill/>
          <a:ln w="9525">
            <a:noFill/>
            <a:miter lim="800000"/>
            <a:headEnd/>
            <a:tailEnd/>
          </a:ln>
        </p:spPr>
      </p:pic>
      <p:pic>
        <p:nvPicPr>
          <p:cNvPr id="17415" name="Picture 2" descr="ta05_01"/>
          <p:cNvPicPr>
            <a:picLocks noChangeAspect="1" noChangeArrowheads="1"/>
          </p:cNvPicPr>
          <p:nvPr>
            <p:custDataLst>
              <p:tags r:id="rId1"/>
            </p:custDataLst>
          </p:nvPr>
        </p:nvPicPr>
        <p:blipFill>
          <a:blip r:embed="rId5"/>
          <a:srcRect l="11613" b="24948"/>
          <a:stretch>
            <a:fillRect/>
          </a:stretch>
        </p:blipFill>
        <p:spPr bwMode="auto">
          <a:xfrm>
            <a:off x="4419600" y="4267200"/>
            <a:ext cx="4337050" cy="2286000"/>
          </a:xfrm>
          <a:prstGeom prst="rect">
            <a:avLst/>
          </a:prstGeom>
          <a:noFill/>
          <a:ln w="9525">
            <a:noFill/>
            <a:miter lim="800000"/>
            <a:headEnd/>
            <a:tailEnd/>
          </a:ln>
        </p:spPr>
      </p:pic>
      <p:sp>
        <p:nvSpPr>
          <p:cNvPr id="17416" name="TextBox 9"/>
          <p:cNvSpPr txBox="1">
            <a:spLocks noChangeArrowheads="1"/>
          </p:cNvSpPr>
          <p:nvPr/>
        </p:nvSpPr>
        <p:spPr bwMode="auto">
          <a:xfrm>
            <a:off x="304800" y="4191000"/>
            <a:ext cx="3200400" cy="1016000"/>
          </a:xfrm>
          <a:prstGeom prst="rect">
            <a:avLst/>
          </a:prstGeom>
          <a:noFill/>
          <a:ln w="9525">
            <a:noFill/>
            <a:miter lim="800000"/>
            <a:headEnd/>
            <a:tailEnd/>
          </a:ln>
        </p:spPr>
        <p:txBody>
          <a:bodyPr>
            <a:spAutoFit/>
          </a:bodyPr>
          <a:lstStyle/>
          <a:p>
            <a:pPr algn="ctr"/>
            <a:r>
              <a:rPr lang="en-US" sz="2000" b="1">
                <a:latin typeface="Calibri" pitchFamily="34" charset="0"/>
              </a:rPr>
              <a:t>Bacteria sheltered in light-emitting photophores of flashlight fish</a:t>
            </a:r>
          </a:p>
        </p:txBody>
      </p:sp>
      <p:sp>
        <p:nvSpPr>
          <p:cNvPr id="17417" name="TextBox 11"/>
          <p:cNvSpPr txBox="1">
            <a:spLocks noChangeArrowheads="1"/>
          </p:cNvSpPr>
          <p:nvPr/>
        </p:nvSpPr>
        <p:spPr bwMode="auto">
          <a:xfrm>
            <a:off x="1143000" y="5562600"/>
            <a:ext cx="3200400" cy="1016000"/>
          </a:xfrm>
          <a:prstGeom prst="rect">
            <a:avLst/>
          </a:prstGeom>
          <a:noFill/>
          <a:ln w="9525">
            <a:noFill/>
            <a:miter lim="800000"/>
            <a:headEnd/>
            <a:tailEnd/>
          </a:ln>
        </p:spPr>
        <p:txBody>
          <a:bodyPr>
            <a:spAutoFit/>
          </a:bodyPr>
          <a:lstStyle/>
          <a:p>
            <a:pPr algn="ctr"/>
            <a:r>
              <a:rPr lang="en-US" sz="2000" b="1">
                <a:latin typeface="Calibri" pitchFamily="34" charset="0"/>
              </a:rPr>
              <a:t>Tetrodotoxin produced by bacteria in (immune) pufferfish</a:t>
            </a:r>
          </a:p>
        </p:txBody>
      </p:sp>
      <p:sp>
        <p:nvSpPr>
          <p:cNvPr id="17418" name="TextBox 12"/>
          <p:cNvSpPr txBox="1">
            <a:spLocks noChangeArrowheads="1"/>
          </p:cNvSpPr>
          <p:nvPr/>
        </p:nvSpPr>
        <p:spPr bwMode="auto">
          <a:xfrm>
            <a:off x="7239000" y="1752600"/>
            <a:ext cx="1676400" cy="1938338"/>
          </a:xfrm>
          <a:prstGeom prst="rect">
            <a:avLst/>
          </a:prstGeom>
          <a:noFill/>
          <a:ln w="9525">
            <a:noFill/>
            <a:miter lim="800000"/>
            <a:headEnd/>
            <a:tailEnd/>
          </a:ln>
        </p:spPr>
        <p:txBody>
          <a:bodyPr>
            <a:spAutoFit/>
          </a:bodyPr>
          <a:lstStyle/>
          <a:p>
            <a:pPr algn="ctr"/>
            <a:r>
              <a:rPr lang="en-US" sz="2000" b="1">
                <a:latin typeface="Calibri" pitchFamily="34" charset="0"/>
              </a:rPr>
              <a:t>Shipworms (</a:t>
            </a:r>
            <a:r>
              <a:rPr lang="en-US" sz="2000" b="1" i="1">
                <a:latin typeface="Calibri" pitchFamily="34" charset="0"/>
              </a:rPr>
              <a:t>Teredo) </a:t>
            </a:r>
            <a:r>
              <a:rPr lang="en-US" sz="2000" b="1">
                <a:latin typeface="Calibri" pitchFamily="34" charset="0"/>
              </a:rPr>
              <a:t>are actually wood-eating bivalve molluscs!</a:t>
            </a:r>
          </a:p>
        </p:txBody>
      </p:sp>
      <p:sp>
        <p:nvSpPr>
          <p:cNvPr id="17419" name="Rectangle 13"/>
          <p:cNvSpPr>
            <a:spLocks noChangeArrowheads="1"/>
          </p:cNvSpPr>
          <p:nvPr/>
        </p:nvSpPr>
        <p:spPr bwMode="auto">
          <a:xfrm>
            <a:off x="4114800" y="3962400"/>
            <a:ext cx="3200400" cy="246063"/>
          </a:xfrm>
          <a:prstGeom prst="rect">
            <a:avLst/>
          </a:prstGeom>
          <a:noFill/>
          <a:ln w="9525">
            <a:noFill/>
            <a:miter lim="800000"/>
            <a:headEnd/>
            <a:tailEnd/>
          </a:ln>
        </p:spPr>
        <p:txBody>
          <a:bodyPr>
            <a:spAutoFit/>
          </a:bodyPr>
          <a:lstStyle/>
          <a:p>
            <a:r>
              <a:rPr lang="en-US" sz="1000">
                <a:latin typeface="Calibri" pitchFamily="34" charset="0"/>
                <a:hlinkClick r:id="rId6" tooltip="http://bioweb.uwlax.edu/zoolab/lab-5a/mollusca-bivalvia-7.htm"/>
              </a:rPr>
              <a:t>bioweb.uwlax.edu/zoolab/lab-5a/mollusca-bivalvia-7.htm</a:t>
            </a:r>
            <a:endParaRPr lang="en-US" sz="100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Prokaryotes: Domain Archaea</a:t>
            </a:r>
          </a:p>
        </p:txBody>
      </p:sp>
      <p:sp>
        <p:nvSpPr>
          <p:cNvPr id="18435" name="Content Placeholder 2"/>
          <p:cNvSpPr>
            <a:spLocks noGrp="1"/>
          </p:cNvSpPr>
          <p:nvPr>
            <p:ph idx="1"/>
          </p:nvPr>
        </p:nvSpPr>
        <p:spPr>
          <a:xfrm>
            <a:off x="457200" y="1600200"/>
            <a:ext cx="8229600" cy="4800600"/>
          </a:xfrm>
        </p:spPr>
        <p:txBody>
          <a:bodyPr/>
          <a:lstStyle/>
          <a:p>
            <a:r>
              <a:rPr lang="en-US" b="1" smtClean="0"/>
              <a:t>Archaea </a:t>
            </a:r>
            <a:r>
              <a:rPr lang="en-US" smtClean="0"/>
              <a:t>(Domain Archaea) are among the simplest, most primitive forms of life</a:t>
            </a:r>
          </a:p>
          <a:p>
            <a:r>
              <a:rPr lang="en-US" smtClean="0"/>
              <a:t>Oldest fossils ever found (3.8 billion years old) appear similar to Archaea</a:t>
            </a:r>
          </a:p>
          <a:p>
            <a:r>
              <a:rPr lang="en-US" smtClean="0"/>
              <a:t>Archaea are prokaryotes, unicellular organisms that lack a nucleus and other membrane-bound organelles</a:t>
            </a:r>
          </a:p>
          <a:p>
            <a:r>
              <a:rPr lang="en-US" smtClean="0"/>
              <a:t>Thought to have had an important role in the early evolution of life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Archea - Extremophiles</a:t>
            </a:r>
          </a:p>
        </p:txBody>
      </p:sp>
      <p:sp>
        <p:nvSpPr>
          <p:cNvPr id="19459" name="Rectangle 3"/>
          <p:cNvSpPr>
            <a:spLocks noGrp="1" noChangeArrowheads="1"/>
          </p:cNvSpPr>
          <p:nvPr>
            <p:ph type="body" idx="1"/>
          </p:nvPr>
        </p:nvSpPr>
        <p:spPr>
          <a:xfrm>
            <a:off x="381000" y="1447800"/>
            <a:ext cx="5029200" cy="4953000"/>
          </a:xfrm>
        </p:spPr>
        <p:txBody>
          <a:bodyPr/>
          <a:lstStyle/>
          <a:p>
            <a:r>
              <a:rPr lang="en-US" smtClean="0"/>
              <a:t>Some groups of Archaea were discovered only recently</a:t>
            </a:r>
          </a:p>
          <a:p>
            <a:r>
              <a:rPr lang="en-US" smtClean="0">
                <a:cs typeface="Arial" charset="0"/>
              </a:rPr>
              <a:t>First in extreme environments on land – hot sulfur springs, saline lakes, and highly acidic or alkaline environments</a:t>
            </a:r>
          </a:p>
          <a:p>
            <a:r>
              <a:rPr lang="en-US" smtClean="0">
                <a:cs typeface="Arial" charset="0"/>
              </a:rPr>
              <a:t>“Extremophiles”</a:t>
            </a:r>
          </a:p>
        </p:txBody>
      </p:sp>
      <p:pic>
        <p:nvPicPr>
          <p:cNvPr id="19460" name="Picture 4"/>
          <p:cNvPicPr>
            <a:picLocks noChangeAspect="1" noChangeArrowheads="1"/>
          </p:cNvPicPr>
          <p:nvPr/>
        </p:nvPicPr>
        <p:blipFill>
          <a:blip r:embed="rId3"/>
          <a:srcRect/>
          <a:stretch>
            <a:fillRect/>
          </a:stretch>
        </p:blipFill>
        <p:spPr bwMode="auto">
          <a:xfrm>
            <a:off x="5410200" y="1524000"/>
            <a:ext cx="3427413" cy="2193925"/>
          </a:xfrm>
          <a:prstGeom prst="rect">
            <a:avLst/>
          </a:prstGeom>
          <a:noFill/>
          <a:ln w="28575">
            <a:noFill/>
            <a:miter lim="800000"/>
            <a:headEnd/>
            <a:tailEnd/>
          </a:ln>
        </p:spPr>
      </p:pic>
      <p:pic>
        <p:nvPicPr>
          <p:cNvPr id="19461" name="Picture 5"/>
          <p:cNvPicPr>
            <a:picLocks noChangeAspect="1" noChangeArrowheads="1"/>
          </p:cNvPicPr>
          <p:nvPr/>
        </p:nvPicPr>
        <p:blipFill>
          <a:blip r:embed="rId4"/>
          <a:srcRect/>
          <a:stretch>
            <a:fillRect/>
          </a:stretch>
        </p:blipFill>
        <p:spPr bwMode="auto">
          <a:xfrm>
            <a:off x="5410200" y="4038600"/>
            <a:ext cx="3492500" cy="2330450"/>
          </a:xfrm>
          <a:prstGeom prst="rect">
            <a:avLst/>
          </a:prstGeom>
          <a:noFill/>
          <a:ln w="28575">
            <a:noFill/>
            <a:miter lim="800000"/>
            <a:headEnd/>
            <a:tailEnd/>
          </a:ln>
        </p:spPr>
      </p:pic>
      <p:sp>
        <p:nvSpPr>
          <p:cNvPr id="19462" name="Rectangle 6"/>
          <p:cNvSpPr>
            <a:spLocks noChangeArrowheads="1"/>
          </p:cNvSpPr>
          <p:nvPr/>
        </p:nvSpPr>
        <p:spPr bwMode="auto">
          <a:xfrm>
            <a:off x="5181600" y="6338888"/>
            <a:ext cx="3754438" cy="519112"/>
          </a:xfrm>
          <a:prstGeom prst="rect">
            <a:avLst/>
          </a:prstGeom>
          <a:noFill/>
          <a:ln w="28575">
            <a:noFill/>
            <a:miter lim="800000"/>
            <a:headEnd/>
            <a:tailEnd/>
          </a:ln>
        </p:spPr>
        <p:txBody>
          <a:bodyPr wrap="none" anchor="ctr">
            <a:spAutoFit/>
          </a:bodyPr>
          <a:lstStyle/>
          <a:p>
            <a:r>
              <a:rPr lang="en-US" sz="1000" b="1">
                <a:latin typeface="Calibri" pitchFamily="34" charset="0"/>
                <a:hlinkClick r:id="rId5"/>
              </a:rPr>
              <a:t>http://www.dpchallenge.com/image.php?IMAGE_ID=448561</a:t>
            </a:r>
            <a:endParaRPr lang="en-US" sz="1000" b="1">
              <a:latin typeface="Calibri" pitchFamily="34" charset="0"/>
            </a:endParaRPr>
          </a:p>
          <a:p>
            <a:pPr eaLnBrk="0" hangingPunct="0"/>
            <a:endParaRPr lang="en-US">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Archaea</a:t>
            </a:r>
          </a:p>
        </p:txBody>
      </p:sp>
      <p:sp>
        <p:nvSpPr>
          <p:cNvPr id="20483" name="Content Placeholder 2"/>
          <p:cNvSpPr>
            <a:spLocks noGrp="1"/>
          </p:cNvSpPr>
          <p:nvPr>
            <p:ph idx="1"/>
          </p:nvPr>
        </p:nvSpPr>
        <p:spPr>
          <a:xfrm>
            <a:off x="457200" y="1600200"/>
            <a:ext cx="8229600" cy="4953000"/>
          </a:xfrm>
        </p:spPr>
        <p:txBody>
          <a:bodyPr/>
          <a:lstStyle/>
          <a:p>
            <a:r>
              <a:rPr lang="en-US" smtClean="0"/>
              <a:t>Archaea were subsequently found in extreme marine environments, such as in very deep water, where they survive at pressures of 300-800 atmospheres</a:t>
            </a:r>
          </a:p>
          <a:p>
            <a:r>
              <a:rPr lang="en-US" smtClean="0"/>
              <a:t>Some archaea live at the high temperatures of hydrothermal vents, and </a:t>
            </a:r>
            <a:r>
              <a:rPr lang="en-US" i="1" smtClean="0"/>
              <a:t>cannot</a:t>
            </a:r>
            <a:r>
              <a:rPr lang="en-US" smtClean="0"/>
              <a:t> grow in temperatures under 70-80°C (158-176°F); 1 hydrothermal vent archaeum can live at 121°C (250°F) – the highest of any known organism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The Microbial World</a:t>
            </a:r>
          </a:p>
        </p:txBody>
      </p:sp>
      <p:sp>
        <p:nvSpPr>
          <p:cNvPr id="3075" name="Content Placeholder 2"/>
          <p:cNvSpPr>
            <a:spLocks noGrp="1"/>
          </p:cNvSpPr>
          <p:nvPr>
            <p:ph idx="1"/>
          </p:nvPr>
        </p:nvSpPr>
        <p:spPr/>
        <p:txBody>
          <a:bodyPr/>
          <a:lstStyle/>
          <a:p>
            <a:r>
              <a:rPr lang="en-US" smtClean="0"/>
              <a:t>All three biological domains include microbial organisms (or “microorganisms”)</a:t>
            </a:r>
          </a:p>
          <a:p>
            <a:r>
              <a:rPr lang="en-US" smtClean="0"/>
              <a:t>Although microorganisms include some of the smallest organisms, they play critical roles in the evolution of life on our planet and in the ecology of both terrestrial and marine environments</a:t>
            </a:r>
          </a:p>
        </p:txBody>
      </p:sp>
      <p:pic>
        <p:nvPicPr>
          <p:cNvPr id="3076" name="Picture 2" descr="16_04"/>
          <p:cNvPicPr>
            <a:picLocks noChangeAspect="1" noChangeArrowheads="1"/>
          </p:cNvPicPr>
          <p:nvPr/>
        </p:nvPicPr>
        <p:blipFill>
          <a:blip r:embed="rId2"/>
          <a:srcRect/>
          <a:stretch>
            <a:fillRect/>
          </a:stretch>
        </p:blipFill>
        <p:spPr bwMode="auto">
          <a:xfrm>
            <a:off x="4267200" y="4648200"/>
            <a:ext cx="4159250" cy="2011363"/>
          </a:xfrm>
          <a:prstGeom prst="rect">
            <a:avLst/>
          </a:prstGeom>
          <a:noFill/>
          <a:ln w="9525">
            <a:noFill/>
            <a:miter lim="800000"/>
            <a:headEnd/>
            <a:tailEnd/>
          </a:ln>
        </p:spPr>
      </p:pic>
      <p:sp>
        <p:nvSpPr>
          <p:cNvPr id="3077" name="TextBox 23"/>
          <p:cNvSpPr txBox="1">
            <a:spLocks noChangeArrowheads="1"/>
          </p:cNvSpPr>
          <p:nvPr/>
        </p:nvSpPr>
        <p:spPr bwMode="auto">
          <a:xfrm>
            <a:off x="5638800" y="4648200"/>
            <a:ext cx="990600" cy="369888"/>
          </a:xfrm>
          <a:prstGeom prst="rect">
            <a:avLst/>
          </a:prstGeom>
          <a:noFill/>
          <a:ln w="9525">
            <a:noFill/>
            <a:miter lim="800000"/>
            <a:headEnd/>
            <a:tailEnd/>
          </a:ln>
        </p:spPr>
        <p:txBody>
          <a:bodyPr>
            <a:spAutoFit/>
          </a:bodyPr>
          <a:lstStyle/>
          <a:p>
            <a:r>
              <a:rPr lang="en-US" b="1">
                <a:latin typeface="Calibri" pitchFamily="34" charset="0"/>
              </a:rPr>
              <a:t>Archaea</a:t>
            </a:r>
          </a:p>
        </p:txBody>
      </p:sp>
      <p:sp>
        <p:nvSpPr>
          <p:cNvPr id="3078" name="TextBox 24"/>
          <p:cNvSpPr txBox="1">
            <a:spLocks noChangeArrowheads="1"/>
          </p:cNvSpPr>
          <p:nvPr/>
        </p:nvSpPr>
        <p:spPr bwMode="auto">
          <a:xfrm>
            <a:off x="4267200" y="4648200"/>
            <a:ext cx="990600" cy="369888"/>
          </a:xfrm>
          <a:prstGeom prst="rect">
            <a:avLst/>
          </a:prstGeom>
          <a:noFill/>
          <a:ln w="9525">
            <a:noFill/>
            <a:miter lim="800000"/>
            <a:headEnd/>
            <a:tailEnd/>
          </a:ln>
        </p:spPr>
        <p:txBody>
          <a:bodyPr>
            <a:spAutoFit/>
          </a:bodyPr>
          <a:lstStyle/>
          <a:p>
            <a:r>
              <a:rPr lang="en-US" b="1">
                <a:latin typeface="Calibri" pitchFamily="34" charset="0"/>
              </a:rPr>
              <a:t>Bacteria</a:t>
            </a:r>
          </a:p>
        </p:txBody>
      </p:sp>
      <p:sp>
        <p:nvSpPr>
          <p:cNvPr id="3079" name="TextBox 25"/>
          <p:cNvSpPr txBox="1">
            <a:spLocks noChangeArrowheads="1"/>
          </p:cNvSpPr>
          <p:nvPr/>
        </p:nvSpPr>
        <p:spPr bwMode="auto">
          <a:xfrm>
            <a:off x="6705600" y="5867400"/>
            <a:ext cx="990600" cy="369888"/>
          </a:xfrm>
          <a:prstGeom prst="rect">
            <a:avLst/>
          </a:prstGeom>
          <a:noFill/>
          <a:ln w="9525">
            <a:noFill/>
            <a:miter lim="800000"/>
            <a:headEnd/>
            <a:tailEnd/>
          </a:ln>
        </p:spPr>
        <p:txBody>
          <a:bodyPr>
            <a:spAutoFit/>
          </a:bodyPr>
          <a:lstStyle/>
          <a:p>
            <a:r>
              <a:rPr lang="en-US" b="1">
                <a:latin typeface="Calibri" pitchFamily="34" charset="0"/>
              </a:rPr>
              <a:t>Eukarya</a:t>
            </a:r>
          </a:p>
        </p:txBody>
      </p:sp>
      <p:sp>
        <p:nvSpPr>
          <p:cNvPr id="3080" name="TextBox 26"/>
          <p:cNvSpPr txBox="1">
            <a:spLocks noChangeArrowheads="1"/>
          </p:cNvSpPr>
          <p:nvPr/>
        </p:nvSpPr>
        <p:spPr bwMode="auto">
          <a:xfrm>
            <a:off x="8001000" y="5410200"/>
            <a:ext cx="990600" cy="369888"/>
          </a:xfrm>
          <a:prstGeom prst="rect">
            <a:avLst/>
          </a:prstGeom>
          <a:noFill/>
          <a:ln w="9525">
            <a:noFill/>
            <a:miter lim="800000"/>
            <a:headEnd/>
            <a:tailEnd/>
          </a:ln>
        </p:spPr>
        <p:txBody>
          <a:bodyPr>
            <a:spAutoFit/>
          </a:bodyPr>
          <a:lstStyle/>
          <a:p>
            <a:r>
              <a:rPr lang="en-US">
                <a:latin typeface="Calibri" pitchFamily="34" charset="0"/>
              </a:rPr>
              <a:t>Protists</a:t>
            </a:r>
          </a:p>
        </p:txBody>
      </p:sp>
      <p:sp>
        <p:nvSpPr>
          <p:cNvPr id="3081" name="TextBox 27"/>
          <p:cNvSpPr txBox="1">
            <a:spLocks noChangeArrowheads="1"/>
          </p:cNvSpPr>
          <p:nvPr/>
        </p:nvSpPr>
        <p:spPr bwMode="auto">
          <a:xfrm>
            <a:off x="6781800" y="4648200"/>
            <a:ext cx="990600" cy="369888"/>
          </a:xfrm>
          <a:prstGeom prst="rect">
            <a:avLst/>
          </a:prstGeom>
          <a:noFill/>
          <a:ln w="9525">
            <a:noFill/>
            <a:miter lim="800000"/>
            <a:headEnd/>
            <a:tailEnd/>
          </a:ln>
        </p:spPr>
        <p:txBody>
          <a:bodyPr>
            <a:spAutoFit/>
          </a:bodyPr>
          <a:lstStyle/>
          <a:p>
            <a:r>
              <a:rPr lang="en-US">
                <a:latin typeface="Calibri" pitchFamily="34" charset="0"/>
              </a:rPr>
              <a:t>Animals</a:t>
            </a:r>
          </a:p>
        </p:txBody>
      </p:sp>
      <p:sp>
        <p:nvSpPr>
          <p:cNvPr id="3082" name="TextBox 28"/>
          <p:cNvSpPr txBox="1">
            <a:spLocks noChangeArrowheads="1"/>
          </p:cNvSpPr>
          <p:nvPr/>
        </p:nvSpPr>
        <p:spPr bwMode="auto">
          <a:xfrm>
            <a:off x="7696200" y="4648200"/>
            <a:ext cx="990600" cy="369888"/>
          </a:xfrm>
          <a:prstGeom prst="rect">
            <a:avLst/>
          </a:prstGeom>
          <a:noFill/>
          <a:ln w="9525">
            <a:noFill/>
            <a:miter lim="800000"/>
            <a:headEnd/>
            <a:tailEnd/>
          </a:ln>
        </p:spPr>
        <p:txBody>
          <a:bodyPr>
            <a:spAutoFit/>
          </a:bodyPr>
          <a:lstStyle/>
          <a:p>
            <a:r>
              <a:rPr lang="en-US">
                <a:latin typeface="Calibri" pitchFamily="34" charset="0"/>
              </a:rPr>
              <a:t>Fungi</a:t>
            </a:r>
          </a:p>
        </p:txBody>
      </p:sp>
      <p:sp>
        <p:nvSpPr>
          <p:cNvPr id="3083" name="TextBox 29"/>
          <p:cNvSpPr txBox="1">
            <a:spLocks noChangeArrowheads="1"/>
          </p:cNvSpPr>
          <p:nvPr/>
        </p:nvSpPr>
        <p:spPr bwMode="auto">
          <a:xfrm>
            <a:off x="7772400" y="4953000"/>
            <a:ext cx="990600" cy="369888"/>
          </a:xfrm>
          <a:prstGeom prst="rect">
            <a:avLst/>
          </a:prstGeom>
          <a:noFill/>
          <a:ln w="9525">
            <a:noFill/>
            <a:miter lim="800000"/>
            <a:headEnd/>
            <a:tailEnd/>
          </a:ln>
        </p:spPr>
        <p:txBody>
          <a:bodyPr>
            <a:spAutoFit/>
          </a:bodyPr>
          <a:lstStyle/>
          <a:p>
            <a:r>
              <a:rPr lang="en-US">
                <a:latin typeface="Calibri" pitchFamily="34" charset="0"/>
              </a:rPr>
              <a:t>Plants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Evidence for life on Earth?</a:t>
            </a:r>
          </a:p>
        </p:txBody>
      </p:sp>
      <p:sp>
        <p:nvSpPr>
          <p:cNvPr id="21507" name="Content Placeholder 2"/>
          <p:cNvSpPr>
            <a:spLocks noGrp="1"/>
          </p:cNvSpPr>
          <p:nvPr>
            <p:ph idx="1"/>
          </p:nvPr>
        </p:nvSpPr>
        <p:spPr>
          <a:xfrm>
            <a:off x="457200" y="1371600"/>
            <a:ext cx="8229600" cy="4754563"/>
          </a:xfrm>
        </p:spPr>
        <p:txBody>
          <a:bodyPr/>
          <a:lstStyle/>
          <a:p>
            <a:r>
              <a:rPr lang="en-US" smtClean="0"/>
              <a:t>Many of the harsh conditions which extremophiles require to survive were characteristic of our early Earth</a:t>
            </a:r>
          </a:p>
          <a:p>
            <a:r>
              <a:rPr lang="en-US" smtClean="0"/>
              <a:t>Likely that Archaea evolved to dwell in such conditions billions of years ago &amp; survive today in similar (specific) environments</a:t>
            </a:r>
          </a:p>
        </p:txBody>
      </p:sp>
      <p:pic>
        <p:nvPicPr>
          <p:cNvPr id="21508" name="Picture 4" descr="rav65819_28_06_10"/>
          <p:cNvPicPr>
            <a:picLocks noChangeAspect="1" noChangeArrowheads="1"/>
          </p:cNvPicPr>
          <p:nvPr/>
        </p:nvPicPr>
        <p:blipFill>
          <a:blip r:embed="rId2"/>
          <a:srcRect t="13245" r="1170"/>
          <a:stretch>
            <a:fillRect/>
          </a:stretch>
        </p:blipFill>
        <p:spPr bwMode="auto">
          <a:xfrm>
            <a:off x="457200" y="4648200"/>
            <a:ext cx="8251825" cy="19208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Got Chemosynthesis?</a:t>
            </a:r>
          </a:p>
        </p:txBody>
      </p:sp>
      <p:sp>
        <p:nvSpPr>
          <p:cNvPr id="22531" name="Content Placeholder 2"/>
          <p:cNvSpPr>
            <a:spLocks noGrp="1"/>
          </p:cNvSpPr>
          <p:nvPr>
            <p:ph idx="1"/>
          </p:nvPr>
        </p:nvSpPr>
        <p:spPr>
          <a:xfrm>
            <a:off x="457200" y="1600200"/>
            <a:ext cx="8229600" cy="5029200"/>
          </a:xfrm>
        </p:spPr>
        <p:txBody>
          <a:bodyPr/>
          <a:lstStyle/>
          <a:p>
            <a:r>
              <a:rPr lang="en-US" smtClean="0"/>
              <a:t>Not all prokaryotic autotrophs derive energy from photosynthesis (although most do)</a:t>
            </a:r>
          </a:p>
          <a:p>
            <a:r>
              <a:rPr lang="en-US" smtClean="0"/>
              <a:t>Some bacterial autotrophs – called </a:t>
            </a:r>
            <a:r>
              <a:rPr lang="en-US" b="1" smtClean="0"/>
              <a:t>chemosynthetic</a:t>
            </a:r>
            <a:r>
              <a:rPr lang="en-US" smtClean="0"/>
              <a:t> – derive energy not from light, but from chemical compounds</a:t>
            </a:r>
          </a:p>
          <a:p>
            <a:r>
              <a:rPr lang="en-US" smtClean="0"/>
              <a:t>Hydrogen sulfide (H</a:t>
            </a:r>
            <a:r>
              <a:rPr lang="en-US" baseline="-25000" smtClean="0"/>
              <a:t>2</a:t>
            </a:r>
            <a:r>
              <a:rPr lang="en-US" smtClean="0"/>
              <a:t>S) and other sulfur, nitrogen and iron compounds provide energy to convert CO</a:t>
            </a:r>
            <a:r>
              <a:rPr lang="en-US" baseline="-25000" smtClean="0"/>
              <a:t>2</a:t>
            </a:r>
            <a:r>
              <a:rPr lang="en-US" smtClean="0"/>
              <a:t> into organic matter</a:t>
            </a:r>
          </a:p>
          <a:p>
            <a:r>
              <a:rPr lang="en-US" smtClean="0"/>
              <a:t>Base of food web at hydrothermal vents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lstStyle/>
          <a:p>
            <a:r>
              <a:rPr lang="en-US" smtClean="0"/>
              <a:t>I need to vent about something here</a:t>
            </a:r>
          </a:p>
        </p:txBody>
      </p:sp>
      <p:sp>
        <p:nvSpPr>
          <p:cNvPr id="3" name="Content Placeholder 2"/>
          <p:cNvSpPr>
            <a:spLocks noGrp="1"/>
          </p:cNvSpPr>
          <p:nvPr>
            <p:ph idx="1"/>
          </p:nvPr>
        </p:nvSpPr>
        <p:spPr>
          <a:xfrm>
            <a:off x="457200" y="1600200"/>
            <a:ext cx="8229600" cy="5029200"/>
          </a:xfrm>
        </p:spPr>
        <p:txBody>
          <a:bodyPr rtlCol="0">
            <a:normAutofit lnSpcReduction="10000"/>
          </a:bodyPr>
          <a:lstStyle/>
          <a:p>
            <a:pPr fontAlgn="auto">
              <a:spcAft>
                <a:spcPts val="0"/>
              </a:spcAft>
              <a:buFont typeface="Arial" pitchFamily="34" charset="0"/>
              <a:buChar char="•"/>
              <a:defRPr/>
            </a:pPr>
            <a:r>
              <a:rPr lang="en-US" dirty="0" smtClean="0"/>
              <a:t>The hot water emerging from hydrothermal vents is rich in hydrogen sulfide (H</a:t>
            </a:r>
            <a:r>
              <a:rPr lang="en-US" baseline="-25000" dirty="0" smtClean="0"/>
              <a:t>2</a:t>
            </a:r>
            <a:r>
              <a:rPr lang="en-US" dirty="0" smtClean="0"/>
              <a:t>S) which is toxic to most organisms, but an energy-rich molecule</a:t>
            </a:r>
          </a:p>
          <a:p>
            <a:pPr fontAlgn="auto">
              <a:spcAft>
                <a:spcPts val="0"/>
              </a:spcAft>
              <a:buFont typeface="Arial" pitchFamily="34" charset="0"/>
              <a:buChar char="•"/>
              <a:defRPr/>
            </a:pPr>
            <a:r>
              <a:rPr lang="en-US" dirty="0" smtClean="0"/>
              <a:t>Water near the vents                                                              contain so many                                                  microbes that they                                                                cloud the water!</a:t>
            </a:r>
          </a:p>
          <a:p>
            <a:pPr fontAlgn="auto">
              <a:spcAft>
                <a:spcPts val="0"/>
              </a:spcAft>
              <a:buFont typeface="Arial" pitchFamily="34" charset="0"/>
              <a:buChar char="•"/>
              <a:defRPr/>
            </a:pPr>
            <a:r>
              <a:rPr lang="en-US" dirty="0" smtClean="0"/>
              <a:t>Symbiotic and                                                        non-symbiotic</a:t>
            </a:r>
          </a:p>
          <a:p>
            <a:pPr fontAlgn="auto">
              <a:spcAft>
                <a:spcPts val="0"/>
              </a:spcAft>
              <a:buFont typeface="Arial" pitchFamily="34" charset="0"/>
              <a:buChar char="•"/>
              <a:defRPr/>
            </a:pPr>
            <a:endParaRPr lang="en-US" dirty="0"/>
          </a:p>
        </p:txBody>
      </p:sp>
      <p:pic>
        <p:nvPicPr>
          <p:cNvPr id="23556" name="Picture 13" descr="16_28"/>
          <p:cNvPicPr>
            <a:picLocks noChangeAspect="1" noChangeArrowheads="1"/>
          </p:cNvPicPr>
          <p:nvPr>
            <p:custDataLst>
              <p:tags r:id="rId1"/>
            </p:custDataLst>
          </p:nvPr>
        </p:nvPicPr>
        <p:blipFill>
          <a:blip r:embed="rId4"/>
          <a:srcRect/>
          <a:stretch>
            <a:fillRect/>
          </a:stretch>
        </p:blipFill>
        <p:spPr bwMode="auto">
          <a:xfrm>
            <a:off x="4191000" y="3962400"/>
            <a:ext cx="4554538" cy="25606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719138" y="519113"/>
            <a:ext cx="7705725" cy="5819775"/>
          </a:xfrm>
          <a:prstGeom prst="rect">
            <a:avLst/>
          </a:prstGeom>
          <a:noFill/>
          <a:ln w="9525">
            <a:noFill/>
            <a:miter lim="800000"/>
            <a:headEnd/>
            <a:tailEnd/>
          </a:ln>
        </p:spPr>
      </p:pic>
      <p:sp>
        <p:nvSpPr>
          <p:cNvPr id="24579" name="Rectangle 2"/>
          <p:cNvSpPr>
            <a:spLocks noChangeArrowheads="1"/>
          </p:cNvSpPr>
          <p:nvPr/>
        </p:nvSpPr>
        <p:spPr bwMode="auto">
          <a:xfrm>
            <a:off x="2362200" y="6400800"/>
            <a:ext cx="4572000" cy="246063"/>
          </a:xfrm>
          <a:prstGeom prst="rect">
            <a:avLst/>
          </a:prstGeom>
          <a:noFill/>
          <a:ln w="9525">
            <a:noFill/>
            <a:miter lim="800000"/>
            <a:headEnd/>
            <a:tailEnd/>
          </a:ln>
        </p:spPr>
        <p:txBody>
          <a:bodyPr>
            <a:spAutoFit/>
          </a:bodyPr>
          <a:lstStyle/>
          <a:p>
            <a:pPr algn="ctr"/>
            <a:r>
              <a:rPr lang="en-US" sz="1000">
                <a:latin typeface="Calibri" pitchFamily="34" charset="0"/>
                <a:hlinkClick r:id="rId3" tooltip="http://biology.kenyon.edu/slonc/bio3/symbiosis.html"/>
              </a:rPr>
              <a:t>biology.kenyon.edu/sloncbio3/symbiosis.html</a:t>
            </a:r>
            <a:endParaRPr lang="en-US" sz="100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Anaerobics class</a:t>
            </a:r>
          </a:p>
        </p:txBody>
      </p:sp>
      <p:sp>
        <p:nvSpPr>
          <p:cNvPr id="3" name="Content Placeholder 2"/>
          <p:cNvSpPr>
            <a:spLocks noGrp="1"/>
          </p:cNvSpPr>
          <p:nvPr>
            <p:ph idx="1"/>
          </p:nvPr>
        </p:nvSpPr>
        <p:spPr>
          <a:xfrm>
            <a:off x="457200" y="1600200"/>
            <a:ext cx="8229600" cy="4876800"/>
          </a:xfrm>
        </p:spPr>
        <p:txBody>
          <a:bodyPr rtlCol="0">
            <a:normAutofit lnSpcReduction="10000"/>
          </a:bodyPr>
          <a:lstStyle/>
          <a:p>
            <a:pPr fontAlgn="auto">
              <a:spcAft>
                <a:spcPts val="0"/>
              </a:spcAft>
              <a:buFont typeface="Arial" pitchFamily="34" charset="0"/>
              <a:buChar char="•"/>
              <a:defRPr/>
            </a:pPr>
            <a:r>
              <a:rPr lang="en-US" dirty="0" smtClean="0"/>
              <a:t>Of the heterotrophic prokaryotes, not all use oxygen to respire</a:t>
            </a:r>
          </a:p>
          <a:p>
            <a:pPr fontAlgn="auto">
              <a:spcAft>
                <a:spcPts val="0"/>
              </a:spcAft>
              <a:buFont typeface="Arial" pitchFamily="34" charset="0"/>
              <a:buChar char="•"/>
              <a:defRPr/>
            </a:pPr>
            <a:r>
              <a:rPr lang="en-US" b="1" dirty="0" smtClean="0"/>
              <a:t>Anaerobic</a:t>
            </a:r>
            <a:r>
              <a:rPr lang="en-US" dirty="0" smtClean="0"/>
              <a:t> bacteria and </a:t>
            </a:r>
            <a:r>
              <a:rPr lang="en-US" dirty="0" err="1" smtClean="0"/>
              <a:t>archaea</a:t>
            </a:r>
            <a:r>
              <a:rPr lang="en-US" dirty="0" smtClean="0"/>
              <a:t> grow where oxygen is </a:t>
            </a:r>
            <a:r>
              <a:rPr lang="en-US" i="1" dirty="0" smtClean="0"/>
              <a:t>not </a:t>
            </a:r>
            <a:r>
              <a:rPr lang="en-US" dirty="0" smtClean="0"/>
              <a:t>present, such as </a:t>
            </a:r>
            <a:r>
              <a:rPr lang="en-US" b="1" dirty="0" smtClean="0"/>
              <a:t>anoxic </a:t>
            </a:r>
            <a:r>
              <a:rPr lang="en-US" dirty="0" smtClean="0"/>
              <a:t>sediments, and are actually killed by even small doses of oxygen!</a:t>
            </a:r>
          </a:p>
          <a:p>
            <a:pPr fontAlgn="auto">
              <a:spcAft>
                <a:spcPts val="0"/>
              </a:spcAft>
              <a:buFont typeface="Arial" pitchFamily="34" charset="0"/>
              <a:buChar char="•"/>
              <a:defRPr/>
            </a:pPr>
            <a:r>
              <a:rPr lang="en-US" dirty="0" smtClean="0"/>
              <a:t>These anaerobes use sulfate, and other reduced molecules instead of oxygen to respire</a:t>
            </a:r>
          </a:p>
          <a:p>
            <a:pPr lvl="1" fontAlgn="auto">
              <a:spcAft>
                <a:spcPts val="0"/>
              </a:spcAft>
              <a:buFont typeface="Arial" pitchFamily="34" charset="0"/>
              <a:buChar char="–"/>
              <a:defRPr/>
            </a:pPr>
            <a:r>
              <a:rPr lang="en-US" dirty="0" smtClean="0"/>
              <a:t>Responsible for ‘rotten-egg’ smell of some areas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Eukaryotes: Domain Eukarya</a:t>
            </a:r>
          </a:p>
        </p:txBody>
      </p:sp>
      <p:sp>
        <p:nvSpPr>
          <p:cNvPr id="26627" name="Content Placeholder 2"/>
          <p:cNvSpPr>
            <a:spLocks noGrp="1"/>
          </p:cNvSpPr>
          <p:nvPr>
            <p:ph idx="1"/>
          </p:nvPr>
        </p:nvSpPr>
        <p:spPr/>
        <p:txBody>
          <a:bodyPr/>
          <a:lstStyle/>
          <a:p>
            <a:r>
              <a:rPr lang="en-US" smtClean="0"/>
              <a:t>Eukaryotes (Domain Eukarya) possess a nucleus, a membrane that encloses the DNA, in each of their cells</a:t>
            </a:r>
          </a:p>
          <a:p>
            <a:r>
              <a:rPr lang="en-US" smtClean="0"/>
              <a:t>While all prokaryotes (domains Archaea and Bacteria) are uni-cellular, eukaryotes include both uni-cellular and multi-cellular organisms</a:t>
            </a:r>
          </a:p>
          <a:p>
            <a:pPr lvl="1"/>
            <a:r>
              <a:rPr lang="en-US" smtClean="0"/>
              <a:t>Kingdoms Protista, Fungi, Plantae, and Animalia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Microbial Eukaryotes</a:t>
            </a:r>
          </a:p>
        </p:txBody>
      </p:sp>
      <p:sp>
        <p:nvSpPr>
          <p:cNvPr id="27651" name="Content Placeholder 2"/>
          <p:cNvSpPr>
            <a:spLocks noGrp="1"/>
          </p:cNvSpPr>
          <p:nvPr>
            <p:ph idx="1"/>
          </p:nvPr>
        </p:nvSpPr>
        <p:spPr/>
        <p:txBody>
          <a:bodyPr/>
          <a:lstStyle/>
          <a:p>
            <a:r>
              <a:rPr lang="en-US" smtClean="0"/>
              <a:t>Most microbial marine eukaryotes belong to the </a:t>
            </a:r>
            <a:r>
              <a:rPr lang="en-US" b="1" smtClean="0"/>
              <a:t>Kingdom Protista</a:t>
            </a:r>
          </a:p>
        </p:txBody>
      </p:sp>
      <p:pic>
        <p:nvPicPr>
          <p:cNvPr id="27652" name="Picture 3" descr="04_24"/>
          <p:cNvPicPr>
            <a:picLocks noChangeAspect="1" noChangeArrowheads="1"/>
          </p:cNvPicPr>
          <p:nvPr>
            <p:custDataLst>
              <p:tags r:id="rId1"/>
            </p:custDataLst>
          </p:nvPr>
        </p:nvPicPr>
        <p:blipFill>
          <a:blip r:embed="rId3"/>
          <a:srcRect/>
          <a:stretch>
            <a:fillRect/>
          </a:stretch>
        </p:blipFill>
        <p:spPr bwMode="auto">
          <a:xfrm>
            <a:off x="457200" y="2895600"/>
            <a:ext cx="8286750" cy="3475038"/>
          </a:xfrm>
          <a:prstGeom prst="rect">
            <a:avLst/>
          </a:prstGeom>
          <a:noFill/>
          <a:ln w="9525">
            <a:noFill/>
            <a:miter lim="800000"/>
            <a:headEnd/>
            <a:tailEnd/>
          </a:ln>
        </p:spPr>
      </p:pic>
      <p:cxnSp>
        <p:nvCxnSpPr>
          <p:cNvPr id="6" name="Straight Arrow Connector 5"/>
          <p:cNvCxnSpPr/>
          <p:nvPr/>
        </p:nvCxnSpPr>
        <p:spPr>
          <a:xfrm flipH="1">
            <a:off x="5257800" y="3352800"/>
            <a:ext cx="838200" cy="609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77000" y="3352800"/>
            <a:ext cx="1066800" cy="609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400800" y="3352800"/>
            <a:ext cx="76200" cy="685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324600" y="3352800"/>
            <a:ext cx="0" cy="1752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0" y="54102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2"/>
          <p:cNvPicPr>
            <a:picLocks noChangeAspect="1" noChangeArrowheads="1"/>
          </p:cNvPicPr>
          <p:nvPr/>
        </p:nvPicPr>
        <p:blipFill>
          <a:blip r:embed="rId3"/>
          <a:srcRect/>
          <a:stretch>
            <a:fillRect/>
          </a:stretch>
        </p:blipFill>
        <p:spPr bwMode="auto">
          <a:xfrm>
            <a:off x="3641725" y="2895600"/>
            <a:ext cx="5502275" cy="3781425"/>
          </a:xfrm>
          <a:prstGeom prst="rect">
            <a:avLst/>
          </a:prstGeom>
          <a:noFill/>
          <a:ln w="9525">
            <a:noFill/>
            <a:miter lim="800000"/>
            <a:headEnd/>
            <a:tailEnd/>
          </a:ln>
        </p:spPr>
      </p:pic>
      <p:sp>
        <p:nvSpPr>
          <p:cNvPr id="28675" name="Rectangle 4"/>
          <p:cNvSpPr>
            <a:spLocks noGrp="1" noChangeArrowheads="1"/>
          </p:cNvSpPr>
          <p:nvPr>
            <p:ph type="title"/>
          </p:nvPr>
        </p:nvSpPr>
        <p:spPr/>
        <p:txBody>
          <a:bodyPr/>
          <a:lstStyle/>
          <a:p>
            <a:r>
              <a:rPr lang="en-US" smtClean="0"/>
              <a:t>Kingdom Protista (the Protists)</a:t>
            </a:r>
          </a:p>
        </p:txBody>
      </p:sp>
      <p:sp>
        <p:nvSpPr>
          <p:cNvPr id="28676" name="Content Placeholder 12"/>
          <p:cNvSpPr>
            <a:spLocks noGrp="1"/>
          </p:cNvSpPr>
          <p:nvPr>
            <p:ph idx="1"/>
          </p:nvPr>
        </p:nvSpPr>
        <p:spPr>
          <a:xfrm>
            <a:off x="457200" y="1600200"/>
            <a:ext cx="8229600" cy="5029200"/>
          </a:xfrm>
        </p:spPr>
        <p:txBody>
          <a:bodyPr/>
          <a:lstStyle/>
          <a:p>
            <a:r>
              <a:rPr lang="en-US" smtClean="0"/>
              <a:t>Kingdom Protista is the ‘trouble-maker’ of the classification system</a:t>
            </a:r>
          </a:p>
          <a:p>
            <a:r>
              <a:rPr lang="en-US" smtClean="0"/>
              <a:t>Can be autotrophic or heterotrophic</a:t>
            </a:r>
          </a:p>
          <a:p>
            <a:r>
              <a:rPr lang="en-US" smtClean="0"/>
              <a:t>Can be unicellular or multi-                              cellular</a:t>
            </a:r>
          </a:p>
          <a:p>
            <a:r>
              <a:rPr lang="en-US" smtClean="0"/>
              <a:t>But all are                                                      eukaryotic!                                                    (Domain Eukarya)</a:t>
            </a:r>
          </a:p>
        </p:txBody>
      </p:sp>
      <p:sp>
        <p:nvSpPr>
          <p:cNvPr id="28677" name="Oval 13"/>
          <p:cNvSpPr>
            <a:spLocks noChangeArrowheads="1"/>
          </p:cNvSpPr>
          <p:nvPr/>
        </p:nvSpPr>
        <p:spPr bwMode="auto">
          <a:xfrm>
            <a:off x="6248400" y="3733800"/>
            <a:ext cx="685800" cy="301625"/>
          </a:xfrm>
          <a:prstGeom prst="ellipse">
            <a:avLst/>
          </a:prstGeom>
          <a:noFill/>
          <a:ln w="28575">
            <a:solidFill>
              <a:srgbClr val="FF0000"/>
            </a:solidFill>
            <a:round/>
            <a:headEnd/>
            <a:tailEnd/>
          </a:ln>
        </p:spPr>
        <p:txBody>
          <a:bodyPr wrap="none" anchor="ctr"/>
          <a:lstStyle/>
          <a:p>
            <a:endParaRPr lang="en-US">
              <a:latin typeface="Calibri" pitchFamily="34" charset="0"/>
            </a:endParaRPr>
          </a:p>
        </p:txBody>
      </p:sp>
      <p:sp>
        <p:nvSpPr>
          <p:cNvPr id="28678" name="Oval 14"/>
          <p:cNvSpPr>
            <a:spLocks noChangeArrowheads="1"/>
          </p:cNvSpPr>
          <p:nvPr/>
        </p:nvSpPr>
        <p:spPr bwMode="auto">
          <a:xfrm>
            <a:off x="6172200" y="4038600"/>
            <a:ext cx="685800" cy="301625"/>
          </a:xfrm>
          <a:prstGeom prst="ellipse">
            <a:avLst/>
          </a:prstGeom>
          <a:noFill/>
          <a:ln w="28575">
            <a:solidFill>
              <a:srgbClr val="FF0000"/>
            </a:solidFill>
            <a:round/>
            <a:headEnd/>
            <a:tailEnd/>
          </a:ln>
        </p:spPr>
        <p:txBody>
          <a:bodyPr wrap="none" anchor="ctr"/>
          <a:lstStyle/>
          <a:p>
            <a:endParaRPr lang="en-US">
              <a:latin typeface="Calibri" pitchFamily="34" charset="0"/>
            </a:endParaRPr>
          </a:p>
        </p:txBody>
      </p:sp>
      <p:sp>
        <p:nvSpPr>
          <p:cNvPr id="28679" name="Oval 17"/>
          <p:cNvSpPr>
            <a:spLocks noChangeArrowheads="1"/>
          </p:cNvSpPr>
          <p:nvPr/>
        </p:nvSpPr>
        <p:spPr bwMode="auto">
          <a:xfrm>
            <a:off x="7162800" y="3429000"/>
            <a:ext cx="1676400" cy="2286000"/>
          </a:xfrm>
          <a:prstGeom prst="ellipse">
            <a:avLst/>
          </a:prstGeom>
          <a:noFill/>
          <a:ln w="28575">
            <a:solidFill>
              <a:srgbClr val="FF0000"/>
            </a:solidFill>
            <a:round/>
            <a:headEnd/>
            <a:tailEnd/>
          </a:ln>
        </p:spPr>
        <p:txBody>
          <a:bodyPr wrap="none" anchor="ctr"/>
          <a:lstStyle/>
          <a:p>
            <a:endParaRPr lang="en-US">
              <a:latin typeface="Calibri" pitchFamily="34" charset="0"/>
            </a:endParaRPr>
          </a:p>
        </p:txBody>
      </p:sp>
      <p:sp>
        <p:nvSpPr>
          <p:cNvPr id="28680" name="Line 18"/>
          <p:cNvSpPr>
            <a:spLocks noChangeShapeType="1"/>
          </p:cNvSpPr>
          <p:nvPr/>
        </p:nvSpPr>
        <p:spPr bwMode="auto">
          <a:xfrm flipV="1">
            <a:off x="7696200" y="2819400"/>
            <a:ext cx="0" cy="609600"/>
          </a:xfrm>
          <a:prstGeom prst="line">
            <a:avLst/>
          </a:prstGeom>
          <a:noFill/>
          <a:ln w="28575">
            <a:solidFill>
              <a:srgbClr val="FF0000"/>
            </a:solidFill>
            <a:round/>
            <a:headEnd/>
            <a:tailEnd/>
          </a:ln>
        </p:spPr>
        <p:txBody>
          <a:bodyPr/>
          <a:lstStyle/>
          <a:p>
            <a:endParaRPr lang="en-US"/>
          </a:p>
        </p:txBody>
      </p:sp>
      <p:sp>
        <p:nvSpPr>
          <p:cNvPr id="28681" name="Text Box 19"/>
          <p:cNvSpPr txBox="1">
            <a:spLocks noChangeArrowheads="1"/>
          </p:cNvSpPr>
          <p:nvPr/>
        </p:nvSpPr>
        <p:spPr bwMode="auto">
          <a:xfrm>
            <a:off x="7010400" y="2362200"/>
            <a:ext cx="1371600" cy="519113"/>
          </a:xfrm>
          <a:prstGeom prst="rect">
            <a:avLst/>
          </a:prstGeom>
          <a:noFill/>
          <a:ln w="28575">
            <a:noFill/>
            <a:miter lim="800000"/>
            <a:headEnd/>
            <a:tailEnd/>
          </a:ln>
        </p:spPr>
        <p:txBody>
          <a:bodyPr>
            <a:spAutoFit/>
          </a:bodyPr>
          <a:lstStyle/>
          <a:p>
            <a:pPr>
              <a:spcBef>
                <a:spcPct val="50000"/>
              </a:spcBef>
            </a:pPr>
            <a:r>
              <a:rPr lang="en-US" sz="2800">
                <a:solidFill>
                  <a:srgbClr val="FF0000"/>
                </a:solidFill>
                <a:latin typeface="Calibri" pitchFamily="34" charset="0"/>
              </a:rPr>
              <a:t>Protists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Protists</a:t>
            </a:r>
          </a:p>
        </p:txBody>
      </p:sp>
      <p:sp>
        <p:nvSpPr>
          <p:cNvPr id="29699" name="Content Placeholder 2"/>
          <p:cNvSpPr>
            <a:spLocks noGrp="1"/>
          </p:cNvSpPr>
          <p:nvPr>
            <p:ph idx="1"/>
          </p:nvPr>
        </p:nvSpPr>
        <p:spPr>
          <a:xfrm>
            <a:off x="457200" y="1600200"/>
            <a:ext cx="8229600" cy="4953000"/>
          </a:xfrm>
        </p:spPr>
        <p:txBody>
          <a:bodyPr/>
          <a:lstStyle/>
          <a:p>
            <a:r>
              <a:rPr lang="en-US" smtClean="0"/>
              <a:t>Debates over classification persist</a:t>
            </a:r>
          </a:p>
          <a:p>
            <a:pPr lvl="1"/>
            <a:r>
              <a:rPr lang="en-US" smtClean="0"/>
              <a:t>Different groups possess different evolutionary histories</a:t>
            </a:r>
          </a:p>
          <a:p>
            <a:pPr lvl="1"/>
            <a:r>
              <a:rPr lang="en-US" smtClean="0"/>
              <a:t>Some are more plant-like (e.g., multi-cellular seaweeds)</a:t>
            </a:r>
          </a:p>
          <a:p>
            <a:pPr lvl="1"/>
            <a:r>
              <a:rPr lang="en-US" smtClean="0"/>
              <a:t>Some are more animal-like (e.g., heterotrophic and mobile)</a:t>
            </a:r>
          </a:p>
          <a:p>
            <a:pPr lvl="1"/>
            <a:r>
              <a:rPr lang="en-US" smtClean="0"/>
              <a:t>Some are photosynthetic </a:t>
            </a:r>
            <a:r>
              <a:rPr lang="en-US" i="1" smtClean="0"/>
              <a:t>and </a:t>
            </a:r>
            <a:r>
              <a:rPr lang="en-US" smtClean="0"/>
              <a:t>heterotrophic (what we call “mixotrophic”)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Algae</a:t>
            </a:r>
          </a:p>
        </p:txBody>
      </p:sp>
      <p:sp>
        <p:nvSpPr>
          <p:cNvPr id="30723" name="Content Placeholder 2"/>
          <p:cNvSpPr>
            <a:spLocks noGrp="1"/>
          </p:cNvSpPr>
          <p:nvPr>
            <p:ph idx="1"/>
          </p:nvPr>
        </p:nvSpPr>
        <p:spPr/>
        <p:txBody>
          <a:bodyPr/>
          <a:lstStyle/>
          <a:p>
            <a:r>
              <a:rPr lang="en-US" b="1" smtClean="0"/>
              <a:t>Algae</a:t>
            </a:r>
            <a:r>
              <a:rPr lang="en-US" smtClean="0"/>
              <a:t> are a diverse group of protists</a:t>
            </a:r>
          </a:p>
          <a:p>
            <a:r>
              <a:rPr lang="en-US" smtClean="0"/>
              <a:t>Nearly all algae perform photosynthesis using photosynthetic pigments</a:t>
            </a:r>
          </a:p>
          <a:p>
            <a:r>
              <a:rPr lang="en-US" smtClean="0"/>
              <a:t>As protists, algae are distinct from plants and lack a cell wall, specialized tissues, and flowers</a:t>
            </a:r>
          </a:p>
          <a:p>
            <a:r>
              <a:rPr lang="en-US" smtClean="0"/>
              <a:t>They also lack true leaves, stems and roots</a:t>
            </a:r>
          </a:p>
          <a:p>
            <a:r>
              <a:rPr lang="en-US" b="1" smtClean="0"/>
              <a:t>Unicellular or multi-cellular</a:t>
            </a:r>
          </a:p>
          <a:p>
            <a:pPr lvl="1"/>
            <a:r>
              <a:rPr lang="en-US" smtClean="0"/>
              <a:t>Multicellular algae are seaweeds!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The Microbial World</a:t>
            </a:r>
          </a:p>
        </p:txBody>
      </p:sp>
      <p:sp>
        <p:nvSpPr>
          <p:cNvPr id="4099" name="Content Placeholder 2"/>
          <p:cNvSpPr>
            <a:spLocks noGrp="1"/>
          </p:cNvSpPr>
          <p:nvPr>
            <p:ph idx="1"/>
          </p:nvPr>
        </p:nvSpPr>
        <p:spPr/>
        <p:txBody>
          <a:bodyPr/>
          <a:lstStyle/>
          <a:p>
            <a:r>
              <a:rPr lang="en-US" smtClean="0"/>
              <a:t>Microorganisms are the most important </a:t>
            </a:r>
            <a:r>
              <a:rPr lang="en-US" b="1" smtClean="0"/>
              <a:t>primary producers</a:t>
            </a:r>
            <a:r>
              <a:rPr lang="en-US" smtClean="0"/>
              <a:t> in many marine environments</a:t>
            </a:r>
          </a:p>
          <a:p>
            <a:pPr lvl="1"/>
            <a:r>
              <a:rPr lang="en-US" smtClean="0"/>
              <a:t>Via photosynthesis and chemosynthesis, they manufacture organic matter from CO</a:t>
            </a:r>
            <a:r>
              <a:rPr lang="en-US" baseline="-25000" smtClean="0"/>
              <a:t>2</a:t>
            </a:r>
            <a:endParaRPr lang="en-US" smtClean="0"/>
          </a:p>
          <a:p>
            <a:pPr lvl="1"/>
            <a:r>
              <a:rPr lang="en-US" smtClean="0"/>
              <a:t>As a result, they directly or indirectly feed most marine organisms</a:t>
            </a:r>
          </a:p>
          <a:p>
            <a:pPr lvl="1"/>
            <a:r>
              <a:rPr lang="en-US" smtClean="0"/>
              <a:t>Microorganisms make essential nutrients available to other primary producers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rav65819_30_01"/>
          <p:cNvPicPr>
            <a:picLocks noChangeAspect="1" noChangeArrowheads="1"/>
          </p:cNvPicPr>
          <p:nvPr/>
        </p:nvPicPr>
        <p:blipFill>
          <a:blip r:embed="rId3"/>
          <a:srcRect/>
          <a:stretch>
            <a:fillRect/>
          </a:stretch>
        </p:blipFill>
        <p:spPr bwMode="auto">
          <a:xfrm>
            <a:off x="228600" y="1443038"/>
            <a:ext cx="8686800" cy="4654550"/>
          </a:xfrm>
          <a:prstGeom prst="rect">
            <a:avLst/>
          </a:prstGeom>
          <a:noFill/>
          <a:ln w="9525">
            <a:noFill/>
            <a:miter lim="800000"/>
            <a:headEnd/>
            <a:tailEnd/>
          </a:ln>
        </p:spPr>
      </p:pic>
      <p:sp>
        <p:nvSpPr>
          <p:cNvPr id="27651" name="Rectangle 5"/>
          <p:cNvSpPr>
            <a:spLocks noGrp="1" noChangeArrowheads="1"/>
          </p:cNvSpPr>
          <p:nvPr>
            <p:ph type="title"/>
          </p:nvPr>
        </p:nvSpPr>
        <p:spPr/>
        <p:txBody>
          <a:bodyPr rtlCol="0">
            <a:normAutofit fontScale="90000"/>
          </a:bodyPr>
          <a:lstStyle/>
          <a:p>
            <a:pPr fontAlgn="auto">
              <a:spcAft>
                <a:spcPts val="0"/>
              </a:spcAft>
              <a:defRPr/>
            </a:pPr>
            <a:r>
              <a:rPr lang="en-US" sz="4000" dirty="0" smtClean="0"/>
              <a:t>Plants evolved from green algae (which is now considered a plant, not a </a:t>
            </a:r>
            <a:r>
              <a:rPr lang="en-US" sz="4000" dirty="0" err="1" smtClean="0"/>
              <a:t>protist</a:t>
            </a:r>
            <a:r>
              <a:rPr lang="en-US" sz="4000" dirty="0" smtClean="0"/>
              <a:t>!)</a:t>
            </a:r>
          </a:p>
        </p:txBody>
      </p:sp>
      <p:sp>
        <p:nvSpPr>
          <p:cNvPr id="31748" name="Oval 6"/>
          <p:cNvSpPr>
            <a:spLocks noChangeArrowheads="1"/>
          </p:cNvSpPr>
          <p:nvPr/>
        </p:nvSpPr>
        <p:spPr bwMode="auto">
          <a:xfrm>
            <a:off x="533400" y="5791200"/>
            <a:ext cx="1905000" cy="304800"/>
          </a:xfrm>
          <a:prstGeom prst="ellipse">
            <a:avLst/>
          </a:prstGeom>
          <a:noFill/>
          <a:ln w="28575">
            <a:solidFill>
              <a:srgbClr val="FF0000"/>
            </a:solidFill>
            <a:round/>
            <a:headEnd/>
            <a:tailEnd/>
          </a:ln>
        </p:spPr>
        <p:txBody>
          <a:bodyPr wrap="none" anchor="ctr"/>
          <a:lstStyle/>
          <a:p>
            <a:endParaRPr lang="en-US">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Unicellular Algae: The Diatoms</a:t>
            </a:r>
          </a:p>
        </p:txBody>
      </p:sp>
      <p:sp>
        <p:nvSpPr>
          <p:cNvPr id="32771" name="Content Placeholder 2"/>
          <p:cNvSpPr>
            <a:spLocks noGrp="1"/>
          </p:cNvSpPr>
          <p:nvPr>
            <p:ph idx="1"/>
          </p:nvPr>
        </p:nvSpPr>
        <p:spPr>
          <a:xfrm>
            <a:off x="457200" y="1447800"/>
            <a:ext cx="8229600" cy="4678363"/>
          </a:xfrm>
        </p:spPr>
        <p:txBody>
          <a:bodyPr/>
          <a:lstStyle/>
          <a:p>
            <a:r>
              <a:rPr lang="en-US" b="1" smtClean="0"/>
              <a:t>Diatoms </a:t>
            </a:r>
            <a:r>
              <a:rPr lang="en-US" smtClean="0"/>
              <a:t>are unicellular, although many species aggregate to form chains</a:t>
            </a:r>
            <a:r>
              <a:rPr lang="en-US" b="1" smtClean="0"/>
              <a:t> </a:t>
            </a:r>
          </a:p>
          <a:p>
            <a:r>
              <a:rPr lang="en-US" smtClean="0"/>
              <a:t>Diatom cells are enclosed by cell walls made of </a:t>
            </a:r>
            <a:r>
              <a:rPr lang="en-US" b="1" smtClean="0"/>
              <a:t>silica</a:t>
            </a:r>
            <a:r>
              <a:rPr lang="en-US" smtClean="0"/>
              <a:t>; this glassy shell or </a:t>
            </a:r>
            <a:r>
              <a:rPr lang="en-US" i="1" smtClean="0"/>
              <a:t>frustule</a:t>
            </a:r>
            <a:r>
              <a:rPr lang="en-US" smtClean="0"/>
              <a:t> consists of 2-tightly fitting halves</a:t>
            </a:r>
          </a:p>
          <a:p>
            <a:pPr lvl="1">
              <a:buFont typeface="Arial" charset="0"/>
              <a:buNone/>
            </a:pPr>
            <a:endParaRPr lang="en-US" smtClean="0"/>
          </a:p>
        </p:txBody>
      </p:sp>
      <p:pic>
        <p:nvPicPr>
          <p:cNvPr id="32772" name="Picture 1027" descr="05_05"/>
          <p:cNvPicPr>
            <a:picLocks noChangeAspect="1" noChangeArrowheads="1"/>
          </p:cNvPicPr>
          <p:nvPr/>
        </p:nvPicPr>
        <p:blipFill>
          <a:blip r:embed="rId3"/>
          <a:srcRect/>
          <a:stretch>
            <a:fillRect/>
          </a:stretch>
        </p:blipFill>
        <p:spPr bwMode="auto">
          <a:xfrm>
            <a:off x="1143000" y="4191000"/>
            <a:ext cx="7173913" cy="24685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Diatoms</a:t>
            </a:r>
          </a:p>
        </p:txBody>
      </p:sp>
      <p:sp>
        <p:nvSpPr>
          <p:cNvPr id="33795" name="Content Placeholder 2"/>
          <p:cNvSpPr>
            <a:spLocks noGrp="1"/>
          </p:cNvSpPr>
          <p:nvPr>
            <p:ph idx="1"/>
          </p:nvPr>
        </p:nvSpPr>
        <p:spPr>
          <a:xfrm>
            <a:off x="457200" y="1600200"/>
            <a:ext cx="8229600" cy="1676400"/>
          </a:xfrm>
        </p:spPr>
        <p:txBody>
          <a:bodyPr/>
          <a:lstStyle/>
          <a:p>
            <a:r>
              <a:rPr lang="en-US" smtClean="0"/>
              <a:t>The glass frustule allows light to pass through so that photosynthetic pigments can capture light energy for photosynthesis</a:t>
            </a:r>
          </a:p>
        </p:txBody>
      </p:sp>
      <p:pic>
        <p:nvPicPr>
          <p:cNvPr id="33796" name="Picture 3" descr="diatom"/>
          <p:cNvPicPr>
            <a:picLocks noChangeAspect="1" noChangeArrowheads="1"/>
          </p:cNvPicPr>
          <p:nvPr/>
        </p:nvPicPr>
        <p:blipFill>
          <a:blip r:embed="rId3"/>
          <a:srcRect/>
          <a:stretch>
            <a:fillRect/>
          </a:stretch>
        </p:blipFill>
        <p:spPr bwMode="auto">
          <a:xfrm>
            <a:off x="838200" y="3581400"/>
            <a:ext cx="4540250" cy="2925763"/>
          </a:xfrm>
          <a:prstGeom prst="rect">
            <a:avLst/>
          </a:prstGeom>
          <a:noFill/>
          <a:ln w="9525">
            <a:noFill/>
            <a:miter lim="800000"/>
            <a:headEnd/>
            <a:tailEnd/>
          </a:ln>
        </p:spPr>
      </p:pic>
      <p:sp>
        <p:nvSpPr>
          <p:cNvPr id="33797" name="Content Placeholder 2"/>
          <p:cNvSpPr txBox="1">
            <a:spLocks/>
          </p:cNvSpPr>
          <p:nvPr/>
        </p:nvSpPr>
        <p:spPr bwMode="auto">
          <a:xfrm>
            <a:off x="5715000" y="3352800"/>
            <a:ext cx="3048000" cy="3124200"/>
          </a:xfrm>
          <a:prstGeom prst="rect">
            <a:avLst/>
          </a:prstGeom>
          <a:noFill/>
          <a:ln w="9525">
            <a:noFill/>
            <a:miter lim="800000"/>
            <a:headEnd/>
            <a:tailEnd/>
          </a:ln>
        </p:spPr>
        <p:txBody>
          <a:bodyPr/>
          <a:lstStyle/>
          <a:p>
            <a:pPr marL="342900" indent="-342900">
              <a:spcBef>
                <a:spcPct val="20000"/>
              </a:spcBef>
              <a:buFontTx/>
              <a:buChar char="-"/>
            </a:pPr>
            <a:r>
              <a:rPr lang="en-US" sz="3200">
                <a:latin typeface="Calibri" pitchFamily="34" charset="0"/>
              </a:rPr>
              <a:t>UV protection?</a:t>
            </a:r>
          </a:p>
          <a:p>
            <a:pPr marL="342900" indent="-342900">
              <a:spcBef>
                <a:spcPct val="20000"/>
              </a:spcBef>
              <a:buFontTx/>
              <a:buChar char="-"/>
            </a:pPr>
            <a:r>
              <a:rPr lang="en-US" sz="3200">
                <a:latin typeface="Calibri" pitchFamily="34" charset="0"/>
              </a:rPr>
              <a:t>Aid in sinking?</a:t>
            </a:r>
          </a:p>
          <a:p>
            <a:pPr marL="342900" indent="-342900">
              <a:spcBef>
                <a:spcPct val="20000"/>
              </a:spcBef>
              <a:buFontTx/>
              <a:buChar char="-"/>
            </a:pPr>
            <a:r>
              <a:rPr lang="en-US" sz="3200">
                <a:latin typeface="Calibri" pitchFamily="34" charset="0"/>
              </a:rPr>
              <a:t>Protection from predation?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Diatoms</a:t>
            </a:r>
          </a:p>
        </p:txBody>
      </p:sp>
      <p:sp>
        <p:nvSpPr>
          <p:cNvPr id="34819" name="Content Placeholder 2"/>
          <p:cNvSpPr>
            <a:spLocks noGrp="1"/>
          </p:cNvSpPr>
          <p:nvPr>
            <p:ph idx="1"/>
          </p:nvPr>
        </p:nvSpPr>
        <p:spPr>
          <a:xfrm>
            <a:off x="457200" y="1600200"/>
            <a:ext cx="8229600" cy="4953000"/>
          </a:xfrm>
        </p:spPr>
        <p:txBody>
          <a:bodyPr/>
          <a:lstStyle/>
          <a:p>
            <a:r>
              <a:rPr lang="en-US" smtClean="0"/>
              <a:t>Diatoms are very important primary producers in temperate and polar regions</a:t>
            </a:r>
          </a:p>
          <a:p>
            <a:r>
              <a:rPr lang="en-US" smtClean="0"/>
              <a:t>Account for a large share of the organic carbon produced on Earth</a:t>
            </a:r>
          </a:p>
          <a:p>
            <a:r>
              <a:rPr lang="en-US" smtClean="0"/>
              <a:t>Favorable environmental conditions (light and nutrients) promote periods of rapid reproduction known as </a:t>
            </a:r>
            <a:r>
              <a:rPr lang="en-US" b="1" smtClean="0"/>
              <a:t>blooms</a:t>
            </a:r>
          </a:p>
          <a:p>
            <a:r>
              <a:rPr lang="en-US" smtClean="0"/>
              <a:t>The glass frustules of dead diatoms eventually settle to the sea floor; diatomaceous ooze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Dinoflagellates</a:t>
            </a:r>
          </a:p>
        </p:txBody>
      </p:sp>
      <p:sp>
        <p:nvSpPr>
          <p:cNvPr id="35843" name="Content Placeholder 2"/>
          <p:cNvSpPr>
            <a:spLocks noGrp="1"/>
          </p:cNvSpPr>
          <p:nvPr>
            <p:ph idx="1"/>
          </p:nvPr>
        </p:nvSpPr>
        <p:spPr>
          <a:xfrm>
            <a:off x="457200" y="1447800"/>
            <a:ext cx="8229600" cy="4678363"/>
          </a:xfrm>
        </p:spPr>
        <p:txBody>
          <a:bodyPr/>
          <a:lstStyle/>
          <a:p>
            <a:r>
              <a:rPr lang="en-US" b="1" smtClean="0"/>
              <a:t>Dinoflagellates </a:t>
            </a:r>
            <a:r>
              <a:rPr lang="en-US" smtClean="0"/>
              <a:t>are another important group of planktonic, unicellular protists</a:t>
            </a:r>
          </a:p>
          <a:p>
            <a:r>
              <a:rPr lang="en-US" smtClean="0"/>
              <a:t>Two flagella; one wrapped along a groove along the middle of the cell, the other trailing free</a:t>
            </a:r>
          </a:p>
        </p:txBody>
      </p:sp>
      <p:pic>
        <p:nvPicPr>
          <p:cNvPr id="35844" name="Picture 2" descr="E:\Images\cas24166_chp05\Photos\cas24166_05_08.jpg"/>
          <p:cNvPicPr>
            <a:picLocks noChangeAspect="1" noChangeArrowheads="1"/>
          </p:cNvPicPr>
          <p:nvPr/>
        </p:nvPicPr>
        <p:blipFill>
          <a:blip r:embed="rId2"/>
          <a:srcRect/>
          <a:stretch>
            <a:fillRect/>
          </a:stretch>
        </p:blipFill>
        <p:spPr bwMode="auto">
          <a:xfrm>
            <a:off x="2667000" y="3810000"/>
            <a:ext cx="4375150" cy="29257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Dinoflagellates</a:t>
            </a:r>
          </a:p>
        </p:txBody>
      </p:sp>
      <p:sp>
        <p:nvSpPr>
          <p:cNvPr id="36867" name="Content Placeholder 2"/>
          <p:cNvSpPr>
            <a:spLocks noGrp="1"/>
          </p:cNvSpPr>
          <p:nvPr>
            <p:ph idx="1"/>
          </p:nvPr>
        </p:nvSpPr>
        <p:spPr/>
        <p:txBody>
          <a:bodyPr/>
          <a:lstStyle/>
          <a:p>
            <a:r>
              <a:rPr lang="en-US" smtClean="0"/>
              <a:t>Dinoflagellates may be autotrophic, heterotrophic or both (mixotrophic)!</a:t>
            </a:r>
          </a:p>
          <a:p>
            <a:r>
              <a:rPr lang="en-US" smtClean="0"/>
              <a:t>Nearly all dinoflagellates are marine</a:t>
            </a:r>
          </a:p>
          <a:p>
            <a:r>
              <a:rPr lang="en-US" smtClean="0"/>
              <a:t>Important primary producers, especially in tropical regions</a:t>
            </a:r>
          </a:p>
          <a:p>
            <a:r>
              <a:rPr lang="en-US" smtClean="0"/>
              <a:t>Some species release toxic substances and can cause harmful “red tides”</a:t>
            </a:r>
          </a:p>
          <a:p>
            <a:pPr lvl="1"/>
            <a:r>
              <a:rPr lang="en-US" smtClean="0"/>
              <a:t>And some are bioluminescent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001000" cy="1143000"/>
          </a:xfrm>
        </p:spPr>
        <p:txBody>
          <a:bodyPr/>
          <a:lstStyle/>
          <a:p>
            <a:r>
              <a:rPr lang="en-US" smtClean="0"/>
              <a:t>Dinoflagellates</a:t>
            </a:r>
          </a:p>
        </p:txBody>
      </p:sp>
      <p:sp>
        <p:nvSpPr>
          <p:cNvPr id="37891" name="Content Placeholder 2"/>
          <p:cNvSpPr>
            <a:spLocks noGrp="1"/>
          </p:cNvSpPr>
          <p:nvPr>
            <p:ph idx="1"/>
          </p:nvPr>
        </p:nvSpPr>
        <p:spPr>
          <a:xfrm>
            <a:off x="304800" y="1447800"/>
            <a:ext cx="8077200" cy="5105400"/>
          </a:xfrm>
        </p:spPr>
        <p:txBody>
          <a:bodyPr/>
          <a:lstStyle/>
          <a:p>
            <a:r>
              <a:rPr lang="en-US" smtClean="0"/>
              <a:t>In addition to blooms of “red tide”, some dinoflagellates release toxins responsible for open sores on fish, crustaceans and bivalves </a:t>
            </a:r>
          </a:p>
        </p:txBody>
      </p:sp>
      <p:pic>
        <p:nvPicPr>
          <p:cNvPr id="37892" name="Picture 7"/>
          <p:cNvPicPr>
            <a:picLocks noChangeAspect="1" noChangeArrowheads="1"/>
          </p:cNvPicPr>
          <p:nvPr/>
        </p:nvPicPr>
        <p:blipFill>
          <a:blip r:embed="rId2"/>
          <a:srcRect/>
          <a:stretch>
            <a:fillRect/>
          </a:stretch>
        </p:blipFill>
        <p:spPr bwMode="auto">
          <a:xfrm>
            <a:off x="533400" y="3200400"/>
            <a:ext cx="3663950" cy="3200400"/>
          </a:xfrm>
          <a:prstGeom prst="rect">
            <a:avLst/>
          </a:prstGeom>
          <a:noFill/>
          <a:ln w="38100">
            <a:noFill/>
            <a:miter lim="800000"/>
            <a:headEnd/>
            <a:tailEnd/>
          </a:ln>
        </p:spPr>
      </p:pic>
      <p:pic>
        <p:nvPicPr>
          <p:cNvPr id="37893" name="Picture 7" descr="noctiluca"/>
          <p:cNvPicPr>
            <a:picLocks noChangeAspect="1" noChangeArrowheads="1"/>
          </p:cNvPicPr>
          <p:nvPr/>
        </p:nvPicPr>
        <p:blipFill>
          <a:blip r:embed="rId3"/>
          <a:srcRect/>
          <a:stretch>
            <a:fillRect/>
          </a:stretch>
        </p:blipFill>
        <p:spPr bwMode="auto">
          <a:xfrm>
            <a:off x="4572000" y="3200400"/>
            <a:ext cx="4021138" cy="3200400"/>
          </a:xfrm>
          <a:prstGeom prst="rect">
            <a:avLst/>
          </a:prstGeom>
          <a:noFill/>
          <a:ln w="9525">
            <a:noFill/>
            <a:miter lim="800000"/>
            <a:headEnd/>
            <a:tailEnd/>
          </a:ln>
        </p:spPr>
      </p:pic>
      <p:sp>
        <p:nvSpPr>
          <p:cNvPr id="6" name="Oval 5"/>
          <p:cNvSpPr/>
          <p:nvPr/>
        </p:nvSpPr>
        <p:spPr>
          <a:xfrm>
            <a:off x="4953000" y="5486400"/>
            <a:ext cx="762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Zooxanthellae</a:t>
            </a:r>
          </a:p>
        </p:txBody>
      </p:sp>
      <p:sp>
        <p:nvSpPr>
          <p:cNvPr id="3" name="Content Placeholder 2"/>
          <p:cNvSpPr>
            <a:spLocks noGrp="1"/>
          </p:cNvSpPr>
          <p:nvPr>
            <p:ph idx="1"/>
          </p:nvPr>
        </p:nvSpPr>
        <p:spPr>
          <a:xfrm>
            <a:off x="457200" y="1600200"/>
            <a:ext cx="8229600" cy="5029200"/>
          </a:xfrm>
        </p:spPr>
        <p:txBody>
          <a:bodyPr rtlCol="0">
            <a:normAutofit lnSpcReduction="10000"/>
          </a:bodyPr>
          <a:lstStyle/>
          <a:p>
            <a:pPr fontAlgn="auto">
              <a:spcAft>
                <a:spcPts val="0"/>
              </a:spcAft>
              <a:buFont typeface="Arial" pitchFamily="34" charset="0"/>
              <a:buChar char="•"/>
              <a:defRPr/>
            </a:pPr>
            <a:r>
              <a:rPr lang="en-US" dirty="0" smtClean="0"/>
              <a:t>A group of </a:t>
            </a:r>
            <a:r>
              <a:rPr lang="en-US" dirty="0" err="1" smtClean="0"/>
              <a:t>dinoflagellates</a:t>
            </a:r>
            <a:r>
              <a:rPr lang="en-US" dirty="0" smtClean="0"/>
              <a:t> called </a:t>
            </a:r>
            <a:r>
              <a:rPr lang="en-US" b="1" dirty="0" err="1" smtClean="0"/>
              <a:t>zooxanthellae</a:t>
            </a:r>
            <a:r>
              <a:rPr lang="en-US" dirty="0" smtClean="0"/>
              <a:t> live in close association with animals such as coral, sea </a:t>
            </a:r>
            <a:r>
              <a:rPr lang="en-US" dirty="0" err="1" smtClean="0"/>
              <a:t>anenomes</a:t>
            </a:r>
            <a:r>
              <a:rPr lang="en-US" dirty="0" smtClean="0"/>
              <a:t>, sponges and giant clams</a:t>
            </a:r>
          </a:p>
          <a:p>
            <a:pPr fontAlgn="auto">
              <a:spcAft>
                <a:spcPts val="0"/>
              </a:spcAft>
              <a:buFont typeface="Arial" pitchFamily="34" charset="0"/>
              <a:buChar char="•"/>
              <a:defRPr/>
            </a:pPr>
            <a:r>
              <a:rPr lang="en-US" dirty="0" smtClean="0"/>
              <a:t>Symbiotic: </a:t>
            </a:r>
            <a:r>
              <a:rPr lang="en-US" dirty="0" err="1" smtClean="0"/>
              <a:t>zooxanthellae</a:t>
            </a:r>
            <a:r>
              <a:rPr lang="en-US" dirty="0" smtClean="0"/>
              <a:t> photosynthesize within the body of an animal host, releasing organic matter and receiving nutrients (in the form of waste products) and shelter in return</a:t>
            </a:r>
          </a:p>
          <a:p>
            <a:pPr fontAlgn="auto">
              <a:spcAft>
                <a:spcPts val="0"/>
              </a:spcAft>
              <a:buFont typeface="Arial" pitchFamily="34" charset="0"/>
              <a:buChar char="•"/>
              <a:defRPr/>
            </a:pPr>
            <a:r>
              <a:rPr lang="en-US" dirty="0"/>
              <a:t>L</a:t>
            </a:r>
            <a:r>
              <a:rPr lang="en-US" dirty="0" smtClean="0"/>
              <a:t>oss of the colorful </a:t>
            </a:r>
            <a:r>
              <a:rPr lang="en-US" dirty="0" err="1" smtClean="0"/>
              <a:t>zooxanthallae</a:t>
            </a:r>
            <a:r>
              <a:rPr lang="en-US" dirty="0" smtClean="0"/>
              <a:t> is behind the phenomenon of </a:t>
            </a:r>
            <a:r>
              <a:rPr lang="en-US" i="1" dirty="0" smtClean="0"/>
              <a:t>coral bleaching</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Images\cas24166_chp14\color_art\cas24166_14_08.jpg"/>
          <p:cNvPicPr>
            <a:picLocks noChangeAspect="1" noChangeArrowheads="1"/>
          </p:cNvPicPr>
          <p:nvPr/>
        </p:nvPicPr>
        <p:blipFill>
          <a:blip r:embed="rId2"/>
          <a:srcRect/>
          <a:stretch>
            <a:fillRect/>
          </a:stretch>
        </p:blipFill>
        <p:spPr bwMode="auto">
          <a:xfrm>
            <a:off x="304800" y="152400"/>
            <a:ext cx="5922963" cy="3657600"/>
          </a:xfrm>
          <a:prstGeom prst="rect">
            <a:avLst/>
          </a:prstGeom>
          <a:noFill/>
          <a:ln w="9525">
            <a:noFill/>
            <a:miter lim="800000"/>
            <a:headEnd/>
            <a:tailEnd/>
          </a:ln>
        </p:spPr>
      </p:pic>
      <p:pic>
        <p:nvPicPr>
          <p:cNvPr id="39939" name="Picture 2"/>
          <p:cNvPicPr>
            <a:picLocks noChangeAspect="1" noChangeArrowheads="1"/>
          </p:cNvPicPr>
          <p:nvPr/>
        </p:nvPicPr>
        <p:blipFill>
          <a:blip r:embed="rId3"/>
          <a:srcRect/>
          <a:stretch>
            <a:fillRect/>
          </a:stretch>
        </p:blipFill>
        <p:spPr bwMode="auto">
          <a:xfrm>
            <a:off x="609600" y="4038600"/>
            <a:ext cx="3859213" cy="2560638"/>
          </a:xfrm>
          <a:prstGeom prst="rect">
            <a:avLst/>
          </a:prstGeom>
          <a:noFill/>
          <a:ln w="9525">
            <a:noFill/>
            <a:miter lim="800000"/>
            <a:headEnd/>
            <a:tailEnd/>
          </a:ln>
        </p:spPr>
      </p:pic>
      <p:sp>
        <p:nvSpPr>
          <p:cNvPr id="39940" name="Rectangle 3"/>
          <p:cNvSpPr>
            <a:spLocks noChangeArrowheads="1"/>
          </p:cNvSpPr>
          <p:nvPr/>
        </p:nvSpPr>
        <p:spPr bwMode="auto">
          <a:xfrm>
            <a:off x="0" y="6611938"/>
            <a:ext cx="4572000" cy="246062"/>
          </a:xfrm>
          <a:prstGeom prst="rect">
            <a:avLst/>
          </a:prstGeom>
          <a:noFill/>
          <a:ln w="9525">
            <a:noFill/>
            <a:miter lim="800000"/>
            <a:headEnd/>
            <a:tailEnd/>
          </a:ln>
        </p:spPr>
        <p:txBody>
          <a:bodyPr>
            <a:spAutoFit/>
          </a:bodyPr>
          <a:lstStyle/>
          <a:p>
            <a:pPr algn="ctr"/>
            <a:r>
              <a:rPr lang="en-US" sz="1000">
                <a:latin typeface="Calibri" pitchFamily="34" charset="0"/>
                <a:hlinkClick r:id="rId4" tooltip="http://www2.watertown.k12.wi.us/pages/fifth_grade_websites.cfm"/>
              </a:rPr>
              <a:t>www2.watertown.k12.wi.us/pagesfifth_grade_websites.cfm</a:t>
            </a:r>
            <a:endParaRPr lang="en-US" sz="1000">
              <a:latin typeface="Calibri" pitchFamily="34" charset="0"/>
            </a:endParaRPr>
          </a:p>
        </p:txBody>
      </p:sp>
      <p:pic>
        <p:nvPicPr>
          <p:cNvPr id="39941" name="Picture 3"/>
          <p:cNvPicPr>
            <a:picLocks noChangeAspect="1" noChangeArrowheads="1"/>
          </p:cNvPicPr>
          <p:nvPr/>
        </p:nvPicPr>
        <p:blipFill>
          <a:blip r:embed="rId5" cstate="print"/>
          <a:srcRect/>
          <a:stretch>
            <a:fillRect/>
          </a:stretch>
        </p:blipFill>
        <p:spPr bwMode="auto">
          <a:xfrm>
            <a:off x="4724400" y="4038600"/>
            <a:ext cx="3908425" cy="2560638"/>
          </a:xfrm>
          <a:prstGeom prst="rect">
            <a:avLst/>
          </a:prstGeom>
          <a:noFill/>
          <a:ln w="9525">
            <a:noFill/>
            <a:miter lim="800000"/>
            <a:headEnd/>
            <a:tailEnd/>
          </a:ln>
        </p:spPr>
      </p:pic>
      <p:sp>
        <p:nvSpPr>
          <p:cNvPr id="39942" name="Rectangle 5"/>
          <p:cNvSpPr>
            <a:spLocks noChangeArrowheads="1"/>
          </p:cNvSpPr>
          <p:nvPr/>
        </p:nvSpPr>
        <p:spPr bwMode="auto">
          <a:xfrm>
            <a:off x="3505200" y="6611938"/>
            <a:ext cx="5638800" cy="246062"/>
          </a:xfrm>
          <a:prstGeom prst="rect">
            <a:avLst/>
          </a:prstGeom>
          <a:noFill/>
          <a:ln w="9525">
            <a:noFill/>
            <a:miter lim="800000"/>
            <a:headEnd/>
            <a:tailEnd/>
          </a:ln>
        </p:spPr>
        <p:txBody>
          <a:bodyPr>
            <a:spAutoFit/>
          </a:bodyPr>
          <a:lstStyle/>
          <a:p>
            <a:pPr algn="r"/>
            <a:r>
              <a:rPr lang="en-US" sz="1000">
                <a:latin typeface="Calibri" pitchFamily="34" charset="0"/>
                <a:hlinkClick r:id="rId6" tooltip="http://www.cgrer.uiowa.edu/people/carmichael/atmos_course/ATMOS_PROJ_99/jlmichfin/main.html"/>
              </a:rPr>
              <a:t>www.cgrer.uiowa.edu/peoplecarmichael/atmos_course/ATMOS_PROJ_99/jlmichfin/main.html</a:t>
            </a:r>
            <a:endParaRPr lang="en-US" sz="1000">
              <a:latin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Corals (and </a:t>
            </a:r>
            <a:r>
              <a:rPr lang="en-US" dirty="0" err="1" smtClean="0"/>
              <a:t>zooxanthellae</a:t>
            </a:r>
            <a:r>
              <a:rPr lang="en-US" dirty="0" smtClean="0"/>
              <a:t>) are stressed by environmental change</a:t>
            </a:r>
            <a:endParaRPr lang="en-US" dirty="0"/>
          </a:p>
        </p:txBody>
      </p:sp>
      <p:sp>
        <p:nvSpPr>
          <p:cNvPr id="40963" name="Content Placeholder 2"/>
          <p:cNvSpPr>
            <a:spLocks noGrp="1"/>
          </p:cNvSpPr>
          <p:nvPr>
            <p:ph idx="1"/>
          </p:nvPr>
        </p:nvSpPr>
        <p:spPr/>
        <p:txBody>
          <a:bodyPr/>
          <a:lstStyle/>
          <a:p>
            <a:r>
              <a:rPr lang="en-US" smtClean="0"/>
              <a:t>A water temperature change of only 1°C above the normal summer high temperature for a few weeks leads to coral bleaching</a:t>
            </a:r>
          </a:p>
          <a:p>
            <a:pPr lvl="1"/>
            <a:r>
              <a:rPr lang="en-US" smtClean="0"/>
              <a:t>Coral expels zooxanthellae or the zooxanthellae expels itself</a:t>
            </a:r>
          </a:p>
          <a:p>
            <a:r>
              <a:rPr lang="en-US" smtClean="0"/>
              <a:t>El Niño events can drive coral bleaching</a:t>
            </a:r>
          </a:p>
          <a:p>
            <a:r>
              <a:rPr lang="en-US" smtClean="0"/>
              <a:t>May be reversible – corals can re-acquire new zooxanthellae if the stress is not too severe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Viruses</a:t>
            </a:r>
          </a:p>
        </p:txBody>
      </p:sp>
      <p:sp>
        <p:nvSpPr>
          <p:cNvPr id="3" name="Content Placeholder 2"/>
          <p:cNvSpPr>
            <a:spLocks noGrp="1"/>
          </p:cNvSpPr>
          <p:nvPr>
            <p:ph idx="1"/>
          </p:nvPr>
        </p:nvSpPr>
        <p:spPr>
          <a:xfrm>
            <a:off x="457200" y="1447800"/>
            <a:ext cx="8229600" cy="5029200"/>
          </a:xfrm>
        </p:spPr>
        <p:txBody>
          <a:bodyPr rtlCol="0">
            <a:normAutofit lnSpcReduction="10000"/>
          </a:bodyPr>
          <a:lstStyle/>
          <a:p>
            <a:pPr fontAlgn="auto">
              <a:spcAft>
                <a:spcPts val="0"/>
              </a:spcAft>
              <a:buFont typeface="Arial" pitchFamily="34" charset="0"/>
              <a:buChar char="•"/>
              <a:defRPr/>
            </a:pPr>
            <a:r>
              <a:rPr lang="en-US" dirty="0" smtClean="0"/>
              <a:t>Although they may not technically constitute a living organism (???), viruses are a critical component of the marine food web</a:t>
            </a:r>
          </a:p>
          <a:p>
            <a:pPr fontAlgn="auto">
              <a:spcAft>
                <a:spcPts val="0"/>
              </a:spcAft>
              <a:buFont typeface="Arial" pitchFamily="34" charset="0"/>
              <a:buChar char="•"/>
              <a:defRPr/>
            </a:pPr>
            <a:r>
              <a:rPr lang="en-US" b="1" dirty="0" smtClean="0"/>
              <a:t>Viruses are particles made up of nucleic acid </a:t>
            </a:r>
            <a:r>
              <a:rPr lang="en-US" dirty="0" smtClean="0"/>
              <a:t>(RNA or DNA) protected by a protein coat</a:t>
            </a:r>
          </a:p>
          <a:p>
            <a:pPr fontAlgn="auto">
              <a:spcAft>
                <a:spcPts val="0"/>
              </a:spcAft>
              <a:buFont typeface="Arial" pitchFamily="34" charset="0"/>
              <a:buChar char="•"/>
              <a:defRPr/>
            </a:pPr>
            <a:r>
              <a:rPr lang="en-US" dirty="0" smtClean="0"/>
              <a:t>They are parasites that reproduce and develop only with the aid of a living cell</a:t>
            </a:r>
          </a:p>
          <a:p>
            <a:pPr fontAlgn="auto">
              <a:spcAft>
                <a:spcPts val="0"/>
              </a:spcAft>
              <a:buFont typeface="Arial" pitchFamily="34" charset="0"/>
              <a:buChar char="•"/>
              <a:defRPr/>
            </a:pPr>
            <a:r>
              <a:rPr lang="en-US" dirty="0" smtClean="0"/>
              <a:t>Viruses are minute, measuring 20-200 nanometers (a nanometer is one-billionth of a meter)!</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Coccolithophorids</a:t>
            </a:r>
          </a:p>
        </p:txBody>
      </p:sp>
      <p:sp>
        <p:nvSpPr>
          <p:cNvPr id="41987" name="Content Placeholder 2"/>
          <p:cNvSpPr>
            <a:spLocks noGrp="1"/>
          </p:cNvSpPr>
          <p:nvPr>
            <p:ph idx="1"/>
          </p:nvPr>
        </p:nvSpPr>
        <p:spPr/>
        <p:txBody>
          <a:bodyPr/>
          <a:lstStyle/>
          <a:p>
            <a:r>
              <a:rPr lang="en-US" b="1" smtClean="0"/>
              <a:t>Coccolithophorids </a:t>
            </a:r>
            <a:r>
              <a:rPr lang="en-US" smtClean="0"/>
              <a:t>are unicellular protists covered with ornamental plates made of </a:t>
            </a:r>
            <a:r>
              <a:rPr lang="en-US" b="1" smtClean="0"/>
              <a:t>calcium carbonate </a:t>
            </a:r>
            <a:r>
              <a:rPr lang="en-US" smtClean="0"/>
              <a:t>(CaCo</a:t>
            </a:r>
            <a:r>
              <a:rPr lang="en-US" baseline="-25000" smtClean="0"/>
              <a:t>3</a:t>
            </a:r>
            <a:r>
              <a:rPr lang="en-US" smtClean="0"/>
              <a:t>)</a:t>
            </a:r>
          </a:p>
          <a:p>
            <a:r>
              <a:rPr lang="en-US" smtClean="0"/>
              <a:t>Form seasonal blooms in North Atlantic</a:t>
            </a:r>
          </a:p>
          <a:p>
            <a:r>
              <a:rPr lang="en-US" smtClean="0"/>
              <a:t>Produce dimethyl sulfide, which alters climate patterns!</a:t>
            </a:r>
          </a:p>
          <a:p>
            <a:pPr lvl="1"/>
            <a:r>
              <a:rPr lang="en-US" smtClean="0"/>
              <a:t>Long considered to be the                                 “smell of the sea”</a:t>
            </a:r>
          </a:p>
          <a:p>
            <a:endParaRPr lang="en-US" smtClean="0"/>
          </a:p>
        </p:txBody>
      </p:sp>
      <p:pic>
        <p:nvPicPr>
          <p:cNvPr id="41988" name="Picture 3" descr="Go to fullsize image">
            <a:hlinkClick r:id="rId2"/>
          </p:cNvPr>
          <p:cNvPicPr>
            <a:picLocks noChangeAspect="1" noChangeArrowheads="1"/>
          </p:cNvPicPr>
          <p:nvPr/>
        </p:nvPicPr>
        <p:blipFill>
          <a:blip r:embed="rId3"/>
          <a:srcRect/>
          <a:stretch>
            <a:fillRect/>
          </a:stretch>
        </p:blipFill>
        <p:spPr bwMode="auto">
          <a:xfrm>
            <a:off x="6096000" y="4267200"/>
            <a:ext cx="2359025" cy="232568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1143000"/>
          </a:xfrm>
        </p:spPr>
        <p:txBody>
          <a:bodyPr/>
          <a:lstStyle/>
          <a:p>
            <a:r>
              <a:rPr lang="en-US" smtClean="0"/>
              <a:t>Coccolithophorids from space!</a:t>
            </a:r>
          </a:p>
        </p:txBody>
      </p:sp>
      <p:pic>
        <p:nvPicPr>
          <p:cNvPr id="43011" name="Picture 4" descr="cornwall-bloom_ehux.jpg"/>
          <p:cNvPicPr>
            <a:picLocks noChangeAspect="1" noChangeArrowheads="1"/>
          </p:cNvPicPr>
          <p:nvPr/>
        </p:nvPicPr>
        <p:blipFill>
          <a:blip r:embed="rId2"/>
          <a:srcRect/>
          <a:stretch>
            <a:fillRect/>
          </a:stretch>
        </p:blipFill>
        <p:spPr bwMode="auto">
          <a:xfrm>
            <a:off x="1524000" y="1524000"/>
            <a:ext cx="62865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Foraminiferans</a:t>
            </a:r>
          </a:p>
        </p:txBody>
      </p:sp>
      <p:sp>
        <p:nvSpPr>
          <p:cNvPr id="44035" name="Content Placeholder 2"/>
          <p:cNvSpPr>
            <a:spLocks noGrp="1"/>
          </p:cNvSpPr>
          <p:nvPr>
            <p:ph idx="1"/>
          </p:nvPr>
        </p:nvSpPr>
        <p:spPr>
          <a:xfrm>
            <a:off x="457200" y="1600200"/>
            <a:ext cx="8229600" cy="5029200"/>
          </a:xfrm>
        </p:spPr>
        <p:txBody>
          <a:bodyPr/>
          <a:lstStyle/>
          <a:p>
            <a:r>
              <a:rPr lang="en-US" b="1" smtClean="0"/>
              <a:t>Foraminiferans</a:t>
            </a:r>
            <a:r>
              <a:rPr lang="en-US" smtClean="0"/>
              <a:t> (“forams”) are marine protists that also have a shell made of CaCo</a:t>
            </a:r>
            <a:r>
              <a:rPr lang="en-US" baseline="-25000" smtClean="0"/>
              <a:t>3</a:t>
            </a:r>
          </a:p>
          <a:p>
            <a:r>
              <a:rPr lang="en-US" smtClean="0"/>
              <a:t>Animal-like; possess </a:t>
            </a:r>
            <a:r>
              <a:rPr lang="en-US" i="1" smtClean="0"/>
              <a:t>pseudopodia</a:t>
            </a:r>
            <a:r>
              <a:rPr lang="en-US" smtClean="0"/>
              <a:t> – extensions of the cytoplasm used for trapping diatoms and other suspended material in the water</a:t>
            </a:r>
          </a:p>
          <a:p>
            <a:r>
              <a:rPr lang="en-US" smtClean="0"/>
              <a:t>Benthic or planktonic</a:t>
            </a:r>
          </a:p>
          <a:p>
            <a:r>
              <a:rPr lang="en-US" smtClean="0"/>
              <a:t>Important indicators of past                              climate change</a:t>
            </a:r>
          </a:p>
          <a:p>
            <a:r>
              <a:rPr lang="en-US" smtClean="0"/>
              <a:t>Form foraminiferous oozes </a:t>
            </a:r>
          </a:p>
        </p:txBody>
      </p:sp>
      <p:pic>
        <p:nvPicPr>
          <p:cNvPr id="44036" name="Picture 3" descr="05_10"/>
          <p:cNvPicPr>
            <a:picLocks noChangeAspect="1" noChangeArrowheads="1"/>
          </p:cNvPicPr>
          <p:nvPr>
            <p:custDataLst>
              <p:tags r:id="rId1"/>
            </p:custDataLst>
          </p:nvPr>
        </p:nvPicPr>
        <p:blipFill>
          <a:blip r:embed="rId4" cstate="print"/>
          <a:srcRect/>
          <a:stretch>
            <a:fillRect/>
          </a:stretch>
        </p:blipFill>
        <p:spPr bwMode="auto">
          <a:xfrm>
            <a:off x="5791200" y="4267200"/>
            <a:ext cx="2895600" cy="226853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Radiolarians</a:t>
            </a:r>
          </a:p>
        </p:txBody>
      </p:sp>
      <p:sp>
        <p:nvSpPr>
          <p:cNvPr id="3" name="Content Placeholder 2"/>
          <p:cNvSpPr>
            <a:spLocks noGrp="1"/>
          </p:cNvSpPr>
          <p:nvPr>
            <p:ph idx="1"/>
          </p:nvPr>
        </p:nvSpPr>
        <p:spPr>
          <a:xfrm>
            <a:off x="304800" y="1371600"/>
            <a:ext cx="8382000" cy="5257800"/>
          </a:xfrm>
        </p:spPr>
        <p:txBody>
          <a:bodyPr rtlCol="0">
            <a:normAutofit lnSpcReduction="10000"/>
          </a:bodyPr>
          <a:lstStyle/>
          <a:p>
            <a:pPr fontAlgn="auto">
              <a:spcAft>
                <a:spcPts val="0"/>
              </a:spcAft>
              <a:buFont typeface="Arial" pitchFamily="34" charset="0"/>
              <a:buChar char="•"/>
              <a:defRPr/>
            </a:pPr>
            <a:r>
              <a:rPr lang="en-US" b="1" dirty="0" smtClean="0"/>
              <a:t>Radiolarians </a:t>
            </a:r>
            <a:r>
              <a:rPr lang="en-US" dirty="0" smtClean="0"/>
              <a:t>are </a:t>
            </a:r>
            <a:r>
              <a:rPr lang="en-US" dirty="0" err="1" smtClean="0"/>
              <a:t>planktonic</a:t>
            </a:r>
            <a:r>
              <a:rPr lang="en-US" dirty="0" smtClean="0"/>
              <a:t> marine </a:t>
            </a:r>
            <a:r>
              <a:rPr lang="en-US" dirty="0" err="1" smtClean="0"/>
              <a:t>protists</a:t>
            </a:r>
            <a:r>
              <a:rPr lang="en-US" dirty="0" smtClean="0"/>
              <a:t> that secrete elaborate shells made of silica and other materials</a:t>
            </a:r>
          </a:p>
          <a:p>
            <a:pPr fontAlgn="auto">
              <a:spcAft>
                <a:spcPts val="0"/>
              </a:spcAft>
              <a:buFont typeface="Arial" pitchFamily="34" charset="0"/>
              <a:buChar char="•"/>
              <a:defRPr/>
            </a:pPr>
            <a:r>
              <a:rPr lang="en-US" dirty="0" smtClean="0"/>
              <a:t>Cells are typically spherical with radiating spines</a:t>
            </a:r>
          </a:p>
          <a:p>
            <a:pPr fontAlgn="auto">
              <a:spcAft>
                <a:spcPts val="0"/>
              </a:spcAft>
              <a:buFont typeface="Arial" pitchFamily="34" charset="0"/>
              <a:buChar char="•"/>
              <a:defRPr/>
            </a:pPr>
            <a:r>
              <a:rPr lang="en-US" dirty="0" smtClean="0"/>
              <a:t>Animal-like                                                              with                                                                    pseudopodia</a:t>
            </a:r>
          </a:p>
          <a:p>
            <a:pPr fontAlgn="auto">
              <a:spcAft>
                <a:spcPts val="0"/>
              </a:spcAft>
              <a:buFont typeface="Arial" pitchFamily="34" charset="0"/>
              <a:buChar char="•"/>
              <a:defRPr/>
            </a:pPr>
            <a:r>
              <a:rPr lang="en-US" dirty="0" smtClean="0"/>
              <a:t>Radiolarian                                                              ooze!        </a:t>
            </a:r>
          </a:p>
          <a:p>
            <a:pPr fontAlgn="auto">
              <a:spcAft>
                <a:spcPts val="0"/>
              </a:spcAft>
              <a:buFont typeface="Arial" pitchFamily="34" charset="0"/>
              <a:buChar char="•"/>
              <a:defRPr/>
            </a:pPr>
            <a:endParaRPr lang="en-US" b="1" dirty="0"/>
          </a:p>
        </p:txBody>
      </p:sp>
      <p:pic>
        <p:nvPicPr>
          <p:cNvPr id="45060" name="Picture 6" descr="radiolarians"/>
          <p:cNvPicPr>
            <a:picLocks noChangeAspect="1" noChangeArrowheads="1"/>
          </p:cNvPicPr>
          <p:nvPr/>
        </p:nvPicPr>
        <p:blipFill>
          <a:blip r:embed="rId4"/>
          <a:srcRect/>
          <a:stretch>
            <a:fillRect/>
          </a:stretch>
        </p:blipFill>
        <p:spPr bwMode="auto">
          <a:xfrm>
            <a:off x="5410200" y="3962400"/>
            <a:ext cx="3552825" cy="2103438"/>
          </a:xfrm>
          <a:prstGeom prst="rect">
            <a:avLst/>
          </a:prstGeom>
          <a:noFill/>
          <a:ln w="9525">
            <a:noFill/>
            <a:miter lim="800000"/>
            <a:headEnd/>
            <a:tailEnd/>
          </a:ln>
        </p:spPr>
      </p:pic>
      <p:sp>
        <p:nvSpPr>
          <p:cNvPr id="45061" name="Rectangle 7"/>
          <p:cNvSpPr>
            <a:spLocks noChangeArrowheads="1"/>
          </p:cNvSpPr>
          <p:nvPr/>
        </p:nvSpPr>
        <p:spPr bwMode="auto">
          <a:xfrm>
            <a:off x="5376863" y="6248400"/>
            <a:ext cx="3767137" cy="214313"/>
          </a:xfrm>
          <a:prstGeom prst="rect">
            <a:avLst/>
          </a:prstGeom>
          <a:noFill/>
          <a:ln w="9525">
            <a:noFill/>
            <a:miter lim="800000"/>
            <a:headEnd/>
            <a:tailEnd/>
          </a:ln>
        </p:spPr>
        <p:txBody>
          <a:bodyPr wrap="none">
            <a:spAutoFit/>
          </a:bodyPr>
          <a:lstStyle/>
          <a:p>
            <a:r>
              <a:rPr lang="en-US" sz="800">
                <a:latin typeface="Verdana" pitchFamily="34" charset="0"/>
              </a:rPr>
              <a:t>http://micro.magnet.fsu.edu/micro/gallery/radiolarians/radiohead.jpg</a:t>
            </a:r>
          </a:p>
        </p:txBody>
      </p:sp>
      <p:pic>
        <p:nvPicPr>
          <p:cNvPr id="45062" name="Picture 3" descr="05_11"/>
          <p:cNvPicPr>
            <a:picLocks noChangeAspect="1" noChangeArrowheads="1"/>
          </p:cNvPicPr>
          <p:nvPr>
            <p:custDataLst>
              <p:tags r:id="rId1"/>
            </p:custDataLst>
          </p:nvPr>
        </p:nvPicPr>
        <p:blipFill>
          <a:blip r:embed="rId5"/>
          <a:srcRect/>
          <a:stretch>
            <a:fillRect/>
          </a:stretch>
        </p:blipFill>
        <p:spPr bwMode="auto">
          <a:xfrm>
            <a:off x="2895600" y="3581400"/>
            <a:ext cx="2409825" cy="27432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Ciliates</a:t>
            </a:r>
          </a:p>
        </p:txBody>
      </p:sp>
      <p:sp>
        <p:nvSpPr>
          <p:cNvPr id="46083" name="Content Placeholder 2"/>
          <p:cNvSpPr>
            <a:spLocks noGrp="1"/>
          </p:cNvSpPr>
          <p:nvPr>
            <p:ph idx="1"/>
          </p:nvPr>
        </p:nvSpPr>
        <p:spPr/>
        <p:txBody>
          <a:bodyPr/>
          <a:lstStyle/>
          <a:p>
            <a:r>
              <a:rPr lang="en-US" b="1" smtClean="0"/>
              <a:t>Ciliates </a:t>
            </a:r>
            <a:r>
              <a:rPr lang="en-US" smtClean="0"/>
              <a:t>are protists with many hair-like </a:t>
            </a:r>
            <a:r>
              <a:rPr lang="en-US" b="1" smtClean="0"/>
              <a:t>cilia</a:t>
            </a:r>
            <a:r>
              <a:rPr lang="en-US" smtClean="0"/>
              <a:t> used in locomotion and feeding</a:t>
            </a:r>
          </a:p>
          <a:p>
            <a:r>
              <a:rPr lang="en-US" smtClean="0"/>
              <a:t>Planktonic or benthic </a:t>
            </a:r>
          </a:p>
          <a:p>
            <a:r>
              <a:rPr lang="en-US" b="1" smtClean="0"/>
              <a:t>Tintinnids</a:t>
            </a:r>
            <a:r>
              <a:rPr lang="en-US" smtClean="0"/>
              <a:t> are common ciliates that build vase-like cases or </a:t>
            </a:r>
            <a:r>
              <a:rPr lang="en-US" i="1" smtClean="0"/>
              <a:t>loricas</a:t>
            </a:r>
            <a:r>
              <a:rPr lang="en-US" smtClean="0"/>
              <a:t> made up                      tiny particles such as sand grains</a:t>
            </a:r>
          </a:p>
          <a:p>
            <a:r>
              <a:rPr lang="en-US" smtClean="0"/>
              <a:t>Important grazers in the microbial                     loop!</a:t>
            </a:r>
          </a:p>
        </p:txBody>
      </p:sp>
      <p:pic>
        <p:nvPicPr>
          <p:cNvPr id="46084" name="Picture 3" descr="05_12"/>
          <p:cNvPicPr>
            <a:picLocks noChangeAspect="1" noChangeArrowheads="1"/>
          </p:cNvPicPr>
          <p:nvPr>
            <p:custDataLst>
              <p:tags r:id="rId1"/>
            </p:custDataLst>
          </p:nvPr>
        </p:nvPicPr>
        <p:blipFill>
          <a:blip r:embed="rId3"/>
          <a:srcRect/>
          <a:stretch>
            <a:fillRect/>
          </a:stretch>
        </p:blipFill>
        <p:spPr bwMode="auto">
          <a:xfrm>
            <a:off x="6705600" y="3962400"/>
            <a:ext cx="2100263" cy="275113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And finally…</a:t>
            </a:r>
          </a:p>
        </p:txBody>
      </p:sp>
      <p:sp>
        <p:nvSpPr>
          <p:cNvPr id="47107" name="Content Placeholder 2"/>
          <p:cNvSpPr>
            <a:spLocks noGrp="1"/>
          </p:cNvSpPr>
          <p:nvPr>
            <p:ph idx="1"/>
          </p:nvPr>
        </p:nvSpPr>
        <p:spPr>
          <a:xfrm>
            <a:off x="457200" y="1447800"/>
            <a:ext cx="8229600" cy="5029200"/>
          </a:xfrm>
        </p:spPr>
        <p:txBody>
          <a:bodyPr/>
          <a:lstStyle/>
          <a:p>
            <a:r>
              <a:rPr lang="en-US" b="1" smtClean="0"/>
              <a:t>Fungi </a:t>
            </a:r>
            <a:r>
              <a:rPr lang="en-US" smtClean="0"/>
              <a:t>are eukaryotic organisms belonging to the Kingdom Fungi</a:t>
            </a:r>
          </a:p>
          <a:p>
            <a:r>
              <a:rPr lang="en-US" smtClean="0"/>
              <a:t>All are heterotrophic</a:t>
            </a:r>
          </a:p>
          <a:p>
            <a:r>
              <a:rPr lang="en-US" smtClean="0"/>
              <a:t>Can be unicellular or multicellular</a:t>
            </a:r>
          </a:p>
          <a:p>
            <a:r>
              <a:rPr lang="en-US" smtClean="0"/>
              <a:t>1,500 known species of marine fungi</a:t>
            </a:r>
          </a:p>
          <a:p>
            <a:r>
              <a:rPr lang="en-US" i="1" smtClean="0"/>
              <a:t>Absorb</a:t>
            </a:r>
            <a:r>
              <a:rPr lang="en-US" smtClean="0"/>
              <a:t> nutrients from their environment</a:t>
            </a:r>
          </a:p>
          <a:p>
            <a:r>
              <a:rPr lang="en-US" smtClean="0"/>
              <a:t>Important decomposers in the marine environment, but also parasitic (disease-causing)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Images\cas24166_chp05\Photos\cas24166_05_14.jpg"/>
          <p:cNvPicPr>
            <a:picLocks noChangeAspect="1" noChangeArrowheads="1"/>
          </p:cNvPicPr>
          <p:nvPr/>
        </p:nvPicPr>
        <p:blipFill>
          <a:blip r:embed="rId2"/>
          <a:srcRect/>
          <a:stretch>
            <a:fillRect/>
          </a:stretch>
        </p:blipFill>
        <p:spPr bwMode="auto">
          <a:xfrm>
            <a:off x="1219200" y="1371600"/>
            <a:ext cx="7045325" cy="5029200"/>
          </a:xfrm>
          <a:prstGeom prst="rect">
            <a:avLst/>
          </a:prstGeom>
          <a:noFill/>
          <a:ln w="9525">
            <a:noFill/>
            <a:miter lim="800000"/>
            <a:headEnd/>
            <a:tailEnd/>
          </a:ln>
        </p:spPr>
      </p:pic>
      <p:sp>
        <p:nvSpPr>
          <p:cNvPr id="48131" name="Title 2"/>
          <p:cNvSpPr>
            <a:spLocks noGrp="1"/>
          </p:cNvSpPr>
          <p:nvPr>
            <p:ph type="title"/>
          </p:nvPr>
        </p:nvSpPr>
        <p:spPr/>
        <p:txBody>
          <a:bodyPr/>
          <a:lstStyle/>
          <a:p>
            <a:r>
              <a:rPr lang="en-US" smtClean="0"/>
              <a:t>Marine Fungi</a:t>
            </a:r>
          </a:p>
        </p:txBody>
      </p:sp>
      <p:cxnSp>
        <p:nvCxnSpPr>
          <p:cNvPr id="5" name="Straight Arrow Connector 4"/>
          <p:cNvCxnSpPr/>
          <p:nvPr/>
        </p:nvCxnSpPr>
        <p:spPr>
          <a:xfrm>
            <a:off x="1676400" y="3200400"/>
            <a:ext cx="838200" cy="76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514600" y="3887788"/>
            <a:ext cx="762000" cy="30321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810000" y="4191000"/>
            <a:ext cx="83820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53000" y="4800600"/>
            <a:ext cx="685800" cy="609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7086600" y="5105400"/>
            <a:ext cx="68580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7696200" y="304800"/>
            <a:ext cx="1246188" cy="1828800"/>
          </a:xfrm>
          <a:prstGeom prst="rect">
            <a:avLst/>
          </a:prstGeom>
          <a:noFill/>
          <a:ln w="9525">
            <a:noFill/>
            <a:miter lim="800000"/>
            <a:headEnd/>
            <a:tailEnd/>
          </a:ln>
        </p:spPr>
      </p:pic>
      <p:sp>
        <p:nvSpPr>
          <p:cNvPr id="6147" name="Title 1"/>
          <p:cNvSpPr>
            <a:spLocks noGrp="1"/>
          </p:cNvSpPr>
          <p:nvPr>
            <p:ph type="title"/>
          </p:nvPr>
        </p:nvSpPr>
        <p:spPr>
          <a:xfrm>
            <a:off x="0" y="274638"/>
            <a:ext cx="8229600" cy="1143000"/>
          </a:xfrm>
        </p:spPr>
        <p:txBody>
          <a:bodyPr/>
          <a:lstStyle/>
          <a:p>
            <a:r>
              <a:rPr lang="en-US" smtClean="0"/>
              <a:t>You can swim, but you can’t hide</a:t>
            </a:r>
          </a:p>
        </p:txBody>
      </p:sp>
      <p:sp>
        <p:nvSpPr>
          <p:cNvPr id="3" name="Content Placeholder 2"/>
          <p:cNvSpPr>
            <a:spLocks noGrp="1"/>
          </p:cNvSpPr>
          <p:nvPr>
            <p:ph idx="1"/>
          </p:nvPr>
        </p:nvSpPr>
        <p:spPr>
          <a:xfrm>
            <a:off x="457200" y="1447800"/>
            <a:ext cx="8229600" cy="5105400"/>
          </a:xfrm>
        </p:spPr>
        <p:txBody>
          <a:bodyPr rtlCol="0">
            <a:normAutofit fontScale="92500" lnSpcReduction="10000"/>
          </a:bodyPr>
          <a:lstStyle/>
          <a:p>
            <a:pPr fontAlgn="auto">
              <a:spcAft>
                <a:spcPts val="0"/>
              </a:spcAft>
              <a:buFont typeface="Arial" pitchFamily="34" charset="0"/>
              <a:buChar char="•"/>
              <a:defRPr/>
            </a:pPr>
            <a:r>
              <a:rPr lang="en-US" dirty="0" smtClean="0"/>
              <a:t>Viruses are everywhere in the marine environment</a:t>
            </a:r>
          </a:p>
          <a:p>
            <a:pPr fontAlgn="auto">
              <a:spcAft>
                <a:spcPts val="0"/>
              </a:spcAft>
              <a:buFont typeface="Arial" pitchFamily="34" charset="0"/>
              <a:buChar char="•"/>
              <a:defRPr/>
            </a:pPr>
            <a:r>
              <a:rPr lang="en-US" dirty="0" smtClean="0"/>
              <a:t>They parasitize bacteria and plankton (and everyone else) releasing organic matter into the ocean</a:t>
            </a:r>
          </a:p>
          <a:p>
            <a:pPr lvl="1" fontAlgn="auto">
              <a:spcAft>
                <a:spcPts val="0"/>
              </a:spcAft>
              <a:buFont typeface="Arial" pitchFamily="34" charset="0"/>
              <a:buChar char="–"/>
              <a:defRPr/>
            </a:pPr>
            <a:r>
              <a:rPr lang="en-US" dirty="0" smtClean="0"/>
              <a:t>Provides organic compounds to be grazed upon by other members of the microbial community</a:t>
            </a:r>
          </a:p>
          <a:p>
            <a:pPr lvl="1" fontAlgn="auto">
              <a:spcAft>
                <a:spcPts val="0"/>
              </a:spcAft>
              <a:buFont typeface="Arial" pitchFamily="34" charset="0"/>
              <a:buChar char="–"/>
              <a:defRPr/>
            </a:pPr>
            <a:r>
              <a:rPr lang="en-US" dirty="0" smtClean="0"/>
              <a:t>Releases nutrients which may be used by photosynthetic organisms</a:t>
            </a:r>
          </a:p>
          <a:p>
            <a:pPr lvl="1" fontAlgn="auto">
              <a:spcAft>
                <a:spcPts val="0"/>
              </a:spcAft>
              <a:buFont typeface="Arial" pitchFamily="34" charset="0"/>
              <a:buChar char="–"/>
              <a:defRPr/>
            </a:pPr>
            <a:r>
              <a:rPr lang="en-US" dirty="0" smtClean="0"/>
              <a:t>May be responsible for half of the bacterial mortality in aquatic ecosystems and substantial amounts in phytoplankton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Viruses</a:t>
            </a:r>
          </a:p>
        </p:txBody>
      </p:sp>
      <p:sp>
        <p:nvSpPr>
          <p:cNvPr id="7171" name="Content Placeholder 2"/>
          <p:cNvSpPr>
            <a:spLocks noGrp="1"/>
          </p:cNvSpPr>
          <p:nvPr>
            <p:ph idx="1"/>
          </p:nvPr>
        </p:nvSpPr>
        <p:spPr>
          <a:xfrm>
            <a:off x="457200" y="1447800"/>
            <a:ext cx="8229600" cy="4876800"/>
          </a:xfrm>
        </p:spPr>
        <p:txBody>
          <a:bodyPr/>
          <a:lstStyle/>
          <a:p>
            <a:r>
              <a:rPr lang="en-US" smtClean="0"/>
              <a:t>The amount of viruses in a given environment is directly related to the abundance of the microbial life, which they invade</a:t>
            </a:r>
          </a:p>
          <a:p>
            <a:r>
              <a:rPr lang="en-US" smtClean="0"/>
              <a:t>Viruses are now recognized as the most abundant ‘biological’ organisms in the ocean</a:t>
            </a:r>
          </a:p>
          <a:p>
            <a:r>
              <a:rPr lang="en-US" smtClean="0"/>
              <a:t>For every liter of Long Island Sound water, there are 100,000,000,000 viruses!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Prokaryotes</a:t>
            </a:r>
          </a:p>
        </p:txBody>
      </p:sp>
      <p:sp>
        <p:nvSpPr>
          <p:cNvPr id="8195" name="Content Placeholder 2"/>
          <p:cNvSpPr>
            <a:spLocks noGrp="1"/>
          </p:cNvSpPr>
          <p:nvPr>
            <p:ph idx="1"/>
          </p:nvPr>
        </p:nvSpPr>
        <p:spPr>
          <a:xfrm>
            <a:off x="457200" y="1600200"/>
            <a:ext cx="8229600" cy="4724400"/>
          </a:xfrm>
        </p:spPr>
        <p:txBody>
          <a:bodyPr/>
          <a:lstStyle/>
          <a:p>
            <a:r>
              <a:rPr lang="en-US" b="1" smtClean="0"/>
              <a:t>Prokaryotes </a:t>
            </a:r>
            <a:r>
              <a:rPr lang="en-US" smtClean="0"/>
              <a:t>are the smallest and structurally simplest true-living organisms, and the oldest life forms on Earth</a:t>
            </a:r>
          </a:p>
          <a:p>
            <a:r>
              <a:rPr lang="en-US" smtClean="0"/>
              <a:t>Prokaryotes are </a:t>
            </a:r>
            <a:r>
              <a:rPr lang="en-US" b="1" smtClean="0"/>
              <a:t>unicellular</a:t>
            </a:r>
            <a:r>
              <a:rPr lang="en-US" smtClean="0"/>
              <a:t> organisms which lack a nucleus and other membrane-bound organelles</a:t>
            </a:r>
          </a:p>
          <a:p>
            <a:r>
              <a:rPr lang="en-US" b="1" smtClean="0"/>
              <a:t>Prokaryotes include all members of Domains Archaea and Bacteria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Prokaryotes: Domain Bacteria</a:t>
            </a:r>
          </a:p>
        </p:txBody>
      </p:sp>
      <p:sp>
        <p:nvSpPr>
          <p:cNvPr id="9219" name="Content Placeholder 2"/>
          <p:cNvSpPr>
            <a:spLocks noGrp="1"/>
          </p:cNvSpPr>
          <p:nvPr>
            <p:ph idx="1"/>
          </p:nvPr>
        </p:nvSpPr>
        <p:spPr>
          <a:xfrm>
            <a:off x="457200" y="1600200"/>
            <a:ext cx="8229600" cy="4953000"/>
          </a:xfrm>
        </p:spPr>
        <p:txBody>
          <a:bodyPr/>
          <a:lstStyle/>
          <a:p>
            <a:r>
              <a:rPr lang="en-US" smtClean="0"/>
              <a:t>Bacteria (Domain Bacteria) appear to have branched out very early on the tree of life and are genetically distinct from Archaea and eukaryotes (Domain Eukarya)</a:t>
            </a:r>
          </a:p>
          <a:p>
            <a:r>
              <a:rPr lang="en-US" smtClean="0"/>
              <a:t>They are abundant in all parts of the ocean</a:t>
            </a:r>
          </a:p>
          <a:p>
            <a:r>
              <a:rPr lang="en-US" smtClean="0"/>
              <a:t>Bacteria are vital to life on Earth                     because they ensure the recycling                           of essential nutrients in oceanic                food webs</a:t>
            </a:r>
          </a:p>
          <a:p>
            <a:endParaRPr lang="en-US" smtClean="0"/>
          </a:p>
        </p:txBody>
      </p:sp>
      <p:pic>
        <p:nvPicPr>
          <p:cNvPr id="9220" name="Picture 6" descr="05_01"/>
          <p:cNvPicPr>
            <a:picLocks noChangeAspect="1" noChangeArrowheads="1"/>
          </p:cNvPicPr>
          <p:nvPr>
            <p:custDataLst>
              <p:tags r:id="rId1"/>
            </p:custDataLst>
          </p:nvPr>
        </p:nvPicPr>
        <p:blipFill>
          <a:blip r:embed="rId3"/>
          <a:srcRect/>
          <a:stretch>
            <a:fillRect/>
          </a:stretch>
        </p:blipFill>
        <p:spPr bwMode="auto">
          <a:xfrm>
            <a:off x="6705600" y="4419600"/>
            <a:ext cx="2000250" cy="20113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Bacteria</a:t>
            </a:r>
          </a:p>
        </p:txBody>
      </p:sp>
      <p:sp>
        <p:nvSpPr>
          <p:cNvPr id="10243" name="Content Placeholder 2"/>
          <p:cNvSpPr>
            <a:spLocks noGrp="1"/>
          </p:cNvSpPr>
          <p:nvPr>
            <p:ph idx="1"/>
          </p:nvPr>
        </p:nvSpPr>
        <p:spPr/>
        <p:txBody>
          <a:bodyPr/>
          <a:lstStyle/>
          <a:p>
            <a:r>
              <a:rPr lang="en-US" smtClean="0"/>
              <a:t>Most organic matter is decomposed by bacteria</a:t>
            </a:r>
          </a:p>
          <a:p>
            <a:r>
              <a:rPr lang="en-US" smtClean="0"/>
              <a:t>Bacteria constitute a major part of the organic matter that feeds countless bottom-dwelling animals</a:t>
            </a:r>
          </a:p>
          <a:p>
            <a:r>
              <a:rPr lang="en-US" smtClean="0"/>
              <a:t>Organic particles sinking in the water column are composed mostly of bacteria!</a:t>
            </a:r>
          </a:p>
          <a:p>
            <a:pPr lvl="1"/>
            <a:r>
              <a:rPr lang="en-US" smtClean="0"/>
              <a:t>Very important food source!</a:t>
            </a:r>
          </a:p>
          <a:p>
            <a:endParaRPr lang="en-US" smtClean="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PHOTO\05_01.JPG"/>
</p:tagLst>
</file>

<file path=ppt/tags/tag2.xml><?xml version="1.0" encoding="utf-8"?>
<p:tagLst xmlns:a="http://schemas.openxmlformats.org/drawingml/2006/main" xmlns:r="http://schemas.openxmlformats.org/officeDocument/2006/relationships" xmlns:p="http://schemas.openxmlformats.org/presentationml/2006/main">
  <p:tag name="PICTUREPATH" val="..\PHOTO\TA05_01.JPG"/>
</p:tagLst>
</file>

<file path=ppt/tags/tag3.xml><?xml version="1.0" encoding="utf-8"?>
<p:tagLst xmlns:a="http://schemas.openxmlformats.org/drawingml/2006/main" xmlns:r="http://schemas.openxmlformats.org/officeDocument/2006/relationships" xmlns:p="http://schemas.openxmlformats.org/presentationml/2006/main">
  <p:tag name="PICTUREPATH" val="..\..\TMP_CHAPTER\16_28.JPG"/>
</p:tagLst>
</file>

<file path=ppt/tags/tag4.xml><?xml version="1.0" encoding="utf-8"?>
<p:tagLst xmlns:a="http://schemas.openxmlformats.org/drawingml/2006/main" xmlns:r="http://schemas.openxmlformats.org/officeDocument/2006/relationships" xmlns:p="http://schemas.openxmlformats.org/presentationml/2006/main">
  <p:tag name="PICTUREPATH" val="..\ART\04_24.JPG"/>
</p:tagLst>
</file>

<file path=ppt/tags/tag5.xml><?xml version="1.0" encoding="utf-8"?>
<p:tagLst xmlns:a="http://schemas.openxmlformats.org/drawingml/2006/main" xmlns:r="http://schemas.openxmlformats.org/officeDocument/2006/relationships" xmlns:p="http://schemas.openxmlformats.org/presentationml/2006/main">
  <p:tag name="PICTUREPATH" val="..\PHOTO\05_10.JPG"/>
</p:tagLst>
</file>

<file path=ppt/tags/tag6.xml><?xml version="1.0" encoding="utf-8"?>
<p:tagLst xmlns:a="http://schemas.openxmlformats.org/drawingml/2006/main" xmlns:r="http://schemas.openxmlformats.org/officeDocument/2006/relationships" xmlns:p="http://schemas.openxmlformats.org/presentationml/2006/main">
  <p:tag name="PICTUREPATH" val="..\ART\05_11.JPG"/>
</p:tagLst>
</file>

<file path=ppt/tags/tag7.xml><?xml version="1.0" encoding="utf-8"?>
<p:tagLst xmlns:a="http://schemas.openxmlformats.org/drawingml/2006/main" xmlns:r="http://schemas.openxmlformats.org/officeDocument/2006/relationships" xmlns:p="http://schemas.openxmlformats.org/presentationml/2006/main">
  <p:tag name="PICTUREPATH" val="..\ART\05_12.JP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4467</TotalTime>
  <Words>2244</Words>
  <Application>Microsoft Office PowerPoint</Application>
  <PresentationFormat>On-screen Show (4:3)</PresentationFormat>
  <Paragraphs>234</Paragraphs>
  <Slides>46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Calibri</vt:lpstr>
      <vt:lpstr>Arial</vt:lpstr>
      <vt:lpstr>Verdana</vt:lpstr>
      <vt:lpstr>Office Theme</vt:lpstr>
      <vt:lpstr>Three Domains of Life</vt:lpstr>
      <vt:lpstr>The Microbial World</vt:lpstr>
      <vt:lpstr>The Microbial World</vt:lpstr>
      <vt:lpstr>Viruses</vt:lpstr>
      <vt:lpstr>You can swim, but you can’t hide</vt:lpstr>
      <vt:lpstr>Viruses</vt:lpstr>
      <vt:lpstr>Prokaryotes</vt:lpstr>
      <vt:lpstr>Prokaryotes: Domain Bacteria</vt:lpstr>
      <vt:lpstr>Bacteria</vt:lpstr>
      <vt:lpstr>Marine Snow</vt:lpstr>
      <vt:lpstr>Marine Snow</vt:lpstr>
      <vt:lpstr>Feeling small?</vt:lpstr>
      <vt:lpstr>Bac(k) to Bacteria…</vt:lpstr>
      <vt:lpstr>Bacteria</vt:lpstr>
      <vt:lpstr>Symbiotic Bacteria</vt:lpstr>
      <vt:lpstr>Symbiotic Bacteria</vt:lpstr>
      <vt:lpstr>Prokaryotes: Domain Archaea</vt:lpstr>
      <vt:lpstr>Archea - Extremophiles</vt:lpstr>
      <vt:lpstr>Archaea</vt:lpstr>
      <vt:lpstr>Evidence for life on Earth?</vt:lpstr>
      <vt:lpstr>Got Chemosynthesis?</vt:lpstr>
      <vt:lpstr>I need to vent about something here</vt:lpstr>
      <vt:lpstr>Slide 23</vt:lpstr>
      <vt:lpstr>Anaerobics class</vt:lpstr>
      <vt:lpstr>Eukaryotes: Domain Eukarya</vt:lpstr>
      <vt:lpstr>Microbial Eukaryotes</vt:lpstr>
      <vt:lpstr>Kingdom Protista (the Protists)</vt:lpstr>
      <vt:lpstr>Protists</vt:lpstr>
      <vt:lpstr>Algae</vt:lpstr>
      <vt:lpstr>Plants evolved from green algae (which is now considered a plant, not a protist!)</vt:lpstr>
      <vt:lpstr>Unicellular Algae: The Diatoms</vt:lpstr>
      <vt:lpstr>Diatoms</vt:lpstr>
      <vt:lpstr>Diatoms</vt:lpstr>
      <vt:lpstr>Dinoflagellates</vt:lpstr>
      <vt:lpstr>Dinoflagellates</vt:lpstr>
      <vt:lpstr>Dinoflagellates</vt:lpstr>
      <vt:lpstr>Zooxanthellae</vt:lpstr>
      <vt:lpstr>Slide 38</vt:lpstr>
      <vt:lpstr>Corals (and zooxanthellae) are stressed by environmental change</vt:lpstr>
      <vt:lpstr>Coccolithophorids</vt:lpstr>
      <vt:lpstr>Coccolithophorids from space!</vt:lpstr>
      <vt:lpstr>Foraminiferans</vt:lpstr>
      <vt:lpstr>Radiolarians</vt:lpstr>
      <vt:lpstr>Ciliates</vt:lpstr>
      <vt:lpstr>And finally…</vt:lpstr>
      <vt:lpstr>Marine Fungi</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Microbial World</dc:title>
  <dc:creator>Marianne</dc:creator>
  <cp:lastModifiedBy>\a</cp:lastModifiedBy>
  <cp:revision>26</cp:revision>
  <dcterms:created xsi:type="dcterms:W3CDTF">2010-09-14T13:07:07Z</dcterms:created>
  <dcterms:modified xsi:type="dcterms:W3CDTF">2015-08-04T07:14:07Z</dcterms:modified>
</cp:coreProperties>
</file>