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60" r:id="rId3"/>
    <p:sldId id="257" r:id="rId4"/>
    <p:sldId id="259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3" d="100"/>
          <a:sy n="83" d="100"/>
        </p:scale>
        <p:origin x="145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EB9BA-B287-4BED-A3DA-49808CDCB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10803F-D565-4F3D-8EA0-B57EDC9EA7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DD3C1-7FA3-491B-AD8A-AEE400744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5305-2557-4D9B-A3D6-429DC608A7C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BD87C-AB6C-40F1-B374-3926B3B8B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15300-7650-4F21-A05C-8F777C124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2B28-0A06-4FB3-8563-F373C99EA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3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1E346-C99E-4E4D-859C-D3465111C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489AD2-7055-40CB-AAEA-63F2A1132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8864D-E885-4657-92F5-C460123EF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5305-2557-4D9B-A3D6-429DC608A7C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98073-EAC4-4B3A-976F-302FE752D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37976-DDEF-413B-99E9-50AA47050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2B28-0A06-4FB3-8563-F373C99EA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8D791B-F6C3-44FF-9CE7-83DAC7E5A9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249CE5-E79A-4A21-A95B-9A37CB4795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D8167-D48D-42B5-8925-A97628A5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5305-2557-4D9B-A3D6-429DC608A7C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0659C-7ED4-4457-8FA3-B90ADD8D7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7DB0E-8A52-4018-AC23-2F909F09D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2B28-0A06-4FB3-8563-F373C99EA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1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0E4DA-7686-46EA-96A4-F4437CBB6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E542E-0376-4D46-9C7E-409328DA2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357C6-7C1B-4E27-8E18-00A9AC298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5305-2557-4D9B-A3D6-429DC608A7C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3BD99-F4AC-41E9-86AE-FC71538BF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DFC34-55E9-4281-81B7-EFCB36DE5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2B28-0A06-4FB3-8563-F373C99EA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64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D27F3-7236-4522-B39E-0C530DDD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E37D2-4193-4E1D-A005-9D59F8FAA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245A5-3946-4589-8F99-949361312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5305-2557-4D9B-A3D6-429DC608A7C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B7F5D-8916-430B-822C-D80F84A38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EACA3-71D4-4910-85F8-BC8838417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2B28-0A06-4FB3-8563-F373C99EA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94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3778B-A98E-4B57-B268-8773E927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69BE0-64CB-4CD3-9907-DF4FF5C868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D439-0B34-4CE4-B90B-DF37644DE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25DD72-68AA-421C-91AB-F4AF4EC19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5305-2557-4D9B-A3D6-429DC608A7C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A943B1-D6DF-485A-A794-23CAACF7B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C4D77D-0CC8-4EB0-851F-C8D55DBB5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2B28-0A06-4FB3-8563-F373C99EA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440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1568-D82E-45F1-A40B-ED15F1F09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97E43B-1A08-4773-99DE-1208B149C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7FD839-063A-4C29-9256-5E8B67EC3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5BFC09-6175-46AB-9046-609A3D2203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639715-265B-4264-B8EB-03D38F5B6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038ED2-DF7F-411C-A5F3-B4A311A2F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5305-2557-4D9B-A3D6-429DC608A7C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1542FF-BAE4-4FEF-819D-E15A3337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17FA43-6E6F-48C7-8D73-C5D3C72C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2B28-0A06-4FB3-8563-F373C99EA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8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60A0A-7BEE-4800-8F7B-B2C4CEBDD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6E5F49-6DA0-46AF-B466-12F9D2D49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5305-2557-4D9B-A3D6-429DC608A7C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85B914-4483-49E0-BA53-50F3CD082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F61720-17C8-4ADE-BDC8-3F431F64F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2B28-0A06-4FB3-8563-F373C99EA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93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1A1310-5B8A-413D-84C7-D5857C7CD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5305-2557-4D9B-A3D6-429DC608A7C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7BC383-B560-4B63-8508-2A4E69718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760798-10EC-4B70-BD9B-45A4E1549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2B28-0A06-4FB3-8563-F373C99EA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98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19-11AB-4B17-8FCE-1B9137A46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BAA48-82A8-4835-8A64-F02E420A4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90030A-97F5-450C-BF18-D1F06A126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BBC5F-0C8B-41AC-B24E-ED3386913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5305-2557-4D9B-A3D6-429DC608A7C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8CBB0-6E53-45C6-8EFB-0663C9B40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29D242-1B67-47BB-A76F-75115CDCC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2B28-0A06-4FB3-8563-F373C99EA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44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50F5F-453B-4419-9FC3-6F82936C2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26FE50-16E2-447A-8828-3F7981DD7B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626A6B-3F24-40A4-BAC2-832A5CB89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DB33D-0340-48AB-8602-64C346D50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5305-2557-4D9B-A3D6-429DC608A7C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B6D850-6171-4861-8ABC-29A6B4B0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2C8429-C4FB-4C4B-B770-3BAA31175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02B28-0A06-4FB3-8563-F373C99EA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4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DAE922-3075-4DC5-B737-6C74D369A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D27CA-B107-4691-B35B-7BE206F13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C1BCD-5E4A-4F5C-95C8-4ABC16BECF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85305-2557-4D9B-A3D6-429DC608A7C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6D724-F4AC-4D84-A881-824D755F3E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4CF91-6EEA-4053-9E62-61B94EDB5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02B28-0A06-4FB3-8563-F373C99EA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6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E534DE3-832B-4B13-B2C3-4779F5AE6950}"/>
              </a:ext>
            </a:extLst>
          </p:cNvPr>
          <p:cNvSpPr txBox="1"/>
          <p:nvPr/>
        </p:nvSpPr>
        <p:spPr>
          <a:xfrm>
            <a:off x="1595535" y="139960"/>
            <a:ext cx="6298163" cy="60835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DSC Latur</a:t>
            </a:r>
            <a:br>
              <a:rPr lang="en-US" sz="3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Department of Physics</a:t>
            </a:r>
          </a:p>
          <a:p>
            <a:pPr algn="ctr">
              <a:lnSpc>
                <a:spcPct val="150000"/>
              </a:lnSpc>
            </a:pPr>
            <a:r>
              <a:rPr lang="en-US" sz="3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M.Sc. F. Y (Sem-I). </a:t>
            </a:r>
            <a:br>
              <a:rPr lang="en-US" sz="3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Lecture- 02</a:t>
            </a:r>
            <a:br>
              <a:rPr lang="en-US" sz="3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Classical Mechanics-Syllabus</a:t>
            </a:r>
            <a:br>
              <a:rPr lang="en-US" sz="3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Presented By</a:t>
            </a:r>
            <a:br>
              <a:rPr lang="en-US" sz="3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Mr. L. H. </a:t>
            </a:r>
            <a:r>
              <a:rPr lang="en-US" sz="32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Kathwate</a:t>
            </a:r>
            <a:br>
              <a:rPr lang="en-US" sz="3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M.Sc. B.Ed., NET, SET, GATE</a:t>
            </a:r>
            <a:endParaRPr lang="en-US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831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6D076B3-CACF-4977-B849-32772A891061}"/>
              </a:ext>
            </a:extLst>
          </p:cNvPr>
          <p:cNvSpPr txBox="1"/>
          <p:nvPr/>
        </p:nvSpPr>
        <p:spPr>
          <a:xfrm>
            <a:off x="97971" y="74645"/>
            <a:ext cx="8948057" cy="39164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i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Part-II Small oscillations</a:t>
            </a:r>
          </a:p>
          <a:p>
            <a:pPr algn="just">
              <a:lnSpc>
                <a:spcPct val="150000"/>
              </a:lnSpc>
            </a:pP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Potential energy and equilibrium;  Stable and unstable equilibriums;  Small oscillations in a system with one degree of freedom;  small oscillations in a system with more than one degree of freedom;  Normal coordinates;  Normal modes and normal frequencies of vibration</a:t>
            </a:r>
          </a:p>
        </p:txBody>
      </p:sp>
    </p:spTree>
    <p:extLst>
      <p:ext uri="{BB962C8B-B14F-4D97-AF65-F5344CB8AC3E}">
        <p14:creationId xmlns:p14="http://schemas.microsoft.com/office/powerpoint/2010/main" val="3186112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EAF6BC-F468-424C-9DFB-0B4B9AA770FA}"/>
              </a:ext>
            </a:extLst>
          </p:cNvPr>
          <p:cNvSpPr txBox="1"/>
          <p:nvPr/>
        </p:nvSpPr>
        <p:spPr>
          <a:xfrm>
            <a:off x="121297" y="177281"/>
            <a:ext cx="8892073" cy="667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Module-IV: Rigid body dynamics and small oscillations </a:t>
            </a:r>
          </a:p>
          <a:p>
            <a:pPr algn="just">
              <a:lnSpc>
                <a:spcPct val="150000"/>
              </a:lnSpc>
            </a:pPr>
            <a:r>
              <a:rPr lang="en-US" sz="24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Part-I Rigid body dynamics</a:t>
            </a:r>
          </a:p>
          <a:p>
            <a:pPr algn="just">
              <a:lnSpc>
                <a:spcPct val="150000"/>
              </a:lnSpc>
            </a:pP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Coordinate systems; Euler’s angles; Angular momentum and inertia tensor; Principle axes; Components of angular velocity;  Rotational kinetic energy of a body; Euler’s equation of motion for a rigid body;  Torque free motion of a rigid body.</a:t>
            </a:r>
          </a:p>
          <a:p>
            <a:pPr algn="just">
              <a:lnSpc>
                <a:spcPct val="150000"/>
              </a:lnSpc>
            </a:pPr>
            <a:r>
              <a:rPr lang="en-US" sz="2400" i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Part-II Small oscillations</a:t>
            </a:r>
          </a:p>
          <a:p>
            <a:pPr algn="just">
              <a:lnSpc>
                <a:spcPct val="150000"/>
              </a:lnSpc>
            </a:pP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Potential energy and equilibrium; Stable and unstable equilibriums; Small oscillations in a system with one degree of freedom;  small oscillations in a system with more than one degree of freedom;  Normal coordinates; Normal modes and normal frequencies of vibration</a:t>
            </a:r>
          </a:p>
        </p:txBody>
      </p:sp>
    </p:spTree>
    <p:extLst>
      <p:ext uri="{BB962C8B-B14F-4D97-AF65-F5344CB8AC3E}">
        <p14:creationId xmlns:p14="http://schemas.microsoft.com/office/powerpoint/2010/main" val="3799621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44F666-008C-415A-AB53-799C0268A606}"/>
              </a:ext>
            </a:extLst>
          </p:cNvPr>
          <p:cNvSpPr txBox="1"/>
          <p:nvPr/>
        </p:nvSpPr>
        <p:spPr>
          <a:xfrm>
            <a:off x="93305" y="130628"/>
            <a:ext cx="8910735" cy="66333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 books:</a:t>
            </a:r>
          </a:p>
          <a:p>
            <a:pPr algn="just">
              <a:lnSpc>
                <a:spcPct val="150000"/>
              </a:lnSpc>
            </a:pP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Classical Mechanics by J. C. Upadhyaya, Himalaya Publishing House, New Delhi</a:t>
            </a:r>
          </a:p>
          <a:p>
            <a:pPr algn="just">
              <a:lnSpc>
                <a:spcPct val="150000"/>
              </a:lnSpc>
            </a:pP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Classical Mechanics by V. B Bhatia, </a:t>
            </a:r>
            <a:r>
              <a:rPr lang="en-US" sz="2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Joag</a:t>
            </a: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Tata Mc Graw Hill Publishing Co. Ltd., New Delhi</a:t>
            </a:r>
          </a:p>
          <a:p>
            <a:pPr algn="just">
              <a:lnSpc>
                <a:spcPct val="150000"/>
              </a:lnSpc>
            </a:pP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Classical Mechanics by P. V. </a:t>
            </a:r>
            <a:r>
              <a:rPr lang="en-US" sz="2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Panat</a:t>
            </a: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Joag</a:t>
            </a: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Tata Mc Graw Hill Publishing Co. Ltd., New Delhi</a:t>
            </a:r>
          </a:p>
          <a:p>
            <a:pPr algn="just">
              <a:lnSpc>
                <a:spcPct val="150000"/>
              </a:lnSpc>
            </a:pP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Classical Mechanics by S. L Gupta, V Kumar and H. V Sharma Pragati </a:t>
            </a:r>
            <a:r>
              <a:rPr lang="en-US" sz="2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Prakashan</a:t>
            </a: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Meerut.</a:t>
            </a:r>
          </a:p>
          <a:p>
            <a:pPr algn="just">
              <a:lnSpc>
                <a:spcPct val="150000"/>
              </a:lnSpc>
            </a:pP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Classical Mechanics by Suresh Chandra, </a:t>
            </a:r>
            <a:r>
              <a:rPr lang="en-US" sz="2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Narosa</a:t>
            </a: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Publishing House, New Delhi</a:t>
            </a:r>
          </a:p>
          <a:p>
            <a:pPr algn="just">
              <a:lnSpc>
                <a:spcPct val="150000"/>
              </a:lnSpc>
            </a:pP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Classical Mechanics by N. C. Rana and P. S. </a:t>
            </a:r>
            <a:r>
              <a:rPr lang="en-US" sz="2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Joag</a:t>
            </a: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Tata Mc Graw Hill Publishing Co. </a:t>
            </a:r>
            <a:r>
              <a:rPr lang="en-US" sz="2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Ltd.,New</a:t>
            </a: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Delhi</a:t>
            </a:r>
          </a:p>
        </p:txBody>
      </p:sp>
    </p:spTree>
    <p:extLst>
      <p:ext uri="{BB962C8B-B14F-4D97-AF65-F5344CB8AC3E}">
        <p14:creationId xmlns:p14="http://schemas.microsoft.com/office/powerpoint/2010/main" val="562131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5F9E1A8-C626-470F-B181-5C72618E282A}"/>
              </a:ext>
            </a:extLst>
          </p:cNvPr>
          <p:cNvSpPr txBox="1"/>
          <p:nvPr/>
        </p:nvSpPr>
        <p:spPr>
          <a:xfrm>
            <a:off x="83977" y="102638"/>
            <a:ext cx="8994710" cy="6339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Bradley Hand ITC" pitchFamily="66" charset="0"/>
              </a:rPr>
              <a:t>Question Paper Pattern </a:t>
            </a:r>
            <a:br>
              <a:rPr lang="en-US" sz="2800" b="1" dirty="0">
                <a:solidFill>
                  <a:srgbClr val="FF0000"/>
                </a:solidFill>
                <a:latin typeface="Bradley Hand ITC" pitchFamily="66" charset="0"/>
              </a:rPr>
            </a:br>
            <a:r>
              <a:rPr lang="en-US" sz="2800" b="1" dirty="0">
                <a:solidFill>
                  <a:srgbClr val="FF0000"/>
                </a:solidFill>
                <a:latin typeface="Bradley Hand ITC" pitchFamily="66" charset="0"/>
              </a:rPr>
              <a:t>End  Semester Assessment </a:t>
            </a:r>
            <a:br>
              <a:rPr lang="en-US" sz="2800" b="1" dirty="0">
                <a:solidFill>
                  <a:srgbClr val="FF0000"/>
                </a:solidFill>
                <a:latin typeface="Bradley Hand ITC" pitchFamily="66" charset="0"/>
              </a:rPr>
            </a:br>
            <a:r>
              <a:rPr lang="en-US" b="1" dirty="0">
                <a:solidFill>
                  <a:srgbClr val="FF0000"/>
                </a:solidFill>
                <a:latin typeface="Bradley Hand ITC" pitchFamily="66" charset="0"/>
              </a:rPr>
              <a:t>Time: 03 </a:t>
            </a:r>
            <a:r>
              <a:rPr lang="en-US" b="1" dirty="0" err="1">
                <a:solidFill>
                  <a:srgbClr val="FF0000"/>
                </a:solidFill>
                <a:latin typeface="Bradley Hand ITC" pitchFamily="66" charset="0"/>
              </a:rPr>
              <a:t>Hrs</a:t>
            </a:r>
            <a:r>
              <a:rPr lang="en-US" b="1" dirty="0">
                <a:solidFill>
                  <a:srgbClr val="FF0000"/>
                </a:solidFill>
                <a:latin typeface="Bradley Hand ITC" pitchFamily="66" charset="0"/>
              </a:rPr>
              <a:t>                                                                      Total Marks: 75 </a:t>
            </a:r>
            <a:br>
              <a:rPr lang="en-US" b="1" dirty="0">
                <a:solidFill>
                  <a:srgbClr val="FF0000"/>
                </a:solidFill>
                <a:latin typeface="Bradley Hand ITC" pitchFamily="66" charset="0"/>
              </a:rPr>
            </a:br>
            <a:r>
              <a:rPr lang="en-US" b="1" dirty="0">
                <a:solidFill>
                  <a:srgbClr val="FF0000"/>
                </a:solidFill>
                <a:latin typeface="Bradley Hand ITC" pitchFamily="66" charset="0"/>
              </a:rPr>
              <a:t>--------------------------------------------------------------------------------------------------------</a:t>
            </a:r>
          </a:p>
          <a:p>
            <a:pPr algn="ctr"/>
            <a:endParaRPr lang="en-US" b="1" dirty="0">
              <a:solidFill>
                <a:srgbClr val="FF0000"/>
              </a:solidFill>
              <a:latin typeface="Bradley Hand ITC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1 – Single long questions                                                       15 marks </a:t>
            </a: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OR </a:t>
            </a: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sub-questions (a and b of 8 and 7 marks)                                     15 marks </a:t>
            </a: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 This question will be based on Module I) </a:t>
            </a:r>
          </a:p>
          <a:p>
            <a:pPr algn="just">
              <a:lnSpc>
                <a:spcPct val="150000"/>
              </a:lnSpc>
            </a:pPr>
            <a:endParaRPr lang="en-US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2 – Single long questions                                                         15 marks</a:t>
            </a: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OR </a:t>
            </a: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sub-questions (a and b of 8 and 7 marks)                                       15 marks </a:t>
            </a: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 This question will be based on Module II) </a:t>
            </a:r>
          </a:p>
        </p:txBody>
      </p:sp>
    </p:spTree>
    <p:extLst>
      <p:ext uri="{BB962C8B-B14F-4D97-AF65-F5344CB8AC3E}">
        <p14:creationId xmlns:p14="http://schemas.microsoft.com/office/powerpoint/2010/main" val="2686073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EBF572-2802-4727-8352-3D518D5B5C99}"/>
              </a:ext>
            </a:extLst>
          </p:cNvPr>
          <p:cNvSpPr txBox="1"/>
          <p:nvPr/>
        </p:nvSpPr>
        <p:spPr>
          <a:xfrm>
            <a:off x="139959" y="111966"/>
            <a:ext cx="9004041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3 – Single long questions                                                        15 marks 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OR      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sub-questions (a and b of 8 and 7 marks)                                      15 marks 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 This question will be based on Module III) </a:t>
            </a:r>
          </a:p>
          <a:p>
            <a:endParaRPr lang="en-US" sz="20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4 – Single long questions                                                         15 marks 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OR      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sub-questions (a and b of 8 and 7 marks)                                       15 marks 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 This question will be based on Module III) </a:t>
            </a:r>
          </a:p>
          <a:p>
            <a:endParaRPr lang="en-US" sz="20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5 – Write Short Notes on ANY THREE (each of 5 marks)       15 marks 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------------------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------------------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------------------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------------------</a:t>
            </a:r>
          </a:p>
          <a:p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(Note: This question shall be based on entire syllabus and must have one sub-question from each of the module) </a:t>
            </a:r>
          </a:p>
          <a:p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***************</a:t>
            </a:r>
          </a:p>
        </p:txBody>
      </p:sp>
    </p:spTree>
    <p:extLst>
      <p:ext uri="{BB962C8B-B14F-4D97-AF65-F5344CB8AC3E}">
        <p14:creationId xmlns:p14="http://schemas.microsoft.com/office/powerpoint/2010/main" val="3860288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201DF1-0338-4736-BF0B-087AA0C5595C}"/>
              </a:ext>
            </a:extLst>
          </p:cNvPr>
          <p:cNvSpPr txBox="1"/>
          <p:nvPr/>
        </p:nvSpPr>
        <p:spPr>
          <a:xfrm>
            <a:off x="93305" y="158620"/>
            <a:ext cx="8948057" cy="4539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 Paper Pattern </a:t>
            </a:r>
          </a:p>
          <a:p>
            <a:pPr algn="ctr">
              <a:lnSpc>
                <a:spcPct val="150000"/>
              </a:lnSpc>
            </a:pP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(MCQ )</a:t>
            </a:r>
            <a:b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  Semester Assessment </a:t>
            </a:r>
            <a:b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Time: 01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Hrs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Total Marks: 40 </a:t>
            </a:r>
            <a:b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------------------------------------------------------------------------</a:t>
            </a:r>
          </a:p>
          <a:p>
            <a:pPr algn="just">
              <a:lnSpc>
                <a:spcPct val="150000"/>
              </a:lnSpc>
            </a:pP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are total 50 MCQ types questions out of which only 40 question need to be solved.</a:t>
            </a:r>
          </a:p>
        </p:txBody>
      </p:sp>
    </p:spTree>
    <p:extLst>
      <p:ext uri="{BB962C8B-B14F-4D97-AF65-F5344CB8AC3E}">
        <p14:creationId xmlns:p14="http://schemas.microsoft.com/office/powerpoint/2010/main" val="210556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F848DA5-5FAA-4326-A4E8-CB96246DED8E}"/>
              </a:ext>
            </a:extLst>
          </p:cNvPr>
          <p:cNvSpPr txBox="1"/>
          <p:nvPr/>
        </p:nvSpPr>
        <p:spPr>
          <a:xfrm>
            <a:off x="167951" y="130628"/>
            <a:ext cx="8854751" cy="5174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 102 – Classical Mechanics </a:t>
            </a:r>
          </a:p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Credits: 04</a:t>
            </a:r>
          </a:p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lecture: 60</a:t>
            </a:r>
          </a:p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Marks: 100</a:t>
            </a:r>
          </a:p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[MSA: 25 (T1+T2+HA=10+10+5) &amp; ESA: 75]</a:t>
            </a:r>
          </a:p>
        </p:txBody>
      </p:sp>
    </p:spTree>
    <p:extLst>
      <p:ext uri="{BB962C8B-B14F-4D97-AF65-F5344CB8AC3E}">
        <p14:creationId xmlns:p14="http://schemas.microsoft.com/office/powerpoint/2010/main" val="521800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FC78508-F251-4DD2-BA17-785740975510}"/>
              </a:ext>
            </a:extLst>
          </p:cNvPr>
          <p:cNvSpPr txBox="1"/>
          <p:nvPr/>
        </p:nvSpPr>
        <p:spPr>
          <a:xfrm>
            <a:off x="1" y="186611"/>
            <a:ext cx="9013370" cy="6664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What is mechanics?</a:t>
            </a:r>
          </a:p>
          <a:p>
            <a:pPr algn="just">
              <a:lnSpc>
                <a:spcPct val="150000"/>
              </a:lnSpc>
            </a:pPr>
            <a:r>
              <a:rPr lang="en-US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Mechanics is a branch of physics which deals with study of physical objects which is in motion under the influences of internal and external interaction.</a:t>
            </a:r>
          </a:p>
          <a:p>
            <a:pPr algn="just">
              <a:lnSpc>
                <a:spcPct val="150000"/>
              </a:lnSpc>
            </a:pPr>
            <a:r>
              <a:rPr lang="en-US" sz="32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Types of Mechanics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Classical Mechanics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Quantum Mechanics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Statistical Mechanics</a:t>
            </a:r>
          </a:p>
          <a:p>
            <a:pPr algn="just"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86987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0B7E54-8E01-45A8-81B1-3DD6F4FB7D2B}"/>
              </a:ext>
            </a:extLst>
          </p:cNvPr>
          <p:cNvSpPr txBox="1"/>
          <p:nvPr/>
        </p:nvSpPr>
        <p:spPr>
          <a:xfrm>
            <a:off x="74645" y="121299"/>
            <a:ext cx="8966717" cy="5913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is the difference between classical mechanics and quantum mechanics?</a:t>
            </a:r>
          </a:p>
          <a:p>
            <a:pPr algn="just">
              <a:lnSpc>
                <a:spcPct val="150000"/>
              </a:lnSpc>
            </a:pPr>
            <a:r>
              <a:rPr lang="en-US" sz="3200" b="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classical mechanics, </a:t>
            </a:r>
            <a:r>
              <a:rPr lang="en-US" sz="3200" b="1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objects exist in a specific place at a specific time</a:t>
            </a:r>
            <a:r>
              <a:rPr lang="en-US" sz="3200" b="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However, in quantum mechanics, objects instead exist in a haze of probability; they have a certain chance of being at point A, another chance of being at point B and so on.</a:t>
            </a:r>
          </a:p>
        </p:txBody>
      </p:sp>
    </p:spTree>
    <p:extLst>
      <p:ext uri="{BB962C8B-B14F-4D97-AF65-F5344CB8AC3E}">
        <p14:creationId xmlns:p14="http://schemas.microsoft.com/office/powerpoint/2010/main" val="3689464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06628C-42C2-421E-B11D-6FDFB63E30EB}"/>
              </a:ext>
            </a:extLst>
          </p:cNvPr>
          <p:cNvSpPr txBox="1"/>
          <p:nvPr/>
        </p:nvSpPr>
        <p:spPr>
          <a:xfrm>
            <a:off x="130629" y="111967"/>
            <a:ext cx="8892073" cy="8260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Classical Mechanics:</a:t>
            </a:r>
          </a:p>
          <a:p>
            <a:pPr algn="just">
              <a:lnSpc>
                <a:spcPct val="150000"/>
              </a:lnSpc>
            </a:pP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mechanics which is based on Newton’s laws of motion and alternatively developed by Lagrangian Hamiltonian and others is called classical mechanics.</a:t>
            </a:r>
          </a:p>
          <a:p>
            <a:pPr algn="just">
              <a:lnSpc>
                <a:spcPct val="150000"/>
              </a:lnSpc>
            </a:pP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1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1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1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1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1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1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1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B3771B-81CF-49B2-994A-724C5D3BC25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0629" y="2771193"/>
            <a:ext cx="8808098" cy="3872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560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11A9D5-DF70-45AE-8780-59DCECFA4403}"/>
              </a:ext>
            </a:extLst>
          </p:cNvPr>
          <p:cNvSpPr txBox="1"/>
          <p:nvPr/>
        </p:nvSpPr>
        <p:spPr>
          <a:xfrm>
            <a:off x="93305" y="233266"/>
            <a:ext cx="8910735" cy="5777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Syllabus</a:t>
            </a:r>
          </a:p>
          <a:p>
            <a:pPr algn="just">
              <a:lnSpc>
                <a:spcPct val="200000"/>
              </a:lnSpc>
            </a:pPr>
            <a:r>
              <a:rPr lang="en-US" sz="28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I:</a:t>
            </a:r>
            <a:r>
              <a:rPr lang="en-US" sz="28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Elementary Principles </a:t>
            </a:r>
            <a:r>
              <a:rPr lang="en-US" sz="28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(15 Hours)</a:t>
            </a:r>
          </a:p>
          <a:p>
            <a:pPr algn="just">
              <a:lnSpc>
                <a:spcPct val="200000"/>
              </a:lnSpc>
            </a:pPr>
            <a:r>
              <a:rPr lang="en-US" sz="28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II: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Lagrangian Formulation </a:t>
            </a:r>
            <a:r>
              <a:rPr lang="en-US" sz="28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(15 Hours)</a:t>
            </a:r>
          </a:p>
          <a:p>
            <a:pPr algn="just">
              <a:lnSpc>
                <a:spcPct val="200000"/>
              </a:lnSpc>
            </a:pPr>
            <a:r>
              <a:rPr lang="en-US" sz="28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III: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Hamiltonian Formulation and Central Force </a:t>
            </a:r>
            <a:r>
              <a:rPr lang="en-US" sz="28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(15 Hours)</a:t>
            </a:r>
          </a:p>
          <a:p>
            <a:pPr algn="just">
              <a:lnSpc>
                <a:spcPct val="200000"/>
              </a:lnSpc>
            </a:pPr>
            <a:r>
              <a:rPr lang="en-US" sz="28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IV: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Rigid body dynamics and small oscillations </a:t>
            </a:r>
            <a:r>
              <a:rPr lang="en-US" sz="28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(15 Hours)</a:t>
            </a:r>
          </a:p>
        </p:txBody>
      </p:sp>
    </p:spTree>
    <p:extLst>
      <p:ext uri="{BB962C8B-B14F-4D97-AF65-F5344CB8AC3E}">
        <p14:creationId xmlns:p14="http://schemas.microsoft.com/office/powerpoint/2010/main" val="4120626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D1ED1B-E0CA-4A5E-9ECD-75FC60386D2E}"/>
              </a:ext>
            </a:extLst>
          </p:cNvPr>
          <p:cNvSpPr txBox="1"/>
          <p:nvPr/>
        </p:nvSpPr>
        <p:spPr>
          <a:xfrm>
            <a:off x="93305" y="167951"/>
            <a:ext cx="8938727" cy="5831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Module-I: Elementary Principles 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 of Newtonian mechanics; Inertial reference frame; Galilean transformations; Motion of a charged particle in electromagnetic field; Conservative and non-conservative forces; Mechanics of a single particle; Mechanics of a System of particles; Motion in a resistive medium; Constraints and its types; Generalized coordinates, cyclic coordinates and degrees of freedom; Virtual displacement and virtual work; D’ Alembert’s principle.</a:t>
            </a:r>
          </a:p>
        </p:txBody>
      </p:sp>
    </p:spTree>
    <p:extLst>
      <p:ext uri="{BB962C8B-B14F-4D97-AF65-F5344CB8AC3E}">
        <p14:creationId xmlns:p14="http://schemas.microsoft.com/office/powerpoint/2010/main" val="4286914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19CB50-C375-485A-8B9C-39D5D2F8C1D5}"/>
              </a:ext>
            </a:extLst>
          </p:cNvPr>
          <p:cNvSpPr txBox="1"/>
          <p:nvPr/>
        </p:nvSpPr>
        <p:spPr>
          <a:xfrm>
            <a:off x="111967" y="121298"/>
            <a:ext cx="8957388" cy="5565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Module-II: Lagrangian Formulation </a:t>
            </a:r>
          </a:p>
          <a:p>
            <a:pPr algn="just">
              <a:lnSpc>
                <a:spcPct val="150000"/>
              </a:lnSpc>
            </a:pP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Lagrangian equation of motion from D’ Alembert’s principle, procedure for formation of Lagrange’s equation; Variation technique; Generalized momenta and cyclic coordinates; Kinetic energy in terms of generalized coordinates;  Jacobi integral; Jacobi integral in terms of kinetic energy;  Rayleigh’s dissipation function;  Gauge transformation for Lagrangian;  Symmetry properties and conservation laws;  Invariance of Lagrangian equations under Galilean transformation; Variational principle; Derivation of Lagrangian equation from Variational principle.</a:t>
            </a:r>
          </a:p>
        </p:txBody>
      </p:sp>
    </p:spTree>
    <p:extLst>
      <p:ext uri="{BB962C8B-B14F-4D97-AF65-F5344CB8AC3E}">
        <p14:creationId xmlns:p14="http://schemas.microsoft.com/office/powerpoint/2010/main" val="3306875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6830CA-F534-4866-981E-013C455BCD96}"/>
              </a:ext>
            </a:extLst>
          </p:cNvPr>
          <p:cNvSpPr txBox="1"/>
          <p:nvPr/>
        </p:nvSpPr>
        <p:spPr>
          <a:xfrm>
            <a:off x="102637" y="0"/>
            <a:ext cx="8948057" cy="6478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Module-III: Hamiltonian Formulation and Central Force </a:t>
            </a:r>
          </a:p>
          <a:p>
            <a:pPr algn="just">
              <a:lnSpc>
                <a:spcPct val="150000"/>
              </a:lnSpc>
            </a:pPr>
            <a:r>
              <a:rPr lang="en-US" sz="28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–I Hamiltonian Formulation</a:t>
            </a:r>
          </a:p>
          <a:p>
            <a:pPr algn="just">
              <a:lnSpc>
                <a:spcPct val="150000"/>
              </a:lnSpc>
            </a:pP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Transformation from Lagrangian to Hamiltonian; Derivation of Hamiltonian equations of motion from Hamiltonian principle;  </a:t>
            </a:r>
            <a:r>
              <a:rPr lang="el-GR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 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Variation technique;  Principle of least action;  Canonical transformation; Condition for a transformation to be Canonical;  Poisson brackets; Properties of Poisson’s bracket; Poisson’s bracket of Canonical variables;  Jacobi identity; Poisson’s theorem;  Invariance of Poisson’s bracket under canonical transformation; Hamilton-Jacobi method.</a:t>
            </a:r>
          </a:p>
        </p:txBody>
      </p:sp>
    </p:spTree>
    <p:extLst>
      <p:ext uri="{BB962C8B-B14F-4D97-AF65-F5344CB8AC3E}">
        <p14:creationId xmlns:p14="http://schemas.microsoft.com/office/powerpoint/2010/main" val="2692688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1031</Words>
  <Application>Microsoft Office PowerPoint</Application>
  <PresentationFormat>On-screen Show (4:3)</PresentationFormat>
  <Paragraphs>93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Bradley Hand ITC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</cp:revision>
  <dcterms:created xsi:type="dcterms:W3CDTF">2021-10-04T02:35:30Z</dcterms:created>
  <dcterms:modified xsi:type="dcterms:W3CDTF">2021-10-04T03:51:44Z</dcterms:modified>
</cp:coreProperties>
</file>