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89" r:id="rId9"/>
    <p:sldId id="263" r:id="rId10"/>
    <p:sldId id="265" r:id="rId11"/>
    <p:sldId id="266" r:id="rId12"/>
    <p:sldId id="269" r:id="rId13"/>
    <p:sldId id="270" r:id="rId14"/>
    <p:sldId id="282" r:id="rId15"/>
    <p:sldId id="273" r:id="rId16"/>
    <p:sldId id="274" r:id="rId17"/>
    <p:sldId id="284" r:id="rId18"/>
    <p:sldId id="283" r:id="rId19"/>
    <p:sldId id="285" r:id="rId20"/>
    <p:sldId id="286" r:id="rId21"/>
    <p:sldId id="272" r:id="rId22"/>
    <p:sldId id="271" r:id="rId23"/>
    <p:sldId id="280" r:id="rId24"/>
    <p:sldId id="281" r:id="rId25"/>
    <p:sldId id="279" r:id="rId26"/>
    <p:sldId id="275" r:id="rId27"/>
    <p:sldId id="276" r:id="rId28"/>
    <p:sldId id="277" r:id="rId29"/>
    <p:sldId id="287" r:id="rId30"/>
    <p:sldId id="278" r:id="rId31"/>
    <p:sldId id="288" r:id="rId32"/>
    <p:sldId id="267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eneva" pitchFamily="-1" charset="0"/>
        <a:ea typeface="ＭＳ Ｐゴシック" pitchFamily="-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eneva" pitchFamily="-1" charset="0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eneva" pitchFamily="-1" charset="0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eneva" pitchFamily="-1" charset="0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eneva" pitchFamily="-1" charset="0"/>
        <a:ea typeface="ＭＳ Ｐゴシック" pitchFamily="-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Geneva" pitchFamily="-1" charset="0"/>
        <a:ea typeface="ＭＳ Ｐゴシック" pitchFamily="-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Geneva" pitchFamily="-1" charset="0"/>
        <a:ea typeface="ＭＳ Ｐゴシック" pitchFamily="-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Geneva" pitchFamily="-1" charset="0"/>
        <a:ea typeface="ＭＳ Ｐゴシック" pitchFamily="-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Geneva" pitchFamily="-1" charset="0"/>
        <a:ea typeface="ＭＳ Ｐゴシック" pitchFamily="-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54D1"/>
    <a:srgbClr val="6C18B0"/>
    <a:srgbClr val="ED18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4EA049-5185-4891-82B8-C0EB058691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017616-4930-4200-BCED-073B94A39C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597484-7C9E-4A75-916F-577DC129952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4EF2F1-0BA4-4158-9DD0-97140FD2FD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24024C-6C01-400E-8909-A8925C0F3A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BE75E-DD94-4476-8380-B38D046EF5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6A6707-5ED1-4FEC-A4FC-56DFA6E0D7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D7466B-051B-4757-A24B-D4AF92F29F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BAA6F7-FAE6-4E87-873B-CC93F4C0E2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92043A-6CA1-40E1-BA24-BFC246BB6F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C5F22-678E-4DF7-899F-6D123D5DF1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Geneva" pitchFamily="-107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Geneva" pitchFamily="-107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C7233D0-0B2A-4981-B7F3-515410A8456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neva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neva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neva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neva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neva" pitchFamily="-107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neva" pitchFamily="-107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neva" pitchFamily="-107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eneva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5410200" y="762000"/>
            <a:ext cx="2706688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ED181E"/>
                </a:solidFill>
              </a:rPr>
              <a:t>Microbial Ecology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061075" y="1371600"/>
            <a:ext cx="14033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ED181E"/>
                </a:solidFill>
              </a:rPr>
              <a:t>138023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5924550" y="1981200"/>
            <a:ext cx="16748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ED181E"/>
                </a:solidFill>
              </a:rPr>
              <a:t>Oded Beja</a:t>
            </a:r>
          </a:p>
        </p:txBody>
      </p:sp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1649413" y="3429000"/>
            <a:ext cx="58451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•Introduction</a:t>
            </a:r>
          </a:p>
          <a:p>
            <a:r>
              <a:rPr lang="en-US" sz="3200"/>
              <a:t>•Syllabus presentation</a:t>
            </a:r>
          </a:p>
          <a:p>
            <a:r>
              <a:rPr lang="en-US" sz="3200"/>
              <a:t>•What is microbial diversity?</a:t>
            </a:r>
          </a:p>
        </p:txBody>
      </p:sp>
      <p:pic>
        <p:nvPicPr>
          <p:cNvPr id="13318" name="Picture 8" descr="&#10;App_01.jpg                                                     00000010Macintosh HD                   B191BFFC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57200"/>
            <a:ext cx="35814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&#10;App_01.jpg                                                     00000010Macintosh HD                   B191BFFC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066800"/>
            <a:ext cx="28225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 descr="&#10;App_02.jpg                                                     00000010Macintosh HD                   B191BFFC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1524000"/>
            <a:ext cx="284956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&#10;App_03.jpg                                                     00000010Macintosh HD                   B191BFFC: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838200"/>
            <a:ext cx="3059113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3429000" y="2571750"/>
            <a:ext cx="1841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566738" y="811213"/>
            <a:ext cx="8010525" cy="424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/>
              <a:t>A two-credit course with one hour of lecture and one hour of discussion each week.</a:t>
            </a:r>
            <a:endParaRPr lang="en-US" sz="1800"/>
          </a:p>
          <a:p>
            <a:endParaRPr lang="en-US" sz="1800"/>
          </a:p>
          <a:p>
            <a:r>
              <a:rPr lang="en-US" sz="1800"/>
              <a:t>The course focuses on the microbial diversity of different environments. </a:t>
            </a:r>
          </a:p>
          <a:p>
            <a:endParaRPr lang="en-US" sz="1800"/>
          </a:p>
          <a:p>
            <a:r>
              <a:rPr lang="en-US" sz="1800"/>
              <a:t>The objectives are:</a:t>
            </a:r>
          </a:p>
          <a:p>
            <a:r>
              <a:rPr lang="en-US" sz="1800"/>
              <a:t>(1) to develop an understanding of the morphological, ecological,</a:t>
            </a:r>
          </a:p>
          <a:p>
            <a:r>
              <a:rPr lang="en-US" sz="1800"/>
              <a:t>biochemical and evolutionary diversity of the microbial world;</a:t>
            </a:r>
          </a:p>
          <a:p>
            <a:r>
              <a:rPr lang="en-US" sz="1800"/>
              <a:t>(2) to learn how microbes have evolved to survive under ‘</a:t>
            </a:r>
            <a:r>
              <a:rPr lang="en-US" sz="1800" b="1">
                <a:solidFill>
                  <a:srgbClr val="ED181E"/>
                </a:solidFill>
              </a:rPr>
              <a:t>extreme</a:t>
            </a:r>
            <a:r>
              <a:rPr lang="en-US" sz="1800"/>
              <a:t>’ conditions; </a:t>
            </a:r>
          </a:p>
          <a:p>
            <a:r>
              <a:rPr lang="en-US" sz="1800"/>
              <a:t>and</a:t>
            </a:r>
          </a:p>
          <a:p>
            <a:r>
              <a:rPr lang="en-US" sz="1800"/>
              <a:t>(3) to learn the molecular biology and genomics methods by which this genetic diversity can be analyzed.</a:t>
            </a:r>
          </a:p>
          <a:p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762000" y="541338"/>
            <a:ext cx="7315200" cy="599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What is Microbial Diversity?</a:t>
            </a:r>
          </a:p>
          <a:p>
            <a:r>
              <a:rPr lang="en-US" sz="1800">
                <a:solidFill>
                  <a:srgbClr val="000000"/>
                </a:solidFill>
              </a:rPr>
              <a:t>Methods in microbial ecology.</a:t>
            </a:r>
          </a:p>
          <a:p>
            <a:endParaRPr lang="en-US" sz="1800">
              <a:solidFill>
                <a:srgbClr val="990099"/>
              </a:solidFill>
            </a:endParaRPr>
          </a:p>
          <a:p>
            <a:r>
              <a:rPr lang="en-US">
                <a:solidFill>
                  <a:srgbClr val="ED181E"/>
                </a:solidFill>
              </a:rPr>
              <a:t>Phylogeny and evolution</a:t>
            </a:r>
            <a:endParaRPr lang="en-US" sz="1800">
              <a:solidFill>
                <a:srgbClr val="990099"/>
              </a:solidFill>
            </a:endParaRPr>
          </a:p>
          <a:p>
            <a:r>
              <a:rPr lang="en-US" sz="1800">
                <a:solidFill>
                  <a:srgbClr val="000000"/>
                </a:solidFill>
              </a:rPr>
              <a:t>Fundamental similarities of all living organisms</a:t>
            </a:r>
          </a:p>
          <a:p>
            <a:r>
              <a:rPr lang="en-US" sz="1800">
                <a:solidFill>
                  <a:schemeClr val="accent2"/>
                </a:solidFill>
              </a:rPr>
              <a:t>Paper presentation:Extremes of life</a:t>
            </a:r>
          </a:p>
          <a:p>
            <a:r>
              <a:rPr lang="en-US" sz="1800"/>
              <a:t>Phylogenetics and Trees of Life</a:t>
            </a:r>
          </a:p>
          <a:p>
            <a:r>
              <a:rPr lang="en-US" sz="1800">
                <a:solidFill>
                  <a:schemeClr val="accent2"/>
                </a:solidFill>
              </a:rPr>
              <a:t>Paper presentation :Lateral gene transfer</a:t>
            </a:r>
            <a:endParaRPr lang="en-US" sz="1800"/>
          </a:p>
          <a:p>
            <a:endParaRPr lang="en-US" sz="1400"/>
          </a:p>
          <a:p>
            <a:r>
              <a:rPr lang="en-US">
                <a:solidFill>
                  <a:srgbClr val="ED181E"/>
                </a:solidFill>
              </a:rPr>
              <a:t>Microbial genomics</a:t>
            </a:r>
            <a:endParaRPr lang="en-US" sz="1800">
              <a:solidFill>
                <a:srgbClr val="3333CC"/>
              </a:solidFill>
            </a:endParaRPr>
          </a:p>
          <a:p>
            <a:r>
              <a:rPr lang="en-US" sz="1800">
                <a:solidFill>
                  <a:schemeClr val="accent2"/>
                </a:solidFill>
              </a:rPr>
              <a:t>Paper presentation:What can we learn from genome sequences?</a:t>
            </a:r>
          </a:p>
          <a:p>
            <a:r>
              <a:rPr lang="en-US" sz="1800">
                <a:solidFill>
                  <a:schemeClr val="accent2"/>
                </a:solidFill>
              </a:rPr>
              <a:t>Paper presentation:Complete Genomes</a:t>
            </a:r>
          </a:p>
          <a:p>
            <a:endParaRPr lang="en-US">
              <a:solidFill>
                <a:srgbClr val="ED181E"/>
              </a:solidFill>
            </a:endParaRPr>
          </a:p>
          <a:p>
            <a:r>
              <a:rPr lang="en-US">
                <a:solidFill>
                  <a:srgbClr val="ED181E"/>
                </a:solidFill>
              </a:rPr>
              <a:t>Environmental Molecular Microbiology</a:t>
            </a:r>
            <a:endParaRPr lang="en-US" sz="2000">
              <a:solidFill>
                <a:srgbClr val="3333CC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Overview of marine microbial ecology</a:t>
            </a:r>
          </a:p>
          <a:p>
            <a:r>
              <a:rPr lang="en-US" sz="2000">
                <a:solidFill>
                  <a:srgbClr val="000000"/>
                </a:solidFill>
              </a:rPr>
              <a:t>Molecular Methods to assess microbial diversity</a:t>
            </a:r>
          </a:p>
          <a:p>
            <a:r>
              <a:rPr lang="en-US" sz="2000">
                <a:solidFill>
                  <a:schemeClr val="accent2"/>
                </a:solidFill>
              </a:rPr>
              <a:t>Paper discussion:marine microbial diversity</a:t>
            </a:r>
            <a:endParaRPr lang="en-US" sz="2000">
              <a:solidFill>
                <a:srgbClr val="009999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Oligotrophy and VBNC</a:t>
            </a:r>
          </a:p>
          <a:p>
            <a:r>
              <a:rPr lang="en-US" sz="2000">
                <a:solidFill>
                  <a:schemeClr val="accent2"/>
                </a:solidFill>
              </a:rPr>
              <a:t>Paper discussion:Bacterial Rhodopsin and phototrophy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36538" y="1219200"/>
            <a:ext cx="7705725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ED181E"/>
                </a:solidFill>
              </a:rPr>
              <a:t>Ecology of Extreme Environments</a:t>
            </a:r>
            <a:endParaRPr lang="en-US" sz="2000">
              <a:solidFill>
                <a:srgbClr val="990099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Extremophiles and the Archaea:habitats and diversity</a:t>
            </a:r>
          </a:p>
          <a:p>
            <a:r>
              <a:rPr lang="en-US" sz="2000">
                <a:solidFill>
                  <a:schemeClr val="accent2"/>
                </a:solidFill>
              </a:rPr>
              <a:t>Paper presentation:Yellowstone National Park</a:t>
            </a:r>
          </a:p>
          <a:p>
            <a:r>
              <a:rPr lang="en-US" sz="2000">
                <a:solidFill>
                  <a:schemeClr val="accent2"/>
                </a:solidFill>
              </a:rPr>
              <a:t>Paper presentation:Vent communities</a:t>
            </a:r>
            <a:endParaRPr lang="en-US" sz="2000">
              <a:solidFill>
                <a:srgbClr val="00CC99"/>
              </a:solidFill>
            </a:endParaRPr>
          </a:p>
          <a:p>
            <a:endParaRPr lang="en-US">
              <a:solidFill>
                <a:srgbClr val="ED181E"/>
              </a:solidFill>
            </a:endParaRPr>
          </a:p>
          <a:p>
            <a:r>
              <a:rPr lang="en-US">
                <a:solidFill>
                  <a:srgbClr val="ED181E"/>
                </a:solidFill>
              </a:rPr>
              <a:t>Hyperthermophiles: phylogeny,morphology </a:t>
            </a:r>
          </a:p>
          <a:p>
            <a:r>
              <a:rPr lang="en-US">
                <a:solidFill>
                  <a:srgbClr val="ED181E"/>
                </a:solidFill>
              </a:rPr>
              <a:t>and physiology</a:t>
            </a:r>
            <a:endParaRPr lang="en-US" sz="2000">
              <a:solidFill>
                <a:srgbClr val="000000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Genome integrity in hyperthermophiles</a:t>
            </a:r>
          </a:p>
          <a:p>
            <a:r>
              <a:rPr lang="en-US" sz="2000">
                <a:solidFill>
                  <a:schemeClr val="accent2"/>
                </a:solidFill>
              </a:rPr>
              <a:t>Paper presentation:DNA Repair</a:t>
            </a:r>
            <a:endParaRPr lang="en-US" sz="2000">
              <a:solidFill>
                <a:srgbClr val="00CC99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The flow of genetic information in hyperthermophilic Archaea</a:t>
            </a:r>
          </a:p>
          <a:p>
            <a:r>
              <a:rPr lang="en-US" sz="2000">
                <a:solidFill>
                  <a:schemeClr val="accent2"/>
                </a:solidFill>
              </a:rPr>
              <a:t>Paper presentation :Protein thermostability</a:t>
            </a:r>
          </a:p>
          <a:p>
            <a:r>
              <a:rPr lang="en-US" sz="2000">
                <a:solidFill>
                  <a:schemeClr val="accent2"/>
                </a:solidFill>
              </a:rPr>
              <a:t>Paper presentation:regulation</a:t>
            </a:r>
            <a:endParaRPr lang="en-US" sz="2000">
              <a:solidFill>
                <a:srgbClr val="00CC99"/>
              </a:solidFill>
            </a:endParaRPr>
          </a:p>
          <a:p>
            <a:endParaRPr lang="en-US" sz="2000">
              <a:solidFill>
                <a:srgbClr val="000000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Acidophiles:Sulfolobus and viruses</a:t>
            </a:r>
          </a:p>
          <a:p>
            <a:r>
              <a:rPr lang="en-US" sz="2000">
                <a:solidFill>
                  <a:schemeClr val="accent2"/>
                </a:solidFill>
              </a:rPr>
              <a:t>Paper presentation:hyperthermophiles genetics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ChangeArrowheads="1"/>
          </p:cNvSpPr>
          <p:nvPr/>
        </p:nvSpPr>
        <p:spPr bwMode="auto">
          <a:xfrm>
            <a:off x="512763" y="1143000"/>
            <a:ext cx="6169025" cy="580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000">
              <a:solidFill>
                <a:srgbClr val="009999"/>
              </a:solidFill>
            </a:endParaRPr>
          </a:p>
          <a:p>
            <a:endParaRPr lang="en-US" sz="2000">
              <a:solidFill>
                <a:srgbClr val="000000"/>
              </a:solidFill>
            </a:endParaRPr>
          </a:p>
          <a:p>
            <a:r>
              <a:rPr lang="en-US">
                <a:solidFill>
                  <a:srgbClr val="ED181E"/>
                </a:solidFill>
              </a:rPr>
              <a:t>Halophiles</a:t>
            </a:r>
          </a:p>
          <a:p>
            <a:r>
              <a:rPr lang="en-US" sz="2000">
                <a:solidFill>
                  <a:srgbClr val="000000"/>
                </a:solidFill>
              </a:rPr>
              <a:t>Halophiles habitats and diversity</a:t>
            </a:r>
            <a:endParaRPr lang="en-US" sz="2000">
              <a:solidFill>
                <a:srgbClr val="3333CC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Halophiles physiology,biochemistry and genetics</a:t>
            </a:r>
            <a:endParaRPr lang="en-US" sz="2000">
              <a:solidFill>
                <a:srgbClr val="3333CC"/>
              </a:solidFill>
            </a:endParaRPr>
          </a:p>
          <a:p>
            <a:r>
              <a:rPr lang="en-US" sz="2000">
                <a:solidFill>
                  <a:schemeClr val="accent2"/>
                </a:solidFill>
              </a:rPr>
              <a:t>Paper presentation:Halophiles</a:t>
            </a:r>
            <a:endParaRPr lang="en-US" sz="2000">
              <a:solidFill>
                <a:srgbClr val="00CC99"/>
              </a:solidFill>
            </a:endParaRPr>
          </a:p>
          <a:p>
            <a:endParaRPr lang="en-US" sz="2000">
              <a:solidFill>
                <a:schemeClr val="accent2"/>
              </a:solidFill>
            </a:endParaRPr>
          </a:p>
          <a:p>
            <a:r>
              <a:rPr lang="en-US">
                <a:solidFill>
                  <a:srgbClr val="ED181E"/>
                </a:solidFill>
              </a:rPr>
              <a:t>Marine Archaea</a:t>
            </a:r>
            <a:endParaRPr lang="en-US" sz="2000">
              <a:solidFill>
                <a:schemeClr val="accent2"/>
              </a:solidFill>
            </a:endParaRPr>
          </a:p>
          <a:p>
            <a:r>
              <a:rPr lang="en-US" sz="2000">
                <a:solidFill>
                  <a:schemeClr val="accent2"/>
                </a:solidFill>
              </a:rPr>
              <a:t>Paper presentation:Cold Archaea</a:t>
            </a:r>
          </a:p>
          <a:p>
            <a:endParaRPr lang="en-US">
              <a:solidFill>
                <a:srgbClr val="ED181E"/>
              </a:solidFill>
            </a:endParaRPr>
          </a:p>
          <a:p>
            <a:r>
              <a:rPr lang="en-US">
                <a:solidFill>
                  <a:srgbClr val="ED181E"/>
                </a:solidFill>
              </a:rPr>
              <a:t>Psychrophiles</a:t>
            </a:r>
            <a:endParaRPr lang="en-US" sz="2000">
              <a:solidFill>
                <a:srgbClr val="990099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Biology of psychrophiles</a:t>
            </a:r>
          </a:p>
          <a:p>
            <a:r>
              <a:rPr lang="en-US" sz="2000">
                <a:solidFill>
                  <a:schemeClr val="accent2"/>
                </a:solidFill>
              </a:rPr>
              <a:t>Paper presentation:Microorganisms of Antarctica</a:t>
            </a:r>
          </a:p>
          <a:p>
            <a:endParaRPr lang="en-US">
              <a:solidFill>
                <a:srgbClr val="ED181E"/>
              </a:solidFill>
            </a:endParaRPr>
          </a:p>
          <a:p>
            <a:endParaRPr lang="en-US" sz="2000">
              <a:solidFill>
                <a:srgbClr val="990099"/>
              </a:solidFill>
            </a:endParaRPr>
          </a:p>
          <a:p>
            <a:endParaRPr lang="en-US" sz="2000">
              <a:solidFill>
                <a:schemeClr val="accent2"/>
              </a:solidFill>
            </a:endParaRPr>
          </a:p>
          <a:p>
            <a:endParaRPr lang="en-US" sz="20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685800" y="385763"/>
            <a:ext cx="8005763" cy="580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2000">
              <a:solidFill>
                <a:srgbClr val="00CC99"/>
              </a:solidFill>
            </a:endParaRPr>
          </a:p>
          <a:p>
            <a:endParaRPr lang="en-US" sz="2000">
              <a:solidFill>
                <a:srgbClr val="990099"/>
              </a:solidFill>
            </a:endParaRPr>
          </a:p>
          <a:p>
            <a:r>
              <a:rPr lang="en-US">
                <a:solidFill>
                  <a:srgbClr val="ED181E"/>
                </a:solidFill>
              </a:rPr>
              <a:t>Methanogens</a:t>
            </a:r>
            <a:endParaRPr lang="en-US" sz="2000">
              <a:solidFill>
                <a:srgbClr val="990099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Methanogenic Archaea and consortia</a:t>
            </a:r>
            <a:endParaRPr lang="en-US" sz="2000">
              <a:solidFill>
                <a:srgbClr val="3333CC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Physiology of methanogenesis </a:t>
            </a:r>
            <a:r>
              <a:rPr lang="en-US" sz="2000">
                <a:solidFill>
                  <a:schemeClr val="accent2"/>
                </a:solidFill>
              </a:rPr>
              <a:t>Paper presentation:Methanogens</a:t>
            </a:r>
          </a:p>
          <a:p>
            <a:endParaRPr lang="en-US">
              <a:solidFill>
                <a:srgbClr val="ED181E"/>
              </a:solidFill>
            </a:endParaRPr>
          </a:p>
          <a:p>
            <a:r>
              <a:rPr lang="en-US">
                <a:solidFill>
                  <a:srgbClr val="ED181E"/>
                </a:solidFill>
              </a:rPr>
              <a:t>Microbial photosynthesis and Novell photothrophs</a:t>
            </a:r>
            <a:endParaRPr lang="en-US" sz="2000">
              <a:solidFill>
                <a:schemeClr val="accent2"/>
              </a:solidFill>
            </a:endParaRPr>
          </a:p>
          <a:p>
            <a:r>
              <a:rPr lang="en-US" sz="2000">
                <a:solidFill>
                  <a:schemeClr val="accent2"/>
                </a:solidFill>
              </a:rPr>
              <a:t>Paper presentation: aerobic anoxygenic phototrophs</a:t>
            </a:r>
          </a:p>
          <a:p>
            <a:endParaRPr lang="en-US" sz="2000">
              <a:solidFill>
                <a:schemeClr val="accent2"/>
              </a:solidFill>
            </a:endParaRPr>
          </a:p>
          <a:p>
            <a:r>
              <a:rPr lang="en-US">
                <a:solidFill>
                  <a:srgbClr val="ED181E"/>
                </a:solidFill>
              </a:rPr>
              <a:t>Novell Eukaryotes</a:t>
            </a:r>
            <a:endParaRPr lang="fr-FR">
              <a:latin typeface="Times" charset="0"/>
            </a:endParaRPr>
          </a:p>
          <a:p>
            <a:r>
              <a:rPr lang="en-US" sz="2000">
                <a:solidFill>
                  <a:schemeClr val="accent2"/>
                </a:solidFill>
              </a:rPr>
              <a:t>Paper presentation: </a:t>
            </a:r>
            <a:r>
              <a:rPr lang="fr-FR" sz="2000">
                <a:solidFill>
                  <a:schemeClr val="accent2"/>
                </a:solidFill>
              </a:rPr>
              <a:t>unsuspected eukaryotic diversity</a:t>
            </a:r>
            <a:endParaRPr lang="fr-FR">
              <a:latin typeface="Times" charset="0"/>
            </a:endParaRPr>
          </a:p>
          <a:p>
            <a:endParaRPr lang="en-US" sz="2000">
              <a:solidFill>
                <a:schemeClr val="accent2"/>
              </a:solidFill>
            </a:endParaRPr>
          </a:p>
          <a:p>
            <a:r>
              <a:rPr lang="en-US">
                <a:solidFill>
                  <a:srgbClr val="ED181E"/>
                </a:solidFill>
              </a:rPr>
              <a:t>Exobiology</a:t>
            </a:r>
          </a:p>
          <a:p>
            <a:r>
              <a:rPr lang="en-US" sz="2000">
                <a:solidFill>
                  <a:schemeClr val="accent2"/>
                </a:solidFill>
              </a:rPr>
              <a:t>Paper presentation: Magnetofossils from ancient Mars</a:t>
            </a:r>
          </a:p>
          <a:p>
            <a:endParaRPr lang="en-US" sz="2000">
              <a:solidFill>
                <a:schemeClr val="accent2"/>
              </a:solidFill>
            </a:endParaRPr>
          </a:p>
          <a:p>
            <a:endParaRPr lang="en-US" sz="2000">
              <a:solidFill>
                <a:srgbClr val="00CC99"/>
              </a:solidFill>
            </a:endParaRPr>
          </a:p>
          <a:p>
            <a:endParaRPr lang="en-US" sz="2000">
              <a:solidFill>
                <a:srgbClr val="99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ChangeArrowheads="1"/>
          </p:cNvSpPr>
          <p:nvPr/>
        </p:nvSpPr>
        <p:spPr bwMode="auto">
          <a:xfrm>
            <a:off x="1447800" y="257175"/>
            <a:ext cx="7443788" cy="547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23/10/12 Introduction</a:t>
            </a:r>
          </a:p>
          <a:p>
            <a:endParaRPr lang="en-US" sz="1400" b="1">
              <a:solidFill>
                <a:srgbClr val="000000"/>
              </a:solidFill>
              <a:latin typeface="Comic Sans MS" pitchFamily="-1" charset="0"/>
            </a:endParaRP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30/10/12 Phylogeny and evolution</a:t>
            </a: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Woese C.R. 2000 </a:t>
            </a:r>
            <a:r>
              <a:rPr lang="en-US" sz="1400" b="1" i="1">
                <a:solidFill>
                  <a:srgbClr val="000000"/>
                </a:solidFill>
                <a:latin typeface="Comic Sans MS" pitchFamily="-1" charset="0"/>
              </a:rPr>
              <a:t>PNAS</a:t>
            </a:r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 97:8392-8396, Dunning Hotopp J.C. 2007 et al. </a:t>
            </a:r>
            <a:r>
              <a:rPr lang="en-US" sz="1400" b="1" i="1">
                <a:solidFill>
                  <a:srgbClr val="000000"/>
                </a:solidFill>
                <a:latin typeface="Comic Sans MS" pitchFamily="-1" charset="0"/>
              </a:rPr>
              <a:t>Science</a:t>
            </a:r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 </a:t>
            </a: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317:1753-1756</a:t>
            </a:r>
          </a:p>
          <a:p>
            <a:endParaRPr lang="en-US" sz="1400" b="1">
              <a:solidFill>
                <a:srgbClr val="000000"/>
              </a:solidFill>
              <a:latin typeface="Comic Sans MS" pitchFamily="-1" charset="0"/>
            </a:endParaRP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6/11/12 Microbial genomics</a:t>
            </a:r>
          </a:p>
          <a:p>
            <a:endParaRPr lang="en-US" sz="1400" b="1">
              <a:solidFill>
                <a:srgbClr val="000000"/>
              </a:solidFill>
              <a:latin typeface="Comic Sans MS" pitchFamily="-1" charset="0"/>
            </a:endParaRP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13/11/12 Environmental Molecular Microbiology</a:t>
            </a:r>
          </a:p>
          <a:p>
            <a:endParaRPr lang="en-US" sz="1400" b="1">
              <a:solidFill>
                <a:srgbClr val="000000"/>
              </a:solidFill>
              <a:latin typeface="Comic Sans MS" pitchFamily="-1" charset="0"/>
            </a:endParaRP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20/11/12 Ecology of Extreme Environments</a:t>
            </a:r>
          </a:p>
          <a:p>
            <a:endParaRPr lang="en-US" sz="1400" b="1">
              <a:solidFill>
                <a:srgbClr val="000000"/>
              </a:solidFill>
              <a:latin typeface="Comic Sans MS" pitchFamily="-1" charset="0"/>
            </a:endParaRP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27/11/12 Hyperthermophiles: phylogeny, morphology and physiology</a:t>
            </a:r>
          </a:p>
          <a:p>
            <a:endParaRPr lang="en-US" sz="1400" b="1">
              <a:solidFill>
                <a:srgbClr val="000000"/>
              </a:solidFill>
              <a:latin typeface="Comic Sans MS" pitchFamily="-1" charset="0"/>
            </a:endParaRP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4/12/12 Marine Archaea</a:t>
            </a: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 </a:t>
            </a: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11/12/12 Halophiles </a:t>
            </a: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   </a:t>
            </a: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18/12/12 Psychrophiles</a:t>
            </a:r>
          </a:p>
          <a:p>
            <a:endParaRPr lang="en-US" sz="1400" b="1">
              <a:solidFill>
                <a:srgbClr val="000000"/>
              </a:solidFill>
              <a:latin typeface="Comic Sans MS" pitchFamily="-1" charset="0"/>
            </a:endParaRP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25/12/12 Microbial photosynthesis and Novell photothrophs</a:t>
            </a: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 </a:t>
            </a: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1/1/13 Novell Eukaryotes  &amp;  New cultivation methods</a:t>
            </a:r>
          </a:p>
          <a:p>
            <a:endParaRPr lang="en-US" sz="1400" b="1">
              <a:solidFill>
                <a:srgbClr val="000000"/>
              </a:solidFill>
              <a:latin typeface="Comic Sans MS" pitchFamily="-1" charset="0"/>
            </a:endParaRPr>
          </a:p>
          <a:p>
            <a:r>
              <a:rPr lang="en-US" sz="1400" b="1">
                <a:solidFill>
                  <a:srgbClr val="000000"/>
                </a:solidFill>
                <a:latin typeface="Comic Sans MS" pitchFamily="-1" charset="0"/>
              </a:rPr>
              <a:t>8/1/13 Exobiology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146425" y="533400"/>
            <a:ext cx="28511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ED181E"/>
                </a:solidFill>
              </a:rPr>
              <a:t>Microbial Diversity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898525" y="1604963"/>
            <a:ext cx="7853363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-cell shapes: rods, cocci, spirals, filaments,</a:t>
            </a:r>
          </a:p>
          <a:p>
            <a:r>
              <a:rPr lang="en-US" sz="2000">
                <a:solidFill>
                  <a:srgbClr val="000000"/>
                </a:solidFill>
              </a:rPr>
              <a:t>amorphous, pleomorphic, star-shaped, lumpy cocci, squares….</a:t>
            </a:r>
          </a:p>
          <a:p>
            <a:endParaRPr lang="en-US" sz="2000">
              <a:solidFill>
                <a:srgbClr val="990099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-cell organization: multicellular from pairs and</a:t>
            </a:r>
          </a:p>
          <a:p>
            <a:r>
              <a:rPr lang="en-US" sz="2000">
                <a:solidFill>
                  <a:srgbClr val="000000"/>
                </a:solidFill>
              </a:rPr>
              <a:t>tetrads to filaments, sheets, rosettes, microbial mats,…</a:t>
            </a:r>
          </a:p>
          <a:p>
            <a:endParaRPr lang="en-US" sz="2000">
              <a:solidFill>
                <a:srgbClr val="000000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-cells size: average 1 to 5 microns</a:t>
            </a:r>
          </a:p>
          <a:p>
            <a:r>
              <a:rPr lang="en-US" sz="2000">
                <a:solidFill>
                  <a:srgbClr val="000000"/>
                </a:solidFill>
              </a:rPr>
              <a:t>range 0.1 to 660 microns</a:t>
            </a:r>
          </a:p>
          <a:p>
            <a:r>
              <a:rPr lang="en-US" sz="2000">
                <a:solidFill>
                  <a:srgbClr val="000000"/>
                </a:solidFill>
              </a:rPr>
              <a:t>(</a:t>
            </a:r>
            <a:r>
              <a:rPr lang="en-US" sz="2000" i="1">
                <a:solidFill>
                  <a:srgbClr val="000000"/>
                </a:solidFill>
              </a:rPr>
              <a:t>Thiomargarita namibiensis</a:t>
            </a:r>
            <a:r>
              <a:rPr lang="en-US" sz="2000">
                <a:solidFill>
                  <a:srgbClr val="000000"/>
                </a:solidFill>
              </a:rPr>
              <a:t> , giant sulfur bacteruim in</a:t>
            </a:r>
          </a:p>
          <a:p>
            <a:r>
              <a:rPr lang="en-US" sz="2000">
                <a:solidFill>
                  <a:srgbClr val="000000"/>
                </a:solidFill>
              </a:rPr>
              <a:t>Namibian sediments)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990600" y="1219200"/>
            <a:ext cx="29908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6C18B0"/>
                </a:solidFill>
              </a:rPr>
              <a:t>Morphological diversity</a:t>
            </a:r>
          </a:p>
        </p:txBody>
      </p:sp>
      <p:pic>
        <p:nvPicPr>
          <p:cNvPr id="21509" name="Picture 5" descr="&#10;App_01.jpg                                                     00000010Macintosh HD                   B191BFFC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876800"/>
            <a:ext cx="27432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685800" y="4800600"/>
            <a:ext cx="30480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381000" y="4876800"/>
            <a:ext cx="685800" cy="198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2971800" y="4876800"/>
            <a:ext cx="685800" cy="1981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762000" y="6553200"/>
            <a:ext cx="24384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1514" name="Picture 11" descr="&#10;images.jpg                                                     00019625Macintosh HD                   BD6C7580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5175250"/>
            <a:ext cx="1312863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5105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533400" y="3124200"/>
            <a:ext cx="7378700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ED181E"/>
                </a:solidFill>
              </a:rPr>
              <a:t>•Chemotrophs</a:t>
            </a:r>
            <a:r>
              <a:rPr lang="en-US" sz="2000">
                <a:solidFill>
                  <a:srgbClr val="000000"/>
                </a:solidFill>
              </a:rPr>
              <a:t>:energy is obtained from chemicals</a:t>
            </a:r>
          </a:p>
          <a:p>
            <a:r>
              <a:rPr lang="en-US" sz="2000">
                <a:solidFill>
                  <a:srgbClr val="3333CC"/>
                </a:solidFill>
              </a:rPr>
              <a:t>   •lithotroph</a:t>
            </a:r>
            <a:r>
              <a:rPr lang="en-US" sz="2000">
                <a:solidFill>
                  <a:schemeClr val="accent2"/>
                </a:solidFill>
              </a:rPr>
              <a:t>s</a:t>
            </a:r>
            <a:r>
              <a:rPr lang="en-US" sz="2000">
                <a:solidFill>
                  <a:srgbClr val="000000"/>
                </a:solidFill>
              </a:rPr>
              <a:t>:inorganic chemicals (sulfur, iron, hydrogen)</a:t>
            </a:r>
          </a:p>
          <a:p>
            <a:r>
              <a:rPr lang="en-US" sz="2000">
                <a:solidFill>
                  <a:srgbClr val="000000"/>
                </a:solidFill>
              </a:rPr>
              <a:t>     -</a:t>
            </a:r>
            <a:r>
              <a:rPr lang="en-US" sz="2000">
                <a:solidFill>
                  <a:schemeClr val="hlink"/>
                </a:solidFill>
              </a:rPr>
              <a:t>autotrophs</a:t>
            </a:r>
            <a:r>
              <a:rPr lang="en-US" sz="2000">
                <a:solidFill>
                  <a:srgbClr val="000000"/>
                </a:solidFill>
              </a:rPr>
              <a:t>: carbon is obtained by fixing CO</a:t>
            </a:r>
            <a:r>
              <a:rPr lang="en-US" sz="2000" baseline="-25000">
                <a:solidFill>
                  <a:srgbClr val="000000"/>
                </a:solidFill>
              </a:rPr>
              <a:t>2</a:t>
            </a:r>
            <a:endParaRPr lang="en-US" sz="2000">
              <a:solidFill>
                <a:srgbClr val="000000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     (sulfur-reducing </a:t>
            </a:r>
            <a:r>
              <a:rPr lang="en-US" sz="2000" i="1">
                <a:solidFill>
                  <a:srgbClr val="000000"/>
                </a:solidFill>
              </a:rPr>
              <a:t>Archaea</a:t>
            </a:r>
            <a:r>
              <a:rPr lang="en-US" sz="2000">
                <a:solidFill>
                  <a:srgbClr val="000000"/>
                </a:solidFill>
              </a:rPr>
              <a:t>, methanogens)</a:t>
            </a:r>
          </a:p>
          <a:p>
            <a:r>
              <a:rPr lang="en-US" sz="2000">
                <a:solidFill>
                  <a:srgbClr val="000000"/>
                </a:solidFill>
              </a:rPr>
              <a:t>     -</a:t>
            </a:r>
            <a:r>
              <a:rPr lang="en-US" sz="2000">
                <a:solidFill>
                  <a:schemeClr val="hlink"/>
                </a:solidFill>
              </a:rPr>
              <a:t>heterotrophs</a:t>
            </a:r>
            <a:r>
              <a:rPr lang="en-US" sz="2000">
                <a:solidFill>
                  <a:srgbClr val="000000"/>
                </a:solidFill>
              </a:rPr>
              <a:t>: carbon is obtained from organic</a:t>
            </a:r>
          </a:p>
          <a:p>
            <a:r>
              <a:rPr lang="en-US" sz="2000">
                <a:solidFill>
                  <a:srgbClr val="000000"/>
                </a:solidFill>
              </a:rPr>
              <a:t>     compounds (sulfur-reducing </a:t>
            </a:r>
            <a:r>
              <a:rPr lang="en-US" sz="2000" i="1">
                <a:solidFill>
                  <a:srgbClr val="000000"/>
                </a:solidFill>
              </a:rPr>
              <a:t>Archaea</a:t>
            </a:r>
            <a:r>
              <a:rPr lang="en-US" sz="2000">
                <a:solidFill>
                  <a:srgbClr val="000000"/>
                </a:solidFill>
              </a:rPr>
              <a:t>)</a:t>
            </a:r>
          </a:p>
          <a:p>
            <a:r>
              <a:rPr lang="en-US" sz="2000">
                <a:solidFill>
                  <a:srgbClr val="3333CC"/>
                </a:solidFill>
              </a:rPr>
              <a:t>   •organotrophs and </a:t>
            </a:r>
            <a:r>
              <a:rPr lang="en-US" sz="2000">
                <a:solidFill>
                  <a:schemeClr val="accent2"/>
                </a:solidFill>
              </a:rPr>
              <a:t>heterotrophs: </a:t>
            </a:r>
            <a:r>
              <a:rPr lang="en-US" sz="2000">
                <a:solidFill>
                  <a:srgbClr val="000000"/>
                </a:solidFill>
              </a:rPr>
              <a:t>carbon and energy are</a:t>
            </a:r>
          </a:p>
          <a:p>
            <a:r>
              <a:rPr lang="en-US" sz="2000">
                <a:solidFill>
                  <a:srgbClr val="000000"/>
                </a:solidFill>
              </a:rPr>
              <a:t>  obtained from organic chemicals (heterotrophs, </a:t>
            </a:r>
            <a:r>
              <a:rPr lang="en-US" sz="2000" i="1">
                <a:solidFill>
                  <a:srgbClr val="000000"/>
                </a:solidFill>
              </a:rPr>
              <a:t>E.coli</a:t>
            </a:r>
            <a:r>
              <a:rPr lang="en-US" sz="2000">
                <a:solidFill>
                  <a:srgbClr val="000000"/>
                </a:solidFill>
              </a:rPr>
              <a:t>,</a:t>
            </a:r>
          </a:p>
          <a:p>
            <a:r>
              <a:rPr lang="en-US" sz="2000">
                <a:solidFill>
                  <a:srgbClr val="000000"/>
                </a:solidFill>
              </a:rPr>
              <a:t>  pathogens)</a:t>
            </a:r>
          </a:p>
          <a:p>
            <a:endParaRPr lang="en-US" sz="2000">
              <a:solidFill>
                <a:srgbClr val="000000"/>
              </a:solidFill>
            </a:endParaRP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124200" y="381000"/>
            <a:ext cx="24828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6C18B0"/>
                </a:solidFill>
              </a:rPr>
              <a:t>Metabolic diversity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93738" y="990600"/>
            <a:ext cx="7678737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ED181E"/>
                </a:solidFill>
              </a:rPr>
              <a:t>•Phototrophs</a:t>
            </a:r>
            <a:r>
              <a:rPr lang="en-US" sz="2000">
                <a:solidFill>
                  <a:srgbClr val="000000"/>
                </a:solidFill>
              </a:rPr>
              <a:t>: energy is obtained from light</a:t>
            </a:r>
          </a:p>
          <a:p>
            <a:r>
              <a:rPr lang="en-US" sz="2000">
                <a:solidFill>
                  <a:srgbClr val="3333CC"/>
                </a:solidFill>
              </a:rPr>
              <a:t>   •heterotroph</a:t>
            </a:r>
            <a:r>
              <a:rPr lang="en-US" sz="2000">
                <a:solidFill>
                  <a:schemeClr val="accent2"/>
                </a:solidFill>
              </a:rPr>
              <a:t>s</a:t>
            </a:r>
            <a:r>
              <a:rPr lang="en-US" sz="2000">
                <a:solidFill>
                  <a:srgbClr val="000000"/>
                </a:solidFill>
              </a:rPr>
              <a:t>:carbon is obtained from organic compounds</a:t>
            </a:r>
          </a:p>
          <a:p>
            <a:r>
              <a:rPr lang="en-US" sz="2000">
                <a:solidFill>
                  <a:srgbClr val="000000"/>
                </a:solidFill>
              </a:rPr>
              <a:t>   (halophilic </a:t>
            </a:r>
            <a:r>
              <a:rPr lang="en-US" sz="2000" i="1">
                <a:solidFill>
                  <a:srgbClr val="000000"/>
                </a:solidFill>
              </a:rPr>
              <a:t>Archaea </a:t>
            </a:r>
            <a:r>
              <a:rPr lang="en-US" sz="2000">
                <a:solidFill>
                  <a:srgbClr val="000000"/>
                </a:solidFill>
              </a:rPr>
              <a:t>and others)</a:t>
            </a:r>
          </a:p>
          <a:p>
            <a:r>
              <a:rPr lang="en-US" sz="2000">
                <a:solidFill>
                  <a:srgbClr val="3333CC"/>
                </a:solidFill>
              </a:rPr>
              <a:t>   •autotrop</a:t>
            </a:r>
            <a:r>
              <a:rPr lang="en-US" sz="2000">
                <a:solidFill>
                  <a:schemeClr val="accent2"/>
                </a:solidFill>
              </a:rPr>
              <a:t>hs</a:t>
            </a:r>
            <a:r>
              <a:rPr lang="en-US" sz="2000">
                <a:solidFill>
                  <a:srgbClr val="000000"/>
                </a:solidFill>
              </a:rPr>
              <a:t>: carbon is obtained by fixing CO</a:t>
            </a:r>
            <a:r>
              <a:rPr lang="en-US" sz="2000" baseline="-25000">
                <a:solidFill>
                  <a:srgbClr val="000000"/>
                </a:solidFill>
              </a:rPr>
              <a:t>2</a:t>
            </a:r>
            <a:r>
              <a:rPr lang="en-US" sz="2000">
                <a:solidFill>
                  <a:srgbClr val="000000"/>
                </a:solidFill>
              </a:rPr>
              <a:t> (most</a:t>
            </a:r>
          </a:p>
          <a:p>
            <a:r>
              <a:rPr lang="en-US" sz="2000">
                <a:solidFill>
                  <a:srgbClr val="000000"/>
                </a:solidFill>
              </a:rPr>
              <a:t>   cyanobacteria, photosynthetic bacteria)</a:t>
            </a:r>
            <a:endParaRPr lang="en-US" sz="2000">
              <a:solidFill>
                <a:srgbClr val="99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2895600" y="457200"/>
            <a:ext cx="29892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6C18B0"/>
                </a:solidFill>
              </a:rPr>
              <a:t>Ecological diversity</a:t>
            </a:r>
            <a:endParaRPr lang="en-US">
              <a:solidFill>
                <a:srgbClr val="ED181E"/>
              </a:solidFill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57200" y="1001713"/>
            <a:ext cx="841375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</a:rPr>
              <a:t>-salinity:from fresh water to marine and hypersaline</a:t>
            </a:r>
          </a:p>
          <a:p>
            <a:r>
              <a:rPr lang="en-US" sz="2000">
                <a:solidFill>
                  <a:srgbClr val="000000"/>
                </a:solidFill>
              </a:rPr>
              <a:t>environments (Dead sea and the Great Salt Lake, halophiles)</a:t>
            </a:r>
          </a:p>
          <a:p>
            <a:endParaRPr lang="en-US" sz="2000">
              <a:solidFill>
                <a:srgbClr val="000000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-temperature: from –12 to 113</a:t>
            </a:r>
            <a:r>
              <a:rPr lang="en-US" sz="2000" baseline="30000">
                <a:solidFill>
                  <a:srgbClr val="000000"/>
                </a:solidFill>
              </a:rPr>
              <a:t>o</a:t>
            </a:r>
            <a:r>
              <a:rPr lang="en-US" sz="2000">
                <a:solidFill>
                  <a:srgbClr val="000000"/>
                </a:solidFill>
              </a:rPr>
              <a:t>C (</a:t>
            </a:r>
            <a:r>
              <a:rPr lang="en-US" sz="2000" i="1">
                <a:solidFill>
                  <a:srgbClr val="000000"/>
                </a:solidFill>
              </a:rPr>
              <a:t>Pyrolobus</a:t>
            </a:r>
            <a:r>
              <a:rPr lang="en-US" sz="2000">
                <a:solidFill>
                  <a:srgbClr val="000000"/>
                </a:solidFill>
              </a:rPr>
              <a:t>) and beyond (121</a:t>
            </a:r>
            <a:r>
              <a:rPr lang="en-US" sz="2000" baseline="30000">
                <a:solidFill>
                  <a:srgbClr val="000000"/>
                </a:solidFill>
              </a:rPr>
              <a:t>o</a:t>
            </a:r>
            <a:r>
              <a:rPr lang="en-US" sz="2000">
                <a:solidFill>
                  <a:srgbClr val="000000"/>
                </a:solidFill>
              </a:rPr>
              <a:t>C)</a:t>
            </a:r>
          </a:p>
          <a:p>
            <a:endParaRPr lang="en-US" sz="2000">
              <a:solidFill>
                <a:srgbClr val="000000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-pH: from 0 (</a:t>
            </a:r>
            <a:r>
              <a:rPr lang="en-US" sz="2000" i="1">
                <a:solidFill>
                  <a:srgbClr val="000000"/>
                </a:solidFill>
              </a:rPr>
              <a:t>Thiobacillus thiooxidans</a:t>
            </a:r>
            <a:r>
              <a:rPr lang="en-US" sz="2000">
                <a:solidFill>
                  <a:srgbClr val="000000"/>
                </a:solidFill>
              </a:rPr>
              <a:t>) to 13 (</a:t>
            </a:r>
            <a:r>
              <a:rPr lang="en-US" sz="2000" i="1">
                <a:solidFill>
                  <a:srgbClr val="000000"/>
                </a:solidFill>
              </a:rPr>
              <a:t>Plectonema</a:t>
            </a:r>
          </a:p>
          <a:p>
            <a:r>
              <a:rPr lang="en-US" sz="2000" i="1">
                <a:solidFill>
                  <a:srgbClr val="000000"/>
                </a:solidFill>
              </a:rPr>
              <a:t>nostocorum</a:t>
            </a:r>
            <a:r>
              <a:rPr lang="en-US" sz="2000">
                <a:solidFill>
                  <a:srgbClr val="000000"/>
                </a:solidFill>
              </a:rPr>
              <a:t>) pH 0 is 1M HCl</a:t>
            </a:r>
          </a:p>
          <a:p>
            <a:endParaRPr lang="en-US" sz="2000">
              <a:solidFill>
                <a:srgbClr val="000000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-redox potential: from –450mV (methanogens)to +</a:t>
            </a:r>
          </a:p>
          <a:p>
            <a:r>
              <a:rPr lang="en-US" sz="2000">
                <a:solidFill>
                  <a:srgbClr val="000000"/>
                </a:solidFill>
              </a:rPr>
              <a:t>850mV (iron bacteria)</a:t>
            </a:r>
          </a:p>
          <a:p>
            <a:endParaRPr lang="en-US" sz="2000">
              <a:solidFill>
                <a:srgbClr val="000000"/>
              </a:solidFill>
            </a:endParaRPr>
          </a:p>
          <a:p>
            <a:r>
              <a:rPr lang="en-US" sz="2000">
                <a:solidFill>
                  <a:srgbClr val="000000"/>
                </a:solidFill>
              </a:rPr>
              <a:t>-hydrostatic pressure: from 1 to 1400 atm (barophiles)</a:t>
            </a:r>
          </a:p>
          <a:p>
            <a:endParaRPr lang="en-US" sz="20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My Documents\microbiology course\CHAP16\FIGURES\FG16_086.P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89000"/>
            <a:ext cx="7618413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2349500" y="304800"/>
            <a:ext cx="444341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ED181E"/>
                </a:solidFill>
              </a:rPr>
              <a:t>Methods in microbial ecology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My Documents\microbiology course\CHAP16\FIGURES\FG16_05A.P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89000"/>
            <a:ext cx="7618413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570038"/>
            <a:ext cx="6400800" cy="513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5" descr="&#10;App_01.jpg                                                     00000010Macintosh HD                   B191BFFC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28600"/>
            <a:ext cx="5243513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My Documents\microbiology course\CHAP16\FIGURES\FG16_13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89000"/>
            <a:ext cx="762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:\My Documents\microbiology course\CHAP16\FIGURES\FG16_13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89000"/>
            <a:ext cx="7620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:\My Documents\microbiology course\am129101600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28600"/>
            <a:ext cx="5595938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:\My Documents\microbiology course\chapter12\407623ab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762000"/>
            <a:ext cx="1754188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 descr="D:\My Documents\microbiology course\chapter12\hdr_letterstonatur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5638800"/>
            <a:ext cx="35655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4" descr="D:\My Documents\microbiology course\chapter12\titlebar_orange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5943600"/>
            <a:ext cx="4708525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03225" y="6019800"/>
            <a:ext cx="252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/>
            <a:r>
              <a:rPr lang="en-US" b="1">
                <a:latin typeface="Times New Roman" pitchFamily="-60" charset="0"/>
              </a:rPr>
              <a:t>Boetius </a:t>
            </a:r>
            <a:r>
              <a:rPr lang="en-US" b="1" i="1">
                <a:latin typeface="Times New Roman" pitchFamily="-60" charset="0"/>
              </a:rPr>
              <a:t>et al</a:t>
            </a:r>
            <a:r>
              <a:rPr lang="en-US" b="1">
                <a:latin typeface="Times New Roman" pitchFamily="-60" charset="0"/>
              </a:rPr>
              <a:t>. 2000</a:t>
            </a:r>
            <a:endParaRPr lang="he-IL" b="1">
              <a:latin typeface="Times New Roman" pitchFamily="-60" charset="0"/>
            </a:endParaRPr>
          </a:p>
        </p:txBody>
      </p:sp>
      <p:pic>
        <p:nvPicPr>
          <p:cNvPr id="30726" name="Picture 6" descr="D:\My Documents\microbiology course\chapter12\418-2-thumb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1676400"/>
            <a:ext cx="2514600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 descr="D:\My Documents\microbiology course\chapter12\science_logo_sm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24400" y="5638800"/>
            <a:ext cx="125730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8" descr="D:\My Documents\microbiology course\chapter12\magazine_sm2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19800" y="5638800"/>
            <a:ext cx="137160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4654550" y="6019800"/>
            <a:ext cx="2589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/>
            <a:r>
              <a:rPr lang="en-US" b="1">
                <a:latin typeface="Times New Roman" pitchFamily="-60" charset="0"/>
              </a:rPr>
              <a:t>Orphan </a:t>
            </a:r>
            <a:r>
              <a:rPr lang="en-US" b="1" i="1">
                <a:latin typeface="Times New Roman" pitchFamily="-60" charset="0"/>
              </a:rPr>
              <a:t>et al</a:t>
            </a:r>
            <a:r>
              <a:rPr lang="en-US" b="1">
                <a:latin typeface="Times New Roman" pitchFamily="-60" charset="0"/>
              </a:rPr>
              <a:t>. 2001</a:t>
            </a:r>
            <a:endParaRPr lang="he-IL" b="1">
              <a:latin typeface="Times New Roman" pitchFamily="-6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My Documents\microbiology course\417027a-f1.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06450"/>
            <a:ext cx="7772400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:\My Documents\microbiology course\417063a-f1.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7350" y="0"/>
            <a:ext cx="3289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381000" y="9906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/>
            <a:r>
              <a:rPr lang="en-US" i="1">
                <a:latin typeface="Times New Roman" pitchFamily="-60" charset="0"/>
              </a:rPr>
              <a:t>Nanoarchaeum</a:t>
            </a:r>
            <a:endParaRPr lang="he-IL" i="1">
              <a:latin typeface="Times New Roman" pitchFamily="-6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am0391547003.jpeg                                              00000010Macintosh HD                   B191BFFC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447800"/>
            <a:ext cx="876300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am0391547002.jpeg                                              00000010Macintosh HD                   B191BFFC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52400"/>
            <a:ext cx="5786438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:\My Documents\microbiology course\CHAP16\FIGURES\FG16_15A.P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43000" y="685800"/>
            <a:ext cx="7618413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 descr="&#10;App_01.jpg                                                     00000010Macintosh HD                   B191BFFC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524000"/>
            <a:ext cx="2986088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&#10;App_02.jpg                                                     00000010Macintosh HD                   B191BFFC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60763" y="228600"/>
            <a:ext cx="2020887" cy="188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4" descr="&#10;App_03.jpg                                                     00000010Macintosh HD                   B191BFFC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0700" y="2286000"/>
            <a:ext cx="5562600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:\My Documents\microbiology course\CHAP16\FIGURES\FG16_017.P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89000"/>
            <a:ext cx="7618413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D:\My Documents\microbiology course\CHAP16\FIGURES\FG16_018.P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89000"/>
            <a:ext cx="7618413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:\My Documents\microbiology course\CHAP16\FIGURES\FG16_019.P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762000"/>
            <a:ext cx="7618413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se2819595001.jpeg                                              00000010Macintosh HD                   B191BFFC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304800"/>
            <a:ext cx="69342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D:\My Documents\microbiology course\chapter12\407623ab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762000"/>
            <a:ext cx="1754188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3" descr="D:\My Documents\microbiology course\chapter12\hdr_letterstonatur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5638800"/>
            <a:ext cx="3565525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4" descr="D:\My Documents\microbiology course\chapter12\titlebar_orange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5943600"/>
            <a:ext cx="4708525" cy="5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403225" y="6019800"/>
            <a:ext cx="2520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/>
            <a:r>
              <a:rPr lang="en-US" b="1">
                <a:latin typeface="Times New Roman" pitchFamily="-60" charset="0"/>
              </a:rPr>
              <a:t>Boetius </a:t>
            </a:r>
            <a:r>
              <a:rPr lang="en-US" b="1" i="1">
                <a:latin typeface="Times New Roman" pitchFamily="-60" charset="0"/>
              </a:rPr>
              <a:t>et al</a:t>
            </a:r>
            <a:r>
              <a:rPr lang="en-US" b="1">
                <a:latin typeface="Times New Roman" pitchFamily="-60" charset="0"/>
              </a:rPr>
              <a:t>. 2000</a:t>
            </a:r>
            <a:endParaRPr lang="he-IL" b="1">
              <a:latin typeface="Times New Roman" pitchFamily="-60" charset="0"/>
            </a:endParaRPr>
          </a:p>
        </p:txBody>
      </p:sp>
      <p:pic>
        <p:nvPicPr>
          <p:cNvPr id="41990" name="Picture 6" descr="D:\My Documents\microbiology course\chapter12\418-2-thumb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1676400"/>
            <a:ext cx="2514600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7" descr="D:\My Documents\microbiology course\chapter12\science_logo_sm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24400" y="5638800"/>
            <a:ext cx="125730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2" name="Picture 8" descr="D:\My Documents\microbiology course\chapter12\magazine_sm2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19800" y="5638800"/>
            <a:ext cx="137160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4654550" y="6019800"/>
            <a:ext cx="2589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/>
            <a:r>
              <a:rPr lang="en-US" b="1">
                <a:latin typeface="Times New Roman" pitchFamily="-60" charset="0"/>
              </a:rPr>
              <a:t>Orphan </a:t>
            </a:r>
            <a:r>
              <a:rPr lang="en-US" b="1" i="1">
                <a:latin typeface="Times New Roman" pitchFamily="-60" charset="0"/>
              </a:rPr>
              <a:t>et al</a:t>
            </a:r>
            <a:r>
              <a:rPr lang="en-US" b="1">
                <a:latin typeface="Times New Roman" pitchFamily="-60" charset="0"/>
              </a:rPr>
              <a:t>. 2001</a:t>
            </a:r>
            <a:endParaRPr lang="he-IL" b="1">
              <a:latin typeface="Times New Roman" pitchFamily="-6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se2819595003.jpeg                                              00000010Macintosh HD                   B191BFFC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533400"/>
            <a:ext cx="6477000" cy="572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" y="415925"/>
            <a:ext cx="91313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28600" y="2617788"/>
            <a:ext cx="4648200" cy="342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1676400" y="533400"/>
            <a:ext cx="5189538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ED181E"/>
                </a:solidFill>
              </a:rPr>
              <a:t>Paper presentation for next week: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905000" y="2590800"/>
            <a:ext cx="474345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Woese C.R. (2000) </a:t>
            </a:r>
            <a:r>
              <a:rPr lang="en-US" sz="1800" i="1"/>
              <a:t>PNAS</a:t>
            </a:r>
            <a:r>
              <a:rPr lang="en-US" sz="1800"/>
              <a:t> 97:8392-8396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2438400" y="1752600"/>
            <a:ext cx="3890963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Interpreting the universal</a:t>
            </a:r>
          </a:p>
          <a:p>
            <a:r>
              <a:rPr lang="en-US"/>
              <a:t>phylogenetic tree</a:t>
            </a:r>
          </a:p>
        </p:txBody>
      </p:sp>
      <p:pic>
        <p:nvPicPr>
          <p:cNvPr id="45061" name="Picture 6" descr="pq1502368001.jpeg                                              00000010Macintosh HD                   B191BFFC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2975" y="3657600"/>
            <a:ext cx="4718050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eneva"/>
        <a:ea typeface=""/>
        <a:cs typeface=""/>
      </a:majorFont>
      <a:minorFont>
        <a:latin typeface="Gene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eneva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Geneva" pitchFamily="-107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</TotalTime>
  <Words>675</Words>
  <Application>Microsoft Macintosh PowerPoint</Application>
  <PresentationFormat>On-screen Show (4:3)</PresentationFormat>
  <Paragraphs>155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Geneva</vt:lpstr>
      <vt:lpstr>ＭＳ Ｐゴシック</vt:lpstr>
      <vt:lpstr>Arial</vt:lpstr>
      <vt:lpstr>Calibri</vt:lpstr>
      <vt:lpstr>Times</vt:lpstr>
      <vt:lpstr>Comic Sans MS</vt:lpstr>
      <vt:lpstr>Times New Roman</vt:lpstr>
      <vt:lpstr>Times New Roman (Hebrew)</vt:lpstr>
      <vt:lpstr>Blank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Technion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Oded Beja</dc:creator>
  <cp:lastModifiedBy>a</cp:lastModifiedBy>
  <cp:revision>74</cp:revision>
  <dcterms:created xsi:type="dcterms:W3CDTF">2002-10-15T07:22:41Z</dcterms:created>
  <dcterms:modified xsi:type="dcterms:W3CDTF">2013-09-02T08:50:18Z</dcterms:modified>
</cp:coreProperties>
</file>