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3A9088-0FA0-4AA6-8725-11DE5812B745}" type="datetimeFigureOut">
              <a:rPr lang="en-US" smtClean="0"/>
              <a:pPr/>
              <a:t>05/10/2018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BB0F9-5F21-4B83-A749-3CB591247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D061D-8B9B-4E0E-9FFE-0719E7E4F4B7}" type="datetimeFigureOut">
              <a:rPr lang="en-US" smtClean="0"/>
              <a:pPr/>
              <a:t>05/10/2018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DFA67-69CE-46E9-B1A5-A0F4FE2212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D061D-8B9B-4E0E-9FFE-0719E7E4F4B7}" type="datetimeFigureOut">
              <a:rPr lang="en-US" smtClean="0"/>
              <a:pPr/>
              <a:t>05/10/2018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DFA67-69CE-46E9-B1A5-A0F4FE2212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D061D-8B9B-4E0E-9FFE-0719E7E4F4B7}" type="datetimeFigureOut">
              <a:rPr lang="en-US" smtClean="0"/>
              <a:pPr/>
              <a:t>05/10/2018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DFA67-69CE-46E9-B1A5-A0F4FE2212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D061D-8B9B-4E0E-9FFE-0719E7E4F4B7}" type="datetimeFigureOut">
              <a:rPr lang="en-US" smtClean="0"/>
              <a:pPr/>
              <a:t>05/10/2018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DFA67-69CE-46E9-B1A5-A0F4FE2212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D061D-8B9B-4E0E-9FFE-0719E7E4F4B7}" type="datetimeFigureOut">
              <a:rPr lang="en-US" smtClean="0"/>
              <a:pPr/>
              <a:t>05/10/2018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DFA67-69CE-46E9-B1A5-A0F4FE2212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D061D-8B9B-4E0E-9FFE-0719E7E4F4B7}" type="datetimeFigureOut">
              <a:rPr lang="en-US" smtClean="0"/>
              <a:pPr/>
              <a:t>05/10/2018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DFA67-69CE-46E9-B1A5-A0F4FE2212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D061D-8B9B-4E0E-9FFE-0719E7E4F4B7}" type="datetimeFigureOut">
              <a:rPr lang="en-US" smtClean="0"/>
              <a:pPr/>
              <a:t>05/10/2018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DFA67-69CE-46E9-B1A5-A0F4FE2212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D061D-8B9B-4E0E-9FFE-0719E7E4F4B7}" type="datetimeFigureOut">
              <a:rPr lang="en-US" smtClean="0"/>
              <a:pPr/>
              <a:t>05/10/2018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DFA67-69CE-46E9-B1A5-A0F4FE2212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D061D-8B9B-4E0E-9FFE-0719E7E4F4B7}" type="datetimeFigureOut">
              <a:rPr lang="en-US" smtClean="0"/>
              <a:pPr/>
              <a:t>05/10/2018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DFA67-69CE-46E9-B1A5-A0F4FE2212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D061D-8B9B-4E0E-9FFE-0719E7E4F4B7}" type="datetimeFigureOut">
              <a:rPr lang="en-US" smtClean="0"/>
              <a:pPr/>
              <a:t>05/10/2018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DFA67-69CE-46E9-B1A5-A0F4FE2212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D061D-8B9B-4E0E-9FFE-0719E7E4F4B7}" type="datetimeFigureOut">
              <a:rPr lang="en-US" smtClean="0"/>
              <a:pPr/>
              <a:t>05/10/2018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DFA67-69CE-46E9-B1A5-A0F4FE2212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D061D-8B9B-4E0E-9FFE-0719E7E4F4B7}" type="datetimeFigureOut">
              <a:rPr lang="en-US" smtClean="0"/>
              <a:pPr/>
              <a:t>05/10/2018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DFA67-69CE-46E9-B1A5-A0F4FE2212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457199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C00000"/>
                </a:solidFill>
              </a:rPr>
              <a:t>Acidophiles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914400"/>
            <a:ext cx="9143999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8991599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9144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963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Physiological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 Adaptations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ea typeface="Calibri" pitchFamily="34" charset="0"/>
              <a:cs typeface="MsqynvCnhffkXkyvpsTimes-Roman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Acidophiles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 are believed to use a combination of mechanisms such as a proton impermeable cell membrane,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Reversed membrane potential and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cytoplasmic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 buffering.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The cell membrane acts as the primary defense against low pH for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acidophiles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 thriving in acidic environments.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The cell membranes of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acidophiles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 differ greatly from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neutrophiles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 in fatty acid and lipid composition.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The relatively high proportion of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archaea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 among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acidophiles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 is partially attributable to the low permeability of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archaeal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 membranes to protons</a:t>
            </a:r>
          </a:p>
          <a:p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Archaeal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membranes are characterized by the presence of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tetraether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lipids. These ether linkages are less susceptible to acid hydrolysis as compared to the ester linkages found in bacterial and eukaryotic membrane Lipids .</a:t>
            </a:r>
          </a:p>
          <a:p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Studies on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liposomes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derived from 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P. </a:t>
            </a:r>
            <a:r>
              <a:rPr lang="en-US" sz="2400" i="1" dirty="0" err="1" smtClean="0">
                <a:latin typeface="Andalus" pitchFamily="18" charset="-78"/>
                <a:cs typeface="Andalus" pitchFamily="18" charset="-78"/>
              </a:rPr>
              <a:t>oshimae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membrane lipids indicate that the impermeability to protons might also be due to the presence of rigid monolayer preventing splitting of the membrane and the</a:t>
            </a:r>
          </a:p>
          <a:p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bulky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isoprenoid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core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 smtClean="0">
              <a:solidFill>
                <a:srgbClr val="000000"/>
              </a:solidFill>
              <a:latin typeface="Andalus" pitchFamily="18" charset="-78"/>
              <a:cs typeface="Andalus" pitchFamily="18" charset="-7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ndalus" pitchFamily="18" charset="-78"/>
              <a:cs typeface="Andalus" pitchFamily="18" charset="-7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 smtClean="0">
              <a:solidFill>
                <a:srgbClr val="000000"/>
              </a:solidFill>
              <a:latin typeface="Andalus" pitchFamily="18" charset="-78"/>
              <a:cs typeface="Andalus" pitchFamily="18" charset="-7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ndalus" pitchFamily="18" charset="-78"/>
              <a:cs typeface="Andalus" pitchFamily="18" charset="-7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 smtClean="0">
              <a:solidFill>
                <a:srgbClr val="000000"/>
              </a:solidFill>
              <a:latin typeface="Andalus" pitchFamily="18" charset="-78"/>
              <a:cs typeface="Andalus" pitchFamily="18" charset="-7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ndalus" pitchFamily="18" charset="-78"/>
              <a:cs typeface="Andalus" pitchFamily="18" charset="-7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 smtClean="0">
              <a:solidFill>
                <a:srgbClr val="000000"/>
              </a:solidFill>
              <a:latin typeface="Andalus" pitchFamily="18" charset="-78"/>
              <a:cs typeface="Andalus" pitchFamily="18" charset="-7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ndalus" pitchFamily="18" charset="-78"/>
              <a:cs typeface="Andalus" pitchFamily="18" charset="-7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 smtClean="0">
              <a:solidFill>
                <a:srgbClr val="000000"/>
              </a:solidFill>
              <a:latin typeface="Andalus" pitchFamily="18" charset="-78"/>
              <a:cs typeface="Andalus" pitchFamily="18" charset="-7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ndalus" pitchFamily="18" charset="-78"/>
              <a:cs typeface="Andalus" pitchFamily="18" charset="-7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 smtClean="0">
              <a:solidFill>
                <a:srgbClr val="000000"/>
              </a:solidFill>
              <a:latin typeface="Andalus" pitchFamily="18" charset="-78"/>
              <a:cs typeface="Andalus" pitchFamily="18" charset="-7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ndalus" pitchFamily="18" charset="-78"/>
              <a:cs typeface="Andalus" pitchFamily="18" charset="-7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 smtClean="0">
              <a:solidFill>
                <a:srgbClr val="000000"/>
              </a:solidFill>
              <a:latin typeface="Andalus" pitchFamily="18" charset="-78"/>
              <a:cs typeface="Andalus" pitchFamily="18" charset="-7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ndalus" pitchFamily="18" charset="-78"/>
              <a:cs typeface="Andalus" pitchFamily="18" charset="-7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 smtClean="0">
              <a:solidFill>
                <a:srgbClr val="000000"/>
              </a:solidFill>
              <a:latin typeface="Andalus" pitchFamily="18" charset="-78"/>
              <a:cs typeface="Andalus" pitchFamily="18" charset="-7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ndalus" pitchFamily="18" charset="-78"/>
              <a:cs typeface="Andalus" pitchFamily="18" charset="-7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-228600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/>
          </a:p>
          <a:p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Some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archaea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such as </a:t>
            </a:r>
            <a:r>
              <a:rPr lang="en-US" sz="2400" i="1" dirty="0" err="1" smtClean="0">
                <a:latin typeface="Andalus" pitchFamily="18" charset="-78"/>
                <a:cs typeface="Andalus" pitchFamily="18" charset="-78"/>
              </a:rPr>
              <a:t>Ferroplasma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  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and </a:t>
            </a:r>
            <a:r>
              <a:rPr lang="en-US" sz="2400" i="1" dirty="0" err="1" smtClean="0">
                <a:latin typeface="Andalus" pitchFamily="18" charset="-78"/>
                <a:cs typeface="Andalus" pitchFamily="18" charset="-78"/>
              </a:rPr>
              <a:t>Thermoplasma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  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are cell wall less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microbes.The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cell membrane of </a:t>
            </a:r>
            <a:r>
              <a:rPr lang="en-US" sz="2400" i="1" dirty="0" err="1" smtClean="0">
                <a:latin typeface="Andalus" pitchFamily="18" charset="-78"/>
                <a:cs typeface="Andalus" pitchFamily="18" charset="-78"/>
              </a:rPr>
              <a:t>Thermoplasma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spp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. 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does not have sterols,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glycoproteins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and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lipoglycans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. </a:t>
            </a:r>
          </a:p>
          <a:p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The detailed analysis of membrane structure of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archaea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revealed the</a:t>
            </a:r>
          </a:p>
          <a:p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important role of membrane lipids in maintaining constant pH inside the cell, membrane, proton gradient and proper functioning of membrane ATP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synthase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Acidophiles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use a reverse membrane potential (positive ΔΨ) as a pH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homeostasismechanism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, as opposed to the negative ΔΨ seen in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neutrophiles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. </a:t>
            </a:r>
          </a:p>
          <a:p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This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positiveΔΨ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is generated in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acidophiles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by the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Donnan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potential of positively charged ions, usually potassium, which inhibits the entry of protons into the cell.</a:t>
            </a:r>
          </a:p>
          <a:p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The genome analysis of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acidophiles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such as 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P. </a:t>
            </a:r>
            <a:r>
              <a:rPr lang="en-US" sz="2400" i="1" dirty="0" err="1" smtClean="0">
                <a:latin typeface="Andalus" pitchFamily="18" charset="-78"/>
                <a:cs typeface="Andalus" pitchFamily="18" charset="-78"/>
              </a:rPr>
              <a:t>torridus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, F. </a:t>
            </a:r>
            <a:r>
              <a:rPr lang="en-US" sz="2400" i="1" dirty="0" err="1" smtClean="0">
                <a:latin typeface="Andalus" pitchFamily="18" charset="-78"/>
                <a:cs typeface="Andalus" pitchFamily="18" charset="-78"/>
              </a:rPr>
              <a:t>acidarmanus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,</a:t>
            </a:r>
            <a:endParaRPr lang="en-US" sz="2400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S. </a:t>
            </a:r>
            <a:r>
              <a:rPr lang="en-US" sz="2400" i="1" dirty="0" err="1" smtClean="0">
                <a:latin typeface="Andalus" pitchFamily="18" charset="-78"/>
                <a:cs typeface="Andalus" pitchFamily="18" charset="-78"/>
              </a:rPr>
              <a:t>Solfataricus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  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and </a:t>
            </a:r>
            <a:r>
              <a:rPr lang="en-US" sz="2400" i="1" dirty="0" err="1" smtClean="0">
                <a:latin typeface="Andalus" pitchFamily="18" charset="-78"/>
                <a:cs typeface="Andalus" pitchFamily="18" charset="-78"/>
              </a:rPr>
              <a:t>Leptospirillum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  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suggested</a:t>
            </a:r>
          </a:p>
          <a:p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the presence of disproportionately high number of putative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cation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transporters, possibly involved in the generation of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Donnan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potential </a:t>
            </a:r>
            <a:endParaRPr lang="en-US" sz="24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9144000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In spite of highly impermeable cell membrane of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acidophiles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, if there is any sudden influx of protons, the buffering capacity of the cytoplasm can sequester those protons and prevent ensuing damage.</a:t>
            </a:r>
          </a:p>
          <a:p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 All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acidophiles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contain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cytoplasmic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buffering molecules which have basic amino acids such as lysine,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histidine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arginine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and others</a:t>
            </a:r>
          </a:p>
          <a:p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that are capable of capturing protons. </a:t>
            </a:r>
          </a:p>
          <a:p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A comparison between the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cytoplasmic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 buffering capacity of the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extremophile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A. </a:t>
            </a:r>
            <a:r>
              <a:rPr lang="en-US" sz="2400" i="1" dirty="0" err="1" smtClean="0">
                <a:latin typeface="Andalus" pitchFamily="18" charset="-78"/>
                <a:cs typeface="Andalus" pitchFamily="18" charset="-78"/>
              </a:rPr>
              <a:t>acidophilum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and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neutrophile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E. coli 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suggested that the latter has more buffering capacity. </a:t>
            </a:r>
          </a:p>
          <a:p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This suggests that pH homeostasis in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acidophiles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through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cytoplasmic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buffering does not imply higher buffering capacity than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neutrophiles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. Other buffering molecules include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dihydrogen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phosphate ion and potassium.</a:t>
            </a:r>
          </a:p>
          <a:p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Genome sequence analysis of most of the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acidophiles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like </a:t>
            </a:r>
            <a:r>
              <a:rPr lang="en-US" sz="2400" i="1" dirty="0" err="1" smtClean="0">
                <a:latin typeface="Andalus" pitchFamily="18" charset="-78"/>
                <a:cs typeface="Andalus" pitchFamily="18" charset="-78"/>
              </a:rPr>
              <a:t>Ferroplasma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,</a:t>
            </a:r>
            <a:endParaRPr lang="en-US" sz="2400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sz="2400" i="1" dirty="0" err="1" smtClean="0">
                <a:latin typeface="Andalus" pitchFamily="18" charset="-78"/>
                <a:cs typeface="Andalus" pitchFamily="18" charset="-78"/>
              </a:rPr>
              <a:t>Leptospirillum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400" i="1" dirty="0" err="1" smtClean="0">
                <a:latin typeface="Andalus" pitchFamily="18" charset="-78"/>
                <a:cs typeface="Andalus" pitchFamily="18" charset="-78"/>
              </a:rPr>
              <a:t>Acidithiobacillus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i="1" dirty="0" err="1" smtClean="0">
                <a:latin typeface="Andalus" pitchFamily="18" charset="-78"/>
                <a:cs typeface="Andalus" pitchFamily="18" charset="-78"/>
              </a:rPr>
              <a:t>ferrooxidans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, A. </a:t>
            </a:r>
            <a:r>
              <a:rPr lang="en-US" sz="2400" i="1" dirty="0" err="1" smtClean="0">
                <a:latin typeface="Andalus" pitchFamily="18" charset="-78"/>
                <a:cs typeface="Andalus" pitchFamily="18" charset="-78"/>
              </a:rPr>
              <a:t>thioxidans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, A. </a:t>
            </a:r>
            <a:r>
              <a:rPr lang="en-US" sz="2400" i="1" dirty="0" err="1" smtClean="0">
                <a:latin typeface="Andalus" pitchFamily="18" charset="-78"/>
                <a:cs typeface="Andalus" pitchFamily="18" charset="-78"/>
              </a:rPr>
              <a:t>caldus</a:t>
            </a:r>
            <a:r>
              <a:rPr lang="en-US" sz="2400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confirmed the presence of putative proton efflux system that includes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H+ATPases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antiporters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and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symporters</a:t>
            </a:r>
            <a:endParaRPr lang="en-US" sz="2400" dirty="0" smtClean="0">
              <a:latin typeface="Andalus" pitchFamily="18" charset="-78"/>
              <a:cs typeface="Andalus" pitchFamily="18" charset="-78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1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Abundance of secondary transporters has been reported from </a:t>
            </a:r>
            <a:r>
              <a:rPr lang="en-US" sz="2400" dirty="0" err="1" smtClean="0"/>
              <a:t>acidophiles</a:t>
            </a:r>
            <a:r>
              <a:rPr lang="en-US" sz="2400" dirty="0" smtClean="0"/>
              <a:t>. Active secondary transporters are membrane proteins that uses </a:t>
            </a:r>
            <a:r>
              <a:rPr lang="en-US" sz="2400" dirty="0" err="1" smtClean="0"/>
              <a:t>transmembrane</a:t>
            </a:r>
            <a:r>
              <a:rPr lang="en-US" sz="2400" dirty="0" smtClean="0"/>
              <a:t> electrochemical gradient of protons or sodium ions to drive transport. </a:t>
            </a:r>
          </a:p>
          <a:p>
            <a:r>
              <a:rPr lang="en-US" sz="2400" dirty="0" smtClean="0"/>
              <a:t>In </a:t>
            </a:r>
            <a:r>
              <a:rPr lang="en-US" sz="2400" i="1" dirty="0" smtClean="0"/>
              <a:t>P. </a:t>
            </a:r>
            <a:r>
              <a:rPr lang="en-US" sz="2400" i="1" dirty="0" err="1" smtClean="0"/>
              <a:t>torridus</a:t>
            </a:r>
            <a:r>
              <a:rPr lang="en-US" sz="2400" i="1" dirty="0" smtClean="0"/>
              <a:t> </a:t>
            </a:r>
            <a:r>
              <a:rPr lang="en-US" sz="2400" dirty="0" smtClean="0"/>
              <a:t>and </a:t>
            </a:r>
            <a:r>
              <a:rPr lang="en-US" sz="2400" i="1" dirty="0" smtClean="0"/>
              <a:t>T. </a:t>
            </a:r>
            <a:r>
              <a:rPr lang="en-US" sz="2400" i="1" dirty="0" err="1" smtClean="0"/>
              <a:t>acidophilum</a:t>
            </a:r>
            <a:r>
              <a:rPr lang="en-US" sz="2400" dirty="0" smtClean="0"/>
              <a:t>, these secondary transporters are present in huge numbers, representing the adaptation of these </a:t>
            </a:r>
            <a:r>
              <a:rPr lang="en-US" sz="2400" dirty="0" err="1" smtClean="0"/>
              <a:t>acidophiles</a:t>
            </a:r>
            <a:r>
              <a:rPr lang="en-US" sz="2400" dirty="0" smtClean="0"/>
              <a:t> to low </a:t>
            </a:r>
            <a:r>
              <a:rPr lang="en-US" sz="2400" dirty="0" err="1" smtClean="0"/>
              <a:t>pH.</a:t>
            </a:r>
            <a:endParaRPr lang="en-US" sz="2400" dirty="0" smtClean="0"/>
          </a:p>
          <a:p>
            <a:r>
              <a:rPr lang="en-US" sz="2400" dirty="0" smtClean="0"/>
              <a:t>Generally heterotrophic </a:t>
            </a:r>
            <a:r>
              <a:rPr lang="en-US" sz="2400" dirty="0" err="1" smtClean="0"/>
              <a:t>acidophiles</a:t>
            </a:r>
            <a:r>
              <a:rPr lang="en-US" sz="2400" dirty="0" smtClean="0"/>
              <a:t> are capable of degrading organic acids such</a:t>
            </a:r>
          </a:p>
          <a:p>
            <a:r>
              <a:rPr lang="en-US" sz="2400" dirty="0" smtClean="0"/>
              <a:t>as acetic and lactic acid .</a:t>
            </a:r>
          </a:p>
          <a:p>
            <a:r>
              <a:rPr lang="en-US" sz="2400" dirty="0" smtClean="0"/>
              <a:t>These acids are deleterious to </a:t>
            </a:r>
            <a:r>
              <a:rPr lang="en-US" sz="2400" dirty="0" err="1" smtClean="0"/>
              <a:t>acidophiles</a:t>
            </a:r>
            <a:r>
              <a:rPr lang="en-US" sz="2400" dirty="0" smtClean="0"/>
              <a:t> as they act as </a:t>
            </a:r>
            <a:r>
              <a:rPr lang="en-US" sz="2400" dirty="0" err="1" smtClean="0"/>
              <a:t>uncouplers</a:t>
            </a:r>
            <a:r>
              <a:rPr lang="en-US" sz="2400" dirty="0" smtClean="0"/>
              <a:t> of respiratory chain at acidic</a:t>
            </a:r>
          </a:p>
          <a:p>
            <a:r>
              <a:rPr lang="en-US" sz="2400" dirty="0" err="1" smtClean="0"/>
              <a:t>pH.</a:t>
            </a:r>
            <a:r>
              <a:rPr lang="en-US" sz="2400" dirty="0" smtClean="0"/>
              <a:t> These are </a:t>
            </a:r>
            <a:r>
              <a:rPr lang="en-US" sz="2400" dirty="0" err="1" smtClean="0"/>
              <a:t>protonated</a:t>
            </a:r>
            <a:r>
              <a:rPr lang="en-US" sz="2400" dirty="0" smtClean="0"/>
              <a:t> acids/conjugated bases which have dissociable protons</a:t>
            </a:r>
          </a:p>
          <a:p>
            <a:r>
              <a:rPr lang="en-US" sz="2400" dirty="0" smtClean="0"/>
              <a:t>that can easily pass across the cell membrane.</a:t>
            </a:r>
          </a:p>
          <a:p>
            <a:r>
              <a:rPr lang="en-US" sz="2400" dirty="0" smtClean="0"/>
              <a:t>Genes encoding the enzymes of organic acid degradation pathways are present in the genomes of extreme </a:t>
            </a:r>
            <a:r>
              <a:rPr lang="en-US" sz="2400" dirty="0" err="1" smtClean="0"/>
              <a:t>acidophiles</a:t>
            </a:r>
            <a:r>
              <a:rPr lang="en-US" sz="2400" dirty="0" smtClean="0"/>
              <a:t>; its association with low pH is, </a:t>
            </a:r>
            <a:r>
              <a:rPr lang="en-US" sz="2400" dirty="0" err="1" smtClean="0"/>
              <a:t>however,unclear</a:t>
            </a:r>
            <a:r>
              <a:rPr lang="en-US" sz="2400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9144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Interestingly, all </a:t>
            </a:r>
            <a:r>
              <a:rPr lang="en-US" sz="2400" dirty="0" err="1" smtClean="0"/>
              <a:t>acidophiles</a:t>
            </a:r>
            <a:r>
              <a:rPr lang="en-US" sz="2400" dirty="0" smtClean="0"/>
              <a:t> capable of growing at extreme acidic pH are </a:t>
            </a:r>
            <a:r>
              <a:rPr lang="en-US" sz="2400" dirty="0" err="1" smtClean="0"/>
              <a:t>heterotrophs</a:t>
            </a:r>
            <a:r>
              <a:rPr lang="en-US" sz="2400" dirty="0" smtClean="0"/>
              <a:t> and are efficient in degrading organic acids.</a:t>
            </a:r>
          </a:p>
          <a:p>
            <a:r>
              <a:rPr lang="en-US" sz="2400" dirty="0" smtClean="0"/>
              <a:t>Chaperones are proteins that are involved in the proper refolding of other proteins</a:t>
            </a:r>
          </a:p>
          <a:p>
            <a:r>
              <a:rPr lang="en-US" sz="2400" dirty="0" smtClean="0"/>
              <a:t>Interestingly, in </a:t>
            </a:r>
            <a:r>
              <a:rPr lang="en-US" sz="2400" dirty="0" err="1" smtClean="0"/>
              <a:t>acidophiles</a:t>
            </a:r>
            <a:r>
              <a:rPr lang="en-US" sz="2400" dirty="0" smtClean="0"/>
              <a:t>, a high expression of heat shock proteins/chaperones has been reported. These chaperones enable the rapid and efficient repair of damaged proteins</a:t>
            </a:r>
          </a:p>
          <a:p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:\UCDownloads\ijms-17-01355-g005-1024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33400"/>
            <a:ext cx="8305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K:\EXTREMO\UNITIII\P_20181005_0802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0" y="-11430000"/>
            <a:ext cx="6553200" cy="5257800"/>
          </a:xfrm>
          <a:prstGeom prst="rect">
            <a:avLst/>
          </a:prstGeom>
          <a:noFill/>
        </p:spPr>
      </p:pic>
      <p:pic>
        <p:nvPicPr>
          <p:cNvPr id="3" name="Picture 2" descr="K:\EXTREMO\UNITIII\P_20181005_0802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12834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                                          Molecular </a:t>
            </a:r>
            <a:r>
              <a:rPr lang="en-US" b="1" dirty="0" smtClean="0">
                <a:solidFill>
                  <a:srgbClr val="C00000"/>
                </a:solidFill>
              </a:rPr>
              <a:t>Adaptations of </a:t>
            </a:r>
            <a:r>
              <a:rPr lang="en-US" b="1" dirty="0" err="1" smtClean="0">
                <a:solidFill>
                  <a:srgbClr val="C00000"/>
                </a:solidFill>
              </a:rPr>
              <a:t>Acidstable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Proteins</a:t>
            </a:r>
          </a:p>
          <a:p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/>
              <a:t>Acidophilic enzymes possess properly folded structure and stability in acidic </a:t>
            </a:r>
            <a:r>
              <a:rPr lang="en-US" sz="2400" dirty="0" smtClean="0"/>
              <a:t>environments and </a:t>
            </a:r>
            <a:r>
              <a:rPr lang="en-US" sz="2400" dirty="0" smtClean="0"/>
              <a:t>are catalytically active at pH as low as 1.0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1.Presence of </a:t>
            </a:r>
            <a:r>
              <a:rPr lang="en-US" sz="2400" dirty="0" smtClean="0"/>
              <a:t>acidic amino acids (negatively charged at a neutral pH) on the </a:t>
            </a:r>
            <a:r>
              <a:rPr lang="en-US" sz="2400" dirty="0" err="1" smtClean="0"/>
              <a:t>surface.Ex</a:t>
            </a:r>
            <a:r>
              <a:rPr lang="en-US" sz="2400" dirty="0" smtClean="0"/>
              <a:t>.</a:t>
            </a:r>
            <a:r>
              <a:rPr lang="en-US" sz="2400" dirty="0" smtClean="0"/>
              <a:t> The presence of </a:t>
            </a:r>
            <a:r>
              <a:rPr lang="en-US" sz="2400" dirty="0" smtClean="0"/>
              <a:t>numerous </a:t>
            </a:r>
            <a:r>
              <a:rPr lang="en-US" sz="2400" dirty="0" err="1" smtClean="0"/>
              <a:t>glutamic</a:t>
            </a:r>
            <a:r>
              <a:rPr lang="en-US" sz="2400" dirty="0" smtClean="0"/>
              <a:t> </a:t>
            </a:r>
            <a:r>
              <a:rPr lang="en-US" sz="2400" dirty="0" smtClean="0"/>
              <a:t>and aspartic </a:t>
            </a:r>
            <a:r>
              <a:rPr lang="en-US" sz="2400" dirty="0" smtClean="0"/>
              <a:t> surface </a:t>
            </a:r>
            <a:r>
              <a:rPr lang="en-US" sz="2400" dirty="0" smtClean="0"/>
              <a:t>residues on the modeled </a:t>
            </a:r>
            <a:r>
              <a:rPr lang="en-US" sz="2400" dirty="0" err="1" smtClean="0"/>
              <a:t>endo</a:t>
            </a:r>
            <a:r>
              <a:rPr lang="en-US" sz="2400" dirty="0" smtClean="0"/>
              <a:t>-b -</a:t>
            </a:r>
            <a:r>
              <a:rPr lang="en-US" sz="2400" dirty="0" err="1" smtClean="0"/>
              <a:t>glucanase</a:t>
            </a:r>
            <a:r>
              <a:rPr lang="en-US" sz="2400" dirty="0" smtClean="0"/>
              <a:t> </a:t>
            </a:r>
            <a:r>
              <a:rPr lang="en-US" sz="2400" dirty="0" smtClean="0"/>
              <a:t>from </a:t>
            </a:r>
            <a:r>
              <a:rPr lang="en-US" sz="2400" i="1" dirty="0" smtClean="0"/>
              <a:t>S</a:t>
            </a:r>
            <a:r>
              <a:rPr lang="en-US" sz="2400" i="1" dirty="0" smtClean="0"/>
              <a:t>. </a:t>
            </a:r>
            <a:r>
              <a:rPr lang="en-US" sz="2400" i="1" dirty="0" err="1" smtClean="0"/>
              <a:t>solfataricus</a:t>
            </a:r>
            <a:r>
              <a:rPr lang="en-US" sz="2400" i="1" dirty="0" smtClean="0"/>
              <a:t> generates a high negative surface charge at neutral pH, a significant</a:t>
            </a:r>
          </a:p>
          <a:p>
            <a:r>
              <a:rPr lang="en-US" sz="2400" dirty="0" smtClean="0"/>
              <a:t>adaptation of </a:t>
            </a:r>
            <a:r>
              <a:rPr lang="en-US" sz="2400" dirty="0" err="1" smtClean="0"/>
              <a:t>acidstable</a:t>
            </a:r>
            <a:r>
              <a:rPr lang="en-US" sz="2400" dirty="0" smtClean="0"/>
              <a:t> enzymes at low </a:t>
            </a:r>
            <a:r>
              <a:rPr lang="en-US" sz="2400" dirty="0" err="1" smtClean="0"/>
              <a:t>pH.</a:t>
            </a:r>
            <a:endParaRPr lang="en-US" sz="2400" dirty="0" smtClean="0"/>
          </a:p>
          <a:p>
            <a:r>
              <a:rPr lang="en-US" sz="2400" dirty="0" smtClean="0"/>
              <a:t>2.</a:t>
            </a:r>
            <a:r>
              <a:rPr lang="en-US" sz="2400" dirty="0" smtClean="0"/>
              <a:t> </a:t>
            </a:r>
            <a:r>
              <a:rPr lang="en-US" sz="2400" dirty="0" err="1" smtClean="0"/>
              <a:t>Acidstable</a:t>
            </a:r>
            <a:r>
              <a:rPr lang="en-US" sz="2400" dirty="0" smtClean="0"/>
              <a:t> α-amylase from </a:t>
            </a:r>
            <a:r>
              <a:rPr lang="en-US" sz="2400" i="1" dirty="0" smtClean="0"/>
              <a:t>A. </a:t>
            </a:r>
            <a:r>
              <a:rPr lang="en-US" sz="2400" i="1" dirty="0" err="1" smtClean="0"/>
              <a:t>acidocaldarius</a:t>
            </a:r>
            <a:r>
              <a:rPr lang="en-US" sz="2400" i="1" dirty="0" smtClean="0"/>
              <a:t> possesses a reduced density </a:t>
            </a:r>
            <a:r>
              <a:rPr lang="en-US" sz="2400" i="1" dirty="0" smtClean="0"/>
              <a:t>of </a:t>
            </a:r>
            <a:r>
              <a:rPr lang="en-US" sz="2400" dirty="0" smtClean="0"/>
              <a:t>both </a:t>
            </a:r>
            <a:r>
              <a:rPr lang="en-US" sz="2400" dirty="0" smtClean="0"/>
              <a:t>positive and negative charges on the surface of the protein; this avoids </a:t>
            </a:r>
            <a:r>
              <a:rPr lang="en-US" sz="2400" dirty="0" smtClean="0"/>
              <a:t>the electrostatic </a:t>
            </a:r>
            <a:r>
              <a:rPr lang="en-US" sz="2400" dirty="0" smtClean="0"/>
              <a:t>repulsion of charged groups at acidic pH and may be considered </a:t>
            </a:r>
            <a:r>
              <a:rPr lang="en-US" sz="2400" dirty="0" smtClean="0"/>
              <a:t>an adaptation </a:t>
            </a:r>
            <a:r>
              <a:rPr lang="en-US" sz="2400" dirty="0" smtClean="0"/>
              <a:t>for acid </a:t>
            </a:r>
            <a:r>
              <a:rPr lang="en-US" sz="2400" dirty="0" smtClean="0"/>
              <a:t>stability.</a:t>
            </a:r>
          </a:p>
          <a:p>
            <a:r>
              <a:rPr lang="en-US" sz="2400" dirty="0" smtClean="0"/>
              <a:t>3.The </a:t>
            </a:r>
            <a:r>
              <a:rPr lang="en-US" sz="2400" dirty="0" smtClean="0"/>
              <a:t>analysis of several proteins from </a:t>
            </a:r>
            <a:r>
              <a:rPr lang="en-US" sz="2400" i="1" dirty="0" smtClean="0"/>
              <a:t>F. </a:t>
            </a:r>
            <a:r>
              <a:rPr lang="en-US" sz="2400" i="1" dirty="0" err="1" smtClean="0"/>
              <a:t>acidiphilum</a:t>
            </a:r>
            <a:r>
              <a:rPr lang="en-US" sz="2400" i="1" dirty="0" smtClean="0"/>
              <a:t> suggested the presence </a:t>
            </a:r>
            <a:r>
              <a:rPr lang="en-US" sz="2400" i="1" dirty="0" smtClean="0"/>
              <a:t>of </a:t>
            </a:r>
            <a:r>
              <a:rPr lang="en-US" sz="2400" dirty="0" smtClean="0"/>
              <a:t>enzymes </a:t>
            </a:r>
            <a:r>
              <a:rPr lang="en-US" sz="2400" dirty="0" smtClean="0"/>
              <a:t>active at pH lower than its </a:t>
            </a:r>
            <a:r>
              <a:rPr lang="en-US" sz="2400" dirty="0" err="1" smtClean="0"/>
              <a:t>cytoplasmic</a:t>
            </a:r>
            <a:r>
              <a:rPr lang="en-US" sz="2400" dirty="0" smtClean="0"/>
              <a:t> </a:t>
            </a:r>
            <a:r>
              <a:rPr lang="en-US" sz="2400" dirty="0" err="1" smtClean="0"/>
              <a:t>pH.</a:t>
            </a:r>
            <a:r>
              <a:rPr lang="en-US" sz="2400" dirty="0" smtClean="0"/>
              <a:t> This may be due to the </a:t>
            </a:r>
            <a:r>
              <a:rPr lang="en-US" sz="2400" dirty="0" smtClean="0"/>
              <a:t>intracellular compartmentalization </a:t>
            </a:r>
            <a:r>
              <a:rPr lang="en-US" sz="2400" dirty="0" smtClean="0"/>
              <a:t>of these enzymes and the pH gradient that </a:t>
            </a:r>
            <a:r>
              <a:rPr lang="en-US" sz="2400" dirty="0" smtClean="0"/>
              <a:t>exists within </a:t>
            </a:r>
            <a:r>
              <a:rPr lang="en-US" sz="2400" dirty="0" smtClean="0"/>
              <a:t>the cytoplasm. Another possible reason for this is that these enzymes </a:t>
            </a:r>
            <a:r>
              <a:rPr lang="en-US" sz="2400" dirty="0" smtClean="0"/>
              <a:t>form </a:t>
            </a:r>
            <a:r>
              <a:rPr lang="en-US" sz="2400" dirty="0" err="1" smtClean="0"/>
              <a:t>multienzyme</a:t>
            </a:r>
            <a:r>
              <a:rPr lang="en-US" sz="2400" dirty="0" smtClean="0"/>
              <a:t> </a:t>
            </a:r>
            <a:r>
              <a:rPr lang="en-US" sz="2400" dirty="0" smtClean="0"/>
              <a:t>complexes which increase the pH optima closer to that of cytoplasm.</a:t>
            </a:r>
          </a:p>
          <a:p>
            <a:r>
              <a:rPr lang="en-US" sz="2400" b="1" dirty="0" smtClean="0"/>
              <a:t>5 6</a:t>
            </a:r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28600"/>
            <a:ext cx="9105757" cy="10710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proteome analysis of </a:t>
            </a:r>
            <a:r>
              <a:rPr lang="en-US" sz="2400" i="1" dirty="0" smtClean="0"/>
              <a:t>F. </a:t>
            </a:r>
            <a:r>
              <a:rPr lang="en-US" sz="2400" i="1" dirty="0" err="1" smtClean="0"/>
              <a:t>acidiphilum</a:t>
            </a:r>
            <a:r>
              <a:rPr lang="en-US" sz="2400" i="1" dirty="0" smtClean="0"/>
              <a:t> indicated the presence of a high </a:t>
            </a:r>
            <a:r>
              <a:rPr lang="en-US" sz="2400" i="1" dirty="0" smtClean="0"/>
              <a:t>proportion </a:t>
            </a:r>
            <a:r>
              <a:rPr lang="en-US" sz="2400" dirty="0" smtClean="0"/>
              <a:t>of </a:t>
            </a:r>
            <a:r>
              <a:rPr lang="en-US" sz="2400" dirty="0" smtClean="0"/>
              <a:t>iron proteins that contributes to the pH stability of enzymes. This iron </a:t>
            </a:r>
            <a:r>
              <a:rPr lang="en-US" sz="2400" dirty="0" smtClean="0"/>
              <a:t>functions as </a:t>
            </a:r>
            <a:r>
              <a:rPr lang="en-US" sz="2400" dirty="0" smtClean="0"/>
              <a:t>an ‘iron rivet’ that stabilizes the 3D structure of the </a:t>
            </a:r>
            <a:r>
              <a:rPr lang="en-US" sz="2400" dirty="0" smtClean="0"/>
              <a:t>protein.</a:t>
            </a:r>
          </a:p>
          <a:p>
            <a:pPr algn="ctr"/>
            <a:r>
              <a:rPr lang="en-US" b="1" dirty="0" err="1" smtClean="0">
                <a:solidFill>
                  <a:srgbClr val="C00000"/>
                </a:solidFill>
              </a:rPr>
              <a:t>Metagenomic</a:t>
            </a:r>
            <a:r>
              <a:rPr lang="en-US" b="1" dirty="0" smtClean="0">
                <a:solidFill>
                  <a:srgbClr val="C00000"/>
                </a:solidFill>
              </a:rPr>
              <a:t> and </a:t>
            </a:r>
            <a:r>
              <a:rPr lang="en-US" b="1" dirty="0" err="1" smtClean="0">
                <a:solidFill>
                  <a:srgbClr val="C00000"/>
                </a:solidFill>
              </a:rPr>
              <a:t>Metatranscriptomic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Analysis of </a:t>
            </a:r>
            <a:r>
              <a:rPr lang="en-US" b="1" dirty="0" err="1" smtClean="0">
                <a:solidFill>
                  <a:srgbClr val="C00000"/>
                </a:solidFill>
              </a:rPr>
              <a:t>Acidophiles</a:t>
            </a:r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sz="2400" dirty="0" smtClean="0"/>
              <a:t>A total of 56 draft or completely sequenced genomes of </a:t>
            </a:r>
            <a:r>
              <a:rPr lang="en-US" sz="2400" dirty="0" err="1" smtClean="0"/>
              <a:t>acidophiles</a:t>
            </a:r>
            <a:r>
              <a:rPr lang="en-US" sz="2400" dirty="0" smtClean="0"/>
              <a:t> are </a:t>
            </a:r>
            <a:r>
              <a:rPr lang="en-US" sz="2400" dirty="0" smtClean="0"/>
              <a:t>reported that </a:t>
            </a:r>
            <a:r>
              <a:rPr lang="en-US" sz="2400" dirty="0" smtClean="0"/>
              <a:t>includes 30 bacteria and 26 </a:t>
            </a:r>
            <a:r>
              <a:rPr lang="en-US" sz="2400" dirty="0" err="1" smtClean="0"/>
              <a:t>archaea</a:t>
            </a:r>
            <a:r>
              <a:rPr lang="en-US" sz="2400" dirty="0" smtClean="0"/>
              <a:t>. Availability of multiple genome </a:t>
            </a:r>
            <a:r>
              <a:rPr lang="en-US" sz="2400" dirty="0" smtClean="0"/>
              <a:t>sequences permits </a:t>
            </a:r>
            <a:r>
              <a:rPr lang="en-US" sz="2400" dirty="0" smtClean="0"/>
              <a:t>the prediction of metabolic and genetic interactions among the members </a:t>
            </a:r>
            <a:r>
              <a:rPr lang="en-US" sz="2400" dirty="0" smtClean="0"/>
              <a:t>of the </a:t>
            </a:r>
            <a:r>
              <a:rPr lang="en-US" sz="2400" dirty="0" smtClean="0"/>
              <a:t>bioleaching microbial community and the analysis of main evolutionary developments</a:t>
            </a:r>
          </a:p>
          <a:p>
            <a:r>
              <a:rPr lang="en-US" sz="2400" dirty="0" smtClean="0"/>
              <a:t>that shape genome architecture and evolution. Chen et al. (2014) </a:t>
            </a:r>
            <a:r>
              <a:rPr lang="en-US" sz="2400" dirty="0" smtClean="0"/>
              <a:t>studied the </a:t>
            </a:r>
            <a:r>
              <a:rPr lang="en-US" sz="2400" dirty="0" smtClean="0"/>
              <a:t>comparative </a:t>
            </a:r>
            <a:r>
              <a:rPr lang="en-US" sz="2400" dirty="0" err="1" smtClean="0"/>
              <a:t>metagenomics</a:t>
            </a:r>
            <a:r>
              <a:rPr lang="en-US" sz="2400" dirty="0" smtClean="0"/>
              <a:t> and </a:t>
            </a:r>
            <a:r>
              <a:rPr lang="en-US" sz="2400" dirty="0" err="1" smtClean="0"/>
              <a:t>metatranscriptomics</a:t>
            </a:r>
            <a:r>
              <a:rPr lang="en-US" sz="2400" dirty="0" smtClean="0"/>
              <a:t> analysis of microbial </a:t>
            </a:r>
            <a:r>
              <a:rPr lang="en-US" sz="2400" dirty="0" smtClean="0"/>
              <a:t>collections.</a:t>
            </a:r>
          </a:p>
          <a:p>
            <a:r>
              <a:rPr lang="en-US" sz="2400" dirty="0" smtClean="0"/>
              <a:t>from geochemically distinct AMD sites. The species of </a:t>
            </a:r>
            <a:r>
              <a:rPr lang="en-US" sz="2400" i="1" dirty="0" err="1" smtClean="0"/>
              <a:t>Acidithiobacillus</a:t>
            </a:r>
            <a:r>
              <a:rPr lang="en-US" sz="2400" i="1" dirty="0" smtClean="0"/>
              <a:t>,</a:t>
            </a:r>
          </a:p>
          <a:p>
            <a:r>
              <a:rPr lang="en-US" sz="2400" i="1" dirty="0" err="1" smtClean="0"/>
              <a:t>Leptospirillum</a:t>
            </a:r>
            <a:r>
              <a:rPr lang="en-US" sz="2400" i="1" dirty="0" smtClean="0"/>
              <a:t> and </a:t>
            </a:r>
            <a:r>
              <a:rPr lang="en-US" sz="2400" i="1" dirty="0" err="1" smtClean="0"/>
              <a:t>Acidiphilium</a:t>
            </a:r>
            <a:r>
              <a:rPr lang="en-US" sz="2400" i="1" dirty="0" smtClean="0"/>
              <a:t> are predominantly present in the microbial </a:t>
            </a:r>
            <a:r>
              <a:rPr lang="en-US" sz="2400" i="1" dirty="0" smtClean="0"/>
              <a:t>communities </a:t>
            </a:r>
            <a:r>
              <a:rPr lang="en-US" sz="2400" dirty="0" smtClean="0"/>
              <a:t>and </a:t>
            </a:r>
            <a:r>
              <a:rPr lang="en-US" sz="2400" dirty="0" smtClean="0"/>
              <a:t>exhibit high transcriptional activities.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2834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comparative analyses of microbial community of AMD showed that </a:t>
            </a:r>
            <a:r>
              <a:rPr lang="en-US" sz="2400" dirty="0" smtClean="0"/>
              <a:t>the microorganisms </a:t>
            </a:r>
            <a:r>
              <a:rPr lang="en-US" sz="2400" dirty="0" smtClean="0"/>
              <a:t>are adapted to various environmental conditions through </a:t>
            </a:r>
            <a:r>
              <a:rPr lang="en-US" sz="2400" dirty="0" smtClean="0"/>
              <a:t>regulating the </a:t>
            </a:r>
            <a:r>
              <a:rPr lang="en-US" sz="2400" dirty="0" smtClean="0"/>
              <a:t>expression of genes playing roles in multiple </a:t>
            </a:r>
            <a:r>
              <a:rPr lang="en-US" sz="2400" i="1" dirty="0" smtClean="0"/>
              <a:t>in situ functional </a:t>
            </a:r>
            <a:r>
              <a:rPr lang="en-US" sz="2400" i="1" dirty="0" smtClean="0"/>
              <a:t>activities.</a:t>
            </a:r>
            <a:r>
              <a:rPr lang="en-US" sz="2400" dirty="0" smtClean="0"/>
              <a:t> such as low pH adaptation, assimilation of carbon, nitrogen and phosphate, </a:t>
            </a:r>
            <a:r>
              <a:rPr lang="en-US" sz="2400" dirty="0" smtClean="0"/>
              <a:t>energy generation</a:t>
            </a:r>
            <a:r>
              <a:rPr lang="en-US" sz="2400" dirty="0" smtClean="0"/>
              <a:t>, environmental stress resistance and many other functions. </a:t>
            </a:r>
            <a:endParaRPr lang="en-US" sz="2400" dirty="0" smtClean="0"/>
          </a:p>
          <a:p>
            <a:r>
              <a:rPr lang="en-US" sz="2400" dirty="0" smtClean="0"/>
              <a:t>The comparative analysis </a:t>
            </a:r>
            <a:r>
              <a:rPr lang="en-US" sz="2400" dirty="0" smtClean="0"/>
              <a:t>of </a:t>
            </a:r>
            <a:r>
              <a:rPr lang="en-US" sz="2400" dirty="0" err="1" smtClean="0"/>
              <a:t>acidophiles</a:t>
            </a:r>
            <a:r>
              <a:rPr lang="en-US" sz="2400" dirty="0" smtClean="0"/>
              <a:t> revealed diverse strategies employed </a:t>
            </a:r>
            <a:r>
              <a:rPr lang="en-US" sz="2400" dirty="0" smtClean="0"/>
              <a:t>by </a:t>
            </a:r>
            <a:r>
              <a:rPr lang="en-US" sz="2400" i="1" dirty="0" err="1" smtClean="0"/>
              <a:t>Acidithiobacillus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ferrivorans</a:t>
            </a:r>
            <a:r>
              <a:rPr lang="en-US" sz="2400" i="1" dirty="0" smtClean="0"/>
              <a:t> and </a:t>
            </a:r>
            <a:r>
              <a:rPr lang="en-US" sz="2400" i="1" dirty="0" err="1" smtClean="0"/>
              <a:t>Leptospirillum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ferrodiazotrophum</a:t>
            </a:r>
            <a:r>
              <a:rPr lang="en-US" sz="2400" i="1" dirty="0" smtClean="0"/>
              <a:t> in </a:t>
            </a:r>
            <a:r>
              <a:rPr lang="en-US" sz="2400" i="1" dirty="0" smtClean="0"/>
              <a:t>nutrient </a:t>
            </a:r>
            <a:r>
              <a:rPr lang="en-US" sz="2400" dirty="0" smtClean="0"/>
              <a:t>assimilation </a:t>
            </a:r>
            <a:r>
              <a:rPr lang="en-US" sz="2400" dirty="0" smtClean="0"/>
              <a:t>and energy generation for survival under different conditions. </a:t>
            </a:r>
            <a:r>
              <a:rPr lang="en-US" sz="2400" dirty="0" smtClean="0"/>
              <a:t>analyzed </a:t>
            </a:r>
            <a:r>
              <a:rPr lang="en-US" sz="2400" dirty="0" smtClean="0"/>
              <a:t>the microbial </a:t>
            </a:r>
            <a:r>
              <a:rPr lang="en-US" sz="2400" dirty="0" err="1" smtClean="0"/>
              <a:t>biofilm</a:t>
            </a:r>
            <a:r>
              <a:rPr lang="en-US" sz="2400" dirty="0" smtClean="0"/>
              <a:t> community of AMD sites and </a:t>
            </a:r>
            <a:r>
              <a:rPr lang="en-US" sz="2400" dirty="0" smtClean="0"/>
              <a:t>reported the </a:t>
            </a:r>
            <a:r>
              <a:rPr lang="en-US" sz="2400" dirty="0" smtClean="0"/>
              <a:t>dominance of proteins involved in protein refolding and response to </a:t>
            </a:r>
            <a:r>
              <a:rPr lang="en-US" sz="2400" dirty="0" smtClean="0"/>
              <a:t>oxidative stress</a:t>
            </a:r>
            <a:r>
              <a:rPr lang="en-US" sz="2400" dirty="0" smtClean="0"/>
              <a:t>. This suggests that damage to </a:t>
            </a:r>
            <a:r>
              <a:rPr lang="en-US" sz="2400" dirty="0" err="1" smtClean="0"/>
              <a:t>biomolecules</a:t>
            </a:r>
            <a:r>
              <a:rPr lang="en-US" sz="2400" dirty="0" smtClean="0"/>
              <a:t> is a main challenge in the survival</a:t>
            </a:r>
          </a:p>
          <a:p>
            <a:r>
              <a:rPr lang="en-US" sz="2400" dirty="0" smtClean="0"/>
              <a:t>of microorganisms in the extreme environments</a:t>
            </a:r>
            <a:r>
              <a:rPr lang="en-US" sz="2400" dirty="0" smtClean="0"/>
              <a:t>.</a:t>
            </a:r>
          </a:p>
          <a:p>
            <a:r>
              <a:rPr lang="en-US" sz="2400" b="1" dirty="0" smtClean="0"/>
              <a:t>Acidophilic Bacteria and </a:t>
            </a:r>
            <a:r>
              <a:rPr lang="en-US" sz="2400" b="1" dirty="0" err="1" smtClean="0"/>
              <a:t>Archaea</a:t>
            </a:r>
            <a:r>
              <a:rPr lang="en-US" sz="2400" b="1" dirty="0" smtClean="0"/>
              <a:t> in </a:t>
            </a:r>
            <a:r>
              <a:rPr lang="en-US" sz="2400" b="1" dirty="0" err="1" smtClean="0"/>
              <a:t>Microbiohydrometallurgy</a:t>
            </a:r>
            <a:endParaRPr lang="en-US" sz="2400" b="1" dirty="0" smtClean="0"/>
          </a:p>
          <a:p>
            <a:r>
              <a:rPr lang="en-US" sz="2400" dirty="0" smtClean="0"/>
              <a:t>Most of the extremely acidic environments are the result of human activity such </a:t>
            </a:r>
            <a:r>
              <a:rPr lang="en-US" sz="2400" dirty="0" smtClean="0"/>
              <a:t>as mining </a:t>
            </a:r>
            <a:r>
              <a:rPr lang="en-US" sz="2400" dirty="0" smtClean="0"/>
              <a:t>of metals and coal. The microbial </a:t>
            </a:r>
            <a:r>
              <a:rPr lang="en-US" sz="2400" dirty="0" err="1" smtClean="0"/>
              <a:t>dissimilatory</a:t>
            </a:r>
            <a:r>
              <a:rPr lang="en-US" sz="2400" dirty="0" smtClean="0"/>
              <a:t> oxidation of elemental </a:t>
            </a:r>
            <a:r>
              <a:rPr lang="en-US" sz="2400" dirty="0" smtClean="0"/>
              <a:t>sulfur, reduced </a:t>
            </a:r>
            <a:r>
              <a:rPr lang="en-US" sz="2400" dirty="0" smtClean="0"/>
              <a:t>sulfur compounds (RSCs) and ferrous iron generates acidity.</a:t>
            </a:r>
          </a:p>
          <a:p>
            <a:endParaRPr lang="en-US" sz="2400" dirty="0" smtClean="0"/>
          </a:p>
          <a:p>
            <a:endParaRPr lang="en-US" sz="2400" i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867288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Elemental sulfur is mainly found in geothermal areas where it is formed by </a:t>
            </a:r>
            <a:r>
              <a:rPr lang="en-US" sz="2400" dirty="0" smtClean="0"/>
              <a:t>the condensation </a:t>
            </a:r>
            <a:r>
              <a:rPr lang="en-US" sz="2400" dirty="0" smtClean="0"/>
              <a:t>of sulfur dioxide and hydrogen sulfide</a:t>
            </a:r>
          </a:p>
          <a:p>
            <a:endParaRPr lang="en-US" sz="2400" b="1" dirty="0" smtClean="0">
              <a:solidFill>
                <a:srgbClr val="C0000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1208</Words>
  <Application>Microsoft Office PowerPoint</Application>
  <PresentationFormat>On-screen Show (4:3)</PresentationFormat>
  <Paragraphs>135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Acidophiles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Acidophiles</dc:title>
  <dc:creator>ziya</dc:creator>
  <cp:lastModifiedBy>ziya</cp:lastModifiedBy>
  <cp:revision>10</cp:revision>
  <dcterms:created xsi:type="dcterms:W3CDTF">2018-10-01T02:49:05Z</dcterms:created>
  <dcterms:modified xsi:type="dcterms:W3CDTF">2018-10-05T03:19:54Z</dcterms:modified>
</cp:coreProperties>
</file>