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29"/>
  </p:notesMasterIdLst>
  <p:sldIdLst>
    <p:sldId id="311" r:id="rId2"/>
    <p:sldId id="353" r:id="rId3"/>
    <p:sldId id="354" r:id="rId4"/>
    <p:sldId id="356" r:id="rId5"/>
    <p:sldId id="355" r:id="rId6"/>
    <p:sldId id="357" r:id="rId7"/>
    <p:sldId id="359" r:id="rId8"/>
    <p:sldId id="272" r:id="rId9"/>
    <p:sldId id="363" r:id="rId10"/>
    <p:sldId id="383" r:id="rId11"/>
    <p:sldId id="364" r:id="rId12"/>
    <p:sldId id="365" r:id="rId13"/>
    <p:sldId id="382" r:id="rId14"/>
    <p:sldId id="372" r:id="rId15"/>
    <p:sldId id="374" r:id="rId16"/>
    <p:sldId id="367" r:id="rId17"/>
    <p:sldId id="373" r:id="rId18"/>
    <p:sldId id="376" r:id="rId19"/>
    <p:sldId id="377" r:id="rId20"/>
    <p:sldId id="378" r:id="rId21"/>
    <p:sldId id="381" r:id="rId22"/>
    <p:sldId id="350" r:id="rId23"/>
    <p:sldId id="380" r:id="rId24"/>
    <p:sldId id="328" r:id="rId25"/>
    <p:sldId id="321" r:id="rId26"/>
    <p:sldId id="292" r:id="rId27"/>
    <p:sldId id="322" r:id="rId28"/>
  </p:sldIdLst>
  <p:sldSz cx="10287000" cy="6858000" type="35mm"/>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New Roman" pitchFamily="20" charset="0"/>
        <a:ea typeface="ＭＳ Ｐゴシック" pitchFamily="20" charset="-128"/>
        <a:cs typeface="+mn-cs"/>
      </a:defRPr>
    </a:lvl1pPr>
    <a:lvl2pPr marL="457200" algn="l" rtl="0" eaLnBrk="0" fontAlgn="base" hangingPunct="0">
      <a:spcBef>
        <a:spcPct val="0"/>
      </a:spcBef>
      <a:spcAft>
        <a:spcPct val="0"/>
      </a:spcAft>
      <a:defRPr sz="2400" kern="1200">
        <a:solidFill>
          <a:schemeClr val="tx1"/>
        </a:solidFill>
        <a:latin typeface="Times New Roman" pitchFamily="20" charset="0"/>
        <a:ea typeface="ＭＳ Ｐゴシック" pitchFamily="20" charset="-128"/>
        <a:cs typeface="+mn-cs"/>
      </a:defRPr>
    </a:lvl2pPr>
    <a:lvl3pPr marL="914400" algn="l" rtl="0" eaLnBrk="0" fontAlgn="base" hangingPunct="0">
      <a:spcBef>
        <a:spcPct val="0"/>
      </a:spcBef>
      <a:spcAft>
        <a:spcPct val="0"/>
      </a:spcAft>
      <a:defRPr sz="2400" kern="1200">
        <a:solidFill>
          <a:schemeClr val="tx1"/>
        </a:solidFill>
        <a:latin typeface="Times New Roman" pitchFamily="20" charset="0"/>
        <a:ea typeface="ＭＳ Ｐゴシック" pitchFamily="20" charset="-128"/>
        <a:cs typeface="+mn-cs"/>
      </a:defRPr>
    </a:lvl3pPr>
    <a:lvl4pPr marL="1371600" algn="l" rtl="0" eaLnBrk="0" fontAlgn="base" hangingPunct="0">
      <a:spcBef>
        <a:spcPct val="0"/>
      </a:spcBef>
      <a:spcAft>
        <a:spcPct val="0"/>
      </a:spcAft>
      <a:defRPr sz="2400" kern="1200">
        <a:solidFill>
          <a:schemeClr val="tx1"/>
        </a:solidFill>
        <a:latin typeface="Times New Roman" pitchFamily="20" charset="0"/>
        <a:ea typeface="ＭＳ Ｐゴシック" pitchFamily="20" charset="-128"/>
        <a:cs typeface="+mn-cs"/>
      </a:defRPr>
    </a:lvl4pPr>
    <a:lvl5pPr marL="1828800" algn="l" rtl="0" eaLnBrk="0" fontAlgn="base" hangingPunct="0">
      <a:spcBef>
        <a:spcPct val="0"/>
      </a:spcBef>
      <a:spcAft>
        <a:spcPct val="0"/>
      </a:spcAft>
      <a:defRPr sz="2400" kern="1200">
        <a:solidFill>
          <a:schemeClr val="tx1"/>
        </a:solidFill>
        <a:latin typeface="Times New Roman" pitchFamily="20" charset="0"/>
        <a:ea typeface="ＭＳ Ｐゴシック" pitchFamily="20" charset="-128"/>
        <a:cs typeface="+mn-cs"/>
      </a:defRPr>
    </a:lvl5pPr>
    <a:lvl6pPr marL="2286000" algn="l" defTabSz="914400" rtl="0" eaLnBrk="1" latinLnBrk="0" hangingPunct="1">
      <a:defRPr sz="2400" kern="1200">
        <a:solidFill>
          <a:schemeClr val="tx1"/>
        </a:solidFill>
        <a:latin typeface="Times New Roman" pitchFamily="20" charset="0"/>
        <a:ea typeface="ＭＳ Ｐゴシック" pitchFamily="20" charset="-128"/>
        <a:cs typeface="+mn-cs"/>
      </a:defRPr>
    </a:lvl6pPr>
    <a:lvl7pPr marL="2743200" algn="l" defTabSz="914400" rtl="0" eaLnBrk="1" latinLnBrk="0" hangingPunct="1">
      <a:defRPr sz="2400" kern="1200">
        <a:solidFill>
          <a:schemeClr val="tx1"/>
        </a:solidFill>
        <a:latin typeface="Times New Roman" pitchFamily="20" charset="0"/>
        <a:ea typeface="ＭＳ Ｐゴシック" pitchFamily="20" charset="-128"/>
        <a:cs typeface="+mn-cs"/>
      </a:defRPr>
    </a:lvl7pPr>
    <a:lvl8pPr marL="3200400" algn="l" defTabSz="914400" rtl="0" eaLnBrk="1" latinLnBrk="0" hangingPunct="1">
      <a:defRPr sz="2400" kern="1200">
        <a:solidFill>
          <a:schemeClr val="tx1"/>
        </a:solidFill>
        <a:latin typeface="Times New Roman" pitchFamily="20" charset="0"/>
        <a:ea typeface="ＭＳ Ｐゴシック" pitchFamily="20" charset="-128"/>
        <a:cs typeface="+mn-cs"/>
      </a:defRPr>
    </a:lvl8pPr>
    <a:lvl9pPr marL="3657600" algn="l" defTabSz="914400" rtl="0" eaLnBrk="1" latinLnBrk="0" hangingPunct="1">
      <a:defRPr sz="2400" kern="1200">
        <a:solidFill>
          <a:schemeClr val="tx1"/>
        </a:solidFill>
        <a:latin typeface="Times New Roman" pitchFamily="20" charset="0"/>
        <a:ea typeface="ＭＳ Ｐゴシック" pitchFamily="2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FF00"/>
    <a:srgbClr val="FFFFFF"/>
    <a:srgbClr val="FF33CC"/>
    <a:srgbClr val="FF0000"/>
    <a:srgbClr val="CCFF99"/>
    <a:srgbClr val="006600"/>
    <a:srgbClr val="33CC33"/>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5" d="100"/>
          <a:sy n="75" d="100"/>
        </p:scale>
        <p:origin x="-966" y="138"/>
      </p:cViewPr>
      <p:guideLst>
        <p:guide orient="horz" pos="2160"/>
        <p:guide pos="3240"/>
      </p:guideLst>
    </p:cSldViewPr>
  </p:slideViewPr>
  <p:outlineViewPr>
    <p:cViewPr>
      <p:scale>
        <a:sx n="50" d="100"/>
        <a:sy n="50"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5364"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fld id="{3876D7B5-144B-4FFF-955D-44898E07D65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20" charset="0"/>
        <a:ea typeface="ＭＳ Ｐゴシック" pitchFamily="20"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20" charset="0"/>
        <a:ea typeface="ＭＳ Ｐゴシック" pitchFamily="20"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20" charset="0"/>
        <a:ea typeface="ＭＳ Ｐゴシック" pitchFamily="20"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20" charset="0"/>
        <a:ea typeface="ＭＳ Ｐゴシック" pitchFamily="20"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20" charset="0"/>
        <a:ea typeface="ＭＳ Ｐゴシック" pitchFamily="2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1AE9773-2284-4424-B623-899DB1D4C6AE}" type="slidenum">
              <a:rPr lang="en-US"/>
              <a:pPr/>
              <a:t>9</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p:spPr>
        <p:txBody>
          <a:bodyPr/>
          <a:lstStyle/>
          <a:p>
            <a:r>
              <a:rPr lang="en-GB" smtClean="0"/>
              <a:t>On this plot, you can see the effect of temperature on the activity of two homologous enzymes: AHA is the alpha-amylase from Pseudoalteromonas haloplanktis, an antarctic bacteria; and PPA is the alpha-amylase from the pig pancreas. This graph reveals 3 basic features:</a:t>
            </a:r>
          </a:p>
          <a:p>
            <a:r>
              <a:rPr lang="en-GB" smtClean="0"/>
              <a:t>1. Psychrophiles synthesise enzymes with higher specific activity at low temperatures.</a:t>
            </a:r>
          </a:p>
          <a:p>
            <a:r>
              <a:rPr lang="en-GB" smtClean="0"/>
              <a:t>2. The apparent maximal activity is shifted toward low temperatures, reflecting their weak thermostability.</a:t>
            </a:r>
          </a:p>
          <a:p>
            <a:r>
              <a:rPr lang="en-GB" smtClean="0"/>
              <a:t>3. The adaptation is apparently not complete. The specific activity displayed by the psychrophilic enzymes around 0°C remains lower than that of the mesophilic at 37°C.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E0E137D-2CFB-4A85-912E-3FAC494D2469}" type="slidenum">
              <a:rPr lang="en-US"/>
              <a:pPr/>
              <a:t>24</a:t>
            </a:fld>
            <a:endParaRPr lang="en-US"/>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gn="just">
              <a:lnSpc>
                <a:spcPct val="150000"/>
              </a:lnSpc>
            </a:pPr>
            <a:r>
              <a:rPr lang="en-GB" smtClean="0"/>
              <a:t>The structure determined is shown here and can be described as a distorted (</a:t>
            </a:r>
            <a:r>
              <a:rPr lang="en-GB" smtClean="0">
                <a:cs typeface="Arial" charset="0"/>
              </a:rPr>
              <a:t>α/α)</a:t>
            </a:r>
            <a:r>
              <a:rPr lang="en-GB" baseline="-25000" smtClean="0">
                <a:cs typeface="Arial" charset="0"/>
              </a:rPr>
              <a:t>6</a:t>
            </a:r>
            <a:r>
              <a:rPr lang="en-GB" smtClean="0">
                <a:cs typeface="Arial" charset="0"/>
              </a:rPr>
              <a:t> barrel, that is, it consists of six inner helices and six outer helices in addition to a number of beta strands. The active site is located in a long acidic cleft running across the molecular surface at the N-terminal end of the inner helices with the the N and C termini being located on the opposite side of the structure to this. Clearly, this structure is very different to that described for the family 10 and 11 xylanases but is similar to that for the family 8 endoglucanase CelA.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428625" y="0"/>
            <a:ext cx="1628775"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endParaRPr lang="en-US"/>
          </a:p>
        </p:txBody>
      </p:sp>
      <p:sp>
        <p:nvSpPr>
          <p:cNvPr id="5" name="Rectangle 3"/>
          <p:cNvSpPr>
            <a:spLocks noChangeArrowheads="1"/>
          </p:cNvSpPr>
          <p:nvPr/>
        </p:nvSpPr>
        <p:spPr bwMode="auto">
          <a:xfrm>
            <a:off x="771525" y="2438400"/>
            <a:ext cx="9513888"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endParaRPr lang="en-US"/>
          </a:p>
        </p:txBody>
      </p:sp>
      <p:sp>
        <p:nvSpPr>
          <p:cNvPr id="6" name="Rectangle 9"/>
          <p:cNvSpPr>
            <a:spLocks noChangeArrowheads="1"/>
          </p:cNvSpPr>
          <p:nvPr/>
        </p:nvSpPr>
        <p:spPr bwMode="auto">
          <a:xfrm>
            <a:off x="0" y="3505200"/>
            <a:ext cx="5314950" cy="152400"/>
          </a:xfrm>
          <a:prstGeom prst="rect">
            <a:avLst/>
          </a:prstGeom>
          <a:solidFill>
            <a:schemeClr val="accent1">
              <a:alpha val="50000"/>
            </a:schemeClr>
          </a:solidFill>
          <a:ln w="9525">
            <a:noFill/>
            <a:miter lim="800000"/>
            <a:headEnd/>
            <a:tailEnd/>
          </a:ln>
          <a:effectLst/>
        </p:spPr>
        <p:txBody>
          <a:bodyPr/>
          <a:lstStyle/>
          <a:p>
            <a:endParaRPr lang="en-US"/>
          </a:p>
        </p:txBody>
      </p:sp>
      <p:sp>
        <p:nvSpPr>
          <p:cNvPr id="4100" name="Rectangle 4"/>
          <p:cNvSpPr>
            <a:spLocks noGrp="1" noChangeArrowheads="1"/>
          </p:cNvSpPr>
          <p:nvPr>
            <p:ph type="ctrTitle" sz="quarter"/>
          </p:nvPr>
        </p:nvSpPr>
        <p:spPr>
          <a:xfrm>
            <a:off x="771525" y="2286000"/>
            <a:ext cx="8743950" cy="1143000"/>
          </a:xfrm>
        </p:spPr>
        <p:txBody>
          <a:bodyPr/>
          <a:lstStyle>
            <a:lvl1pPr>
              <a:defRPr/>
            </a:lvl1pPr>
          </a:lstStyle>
          <a:p>
            <a:r>
              <a:rPr lang="fr-FR"/>
              <a:t>Cliquez pour modifier le style du titre du masque</a:t>
            </a:r>
          </a:p>
        </p:txBody>
      </p:sp>
      <p:sp>
        <p:nvSpPr>
          <p:cNvPr id="4101" name="Rectangle 5"/>
          <p:cNvSpPr>
            <a:spLocks noGrp="1" noChangeArrowheads="1"/>
          </p:cNvSpPr>
          <p:nvPr>
            <p:ph type="subTitle" sz="quarter" idx="1"/>
          </p:nvPr>
        </p:nvSpPr>
        <p:spPr>
          <a:xfrm>
            <a:off x="2314575" y="4114800"/>
            <a:ext cx="7200900" cy="1752600"/>
          </a:xfrm>
        </p:spPr>
        <p:txBody>
          <a:bodyPr/>
          <a:lstStyle>
            <a:lvl1pPr marL="0" indent="0" algn="ctr">
              <a:buFont typeface="Wingdings" pitchFamily="20" charset="2"/>
              <a:buNone/>
              <a:defRPr b="0">
                <a:latin typeface="Times New Roman" pitchFamily="20" charset="0"/>
              </a:defRPr>
            </a:lvl1pPr>
          </a:lstStyle>
          <a:p>
            <a:r>
              <a:rPr lang="fr-FR"/>
              <a:t>Cliquez pour modifier le style des sous-titres du masque</a:t>
            </a:r>
          </a:p>
        </p:txBody>
      </p:sp>
      <p:sp>
        <p:nvSpPr>
          <p:cNvPr id="7" name="Rectangle 6"/>
          <p:cNvSpPr>
            <a:spLocks noGrp="1" noChangeArrowheads="1"/>
          </p:cNvSpPr>
          <p:nvPr>
            <p:ph type="dt" sz="quarter" idx="10"/>
          </p:nvPr>
        </p:nvSpPr>
        <p:spPr/>
        <p:txBody>
          <a:bodyPr/>
          <a:lstStyle>
            <a:lvl1pPr>
              <a:defRPr/>
            </a:lvl1pPr>
          </a:lstStyle>
          <a:p>
            <a:endParaRPr lang="en-US"/>
          </a:p>
        </p:txBody>
      </p:sp>
      <p:sp>
        <p:nvSpPr>
          <p:cNvPr id="8" name="Rectangle 7"/>
          <p:cNvSpPr>
            <a:spLocks noGrp="1" noChangeArrowheads="1"/>
          </p:cNvSpPr>
          <p:nvPr>
            <p:ph type="ftr" sz="quarter" idx="11"/>
          </p:nvPr>
        </p:nvSpPr>
        <p:spPr/>
        <p:txBody>
          <a:bodyPr/>
          <a:lstStyle>
            <a:lvl1pPr>
              <a:defRPr/>
            </a:lvl1pPr>
          </a:lstStyle>
          <a:p>
            <a:endParaRPr lang="en-US"/>
          </a:p>
        </p:txBody>
      </p:sp>
      <p:sp>
        <p:nvSpPr>
          <p:cNvPr id="9" name="Rectangle 8"/>
          <p:cNvSpPr>
            <a:spLocks noGrp="1" noChangeArrowheads="1"/>
          </p:cNvSpPr>
          <p:nvPr>
            <p:ph type="sldNum" sz="quarter" idx="1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8"/>
          <p:cNvSpPr>
            <a:spLocks noGrp="1" noChangeArrowheads="1"/>
          </p:cNvSpPr>
          <p:nvPr>
            <p:ph type="dt" sz="half" idx="10"/>
          </p:nvPr>
        </p:nvSpPr>
        <p:spPr>
          <a:ln/>
        </p:spPr>
        <p:txBody>
          <a:bodyPr/>
          <a:lstStyle>
            <a:lvl1pPr>
              <a:defRPr/>
            </a:lvl1pPr>
          </a:lstStyle>
          <a:p>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71525" y="609600"/>
            <a:ext cx="87439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71525"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71525"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endParaRPr lang="en-US"/>
          </a:p>
        </p:txBody>
      </p:sp>
      <p:sp>
        <p:nvSpPr>
          <p:cNvPr id="8" name="Rectangle 9"/>
          <p:cNvSpPr>
            <a:spLocks noGrp="1" noChangeArrowheads="1"/>
          </p:cNvSpPr>
          <p:nvPr>
            <p:ph type="ftr" sz="quarter" idx="11"/>
          </p:nvPr>
        </p:nvSpPr>
        <p:spPr>
          <a:ln/>
        </p:spPr>
        <p:txBody>
          <a:bodyPr/>
          <a:lstStyle>
            <a:lvl1pPr>
              <a:defRPr/>
            </a:lvl1pPr>
          </a:lstStyle>
          <a:p>
            <a:endParaRPr lang="en-US"/>
          </a:p>
        </p:txBody>
      </p:sp>
      <p:sp>
        <p:nvSpPr>
          <p:cNvPr id="9"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endParaRPr lang="en-US"/>
          </a:p>
        </p:txBody>
      </p:sp>
      <p:sp>
        <p:nvSpPr>
          <p:cNvPr id="8" name="Rectangle 9"/>
          <p:cNvSpPr>
            <a:spLocks noGrp="1" noChangeArrowheads="1"/>
          </p:cNvSpPr>
          <p:nvPr>
            <p:ph type="ftr" sz="quarter" idx="11"/>
          </p:nvPr>
        </p:nvSpPr>
        <p:spPr>
          <a:ln/>
        </p:spPr>
        <p:txBody>
          <a:bodyPr/>
          <a:lstStyle>
            <a:lvl1pPr>
              <a:defRPr/>
            </a:lvl1pPr>
          </a:lstStyle>
          <a:p>
            <a:endParaRPr lang="en-US"/>
          </a:p>
        </p:txBody>
      </p:sp>
      <p:sp>
        <p:nvSpPr>
          <p:cNvPr id="9"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endParaRPr lang="en-US"/>
          </a:p>
        </p:txBody>
      </p:sp>
      <p:sp>
        <p:nvSpPr>
          <p:cNvPr id="4" name="Rectangle 9"/>
          <p:cNvSpPr>
            <a:spLocks noGrp="1" noChangeArrowheads="1"/>
          </p:cNvSpPr>
          <p:nvPr>
            <p:ph type="ftr" sz="quarter" idx="11"/>
          </p:nvPr>
        </p:nvSpPr>
        <p:spPr>
          <a:ln/>
        </p:spPr>
        <p:txBody>
          <a:bodyPr/>
          <a:lstStyle>
            <a:lvl1pPr>
              <a:defRPr/>
            </a:lvl1pPr>
          </a:lstStyle>
          <a:p>
            <a:endParaRPr lang="en-US"/>
          </a:p>
        </p:txBody>
      </p:sp>
      <p:sp>
        <p:nvSpPr>
          <p:cNvPr id="5"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p>
        </p:txBody>
      </p:sp>
      <p:sp>
        <p:nvSpPr>
          <p:cNvPr id="3" name="Rectangle 9"/>
          <p:cNvSpPr>
            <a:spLocks noGrp="1" noChangeArrowheads="1"/>
          </p:cNvSpPr>
          <p:nvPr>
            <p:ph type="ftr" sz="quarter" idx="11"/>
          </p:nvPr>
        </p:nvSpPr>
        <p:spPr>
          <a:ln/>
        </p:spPr>
        <p:txBody>
          <a:bodyPr/>
          <a:lstStyle>
            <a:lvl1pPr>
              <a:defRPr/>
            </a:lvl1pPr>
          </a:lstStyle>
          <a:p>
            <a:endParaRPr lang="en-US"/>
          </a:p>
        </p:txBody>
      </p:sp>
      <p:sp>
        <p:nvSpPr>
          <p:cNvPr id="4"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8" name="Rectangle 6"/>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fr-FR" smtClean="0"/>
              <a:t>Cliquez pour modifier le style du titre du masque</a:t>
            </a:r>
          </a:p>
        </p:txBody>
      </p:sp>
      <p:sp>
        <p:nvSpPr>
          <p:cNvPr id="1027" name="Rectangle 7"/>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3080" name="Rectangle 8"/>
          <p:cNvSpPr>
            <a:spLocks noGrp="1" noChangeArrowheads="1"/>
          </p:cNvSpPr>
          <p:nvPr>
            <p:ph type="dt" sz="half" idx="2"/>
          </p:nvPr>
        </p:nvSpPr>
        <p:spPr bwMode="auto">
          <a:xfrm>
            <a:off x="771525" y="61722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endParaRPr lang="en-US"/>
          </a:p>
        </p:txBody>
      </p:sp>
      <p:sp>
        <p:nvSpPr>
          <p:cNvPr id="3081" name="Rectangle 9"/>
          <p:cNvSpPr>
            <a:spLocks noGrp="1" noChangeArrowheads="1"/>
          </p:cNvSpPr>
          <p:nvPr>
            <p:ph type="ftr" sz="quarter" idx="3"/>
          </p:nvPr>
        </p:nvSpPr>
        <p:spPr bwMode="auto">
          <a:xfrm>
            <a:off x="3514725" y="61722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p>
        </p:txBody>
      </p:sp>
      <p:sp>
        <p:nvSpPr>
          <p:cNvPr id="3082" name="Rectangle 10"/>
          <p:cNvSpPr>
            <a:spLocks noGrp="1" noChangeArrowheads="1"/>
          </p:cNvSpPr>
          <p:nvPr>
            <p:ph type="sldNum" sz="quarter" idx="4"/>
          </p:nvPr>
        </p:nvSpPr>
        <p:spPr bwMode="auto">
          <a:xfrm>
            <a:off x="7372350" y="61722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endParaRPr lang="en-US"/>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0" charset="-128"/>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20" charset="0"/>
          <a:ea typeface="ＭＳ Ｐゴシック" pitchFamily="20"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20" charset="0"/>
          <a:ea typeface="ＭＳ Ｐゴシック" pitchFamily="20"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20" charset="0"/>
          <a:ea typeface="ＭＳ Ｐゴシック" pitchFamily="20"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20" charset="0"/>
          <a:ea typeface="ＭＳ Ｐゴシック" pitchFamily="20"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20"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20"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20"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20"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0" charset="2"/>
        <a:buChar char="l"/>
        <a:defRPr kumimoji="1" sz="3200" b="1">
          <a:solidFill>
            <a:schemeClr val="tx1"/>
          </a:solidFill>
          <a:latin typeface="+mn-lt"/>
          <a:ea typeface="ＭＳ Ｐゴシック" pitchFamily="20" charset="-128"/>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20"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20"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20"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20"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20"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20"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20"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2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3.png"/><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video" Target="file:///E:\Tony\Thesis\Presentation\xyl-fold.avi"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oleObject" Target="../embeddings/oleObject3.bin"/><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itre"/>
          <p:cNvPicPr>
            <a:picLocks noChangeAspect="1" noChangeArrowheads="1"/>
          </p:cNvPicPr>
          <p:nvPr/>
        </p:nvPicPr>
        <p:blipFill>
          <a:blip r:embed="rId2"/>
          <a:srcRect t="2222"/>
          <a:stretch>
            <a:fillRect/>
          </a:stretch>
        </p:blipFill>
        <p:spPr bwMode="auto">
          <a:xfrm>
            <a:off x="0" y="0"/>
            <a:ext cx="10287000" cy="6858000"/>
          </a:xfrm>
          <a:prstGeom prst="rect">
            <a:avLst/>
          </a:prstGeom>
          <a:noFill/>
          <a:ln w="9525">
            <a:noFill/>
            <a:miter lim="800000"/>
            <a:headEnd/>
            <a:tailEnd/>
          </a:ln>
        </p:spPr>
      </p:pic>
      <p:sp>
        <p:nvSpPr>
          <p:cNvPr id="82947" name="Text Box 3"/>
          <p:cNvSpPr txBox="1">
            <a:spLocks noChangeArrowheads="1"/>
          </p:cNvSpPr>
          <p:nvPr/>
        </p:nvSpPr>
        <p:spPr bwMode="auto">
          <a:xfrm>
            <a:off x="304800" y="358775"/>
            <a:ext cx="9677400" cy="800100"/>
          </a:xfrm>
          <a:prstGeom prst="rect">
            <a:avLst/>
          </a:prstGeom>
          <a:noFill/>
          <a:ln w="38100" cap="sq">
            <a:solidFill>
              <a:srgbClr val="99CCFF"/>
            </a:solid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ctr">
              <a:spcBef>
                <a:spcPct val="50000"/>
              </a:spcBef>
            </a:pPr>
            <a:r>
              <a:rPr lang="en-US" sz="4400" b="1">
                <a:solidFill>
                  <a:srgbClr val="FFFF00"/>
                </a:solidFill>
              </a:rPr>
              <a:t>Psychrophiles: a challenge for life</a:t>
            </a:r>
          </a:p>
        </p:txBody>
      </p:sp>
      <p:pic>
        <p:nvPicPr>
          <p:cNvPr id="82948" name="Picture 4" descr="logo_coul_72_pc"/>
          <p:cNvPicPr>
            <a:picLocks noChangeAspect="1" noChangeArrowheads="1"/>
          </p:cNvPicPr>
          <p:nvPr/>
        </p:nvPicPr>
        <p:blipFill>
          <a:blip r:embed="rId3"/>
          <a:srcRect/>
          <a:stretch>
            <a:fillRect/>
          </a:stretch>
        </p:blipFill>
        <p:spPr bwMode="auto">
          <a:xfrm>
            <a:off x="457200" y="4724400"/>
            <a:ext cx="1590675" cy="10033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82949" name="Text Box 5"/>
          <p:cNvSpPr txBox="1">
            <a:spLocks noChangeArrowheads="1"/>
          </p:cNvSpPr>
          <p:nvPr/>
        </p:nvSpPr>
        <p:spPr bwMode="auto">
          <a:xfrm>
            <a:off x="457200" y="5867400"/>
            <a:ext cx="4953000" cy="94773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spcBef>
                <a:spcPct val="50000"/>
              </a:spcBef>
            </a:pPr>
            <a:r>
              <a:rPr lang="en-US" sz="2800" b="1">
                <a:solidFill>
                  <a:srgbClr val="FFFF00"/>
                </a:solidFill>
              </a:rPr>
              <a:t>Laboratory of Biochemistry</a:t>
            </a:r>
          </a:p>
          <a:p>
            <a:pPr>
              <a:lnSpc>
                <a:spcPct val="50000"/>
              </a:lnSpc>
              <a:spcBef>
                <a:spcPct val="50000"/>
              </a:spcBef>
            </a:pPr>
            <a:r>
              <a:rPr lang="en-US" sz="2800" b="1">
                <a:solidFill>
                  <a:srgbClr val="FFFF00"/>
                </a:solidFill>
              </a:rPr>
              <a:t>Belgium</a:t>
            </a:r>
          </a:p>
        </p:txBody>
      </p:sp>
      <p:sp>
        <p:nvSpPr>
          <p:cNvPr id="82950" name="Text Box 6"/>
          <p:cNvSpPr txBox="1">
            <a:spLocks noChangeArrowheads="1"/>
          </p:cNvSpPr>
          <p:nvPr/>
        </p:nvSpPr>
        <p:spPr bwMode="auto">
          <a:xfrm>
            <a:off x="5943600" y="6262688"/>
            <a:ext cx="4191000" cy="519112"/>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spcBef>
                <a:spcPct val="50000"/>
              </a:spcBef>
            </a:pPr>
            <a:r>
              <a:rPr lang="en-US" sz="2800" b="1">
                <a:solidFill>
                  <a:srgbClr val="FFFF00"/>
                </a:solidFill>
              </a:rPr>
              <a:t>Punta del Este, May 2010</a:t>
            </a:r>
          </a:p>
        </p:txBody>
      </p:sp>
      <p:pic>
        <p:nvPicPr>
          <p:cNvPr id="16391" name="Picture 7"/>
          <p:cNvPicPr>
            <a:picLocks noChangeAspect="1" noChangeArrowheads="1"/>
          </p:cNvPicPr>
          <p:nvPr/>
        </p:nvPicPr>
        <p:blipFill>
          <a:blip r:embed="rId4"/>
          <a:srcRect/>
          <a:stretch>
            <a:fillRect/>
          </a:stretch>
        </p:blipFill>
        <p:spPr bwMode="auto">
          <a:xfrm>
            <a:off x="8181975" y="4927600"/>
            <a:ext cx="1495425" cy="13970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923925" y="152400"/>
            <a:ext cx="9286875" cy="685800"/>
          </a:xfrm>
        </p:spPr>
        <p:txBody>
          <a:bodyPr/>
          <a:lstStyle/>
          <a:p>
            <a:r>
              <a:rPr lang="fr-FR" sz="2800" smtClean="0"/>
              <a:t>      </a:t>
            </a:r>
            <a:r>
              <a:rPr lang="fr-FR" sz="2400" b="1" smtClean="0">
                <a:solidFill>
                  <a:srgbClr val="FFFF00"/>
                </a:solidFill>
              </a:rPr>
              <a:t>Growth of an Antarctic bacterium (left) and excretion of </a:t>
            </a:r>
            <a:r>
              <a:rPr lang="fr-FR" sz="2400" b="1" smtClean="0">
                <a:solidFill>
                  <a:srgbClr val="FFFF00"/>
                </a:solidFill>
                <a:cs typeface="Times New Roman" pitchFamily="20" charset="0"/>
              </a:rPr>
              <a:t>α-     		amylase </a:t>
            </a:r>
            <a:r>
              <a:rPr lang="fr-FR" sz="2400" b="1" smtClean="0">
                <a:solidFill>
                  <a:srgbClr val="FFFF00"/>
                </a:solidFill>
              </a:rPr>
              <a:t>(right) as a function of temperature</a:t>
            </a:r>
          </a:p>
        </p:txBody>
      </p:sp>
      <p:pic>
        <p:nvPicPr>
          <p:cNvPr id="26627" name="Picture 3" descr="C:\WINDOWS\Bureau\ASM Gerday Fig2.tif"/>
          <p:cNvPicPr>
            <a:picLocks noChangeAspect="1" noChangeArrowheads="1"/>
          </p:cNvPicPr>
          <p:nvPr/>
        </p:nvPicPr>
        <p:blipFill>
          <a:blip r:embed="rId2"/>
          <a:srcRect/>
          <a:stretch>
            <a:fillRect/>
          </a:stretch>
        </p:blipFill>
        <p:spPr bwMode="auto">
          <a:xfrm>
            <a:off x="0" y="1066800"/>
            <a:ext cx="10287000" cy="5791200"/>
          </a:xfrm>
          <a:prstGeom prst="rect">
            <a:avLst/>
          </a:prstGeom>
          <a:noFill/>
          <a:ln w="9525">
            <a:noFill/>
            <a:miter lim="800000"/>
            <a:headEnd/>
            <a:tailEnd/>
          </a:ln>
        </p:spPr>
      </p:pic>
      <p:sp>
        <p:nvSpPr>
          <p:cNvPr id="26628" name="Text Box 4"/>
          <p:cNvSpPr txBox="1">
            <a:spLocks noChangeArrowheads="1"/>
          </p:cNvSpPr>
          <p:nvPr/>
        </p:nvSpPr>
        <p:spPr bwMode="auto">
          <a:xfrm>
            <a:off x="4114800" y="2590800"/>
            <a:ext cx="609600" cy="3968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solidFill>
                  <a:schemeClr val="hlink"/>
                </a:solidFill>
              </a:rPr>
              <a:t>4°C</a:t>
            </a:r>
            <a:endParaRPr lang="fr-FR" sz="2000" b="1">
              <a:solidFill>
                <a:schemeClr val="hlink"/>
              </a:solidFill>
            </a:endParaRPr>
          </a:p>
        </p:txBody>
      </p:sp>
      <p:sp>
        <p:nvSpPr>
          <p:cNvPr id="26629" name="Text Box 5"/>
          <p:cNvSpPr txBox="1">
            <a:spLocks noChangeArrowheads="1"/>
          </p:cNvSpPr>
          <p:nvPr/>
        </p:nvSpPr>
        <p:spPr bwMode="auto">
          <a:xfrm>
            <a:off x="2209800" y="2819400"/>
            <a:ext cx="7620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b="1">
                <a:solidFill>
                  <a:schemeClr val="hlink"/>
                </a:solidFill>
              </a:rPr>
              <a:t>18°C</a:t>
            </a:r>
            <a:endParaRPr lang="fr-FR" sz="1800" b="1">
              <a:solidFill>
                <a:schemeClr val="hlink"/>
              </a:solidFill>
            </a:endParaRPr>
          </a:p>
        </p:txBody>
      </p:sp>
      <p:sp>
        <p:nvSpPr>
          <p:cNvPr id="26630" name="Text Box 6"/>
          <p:cNvSpPr txBox="1">
            <a:spLocks noChangeArrowheads="1"/>
          </p:cNvSpPr>
          <p:nvPr/>
        </p:nvSpPr>
        <p:spPr bwMode="auto">
          <a:xfrm>
            <a:off x="1981200" y="3886200"/>
            <a:ext cx="457200" cy="274638"/>
          </a:xfrm>
          <a:prstGeom prst="rect">
            <a:avLst/>
          </a:prstGeom>
          <a:noFill/>
          <a:ln w="12700" cap="sq">
            <a:noFill/>
            <a:miter lim="800000"/>
            <a:headEnd type="none" w="sm" len="sm"/>
            <a:tailEnd type="none" w="sm" len="sm"/>
          </a:ln>
        </p:spPr>
        <p:txBody>
          <a:bodyPr>
            <a:spAutoFit/>
          </a:bodyPr>
          <a:lstStyle/>
          <a:p>
            <a:pPr>
              <a:spcBef>
                <a:spcPct val="50000"/>
              </a:spcBef>
            </a:pPr>
            <a:endParaRPr lang="en-US" sz="1200"/>
          </a:p>
        </p:txBody>
      </p:sp>
      <p:sp>
        <p:nvSpPr>
          <p:cNvPr id="26631" name="Text Box 7"/>
          <p:cNvSpPr txBox="1">
            <a:spLocks noChangeArrowheads="1"/>
          </p:cNvSpPr>
          <p:nvPr/>
        </p:nvSpPr>
        <p:spPr bwMode="auto">
          <a:xfrm>
            <a:off x="1981200" y="4038600"/>
            <a:ext cx="7620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b="1">
                <a:solidFill>
                  <a:schemeClr val="hlink"/>
                </a:solidFill>
              </a:rPr>
              <a:t>25°C</a:t>
            </a:r>
            <a:endParaRPr lang="fr-FR" sz="1800" b="1">
              <a:solidFill>
                <a:schemeClr val="hlink"/>
              </a:solidFill>
            </a:endParaRPr>
          </a:p>
        </p:txBody>
      </p:sp>
      <p:sp>
        <p:nvSpPr>
          <p:cNvPr id="26632" name="Text Box 8"/>
          <p:cNvSpPr txBox="1">
            <a:spLocks noChangeArrowheads="1"/>
          </p:cNvSpPr>
          <p:nvPr/>
        </p:nvSpPr>
        <p:spPr bwMode="auto">
          <a:xfrm>
            <a:off x="8001000" y="2438400"/>
            <a:ext cx="9906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b="1">
                <a:solidFill>
                  <a:schemeClr val="hlink"/>
                </a:solidFill>
              </a:rPr>
              <a:t>4°C</a:t>
            </a:r>
            <a:endParaRPr lang="fr-FR" sz="1800" b="1">
              <a:solidFill>
                <a:schemeClr val="hlink"/>
              </a:solidFill>
            </a:endParaRPr>
          </a:p>
        </p:txBody>
      </p:sp>
      <p:sp>
        <p:nvSpPr>
          <p:cNvPr id="26633" name="Text Box 9"/>
          <p:cNvSpPr txBox="1">
            <a:spLocks noChangeArrowheads="1"/>
          </p:cNvSpPr>
          <p:nvPr/>
        </p:nvSpPr>
        <p:spPr bwMode="auto">
          <a:xfrm>
            <a:off x="6248400" y="4953000"/>
            <a:ext cx="7620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b="1">
                <a:solidFill>
                  <a:schemeClr val="hlink"/>
                </a:solidFill>
              </a:rPr>
              <a:t>18°C</a:t>
            </a:r>
            <a:endParaRPr lang="fr-FR" sz="1800" b="1">
              <a:solidFill>
                <a:schemeClr val="hlink"/>
              </a:solidFill>
            </a:endParaRPr>
          </a:p>
        </p:txBody>
      </p:sp>
      <p:sp>
        <p:nvSpPr>
          <p:cNvPr id="26634" name="Text Box 10"/>
          <p:cNvSpPr txBox="1">
            <a:spLocks noChangeArrowheads="1"/>
          </p:cNvSpPr>
          <p:nvPr/>
        </p:nvSpPr>
        <p:spPr bwMode="auto">
          <a:xfrm>
            <a:off x="7315200" y="5486400"/>
            <a:ext cx="838200" cy="274638"/>
          </a:xfrm>
          <a:prstGeom prst="rect">
            <a:avLst/>
          </a:prstGeom>
          <a:noFill/>
          <a:ln w="12700" cap="sq">
            <a:noFill/>
            <a:miter lim="800000"/>
            <a:headEnd type="none" w="sm" len="sm"/>
            <a:tailEnd type="none" w="sm" len="sm"/>
          </a:ln>
        </p:spPr>
        <p:txBody>
          <a:bodyPr>
            <a:spAutoFit/>
          </a:bodyPr>
          <a:lstStyle/>
          <a:p>
            <a:pPr>
              <a:spcBef>
                <a:spcPct val="50000"/>
              </a:spcBef>
            </a:pPr>
            <a:r>
              <a:rPr lang="fr-BE" sz="1200"/>
              <a:t>25°C</a:t>
            </a:r>
            <a:endParaRPr lang="fr-FR" sz="1200"/>
          </a:p>
        </p:txBody>
      </p:sp>
      <p:sp>
        <p:nvSpPr>
          <p:cNvPr id="26635" name="Text Box 11"/>
          <p:cNvSpPr txBox="1">
            <a:spLocks noChangeArrowheads="1"/>
          </p:cNvSpPr>
          <p:nvPr/>
        </p:nvSpPr>
        <p:spPr bwMode="auto">
          <a:xfrm>
            <a:off x="7239000" y="5486400"/>
            <a:ext cx="7620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b="1">
                <a:solidFill>
                  <a:schemeClr val="hlink"/>
                </a:solidFill>
              </a:rPr>
              <a:t>25°C</a:t>
            </a:r>
            <a:endParaRPr lang="fr-FR" sz="1800" b="1">
              <a:solidFill>
                <a:schemeClr val="hlink"/>
              </a:solidFill>
            </a:endParaRPr>
          </a:p>
        </p:txBody>
      </p:sp>
      <p:pic>
        <p:nvPicPr>
          <p:cNvPr id="26636" name="Picture 12" descr="C:\Mes documents\scar logo.jpg"/>
          <p:cNvPicPr>
            <a:picLocks noChangeAspect="1" noChangeArrowheads="1"/>
          </p:cNvPicPr>
          <p:nvPr/>
        </p:nvPicPr>
        <p:blipFill>
          <a:blip r:embed="rId3"/>
          <a:srcRect/>
          <a:stretch>
            <a:fillRect/>
          </a:stretch>
        </p:blipFill>
        <p:spPr bwMode="auto">
          <a:xfrm>
            <a:off x="76200" y="152400"/>
            <a:ext cx="900113" cy="841375"/>
          </a:xfrm>
          <a:prstGeom prst="rect">
            <a:avLst/>
          </a:prstGeom>
          <a:noFill/>
          <a:ln w="9525">
            <a:noFill/>
            <a:miter lim="800000"/>
            <a:headEnd/>
            <a:tailEnd/>
          </a:ln>
        </p:spPr>
      </p:pic>
      <p:sp>
        <p:nvSpPr>
          <p:cNvPr id="26637" name="Text Box 13"/>
          <p:cNvSpPr txBox="1">
            <a:spLocks noChangeArrowheads="1"/>
          </p:cNvSpPr>
          <p:nvPr/>
        </p:nvSpPr>
        <p:spPr bwMode="auto">
          <a:xfrm>
            <a:off x="1219200" y="2057400"/>
            <a:ext cx="1295400" cy="457200"/>
          </a:xfrm>
          <a:prstGeom prst="rect">
            <a:avLst/>
          </a:prstGeom>
          <a:noFill/>
          <a:ln w="12700" cap="sq">
            <a:noFill/>
            <a:miter lim="800000"/>
            <a:headEnd type="none" w="sm" len="sm"/>
            <a:tailEnd type="none" w="sm" len="sm"/>
          </a:ln>
        </p:spPr>
        <p:txBody>
          <a:bodyPr>
            <a:spAutoFit/>
          </a:bodyPr>
          <a:lstStyle/>
          <a:p>
            <a:pPr>
              <a:spcBef>
                <a:spcPct val="50000"/>
              </a:spcBef>
            </a:pPr>
            <a:r>
              <a:rPr lang="fr-BE" b="1">
                <a:solidFill>
                  <a:srgbClr val="00FF00"/>
                </a:solidFill>
              </a:rPr>
              <a:t>Growth</a:t>
            </a:r>
            <a:endParaRPr lang="fr-FR" b="1">
              <a:solidFill>
                <a:srgbClr val="00FF00"/>
              </a:solidFill>
            </a:endParaRPr>
          </a:p>
        </p:txBody>
      </p:sp>
      <p:sp>
        <p:nvSpPr>
          <p:cNvPr id="26638" name="Text Box 14"/>
          <p:cNvSpPr txBox="1">
            <a:spLocks noChangeArrowheads="1"/>
          </p:cNvSpPr>
          <p:nvPr/>
        </p:nvSpPr>
        <p:spPr bwMode="auto">
          <a:xfrm>
            <a:off x="5334000" y="2133600"/>
            <a:ext cx="1752600" cy="457200"/>
          </a:xfrm>
          <a:prstGeom prst="rect">
            <a:avLst/>
          </a:prstGeom>
          <a:noFill/>
          <a:ln w="12700" cap="sq">
            <a:noFill/>
            <a:miter lim="800000"/>
            <a:headEnd type="none" w="sm" len="sm"/>
            <a:tailEnd type="none" w="sm" len="sm"/>
          </a:ln>
        </p:spPr>
        <p:txBody>
          <a:bodyPr>
            <a:spAutoFit/>
          </a:bodyPr>
          <a:lstStyle/>
          <a:p>
            <a:pPr>
              <a:spcBef>
                <a:spcPct val="50000"/>
              </a:spcBef>
            </a:pPr>
            <a:r>
              <a:rPr lang="fr-FR">
                <a:cs typeface="Times New Roman" pitchFamily="20" charset="0"/>
              </a:rPr>
              <a:t>α-</a:t>
            </a:r>
          </a:p>
        </p:txBody>
      </p:sp>
      <p:sp>
        <p:nvSpPr>
          <p:cNvPr id="26639" name="Text Box 15"/>
          <p:cNvSpPr txBox="1">
            <a:spLocks noChangeArrowheads="1"/>
          </p:cNvSpPr>
          <p:nvPr/>
        </p:nvSpPr>
        <p:spPr bwMode="auto">
          <a:xfrm>
            <a:off x="5257800" y="2057400"/>
            <a:ext cx="2133600" cy="457200"/>
          </a:xfrm>
          <a:prstGeom prst="rect">
            <a:avLst/>
          </a:prstGeom>
          <a:noFill/>
          <a:ln w="12700" cap="sq">
            <a:noFill/>
            <a:miter lim="800000"/>
            <a:headEnd type="none" w="sm" len="sm"/>
            <a:tailEnd type="none" w="sm" len="sm"/>
          </a:ln>
        </p:spPr>
        <p:txBody>
          <a:bodyPr>
            <a:spAutoFit/>
          </a:bodyPr>
          <a:lstStyle/>
          <a:p>
            <a:pPr>
              <a:spcBef>
                <a:spcPct val="50000"/>
              </a:spcBef>
            </a:pPr>
            <a:r>
              <a:rPr lang="fr-FR">
                <a:cs typeface="Times New Roman" pitchFamily="20" charset="0"/>
              </a:rPr>
              <a:t>α-</a:t>
            </a:r>
          </a:p>
        </p:txBody>
      </p:sp>
      <p:sp>
        <p:nvSpPr>
          <p:cNvPr id="26640" name="Text Box 16"/>
          <p:cNvSpPr txBox="1">
            <a:spLocks noChangeArrowheads="1"/>
          </p:cNvSpPr>
          <p:nvPr/>
        </p:nvSpPr>
        <p:spPr bwMode="auto">
          <a:xfrm>
            <a:off x="5257800" y="1981200"/>
            <a:ext cx="2133600" cy="519113"/>
          </a:xfrm>
          <a:prstGeom prst="rect">
            <a:avLst/>
          </a:prstGeom>
          <a:noFill/>
          <a:ln w="12700" cap="sq">
            <a:noFill/>
            <a:miter lim="800000"/>
            <a:headEnd type="none" w="sm" len="sm"/>
            <a:tailEnd type="none" w="sm" len="sm"/>
          </a:ln>
        </p:spPr>
        <p:txBody>
          <a:bodyPr>
            <a:spAutoFit/>
          </a:bodyPr>
          <a:lstStyle/>
          <a:p>
            <a:pPr>
              <a:spcBef>
                <a:spcPct val="50000"/>
              </a:spcBef>
            </a:pPr>
            <a:r>
              <a:rPr lang="fr-FR" sz="2800">
                <a:solidFill>
                  <a:srgbClr val="00FF00"/>
                </a:solidFill>
                <a:cs typeface="Times New Roman" pitchFamily="20" charset="0"/>
              </a:rPr>
              <a:t>α-amylase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Mes documents\Mes images\AFGP.tif"/>
          <p:cNvPicPr>
            <a:picLocks noChangeAspect="1" noChangeArrowheads="1"/>
          </p:cNvPicPr>
          <p:nvPr/>
        </p:nvPicPr>
        <p:blipFill>
          <a:blip r:embed="rId2"/>
          <a:srcRect/>
          <a:stretch>
            <a:fillRect/>
          </a:stretch>
        </p:blipFill>
        <p:spPr bwMode="auto">
          <a:xfrm>
            <a:off x="838200" y="701675"/>
            <a:ext cx="8686800" cy="5622925"/>
          </a:xfrm>
          <a:prstGeom prst="rect">
            <a:avLst/>
          </a:prstGeom>
          <a:noFill/>
          <a:ln w="9525">
            <a:noFill/>
            <a:miter lim="800000"/>
            <a:headEnd/>
            <a:tailEnd/>
          </a:ln>
        </p:spPr>
      </p:pic>
      <p:sp>
        <p:nvSpPr>
          <p:cNvPr id="27651" name="Text Box 3"/>
          <p:cNvSpPr txBox="1">
            <a:spLocks noChangeArrowheads="1"/>
          </p:cNvSpPr>
          <p:nvPr/>
        </p:nvSpPr>
        <p:spPr bwMode="auto">
          <a:xfrm>
            <a:off x="3146425" y="5867400"/>
            <a:ext cx="3101975" cy="457200"/>
          </a:xfrm>
          <a:prstGeom prst="rect">
            <a:avLst/>
          </a:prstGeom>
          <a:noFill/>
          <a:ln w="12700" cap="sq">
            <a:noFill/>
            <a:miter lim="800000"/>
            <a:headEnd type="none" w="sm" len="sm"/>
            <a:tailEnd type="none" w="sm" len="sm"/>
          </a:ln>
        </p:spPr>
        <p:txBody>
          <a:bodyPr>
            <a:spAutoFit/>
          </a:bodyPr>
          <a:lstStyle/>
          <a:p>
            <a:pPr>
              <a:spcBef>
                <a:spcPct val="50000"/>
              </a:spcBef>
            </a:pPr>
            <a:endParaRPr lang="en-US"/>
          </a:p>
        </p:txBody>
      </p:sp>
      <p:sp>
        <p:nvSpPr>
          <p:cNvPr id="27652" name="Text Box 4"/>
          <p:cNvSpPr txBox="1">
            <a:spLocks noChangeArrowheads="1"/>
          </p:cNvSpPr>
          <p:nvPr/>
        </p:nvSpPr>
        <p:spPr bwMode="auto">
          <a:xfrm>
            <a:off x="2667000" y="5759450"/>
            <a:ext cx="3810000" cy="336550"/>
          </a:xfrm>
          <a:prstGeom prst="rect">
            <a:avLst/>
          </a:prstGeom>
          <a:noFill/>
          <a:ln w="12700" cap="sq">
            <a:noFill/>
            <a:miter lim="800000"/>
            <a:headEnd type="none" w="sm" len="sm"/>
            <a:tailEnd type="none" w="sm" len="sm"/>
          </a:ln>
        </p:spPr>
        <p:txBody>
          <a:bodyPr>
            <a:spAutoFit/>
          </a:bodyPr>
          <a:lstStyle/>
          <a:p>
            <a:r>
              <a:rPr lang="fr-FR" sz="1600" b="1">
                <a:solidFill>
                  <a:schemeClr val="bg2"/>
                </a:solidFill>
                <a:cs typeface="Times New Roman" pitchFamily="20" charset="0"/>
              </a:rPr>
              <a:t>β-galactosyl-1, 3,-α-N-acetyl glucosamine</a:t>
            </a:r>
          </a:p>
        </p:txBody>
      </p:sp>
      <p:sp>
        <p:nvSpPr>
          <p:cNvPr id="27653" name="Text Box 5"/>
          <p:cNvSpPr txBox="1">
            <a:spLocks noChangeArrowheads="1"/>
          </p:cNvSpPr>
          <p:nvPr/>
        </p:nvSpPr>
        <p:spPr bwMode="auto">
          <a:xfrm>
            <a:off x="-1447800" y="30163"/>
            <a:ext cx="9677400" cy="579437"/>
          </a:xfrm>
          <a:prstGeom prst="rect">
            <a:avLst/>
          </a:prstGeom>
          <a:noFill/>
          <a:ln w="12700" cap="sq">
            <a:noFill/>
            <a:miter lim="800000"/>
            <a:headEnd type="none" w="sm" len="sm"/>
            <a:tailEnd type="none" w="sm" len="sm"/>
          </a:ln>
        </p:spPr>
        <p:txBody>
          <a:bodyPr>
            <a:spAutoFit/>
          </a:bodyPr>
          <a:lstStyle/>
          <a:p>
            <a:r>
              <a:rPr lang="fr-BE">
                <a:solidFill>
                  <a:schemeClr val="hlink"/>
                </a:solidFill>
              </a:rPr>
              <a:t>				</a:t>
            </a:r>
            <a:r>
              <a:rPr lang="fr-BE" sz="3200" b="1">
                <a:solidFill>
                  <a:srgbClr val="FFFF00"/>
                </a:solidFill>
              </a:rPr>
              <a:t>Antifreeze GlycoProtein(AFGP)</a:t>
            </a:r>
            <a:endParaRPr lang="fr-FR" sz="3200" b="1">
              <a:solidFill>
                <a:srgbClr val="FFFF00"/>
              </a:solidFill>
            </a:endParaRPr>
          </a:p>
        </p:txBody>
      </p:sp>
      <p:pic>
        <p:nvPicPr>
          <p:cNvPr id="27654" name="Picture 6"/>
          <p:cNvPicPr>
            <a:picLocks noChangeAspect="1" noChangeArrowheads="1"/>
          </p:cNvPicPr>
          <p:nvPr/>
        </p:nvPicPr>
        <p:blipFill>
          <a:blip r:embed="rId3"/>
          <a:srcRect/>
          <a:stretch>
            <a:fillRect/>
          </a:stretch>
        </p:blipFill>
        <p:spPr bwMode="auto">
          <a:xfrm>
            <a:off x="7924800" y="4597400"/>
            <a:ext cx="1524000" cy="14224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050" descr="C:\Mes documents\Figures Gerday\Fishes.tif"/>
          <p:cNvPicPr>
            <a:picLocks noChangeAspect="1" noChangeArrowheads="1"/>
          </p:cNvPicPr>
          <p:nvPr/>
        </p:nvPicPr>
        <p:blipFill>
          <a:blip r:embed="rId2"/>
          <a:srcRect/>
          <a:stretch>
            <a:fillRect/>
          </a:stretch>
        </p:blipFill>
        <p:spPr bwMode="auto">
          <a:xfrm>
            <a:off x="0" y="0"/>
            <a:ext cx="10287000" cy="6858000"/>
          </a:xfrm>
          <a:prstGeom prst="rect">
            <a:avLst/>
          </a:prstGeom>
          <a:noFill/>
          <a:ln w="9525">
            <a:noFill/>
            <a:miter lim="800000"/>
            <a:headEnd/>
            <a:tailEnd/>
          </a:ln>
        </p:spPr>
      </p:pic>
      <p:pic>
        <p:nvPicPr>
          <p:cNvPr id="28675" name="Picture 2051"/>
          <p:cNvPicPr>
            <a:picLocks noChangeAspect="1" noChangeArrowheads="1"/>
          </p:cNvPicPr>
          <p:nvPr/>
        </p:nvPicPr>
        <p:blipFill>
          <a:blip r:embed="rId3"/>
          <a:srcRect/>
          <a:stretch>
            <a:fillRect/>
          </a:stretch>
        </p:blipFill>
        <p:spPr bwMode="auto">
          <a:xfrm>
            <a:off x="228600" y="5410200"/>
            <a:ext cx="1495425" cy="12954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074" descr="C:\Mes documents\IR anim.gif"/>
          <p:cNvPicPr>
            <a:picLocks noChangeAspect="1" noChangeArrowheads="1" noCrop="1"/>
          </p:cNvPicPr>
          <p:nvPr/>
        </p:nvPicPr>
        <p:blipFill>
          <a:blip r:embed="rId2"/>
          <a:srcRect/>
          <a:stretch>
            <a:fillRect/>
          </a:stretch>
        </p:blipFill>
        <p:spPr bwMode="auto">
          <a:xfrm>
            <a:off x="2719388" y="914400"/>
            <a:ext cx="4846637" cy="5715000"/>
          </a:xfrm>
          <a:prstGeom prst="rect">
            <a:avLst/>
          </a:prstGeom>
          <a:noFill/>
          <a:ln w="9525">
            <a:noFill/>
            <a:miter lim="800000"/>
            <a:headEnd/>
            <a:tailEnd/>
          </a:ln>
        </p:spPr>
      </p:pic>
      <p:sp>
        <p:nvSpPr>
          <p:cNvPr id="29699" name="Text Box 3076"/>
          <p:cNvSpPr txBox="1">
            <a:spLocks noChangeArrowheads="1"/>
          </p:cNvSpPr>
          <p:nvPr/>
        </p:nvSpPr>
        <p:spPr bwMode="auto">
          <a:xfrm>
            <a:off x="1905000" y="152400"/>
            <a:ext cx="7772400" cy="457200"/>
          </a:xfrm>
          <a:prstGeom prst="rect">
            <a:avLst/>
          </a:prstGeom>
          <a:noFill/>
          <a:ln w="12700" cap="sq">
            <a:noFill/>
            <a:miter lim="800000"/>
            <a:headEnd type="none" w="sm" len="sm"/>
            <a:tailEnd type="none" w="sm" len="sm"/>
          </a:ln>
        </p:spPr>
        <p:txBody>
          <a:bodyPr>
            <a:spAutoFit/>
          </a:bodyPr>
          <a:lstStyle/>
          <a:p>
            <a:pPr>
              <a:spcBef>
                <a:spcPct val="50000"/>
              </a:spcBef>
            </a:pPr>
            <a:r>
              <a:rPr lang="fr-BE" b="1">
                <a:solidFill>
                  <a:srgbClr val="FFFF00"/>
                </a:solidFill>
              </a:rPr>
              <a:t>Animation of the process of ice recrystallization</a:t>
            </a:r>
            <a:endParaRPr lang="fr-FR" b="1">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C:\Mes documents\Mes images\glucose.tif"/>
          <p:cNvPicPr>
            <a:picLocks noChangeAspect="1" noChangeArrowheads="1"/>
          </p:cNvPicPr>
          <p:nvPr/>
        </p:nvPicPr>
        <p:blipFill>
          <a:blip r:embed="rId2"/>
          <a:srcRect/>
          <a:stretch>
            <a:fillRect/>
          </a:stretch>
        </p:blipFill>
        <p:spPr bwMode="auto">
          <a:xfrm>
            <a:off x="762000" y="1219200"/>
            <a:ext cx="2057400" cy="1585913"/>
          </a:xfrm>
          <a:prstGeom prst="rect">
            <a:avLst/>
          </a:prstGeom>
          <a:noFill/>
          <a:ln w="9525">
            <a:noFill/>
            <a:miter lim="800000"/>
            <a:headEnd/>
            <a:tailEnd/>
          </a:ln>
        </p:spPr>
      </p:pic>
      <p:pic>
        <p:nvPicPr>
          <p:cNvPr id="30723" name="Picture 1027" descr="C:\Mes documents\Mes images\glycerol.tif"/>
          <p:cNvPicPr>
            <a:picLocks noChangeAspect="1" noChangeArrowheads="1"/>
          </p:cNvPicPr>
          <p:nvPr/>
        </p:nvPicPr>
        <p:blipFill>
          <a:blip r:embed="rId3"/>
          <a:srcRect/>
          <a:stretch>
            <a:fillRect/>
          </a:stretch>
        </p:blipFill>
        <p:spPr bwMode="auto">
          <a:xfrm>
            <a:off x="760413" y="3810000"/>
            <a:ext cx="936625" cy="1857375"/>
          </a:xfrm>
          <a:prstGeom prst="rect">
            <a:avLst/>
          </a:prstGeom>
          <a:noFill/>
          <a:ln w="9525">
            <a:noFill/>
            <a:miter lim="800000"/>
            <a:headEnd/>
            <a:tailEnd/>
          </a:ln>
        </p:spPr>
      </p:pic>
      <p:pic>
        <p:nvPicPr>
          <p:cNvPr id="30724" name="Picture 1028" descr="C:\Mes documents\Mes images\ribitol.tif"/>
          <p:cNvPicPr>
            <a:picLocks noChangeAspect="1" noChangeArrowheads="1"/>
          </p:cNvPicPr>
          <p:nvPr/>
        </p:nvPicPr>
        <p:blipFill>
          <a:blip r:embed="rId4"/>
          <a:srcRect/>
          <a:stretch>
            <a:fillRect/>
          </a:stretch>
        </p:blipFill>
        <p:spPr bwMode="auto">
          <a:xfrm>
            <a:off x="6553200" y="3886200"/>
            <a:ext cx="1096963" cy="1706563"/>
          </a:xfrm>
          <a:prstGeom prst="rect">
            <a:avLst/>
          </a:prstGeom>
          <a:noFill/>
          <a:ln w="9525">
            <a:noFill/>
            <a:miter lim="800000"/>
            <a:headEnd/>
            <a:tailEnd/>
          </a:ln>
        </p:spPr>
      </p:pic>
      <p:pic>
        <p:nvPicPr>
          <p:cNvPr id="30725" name="Picture 1029" descr="C:\Mes documents\Mes images\sorbitol.tif"/>
          <p:cNvPicPr>
            <a:picLocks noChangeAspect="1" noChangeArrowheads="1"/>
          </p:cNvPicPr>
          <p:nvPr/>
        </p:nvPicPr>
        <p:blipFill>
          <a:blip r:embed="rId5"/>
          <a:srcRect/>
          <a:stretch>
            <a:fillRect/>
          </a:stretch>
        </p:blipFill>
        <p:spPr bwMode="auto">
          <a:xfrm>
            <a:off x="4419600" y="3581400"/>
            <a:ext cx="1096963" cy="2087563"/>
          </a:xfrm>
          <a:prstGeom prst="rect">
            <a:avLst/>
          </a:prstGeom>
          <a:noFill/>
          <a:ln w="9525">
            <a:noFill/>
            <a:miter lim="800000"/>
            <a:headEnd/>
            <a:tailEnd/>
          </a:ln>
        </p:spPr>
      </p:pic>
      <p:pic>
        <p:nvPicPr>
          <p:cNvPr id="30726" name="Picture 1030" descr="C:\Mes documents\Mes images\trehalose.tif"/>
          <p:cNvPicPr>
            <a:picLocks noChangeAspect="1" noChangeArrowheads="1"/>
          </p:cNvPicPr>
          <p:nvPr/>
        </p:nvPicPr>
        <p:blipFill>
          <a:blip r:embed="rId6"/>
          <a:srcRect/>
          <a:stretch>
            <a:fillRect/>
          </a:stretch>
        </p:blipFill>
        <p:spPr bwMode="auto">
          <a:xfrm>
            <a:off x="4800600" y="1208088"/>
            <a:ext cx="4267200" cy="1568450"/>
          </a:xfrm>
          <a:prstGeom prst="rect">
            <a:avLst/>
          </a:prstGeom>
          <a:noFill/>
          <a:ln w="9525">
            <a:noFill/>
            <a:miter lim="800000"/>
            <a:headEnd/>
            <a:tailEnd/>
          </a:ln>
        </p:spPr>
      </p:pic>
      <p:sp>
        <p:nvSpPr>
          <p:cNvPr id="30727" name="Rectangle 1031"/>
          <p:cNvSpPr>
            <a:spLocks noChangeArrowheads="1"/>
          </p:cNvSpPr>
          <p:nvPr/>
        </p:nvSpPr>
        <p:spPr bwMode="auto">
          <a:xfrm>
            <a:off x="2667000" y="228600"/>
            <a:ext cx="5410200" cy="641350"/>
          </a:xfrm>
          <a:prstGeom prst="rect">
            <a:avLst/>
          </a:prstGeom>
          <a:noFill/>
          <a:ln w="12700" cap="sq">
            <a:noFill/>
            <a:miter lim="800000"/>
            <a:headEnd type="none" w="sm" len="sm"/>
            <a:tailEnd type="none" w="sm" len="sm"/>
          </a:ln>
        </p:spPr>
        <p:txBody>
          <a:bodyPr>
            <a:spAutoFit/>
          </a:bodyPr>
          <a:lstStyle/>
          <a:p>
            <a:r>
              <a:rPr lang="fr-FR" sz="3600" b="1">
                <a:solidFill>
                  <a:srgbClr val="FFFF00"/>
                </a:solidFill>
              </a:rPr>
              <a:t>Some cryoprotectants</a:t>
            </a:r>
          </a:p>
        </p:txBody>
      </p:sp>
      <p:sp>
        <p:nvSpPr>
          <p:cNvPr id="30728" name="Text Box 1032"/>
          <p:cNvSpPr txBox="1">
            <a:spLocks noChangeArrowheads="1"/>
          </p:cNvSpPr>
          <p:nvPr/>
        </p:nvSpPr>
        <p:spPr bwMode="auto">
          <a:xfrm>
            <a:off x="1027113" y="2860675"/>
            <a:ext cx="1182687" cy="457200"/>
          </a:xfrm>
          <a:prstGeom prst="rect">
            <a:avLst/>
          </a:prstGeom>
          <a:noFill/>
          <a:ln w="12700" cap="sq">
            <a:noFill/>
            <a:miter lim="800000"/>
            <a:headEnd type="none" w="sm" len="sm"/>
            <a:tailEnd type="none" w="sm" len="sm"/>
          </a:ln>
        </p:spPr>
        <p:txBody>
          <a:bodyPr wrap="none">
            <a:spAutoFit/>
          </a:bodyPr>
          <a:lstStyle/>
          <a:p>
            <a:r>
              <a:rPr lang="fr-BE"/>
              <a:t>Glucose</a:t>
            </a:r>
            <a:endParaRPr lang="fr-FR"/>
          </a:p>
        </p:txBody>
      </p:sp>
      <p:sp>
        <p:nvSpPr>
          <p:cNvPr id="30729" name="Text Box 1033"/>
          <p:cNvSpPr txBox="1">
            <a:spLocks noChangeArrowheads="1"/>
          </p:cNvSpPr>
          <p:nvPr/>
        </p:nvSpPr>
        <p:spPr bwMode="auto">
          <a:xfrm>
            <a:off x="5775325" y="2819400"/>
            <a:ext cx="1384300" cy="457200"/>
          </a:xfrm>
          <a:prstGeom prst="rect">
            <a:avLst/>
          </a:prstGeom>
          <a:noFill/>
          <a:ln w="12700" cap="sq">
            <a:noFill/>
            <a:miter lim="800000"/>
            <a:headEnd type="none" w="sm" len="sm"/>
            <a:tailEnd type="none" w="sm" len="sm"/>
          </a:ln>
        </p:spPr>
        <p:txBody>
          <a:bodyPr wrap="none">
            <a:spAutoFit/>
          </a:bodyPr>
          <a:lstStyle/>
          <a:p>
            <a:r>
              <a:rPr lang="fr-BE"/>
              <a:t>Tréhalose</a:t>
            </a:r>
            <a:endParaRPr lang="fr-FR"/>
          </a:p>
        </p:txBody>
      </p:sp>
      <p:sp>
        <p:nvSpPr>
          <p:cNvPr id="30730" name="Text Box 1034"/>
          <p:cNvSpPr txBox="1">
            <a:spLocks noChangeArrowheads="1"/>
          </p:cNvSpPr>
          <p:nvPr/>
        </p:nvSpPr>
        <p:spPr bwMode="auto">
          <a:xfrm>
            <a:off x="669925" y="5680075"/>
            <a:ext cx="1249363" cy="457200"/>
          </a:xfrm>
          <a:prstGeom prst="rect">
            <a:avLst/>
          </a:prstGeom>
          <a:noFill/>
          <a:ln w="12700" cap="sq">
            <a:noFill/>
            <a:miter lim="800000"/>
            <a:headEnd type="none" w="sm" len="sm"/>
            <a:tailEnd type="none" w="sm" len="sm"/>
          </a:ln>
        </p:spPr>
        <p:txBody>
          <a:bodyPr wrap="none">
            <a:spAutoFit/>
          </a:bodyPr>
          <a:lstStyle/>
          <a:p>
            <a:r>
              <a:rPr lang="fr-BE"/>
              <a:t>Glycérol</a:t>
            </a:r>
            <a:endParaRPr lang="fr-FR"/>
          </a:p>
        </p:txBody>
      </p:sp>
      <p:sp>
        <p:nvSpPr>
          <p:cNvPr id="30731" name="Text Box 1035"/>
          <p:cNvSpPr txBox="1">
            <a:spLocks noChangeArrowheads="1"/>
          </p:cNvSpPr>
          <p:nvPr/>
        </p:nvSpPr>
        <p:spPr bwMode="auto">
          <a:xfrm>
            <a:off x="4327525" y="5603875"/>
            <a:ext cx="1165225" cy="457200"/>
          </a:xfrm>
          <a:prstGeom prst="rect">
            <a:avLst/>
          </a:prstGeom>
          <a:noFill/>
          <a:ln w="12700" cap="sq">
            <a:noFill/>
            <a:miter lim="800000"/>
            <a:headEnd type="none" w="sm" len="sm"/>
            <a:tailEnd type="none" w="sm" len="sm"/>
          </a:ln>
        </p:spPr>
        <p:txBody>
          <a:bodyPr wrap="none">
            <a:spAutoFit/>
          </a:bodyPr>
          <a:lstStyle/>
          <a:p>
            <a:r>
              <a:rPr lang="fr-BE"/>
              <a:t>Sorbitol</a:t>
            </a:r>
            <a:endParaRPr lang="fr-FR"/>
          </a:p>
        </p:txBody>
      </p:sp>
      <p:sp>
        <p:nvSpPr>
          <p:cNvPr id="30732" name="Text Box 1036"/>
          <p:cNvSpPr txBox="1">
            <a:spLocks noChangeArrowheads="1"/>
          </p:cNvSpPr>
          <p:nvPr/>
        </p:nvSpPr>
        <p:spPr bwMode="auto">
          <a:xfrm>
            <a:off x="6553200" y="5603875"/>
            <a:ext cx="1028700" cy="457200"/>
          </a:xfrm>
          <a:prstGeom prst="rect">
            <a:avLst/>
          </a:prstGeom>
          <a:noFill/>
          <a:ln w="12700" cap="sq">
            <a:noFill/>
            <a:miter lim="800000"/>
            <a:headEnd type="none" w="sm" len="sm"/>
            <a:tailEnd type="none" w="sm" len="sm"/>
          </a:ln>
        </p:spPr>
        <p:txBody>
          <a:bodyPr wrap="none">
            <a:spAutoFit/>
          </a:bodyPr>
          <a:lstStyle/>
          <a:p>
            <a:r>
              <a:rPr lang="fr-BE"/>
              <a:t>Ribitol</a:t>
            </a:r>
            <a:endParaRPr lang="fr-FR"/>
          </a:p>
        </p:txBody>
      </p:sp>
      <p:pic>
        <p:nvPicPr>
          <p:cNvPr id="30733" name="Picture 1037"/>
          <p:cNvPicPr>
            <a:picLocks noChangeAspect="1" noChangeArrowheads="1"/>
          </p:cNvPicPr>
          <p:nvPr/>
        </p:nvPicPr>
        <p:blipFill>
          <a:blip r:embed="rId7"/>
          <a:srcRect/>
          <a:stretch>
            <a:fillRect/>
          </a:stretch>
        </p:blipFill>
        <p:spPr bwMode="auto">
          <a:xfrm>
            <a:off x="8943975" y="5522913"/>
            <a:ext cx="1266825" cy="118268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26"/>
          <p:cNvSpPr>
            <a:spLocks noGrp="1" noChangeArrowheads="1"/>
          </p:cNvSpPr>
          <p:nvPr>
            <p:ph type="title"/>
          </p:nvPr>
        </p:nvSpPr>
        <p:spPr>
          <a:xfrm>
            <a:off x="2447925" y="76200"/>
            <a:ext cx="5248275" cy="1143000"/>
          </a:xfrm>
        </p:spPr>
        <p:txBody>
          <a:bodyPr/>
          <a:lstStyle/>
          <a:p>
            <a:r>
              <a:rPr lang="fr-FR" sz="3600" b="1" smtClean="0">
                <a:solidFill>
                  <a:srgbClr val="FFFF00"/>
                </a:solidFill>
              </a:rPr>
              <a:t>Effects of cryoprotectants</a:t>
            </a:r>
          </a:p>
        </p:txBody>
      </p:sp>
      <p:sp>
        <p:nvSpPr>
          <p:cNvPr id="31747" name="Text Box 1027"/>
          <p:cNvSpPr txBox="1">
            <a:spLocks noChangeArrowheads="1"/>
          </p:cNvSpPr>
          <p:nvPr/>
        </p:nvSpPr>
        <p:spPr bwMode="auto">
          <a:xfrm>
            <a:off x="1219200" y="1524000"/>
            <a:ext cx="6934200" cy="457200"/>
          </a:xfrm>
          <a:prstGeom prst="rect">
            <a:avLst/>
          </a:prstGeom>
          <a:noFill/>
          <a:ln w="12700" cap="sq">
            <a:noFill/>
            <a:miter lim="800000"/>
            <a:headEnd type="none" w="sm" len="sm"/>
            <a:tailEnd type="none" w="sm" len="sm"/>
          </a:ln>
        </p:spPr>
        <p:txBody>
          <a:bodyPr>
            <a:spAutoFit/>
          </a:bodyPr>
          <a:lstStyle/>
          <a:p>
            <a:pPr>
              <a:spcBef>
                <a:spcPct val="50000"/>
              </a:spcBef>
            </a:pPr>
            <a:r>
              <a:rPr lang="fr-BE" b="1"/>
              <a:t>1- They depress the freezing point of water</a:t>
            </a:r>
            <a:endParaRPr lang="fr-FR" b="1"/>
          </a:p>
        </p:txBody>
      </p:sp>
      <p:sp>
        <p:nvSpPr>
          <p:cNvPr id="31748" name="Text Box 1028"/>
          <p:cNvSpPr txBox="1">
            <a:spLocks noChangeArrowheads="1"/>
          </p:cNvSpPr>
          <p:nvPr/>
        </p:nvSpPr>
        <p:spPr bwMode="auto">
          <a:xfrm>
            <a:off x="1219200" y="3124200"/>
            <a:ext cx="8839200" cy="457200"/>
          </a:xfrm>
          <a:prstGeom prst="rect">
            <a:avLst/>
          </a:prstGeom>
          <a:noFill/>
          <a:ln w="12700" cap="sq">
            <a:noFill/>
            <a:miter lim="800000"/>
            <a:headEnd type="none" w="sm" len="sm"/>
            <a:tailEnd type="none" w="sm" len="sm"/>
          </a:ln>
        </p:spPr>
        <p:txBody>
          <a:bodyPr>
            <a:spAutoFit/>
          </a:bodyPr>
          <a:lstStyle/>
          <a:p>
            <a:pPr>
              <a:spcBef>
                <a:spcPct val="50000"/>
              </a:spcBef>
            </a:pPr>
            <a:r>
              <a:rPr lang="fr-BE" b="1"/>
              <a:t>2-They prevent cell dehydration when extracellular ice is present</a:t>
            </a:r>
            <a:endParaRPr lang="fr-FR" b="1"/>
          </a:p>
        </p:txBody>
      </p:sp>
      <p:sp>
        <p:nvSpPr>
          <p:cNvPr id="31749" name="Text Box 1029"/>
          <p:cNvSpPr txBox="1">
            <a:spLocks noChangeArrowheads="1"/>
          </p:cNvSpPr>
          <p:nvPr/>
        </p:nvSpPr>
        <p:spPr bwMode="auto">
          <a:xfrm>
            <a:off x="1219200" y="4572000"/>
            <a:ext cx="8077200" cy="457200"/>
          </a:xfrm>
          <a:prstGeom prst="rect">
            <a:avLst/>
          </a:prstGeom>
          <a:noFill/>
          <a:ln w="12700" cap="sq">
            <a:noFill/>
            <a:miter lim="800000"/>
            <a:headEnd type="none" w="sm" len="sm"/>
            <a:tailEnd type="none" w="sm" len="sm"/>
          </a:ln>
        </p:spPr>
        <p:txBody>
          <a:bodyPr>
            <a:spAutoFit/>
          </a:bodyPr>
          <a:lstStyle/>
          <a:p>
            <a:pPr>
              <a:spcBef>
                <a:spcPct val="50000"/>
              </a:spcBef>
            </a:pPr>
            <a:r>
              <a:rPr lang="fr-BE" b="1"/>
              <a:t>3-They protect proteins against cold denaturation</a:t>
            </a:r>
            <a:endParaRPr lang="fr-FR" b="1"/>
          </a:p>
        </p:txBody>
      </p:sp>
      <p:pic>
        <p:nvPicPr>
          <p:cNvPr id="31750" name="Picture 1030"/>
          <p:cNvPicPr>
            <a:picLocks noChangeAspect="1" noChangeArrowheads="1"/>
          </p:cNvPicPr>
          <p:nvPr/>
        </p:nvPicPr>
        <p:blipFill>
          <a:blip r:embed="rId2"/>
          <a:srcRect/>
          <a:stretch>
            <a:fillRect/>
          </a:stretch>
        </p:blipFill>
        <p:spPr bwMode="auto">
          <a:xfrm>
            <a:off x="8791575" y="5456238"/>
            <a:ext cx="1419225" cy="1325562"/>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074"/>
          <p:cNvSpPr>
            <a:spLocks noChangeArrowheads="1"/>
          </p:cNvSpPr>
          <p:nvPr/>
        </p:nvSpPr>
        <p:spPr bwMode="auto">
          <a:xfrm>
            <a:off x="3048000" y="304800"/>
            <a:ext cx="4038600" cy="685800"/>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en-US"/>
          </a:p>
        </p:txBody>
      </p:sp>
      <p:sp>
        <p:nvSpPr>
          <p:cNvPr id="32771" name="Text Box 3075"/>
          <p:cNvSpPr txBox="1">
            <a:spLocks noChangeArrowheads="1"/>
          </p:cNvSpPr>
          <p:nvPr/>
        </p:nvSpPr>
        <p:spPr bwMode="auto">
          <a:xfrm>
            <a:off x="3886200" y="457200"/>
            <a:ext cx="2438400" cy="3968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solidFill>
                  <a:srgbClr val="003399"/>
                </a:solidFill>
              </a:rPr>
              <a:t>Water molecules</a:t>
            </a:r>
            <a:endParaRPr lang="fr-FR" sz="2000" b="1">
              <a:solidFill>
                <a:srgbClr val="003399"/>
              </a:solidFill>
            </a:endParaRPr>
          </a:p>
        </p:txBody>
      </p:sp>
      <p:sp>
        <p:nvSpPr>
          <p:cNvPr id="32772" name="Text Box 3076"/>
          <p:cNvSpPr txBox="1">
            <a:spLocks noChangeArrowheads="1"/>
          </p:cNvSpPr>
          <p:nvPr/>
        </p:nvSpPr>
        <p:spPr bwMode="auto">
          <a:xfrm>
            <a:off x="533400" y="1143000"/>
            <a:ext cx="4191000" cy="914400"/>
          </a:xfrm>
          <a:prstGeom prst="rect">
            <a:avLst/>
          </a:prstGeom>
          <a:noFill/>
          <a:ln w="12700" cap="sq">
            <a:noFill/>
            <a:miter lim="800000"/>
            <a:headEnd type="none" w="sm" len="sm"/>
            <a:tailEnd type="none" w="sm" len="sm"/>
          </a:ln>
        </p:spPr>
        <p:txBody>
          <a:bodyPr>
            <a:spAutoFit/>
          </a:bodyPr>
          <a:lstStyle/>
          <a:p>
            <a:pPr>
              <a:spcBef>
                <a:spcPct val="50000"/>
              </a:spcBef>
            </a:pPr>
            <a:r>
              <a:rPr lang="fr-BE" b="1"/>
              <a:t>Homogeneous ice nucleation</a:t>
            </a:r>
          </a:p>
          <a:p>
            <a:pPr>
              <a:spcBef>
                <a:spcPct val="50000"/>
              </a:spcBef>
            </a:pPr>
            <a:r>
              <a:rPr lang="fr-BE" sz="1800"/>
              <a:t>	</a:t>
            </a:r>
            <a:r>
              <a:rPr lang="fr-BE" sz="2000" b="1"/>
              <a:t>(-39°C)</a:t>
            </a:r>
            <a:endParaRPr lang="fr-FR" sz="2000" b="1"/>
          </a:p>
        </p:txBody>
      </p:sp>
      <p:sp>
        <p:nvSpPr>
          <p:cNvPr id="32773" name="Text Box 3077"/>
          <p:cNvSpPr txBox="1">
            <a:spLocks noChangeArrowheads="1"/>
          </p:cNvSpPr>
          <p:nvPr/>
        </p:nvSpPr>
        <p:spPr bwMode="auto">
          <a:xfrm>
            <a:off x="5410200" y="1143000"/>
            <a:ext cx="4572000" cy="914400"/>
          </a:xfrm>
          <a:prstGeom prst="rect">
            <a:avLst/>
          </a:prstGeom>
          <a:noFill/>
          <a:ln w="12700" cap="sq">
            <a:noFill/>
            <a:miter lim="800000"/>
            <a:headEnd type="none" w="sm" len="sm"/>
            <a:tailEnd type="none" w="sm" len="sm"/>
          </a:ln>
        </p:spPr>
        <p:txBody>
          <a:bodyPr>
            <a:spAutoFit/>
          </a:bodyPr>
          <a:lstStyle/>
          <a:p>
            <a:pPr>
              <a:spcBef>
                <a:spcPct val="50000"/>
              </a:spcBef>
            </a:pPr>
            <a:r>
              <a:rPr lang="fr-BE" b="1"/>
              <a:t>Heterogeneous ice nucleation</a:t>
            </a:r>
          </a:p>
          <a:p>
            <a:pPr>
              <a:spcBef>
                <a:spcPct val="50000"/>
              </a:spcBef>
            </a:pPr>
            <a:r>
              <a:rPr lang="fr-BE" sz="1600" b="1"/>
              <a:t>		</a:t>
            </a:r>
            <a:r>
              <a:rPr lang="fr-BE" sz="2000" b="1"/>
              <a:t>(</a:t>
            </a:r>
            <a:r>
              <a:rPr lang="fr-BE" sz="2000" b="1">
                <a:cs typeface="Times New Roman" pitchFamily="20" charset="0"/>
              </a:rPr>
              <a:t>&gt;-5°C)</a:t>
            </a:r>
            <a:endParaRPr lang="fr-FR" sz="2000" b="1">
              <a:cs typeface="Times New Roman" pitchFamily="20" charset="0"/>
            </a:endParaRPr>
          </a:p>
        </p:txBody>
      </p:sp>
      <p:sp>
        <p:nvSpPr>
          <p:cNvPr id="32774" name="Line 3079"/>
          <p:cNvSpPr>
            <a:spLocks noChangeShapeType="1"/>
          </p:cNvSpPr>
          <p:nvPr/>
        </p:nvSpPr>
        <p:spPr bwMode="auto">
          <a:xfrm>
            <a:off x="6629400" y="2057400"/>
            <a:ext cx="0" cy="609600"/>
          </a:xfrm>
          <a:prstGeom prst="line">
            <a:avLst/>
          </a:prstGeom>
          <a:noFill/>
          <a:ln w="12700" cap="sq">
            <a:solidFill>
              <a:schemeClr val="tx1"/>
            </a:solidFill>
            <a:round/>
            <a:headEnd type="none" w="sm" len="sm"/>
            <a:tailEnd type="triangle" w="sm" len="sm"/>
          </a:ln>
        </p:spPr>
        <p:txBody>
          <a:bodyPr/>
          <a:lstStyle/>
          <a:p>
            <a:endParaRPr lang="en-US"/>
          </a:p>
        </p:txBody>
      </p:sp>
      <p:sp>
        <p:nvSpPr>
          <p:cNvPr id="32775" name="Line 3081"/>
          <p:cNvSpPr>
            <a:spLocks noChangeShapeType="1"/>
          </p:cNvSpPr>
          <p:nvPr/>
        </p:nvSpPr>
        <p:spPr bwMode="auto">
          <a:xfrm>
            <a:off x="8686800" y="2057400"/>
            <a:ext cx="0" cy="609600"/>
          </a:xfrm>
          <a:prstGeom prst="line">
            <a:avLst/>
          </a:prstGeom>
          <a:noFill/>
          <a:ln w="12700" cap="sq">
            <a:solidFill>
              <a:schemeClr val="tx1"/>
            </a:solidFill>
            <a:round/>
            <a:headEnd type="none" w="sm" len="sm"/>
            <a:tailEnd type="triangle" w="sm" len="sm"/>
          </a:ln>
        </p:spPr>
        <p:txBody>
          <a:bodyPr/>
          <a:lstStyle/>
          <a:p>
            <a:endParaRPr lang="en-US"/>
          </a:p>
        </p:txBody>
      </p:sp>
      <p:sp>
        <p:nvSpPr>
          <p:cNvPr id="32776" name="Text Box 3082"/>
          <p:cNvSpPr txBox="1">
            <a:spLocks noChangeArrowheads="1"/>
          </p:cNvSpPr>
          <p:nvPr/>
        </p:nvSpPr>
        <p:spPr bwMode="auto">
          <a:xfrm>
            <a:off x="5867400" y="2133600"/>
            <a:ext cx="6858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66FF33"/>
                </a:solidFill>
              </a:rPr>
              <a:t>INP</a:t>
            </a:r>
            <a:endParaRPr lang="fr-FR">
              <a:solidFill>
                <a:srgbClr val="66FF33"/>
              </a:solidFill>
            </a:endParaRPr>
          </a:p>
        </p:txBody>
      </p:sp>
      <p:sp>
        <p:nvSpPr>
          <p:cNvPr id="32777" name="Text Box 3083"/>
          <p:cNvSpPr txBox="1">
            <a:spLocks noChangeArrowheads="1"/>
          </p:cNvSpPr>
          <p:nvPr/>
        </p:nvSpPr>
        <p:spPr bwMode="auto">
          <a:xfrm>
            <a:off x="8839200" y="2133600"/>
            <a:ext cx="8382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66FF33"/>
                </a:solidFill>
              </a:rPr>
              <a:t>ANP</a:t>
            </a:r>
            <a:endParaRPr lang="fr-FR">
              <a:solidFill>
                <a:srgbClr val="66FF33"/>
              </a:solidFill>
            </a:endParaRPr>
          </a:p>
        </p:txBody>
      </p:sp>
      <p:sp>
        <p:nvSpPr>
          <p:cNvPr id="32778" name="Text Box 3084"/>
          <p:cNvSpPr txBox="1">
            <a:spLocks noChangeArrowheads="1"/>
          </p:cNvSpPr>
          <p:nvPr/>
        </p:nvSpPr>
        <p:spPr bwMode="auto">
          <a:xfrm>
            <a:off x="5791200" y="2743200"/>
            <a:ext cx="18288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Stimulation</a:t>
            </a:r>
            <a:endParaRPr lang="fr-FR"/>
          </a:p>
        </p:txBody>
      </p:sp>
      <p:sp>
        <p:nvSpPr>
          <p:cNvPr id="32779" name="Text Box 3085"/>
          <p:cNvSpPr txBox="1">
            <a:spLocks noChangeArrowheads="1"/>
          </p:cNvSpPr>
          <p:nvPr/>
        </p:nvSpPr>
        <p:spPr bwMode="auto">
          <a:xfrm>
            <a:off x="8001000" y="2743200"/>
            <a:ext cx="18288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Inhibition</a:t>
            </a:r>
            <a:endParaRPr lang="fr-FR"/>
          </a:p>
        </p:txBody>
      </p:sp>
      <p:sp>
        <p:nvSpPr>
          <p:cNvPr id="32780" name="Text Box 3086"/>
          <p:cNvSpPr txBox="1">
            <a:spLocks noChangeArrowheads="1"/>
          </p:cNvSpPr>
          <p:nvPr/>
        </p:nvSpPr>
        <p:spPr bwMode="auto">
          <a:xfrm>
            <a:off x="3048000" y="3797300"/>
            <a:ext cx="3733800" cy="469900"/>
          </a:xfrm>
          <a:prstGeom prst="rect">
            <a:avLst/>
          </a:prstGeom>
          <a:noFill/>
          <a:ln w="12700" cap="sq">
            <a:solidFill>
              <a:srgbClr val="FFFF00"/>
            </a:solidFill>
            <a:miter lim="800000"/>
            <a:headEnd type="none" w="sm" len="sm"/>
            <a:tailEnd type="none" w="sm" len="sm"/>
          </a:ln>
        </p:spPr>
        <p:txBody>
          <a:bodyPr>
            <a:spAutoFit/>
          </a:bodyPr>
          <a:lstStyle/>
          <a:p>
            <a:pPr>
              <a:spcBef>
                <a:spcPct val="50000"/>
              </a:spcBef>
            </a:pPr>
            <a:r>
              <a:rPr lang="fr-BE"/>
              <a:t>	</a:t>
            </a:r>
            <a:r>
              <a:rPr lang="fr-BE" b="1"/>
              <a:t> Ice crystals</a:t>
            </a:r>
            <a:endParaRPr lang="fr-FR" b="1"/>
          </a:p>
        </p:txBody>
      </p:sp>
      <p:sp>
        <p:nvSpPr>
          <p:cNvPr id="32781" name="Line 3090"/>
          <p:cNvSpPr>
            <a:spLocks noChangeShapeType="1"/>
          </p:cNvSpPr>
          <p:nvPr/>
        </p:nvSpPr>
        <p:spPr bwMode="auto">
          <a:xfrm flipH="1">
            <a:off x="5638800" y="3200400"/>
            <a:ext cx="990600" cy="457200"/>
          </a:xfrm>
          <a:prstGeom prst="line">
            <a:avLst/>
          </a:prstGeom>
          <a:noFill/>
          <a:ln w="12700" cap="sq">
            <a:solidFill>
              <a:schemeClr val="tx1"/>
            </a:solidFill>
            <a:round/>
            <a:headEnd type="none" w="sm" len="sm"/>
            <a:tailEnd type="triangle" w="sm" len="sm"/>
          </a:ln>
        </p:spPr>
        <p:txBody>
          <a:bodyPr/>
          <a:lstStyle/>
          <a:p>
            <a:endParaRPr lang="en-US"/>
          </a:p>
        </p:txBody>
      </p:sp>
      <p:sp>
        <p:nvSpPr>
          <p:cNvPr id="32782" name="Text Box 3091"/>
          <p:cNvSpPr txBox="1">
            <a:spLocks noChangeArrowheads="1"/>
          </p:cNvSpPr>
          <p:nvPr/>
        </p:nvSpPr>
        <p:spPr bwMode="auto">
          <a:xfrm>
            <a:off x="8458200" y="3733800"/>
            <a:ext cx="6096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O</a:t>
            </a:r>
            <a:endParaRPr lang="fr-FR"/>
          </a:p>
        </p:txBody>
      </p:sp>
      <p:sp>
        <p:nvSpPr>
          <p:cNvPr id="32783" name="Line 3092"/>
          <p:cNvSpPr>
            <a:spLocks noChangeShapeType="1"/>
          </p:cNvSpPr>
          <p:nvPr/>
        </p:nvSpPr>
        <p:spPr bwMode="auto">
          <a:xfrm>
            <a:off x="8686800" y="3200400"/>
            <a:ext cx="0" cy="533400"/>
          </a:xfrm>
          <a:prstGeom prst="line">
            <a:avLst/>
          </a:prstGeom>
          <a:noFill/>
          <a:ln w="12700" cap="sq">
            <a:solidFill>
              <a:schemeClr val="tx1"/>
            </a:solidFill>
            <a:round/>
            <a:headEnd type="none" w="sm" len="sm"/>
            <a:tailEnd type="triangle" w="sm" len="sm"/>
          </a:ln>
        </p:spPr>
        <p:txBody>
          <a:bodyPr/>
          <a:lstStyle/>
          <a:p>
            <a:endParaRPr lang="en-US"/>
          </a:p>
        </p:txBody>
      </p:sp>
      <p:sp>
        <p:nvSpPr>
          <p:cNvPr id="32784" name="Line 3093"/>
          <p:cNvSpPr>
            <a:spLocks noChangeShapeType="1"/>
          </p:cNvSpPr>
          <p:nvPr/>
        </p:nvSpPr>
        <p:spPr bwMode="auto">
          <a:xfrm>
            <a:off x="2362200" y="2438400"/>
            <a:ext cx="685800" cy="1219200"/>
          </a:xfrm>
          <a:prstGeom prst="line">
            <a:avLst/>
          </a:prstGeom>
          <a:noFill/>
          <a:ln w="12700" cap="sq">
            <a:solidFill>
              <a:schemeClr val="tx1"/>
            </a:solidFill>
            <a:round/>
            <a:headEnd type="none" w="sm" len="sm"/>
            <a:tailEnd type="triangle" w="sm" len="sm"/>
          </a:ln>
        </p:spPr>
        <p:txBody>
          <a:bodyPr/>
          <a:lstStyle/>
          <a:p>
            <a:endParaRPr lang="en-US"/>
          </a:p>
        </p:txBody>
      </p:sp>
      <p:sp>
        <p:nvSpPr>
          <p:cNvPr id="32785" name="Text Box 3094"/>
          <p:cNvSpPr txBox="1">
            <a:spLocks noChangeArrowheads="1"/>
          </p:cNvSpPr>
          <p:nvPr/>
        </p:nvSpPr>
        <p:spPr bwMode="auto">
          <a:xfrm>
            <a:off x="4495800" y="4876800"/>
            <a:ext cx="13716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66FF33"/>
                </a:solidFill>
              </a:rPr>
              <a:t>AFP (IR)</a:t>
            </a:r>
            <a:endParaRPr lang="fr-FR">
              <a:solidFill>
                <a:srgbClr val="66FF33"/>
              </a:solidFill>
            </a:endParaRPr>
          </a:p>
        </p:txBody>
      </p:sp>
      <p:sp>
        <p:nvSpPr>
          <p:cNvPr id="32786" name="Text Box 3095"/>
          <p:cNvSpPr txBox="1">
            <a:spLocks noChangeArrowheads="1"/>
          </p:cNvSpPr>
          <p:nvPr/>
        </p:nvSpPr>
        <p:spPr bwMode="auto">
          <a:xfrm>
            <a:off x="1828800" y="5851525"/>
            <a:ext cx="63246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Growth inhibition and recrystallization inhibition</a:t>
            </a:r>
            <a:endParaRPr lang="fr-FR"/>
          </a:p>
        </p:txBody>
      </p:sp>
      <p:sp>
        <p:nvSpPr>
          <p:cNvPr id="32787" name="Line 3096"/>
          <p:cNvSpPr>
            <a:spLocks noChangeShapeType="1"/>
          </p:cNvSpPr>
          <p:nvPr/>
        </p:nvSpPr>
        <p:spPr bwMode="auto">
          <a:xfrm>
            <a:off x="4876800" y="4419600"/>
            <a:ext cx="0" cy="381000"/>
          </a:xfrm>
          <a:prstGeom prst="line">
            <a:avLst/>
          </a:prstGeom>
          <a:noFill/>
          <a:ln w="12700" cap="sq">
            <a:solidFill>
              <a:schemeClr val="tx1"/>
            </a:solidFill>
            <a:round/>
            <a:headEnd type="none" w="sm" len="sm"/>
            <a:tailEnd type="triangle" w="sm" len="sm"/>
          </a:ln>
        </p:spPr>
        <p:txBody>
          <a:bodyPr/>
          <a:lstStyle/>
          <a:p>
            <a:endParaRPr lang="en-US"/>
          </a:p>
        </p:txBody>
      </p:sp>
      <p:sp>
        <p:nvSpPr>
          <p:cNvPr id="32788" name="Line 3097"/>
          <p:cNvSpPr>
            <a:spLocks noChangeShapeType="1"/>
          </p:cNvSpPr>
          <p:nvPr/>
        </p:nvSpPr>
        <p:spPr bwMode="auto">
          <a:xfrm>
            <a:off x="4876800" y="5410200"/>
            <a:ext cx="0" cy="228600"/>
          </a:xfrm>
          <a:prstGeom prst="line">
            <a:avLst/>
          </a:prstGeom>
          <a:noFill/>
          <a:ln w="12700" cap="sq">
            <a:solidFill>
              <a:schemeClr val="tx1"/>
            </a:solidFill>
            <a:round/>
            <a:headEnd type="none" w="sm" len="sm"/>
            <a:tailEnd type="triangle" w="sm" len="sm"/>
          </a:ln>
        </p:spPr>
        <p:txBody>
          <a:bodyPr/>
          <a:lstStyle/>
          <a:p>
            <a:endParaRPr lang="en-US"/>
          </a:p>
        </p:txBody>
      </p:sp>
      <p:pic>
        <p:nvPicPr>
          <p:cNvPr id="32789" name="Picture 3098"/>
          <p:cNvPicPr>
            <a:picLocks noChangeAspect="1" noChangeArrowheads="1"/>
          </p:cNvPicPr>
          <p:nvPr/>
        </p:nvPicPr>
        <p:blipFill>
          <a:blip r:embed="rId2"/>
          <a:srcRect/>
          <a:stretch>
            <a:fillRect/>
          </a:stretch>
        </p:blipFill>
        <p:spPr bwMode="auto">
          <a:xfrm>
            <a:off x="8610600" y="5129213"/>
            <a:ext cx="1524000" cy="142398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438400" y="319088"/>
            <a:ext cx="5257800" cy="519112"/>
          </a:xfrm>
          <a:prstGeom prst="rect">
            <a:avLst/>
          </a:prstGeom>
          <a:noFill/>
          <a:ln w="12700" cap="sq">
            <a:noFill/>
            <a:miter lim="800000"/>
            <a:headEnd type="none" w="sm" len="sm"/>
            <a:tailEnd type="none" w="sm" len="sm"/>
          </a:ln>
        </p:spPr>
        <p:txBody>
          <a:bodyPr>
            <a:spAutoFit/>
          </a:bodyPr>
          <a:lstStyle/>
          <a:p>
            <a:r>
              <a:rPr lang="fr-FR" sz="2800" b="1">
                <a:solidFill>
                  <a:srgbClr val="FFFF00"/>
                </a:solidFill>
              </a:rPr>
              <a:t>Effects of ice-nucleating proteins</a:t>
            </a:r>
          </a:p>
        </p:txBody>
      </p:sp>
      <p:sp>
        <p:nvSpPr>
          <p:cNvPr id="33795" name="Text Box 3"/>
          <p:cNvSpPr txBox="1">
            <a:spLocks noChangeArrowheads="1"/>
          </p:cNvSpPr>
          <p:nvPr/>
        </p:nvSpPr>
        <p:spPr bwMode="auto">
          <a:xfrm>
            <a:off x="990600" y="1066800"/>
            <a:ext cx="7080250" cy="457200"/>
          </a:xfrm>
          <a:prstGeom prst="rect">
            <a:avLst/>
          </a:prstGeom>
          <a:noFill/>
          <a:ln w="12700" cap="sq">
            <a:noFill/>
            <a:miter lim="800000"/>
            <a:headEnd type="none" w="sm" len="sm"/>
            <a:tailEnd type="none" w="sm" len="sm"/>
          </a:ln>
        </p:spPr>
        <p:txBody>
          <a:bodyPr>
            <a:spAutoFit/>
          </a:bodyPr>
          <a:lstStyle/>
          <a:p>
            <a:r>
              <a:rPr lang="fr-BE" b="1"/>
              <a:t>1-Ice is confined in the extracellular space</a:t>
            </a:r>
            <a:endParaRPr lang="fr-FR" b="1"/>
          </a:p>
        </p:txBody>
      </p:sp>
      <p:sp>
        <p:nvSpPr>
          <p:cNvPr id="33796" name="Text Box 4"/>
          <p:cNvSpPr txBox="1">
            <a:spLocks noChangeArrowheads="1"/>
          </p:cNvSpPr>
          <p:nvPr/>
        </p:nvSpPr>
        <p:spPr bwMode="auto">
          <a:xfrm>
            <a:off x="990600" y="2133600"/>
            <a:ext cx="8077200" cy="457200"/>
          </a:xfrm>
          <a:prstGeom prst="rect">
            <a:avLst/>
          </a:prstGeom>
          <a:noFill/>
          <a:ln w="12700" cap="sq">
            <a:noFill/>
            <a:miter lim="800000"/>
            <a:headEnd type="none" w="sm" len="sm"/>
            <a:tailEnd type="none" w="sm" len="sm"/>
          </a:ln>
        </p:spPr>
        <p:txBody>
          <a:bodyPr>
            <a:spAutoFit/>
          </a:bodyPr>
          <a:lstStyle/>
          <a:p>
            <a:r>
              <a:rPr lang="fr-BE" b="1"/>
              <a:t>2-The formation of ice is controlled by the organism (time)</a:t>
            </a:r>
            <a:endParaRPr lang="fr-FR" b="1"/>
          </a:p>
        </p:txBody>
      </p:sp>
      <p:sp>
        <p:nvSpPr>
          <p:cNvPr id="33797" name="Text Box 5"/>
          <p:cNvSpPr txBox="1">
            <a:spLocks noChangeArrowheads="1"/>
          </p:cNvSpPr>
          <p:nvPr/>
        </p:nvSpPr>
        <p:spPr bwMode="auto">
          <a:xfrm>
            <a:off x="990600" y="3276600"/>
            <a:ext cx="6600825" cy="457200"/>
          </a:xfrm>
          <a:prstGeom prst="rect">
            <a:avLst/>
          </a:prstGeom>
          <a:noFill/>
          <a:ln w="12700" cap="sq">
            <a:noFill/>
            <a:miter lim="800000"/>
            <a:headEnd type="none" w="sm" len="sm"/>
            <a:tailEnd type="none" w="sm" len="sm"/>
          </a:ln>
        </p:spPr>
        <p:txBody>
          <a:bodyPr wrap="none">
            <a:spAutoFit/>
          </a:bodyPr>
          <a:lstStyle/>
          <a:p>
            <a:r>
              <a:rPr lang="fr-BE" b="1"/>
              <a:t>3-At the same time production of cryoprotectants</a:t>
            </a:r>
            <a:endParaRPr lang="fr-FR" b="1"/>
          </a:p>
        </p:txBody>
      </p:sp>
      <p:sp>
        <p:nvSpPr>
          <p:cNvPr id="33798" name="Text Box 6"/>
          <p:cNvSpPr txBox="1">
            <a:spLocks noChangeArrowheads="1"/>
          </p:cNvSpPr>
          <p:nvPr/>
        </p:nvSpPr>
        <p:spPr bwMode="auto">
          <a:xfrm>
            <a:off x="990600" y="4495800"/>
            <a:ext cx="8337550" cy="822325"/>
          </a:xfrm>
          <a:prstGeom prst="rect">
            <a:avLst/>
          </a:prstGeom>
          <a:noFill/>
          <a:ln w="12700" cap="sq">
            <a:noFill/>
            <a:miter lim="800000"/>
            <a:headEnd type="none" w="sm" len="sm"/>
            <a:tailEnd type="none" w="sm" len="sm"/>
          </a:ln>
        </p:spPr>
        <p:txBody>
          <a:bodyPr>
            <a:spAutoFit/>
          </a:bodyPr>
          <a:lstStyle/>
          <a:p>
            <a:r>
              <a:rPr lang="fr-BE" b="1"/>
              <a:t>4-Some water is lost contributing to decrease the freezing point in the intracellular space</a:t>
            </a:r>
            <a:endParaRPr lang="fr-FR" b="1"/>
          </a:p>
        </p:txBody>
      </p:sp>
      <p:sp>
        <p:nvSpPr>
          <p:cNvPr id="33799" name="Text Box 7"/>
          <p:cNvSpPr txBox="1">
            <a:spLocks noChangeArrowheads="1"/>
          </p:cNvSpPr>
          <p:nvPr/>
        </p:nvSpPr>
        <p:spPr bwMode="auto">
          <a:xfrm>
            <a:off x="669925" y="2936875"/>
            <a:ext cx="244475" cy="457200"/>
          </a:xfrm>
          <a:prstGeom prst="rect">
            <a:avLst/>
          </a:prstGeom>
          <a:noFill/>
          <a:ln w="12700" cap="sq">
            <a:noFill/>
            <a:miter lim="800000"/>
            <a:headEnd type="none" w="sm" len="sm"/>
            <a:tailEnd type="none" w="sm" len="sm"/>
          </a:ln>
        </p:spPr>
        <p:txBody>
          <a:bodyPr>
            <a:spAutoFit/>
          </a:bodyPr>
          <a:lstStyle/>
          <a:p>
            <a:endParaRPr lang="en-US"/>
          </a:p>
        </p:txBody>
      </p:sp>
      <p:pic>
        <p:nvPicPr>
          <p:cNvPr id="33800" name="Picture 9"/>
          <p:cNvPicPr>
            <a:picLocks noChangeAspect="1" noChangeArrowheads="1"/>
          </p:cNvPicPr>
          <p:nvPr/>
        </p:nvPicPr>
        <p:blipFill>
          <a:blip r:embed="rId2"/>
          <a:srcRect/>
          <a:stretch>
            <a:fillRect/>
          </a:stretch>
        </p:blipFill>
        <p:spPr bwMode="auto">
          <a:xfrm>
            <a:off x="8715375" y="5562600"/>
            <a:ext cx="1571625" cy="12954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val 2"/>
          <p:cNvSpPr>
            <a:spLocks noChangeArrowheads="1"/>
          </p:cNvSpPr>
          <p:nvPr/>
        </p:nvSpPr>
        <p:spPr bwMode="auto">
          <a:xfrm>
            <a:off x="3048000" y="304800"/>
            <a:ext cx="4038600" cy="685800"/>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en-US"/>
          </a:p>
        </p:txBody>
      </p:sp>
      <p:sp>
        <p:nvSpPr>
          <p:cNvPr id="34819" name="Text Box 3"/>
          <p:cNvSpPr txBox="1">
            <a:spLocks noChangeArrowheads="1"/>
          </p:cNvSpPr>
          <p:nvPr/>
        </p:nvSpPr>
        <p:spPr bwMode="auto">
          <a:xfrm>
            <a:off x="3886200" y="457200"/>
            <a:ext cx="2438400" cy="3968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solidFill>
                  <a:srgbClr val="003399"/>
                </a:solidFill>
              </a:rPr>
              <a:t>Water molecules</a:t>
            </a:r>
            <a:endParaRPr lang="fr-FR" sz="2000" b="1">
              <a:solidFill>
                <a:srgbClr val="003399"/>
              </a:solidFill>
            </a:endParaRPr>
          </a:p>
        </p:txBody>
      </p:sp>
      <p:sp>
        <p:nvSpPr>
          <p:cNvPr id="34820" name="Text Box 4"/>
          <p:cNvSpPr txBox="1">
            <a:spLocks noChangeArrowheads="1"/>
          </p:cNvSpPr>
          <p:nvPr/>
        </p:nvSpPr>
        <p:spPr bwMode="auto">
          <a:xfrm>
            <a:off x="533400" y="1371600"/>
            <a:ext cx="3429000" cy="8540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t>Homogeneous ice nucleation</a:t>
            </a:r>
          </a:p>
          <a:p>
            <a:pPr>
              <a:spcBef>
                <a:spcPct val="50000"/>
              </a:spcBef>
            </a:pPr>
            <a:r>
              <a:rPr lang="fr-BE" sz="1800"/>
              <a:t>	</a:t>
            </a:r>
            <a:r>
              <a:rPr lang="fr-BE" sz="2000" b="1"/>
              <a:t>(-39°C)</a:t>
            </a:r>
            <a:endParaRPr lang="fr-FR" sz="2000" b="1"/>
          </a:p>
        </p:txBody>
      </p:sp>
      <p:sp>
        <p:nvSpPr>
          <p:cNvPr id="34821" name="Text Box 5"/>
          <p:cNvSpPr txBox="1">
            <a:spLocks noChangeArrowheads="1"/>
          </p:cNvSpPr>
          <p:nvPr/>
        </p:nvSpPr>
        <p:spPr bwMode="auto">
          <a:xfrm>
            <a:off x="6019800" y="1339850"/>
            <a:ext cx="3429000" cy="8540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t>Heterogeneous ice nucleation</a:t>
            </a:r>
          </a:p>
          <a:p>
            <a:pPr>
              <a:spcBef>
                <a:spcPct val="50000"/>
              </a:spcBef>
            </a:pPr>
            <a:r>
              <a:rPr lang="fr-BE" sz="1600" b="1"/>
              <a:t>	</a:t>
            </a:r>
            <a:r>
              <a:rPr lang="fr-BE" sz="2000" b="1"/>
              <a:t>(</a:t>
            </a:r>
            <a:r>
              <a:rPr lang="fr-BE" sz="2000" b="1">
                <a:cs typeface="Times New Roman" pitchFamily="20" charset="0"/>
              </a:rPr>
              <a:t>&gt;-5°C)</a:t>
            </a:r>
            <a:endParaRPr lang="fr-FR" sz="2000" b="1">
              <a:cs typeface="Times New Roman" pitchFamily="20" charset="0"/>
            </a:endParaRPr>
          </a:p>
        </p:txBody>
      </p:sp>
      <p:sp>
        <p:nvSpPr>
          <p:cNvPr id="34822" name="Line 6"/>
          <p:cNvSpPr>
            <a:spLocks noChangeShapeType="1"/>
          </p:cNvSpPr>
          <p:nvPr/>
        </p:nvSpPr>
        <p:spPr bwMode="auto">
          <a:xfrm>
            <a:off x="6629400" y="1828800"/>
            <a:ext cx="0" cy="609600"/>
          </a:xfrm>
          <a:prstGeom prst="line">
            <a:avLst/>
          </a:prstGeom>
          <a:noFill/>
          <a:ln w="12700" cap="sq">
            <a:solidFill>
              <a:schemeClr val="tx1"/>
            </a:solidFill>
            <a:round/>
            <a:headEnd type="none" w="sm" len="sm"/>
            <a:tailEnd type="triangle" w="sm" len="sm"/>
          </a:ln>
        </p:spPr>
        <p:txBody>
          <a:bodyPr/>
          <a:lstStyle/>
          <a:p>
            <a:endParaRPr lang="en-US"/>
          </a:p>
        </p:txBody>
      </p:sp>
      <p:sp>
        <p:nvSpPr>
          <p:cNvPr id="34823" name="Line 7"/>
          <p:cNvSpPr>
            <a:spLocks noChangeShapeType="1"/>
          </p:cNvSpPr>
          <p:nvPr/>
        </p:nvSpPr>
        <p:spPr bwMode="auto">
          <a:xfrm>
            <a:off x="8686800" y="1828800"/>
            <a:ext cx="0" cy="609600"/>
          </a:xfrm>
          <a:prstGeom prst="line">
            <a:avLst/>
          </a:prstGeom>
          <a:noFill/>
          <a:ln w="12700" cap="sq">
            <a:solidFill>
              <a:schemeClr val="tx1"/>
            </a:solidFill>
            <a:round/>
            <a:headEnd type="none" w="sm" len="sm"/>
            <a:tailEnd type="triangle" w="sm" len="sm"/>
          </a:ln>
        </p:spPr>
        <p:txBody>
          <a:bodyPr/>
          <a:lstStyle/>
          <a:p>
            <a:endParaRPr lang="en-US"/>
          </a:p>
        </p:txBody>
      </p:sp>
      <p:sp>
        <p:nvSpPr>
          <p:cNvPr id="34824" name="Text Box 8"/>
          <p:cNvSpPr txBox="1">
            <a:spLocks noChangeArrowheads="1"/>
          </p:cNvSpPr>
          <p:nvPr/>
        </p:nvSpPr>
        <p:spPr bwMode="auto">
          <a:xfrm>
            <a:off x="5867400" y="1905000"/>
            <a:ext cx="6858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66FF33"/>
                </a:solidFill>
              </a:rPr>
              <a:t>INP</a:t>
            </a:r>
            <a:endParaRPr lang="fr-FR">
              <a:solidFill>
                <a:srgbClr val="66FF33"/>
              </a:solidFill>
            </a:endParaRPr>
          </a:p>
        </p:txBody>
      </p:sp>
      <p:sp>
        <p:nvSpPr>
          <p:cNvPr id="34825" name="Text Box 9"/>
          <p:cNvSpPr txBox="1">
            <a:spLocks noChangeArrowheads="1"/>
          </p:cNvSpPr>
          <p:nvPr/>
        </p:nvSpPr>
        <p:spPr bwMode="auto">
          <a:xfrm>
            <a:off x="8839200" y="1905000"/>
            <a:ext cx="8382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66FF33"/>
                </a:solidFill>
              </a:rPr>
              <a:t>ANP</a:t>
            </a:r>
            <a:endParaRPr lang="fr-FR">
              <a:solidFill>
                <a:srgbClr val="66FF33"/>
              </a:solidFill>
            </a:endParaRPr>
          </a:p>
        </p:txBody>
      </p:sp>
      <p:sp>
        <p:nvSpPr>
          <p:cNvPr id="34826" name="Text Box 10"/>
          <p:cNvSpPr txBox="1">
            <a:spLocks noChangeArrowheads="1"/>
          </p:cNvSpPr>
          <p:nvPr/>
        </p:nvSpPr>
        <p:spPr bwMode="auto">
          <a:xfrm>
            <a:off x="5791200" y="2590800"/>
            <a:ext cx="18288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Stimulation</a:t>
            </a:r>
            <a:endParaRPr lang="fr-FR"/>
          </a:p>
        </p:txBody>
      </p:sp>
      <p:sp>
        <p:nvSpPr>
          <p:cNvPr id="34827" name="Text Box 11"/>
          <p:cNvSpPr txBox="1">
            <a:spLocks noChangeArrowheads="1"/>
          </p:cNvSpPr>
          <p:nvPr/>
        </p:nvSpPr>
        <p:spPr bwMode="auto">
          <a:xfrm>
            <a:off x="8001000" y="2590800"/>
            <a:ext cx="18288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Inhibition</a:t>
            </a:r>
            <a:endParaRPr lang="fr-FR"/>
          </a:p>
        </p:txBody>
      </p:sp>
      <p:sp>
        <p:nvSpPr>
          <p:cNvPr id="34828" name="Text Box 12"/>
          <p:cNvSpPr txBox="1">
            <a:spLocks noChangeArrowheads="1"/>
          </p:cNvSpPr>
          <p:nvPr/>
        </p:nvSpPr>
        <p:spPr bwMode="auto">
          <a:xfrm>
            <a:off x="3048000" y="3657600"/>
            <a:ext cx="3657600" cy="469900"/>
          </a:xfrm>
          <a:prstGeom prst="rect">
            <a:avLst/>
          </a:prstGeom>
          <a:noFill/>
          <a:ln w="12700" cap="sq">
            <a:solidFill>
              <a:srgbClr val="FFFF00"/>
            </a:solidFill>
            <a:miter lim="800000"/>
            <a:headEnd type="none" w="sm" len="sm"/>
            <a:tailEnd type="none" w="sm" len="sm"/>
          </a:ln>
        </p:spPr>
        <p:txBody>
          <a:bodyPr>
            <a:spAutoFit/>
          </a:bodyPr>
          <a:lstStyle/>
          <a:p>
            <a:pPr>
              <a:spcBef>
                <a:spcPct val="50000"/>
              </a:spcBef>
            </a:pPr>
            <a:r>
              <a:rPr lang="fr-BE"/>
              <a:t>	</a:t>
            </a:r>
            <a:r>
              <a:rPr lang="fr-BE" b="1"/>
              <a:t> Ice crystals</a:t>
            </a:r>
            <a:endParaRPr lang="fr-FR" b="1"/>
          </a:p>
        </p:txBody>
      </p:sp>
      <p:sp>
        <p:nvSpPr>
          <p:cNvPr id="34829" name="Line 14"/>
          <p:cNvSpPr>
            <a:spLocks noChangeShapeType="1"/>
          </p:cNvSpPr>
          <p:nvPr/>
        </p:nvSpPr>
        <p:spPr bwMode="auto">
          <a:xfrm flipH="1">
            <a:off x="5638800" y="3048000"/>
            <a:ext cx="990600" cy="457200"/>
          </a:xfrm>
          <a:prstGeom prst="line">
            <a:avLst/>
          </a:prstGeom>
          <a:noFill/>
          <a:ln w="12700" cap="sq">
            <a:solidFill>
              <a:schemeClr val="tx1"/>
            </a:solidFill>
            <a:round/>
            <a:headEnd type="none" w="sm" len="sm"/>
            <a:tailEnd type="triangle" w="sm" len="sm"/>
          </a:ln>
        </p:spPr>
        <p:txBody>
          <a:bodyPr/>
          <a:lstStyle/>
          <a:p>
            <a:endParaRPr lang="en-US"/>
          </a:p>
        </p:txBody>
      </p:sp>
      <p:sp>
        <p:nvSpPr>
          <p:cNvPr id="34830" name="Text Box 15"/>
          <p:cNvSpPr txBox="1">
            <a:spLocks noChangeArrowheads="1"/>
          </p:cNvSpPr>
          <p:nvPr/>
        </p:nvSpPr>
        <p:spPr bwMode="auto">
          <a:xfrm>
            <a:off x="8458200" y="3581400"/>
            <a:ext cx="6096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O</a:t>
            </a:r>
            <a:endParaRPr lang="fr-FR"/>
          </a:p>
        </p:txBody>
      </p:sp>
      <p:sp>
        <p:nvSpPr>
          <p:cNvPr id="34831" name="Line 16"/>
          <p:cNvSpPr>
            <a:spLocks noChangeShapeType="1"/>
          </p:cNvSpPr>
          <p:nvPr/>
        </p:nvSpPr>
        <p:spPr bwMode="auto">
          <a:xfrm>
            <a:off x="8686800" y="3048000"/>
            <a:ext cx="0" cy="533400"/>
          </a:xfrm>
          <a:prstGeom prst="line">
            <a:avLst/>
          </a:prstGeom>
          <a:noFill/>
          <a:ln w="12700" cap="sq">
            <a:solidFill>
              <a:schemeClr val="tx1"/>
            </a:solidFill>
            <a:round/>
            <a:headEnd type="none" w="sm" len="sm"/>
            <a:tailEnd type="triangle" w="sm" len="sm"/>
          </a:ln>
        </p:spPr>
        <p:txBody>
          <a:bodyPr/>
          <a:lstStyle/>
          <a:p>
            <a:endParaRPr lang="en-US"/>
          </a:p>
        </p:txBody>
      </p:sp>
      <p:sp>
        <p:nvSpPr>
          <p:cNvPr id="34832" name="Line 17"/>
          <p:cNvSpPr>
            <a:spLocks noChangeShapeType="1"/>
          </p:cNvSpPr>
          <p:nvPr/>
        </p:nvSpPr>
        <p:spPr bwMode="auto">
          <a:xfrm>
            <a:off x="2362200" y="2362200"/>
            <a:ext cx="685800" cy="1219200"/>
          </a:xfrm>
          <a:prstGeom prst="line">
            <a:avLst/>
          </a:prstGeom>
          <a:noFill/>
          <a:ln w="12700" cap="sq">
            <a:solidFill>
              <a:schemeClr val="tx1"/>
            </a:solidFill>
            <a:round/>
            <a:headEnd type="none" w="sm" len="sm"/>
            <a:tailEnd type="triangle" w="sm" len="sm"/>
          </a:ln>
        </p:spPr>
        <p:txBody>
          <a:bodyPr/>
          <a:lstStyle/>
          <a:p>
            <a:endParaRPr lang="en-US"/>
          </a:p>
        </p:txBody>
      </p:sp>
      <p:sp>
        <p:nvSpPr>
          <p:cNvPr id="34833" name="Text Box 18"/>
          <p:cNvSpPr txBox="1">
            <a:spLocks noChangeArrowheads="1"/>
          </p:cNvSpPr>
          <p:nvPr/>
        </p:nvSpPr>
        <p:spPr bwMode="auto">
          <a:xfrm>
            <a:off x="4495800" y="4648200"/>
            <a:ext cx="13716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66FF33"/>
                </a:solidFill>
              </a:rPr>
              <a:t>AFP (IR)</a:t>
            </a:r>
            <a:endParaRPr lang="fr-FR">
              <a:solidFill>
                <a:srgbClr val="66FF33"/>
              </a:solidFill>
            </a:endParaRPr>
          </a:p>
        </p:txBody>
      </p:sp>
      <p:sp>
        <p:nvSpPr>
          <p:cNvPr id="34834" name="Text Box 19"/>
          <p:cNvSpPr txBox="1">
            <a:spLocks noChangeArrowheads="1"/>
          </p:cNvSpPr>
          <p:nvPr/>
        </p:nvSpPr>
        <p:spPr bwMode="auto">
          <a:xfrm>
            <a:off x="2362200" y="5500688"/>
            <a:ext cx="5486400" cy="396875"/>
          </a:xfrm>
          <a:prstGeom prst="rect">
            <a:avLst/>
          </a:prstGeom>
          <a:noFill/>
          <a:ln w="12700" cap="sq">
            <a:noFill/>
            <a:miter lim="800000"/>
            <a:headEnd type="none" w="sm" len="sm"/>
            <a:tailEnd type="none" w="sm" len="sm"/>
          </a:ln>
        </p:spPr>
        <p:txBody>
          <a:bodyPr>
            <a:spAutoFit/>
          </a:bodyPr>
          <a:lstStyle/>
          <a:p>
            <a:pPr>
              <a:spcBef>
                <a:spcPct val="50000"/>
              </a:spcBef>
            </a:pPr>
            <a:r>
              <a:rPr lang="fr-BE" sz="2000"/>
              <a:t>Growth inhibition and recrystallization inhibition</a:t>
            </a:r>
            <a:endParaRPr lang="fr-FR" sz="2000"/>
          </a:p>
        </p:txBody>
      </p:sp>
      <p:sp>
        <p:nvSpPr>
          <p:cNvPr id="34835" name="Line 20"/>
          <p:cNvSpPr>
            <a:spLocks noChangeShapeType="1"/>
          </p:cNvSpPr>
          <p:nvPr/>
        </p:nvSpPr>
        <p:spPr bwMode="auto">
          <a:xfrm>
            <a:off x="4876800" y="4267200"/>
            <a:ext cx="0" cy="381000"/>
          </a:xfrm>
          <a:prstGeom prst="line">
            <a:avLst/>
          </a:prstGeom>
          <a:noFill/>
          <a:ln w="12700" cap="sq">
            <a:solidFill>
              <a:schemeClr val="tx1"/>
            </a:solidFill>
            <a:round/>
            <a:headEnd type="none" w="sm" len="sm"/>
            <a:tailEnd type="triangle" w="sm" len="sm"/>
          </a:ln>
        </p:spPr>
        <p:txBody>
          <a:bodyPr/>
          <a:lstStyle/>
          <a:p>
            <a:endParaRPr lang="en-US"/>
          </a:p>
        </p:txBody>
      </p:sp>
      <p:sp>
        <p:nvSpPr>
          <p:cNvPr id="34836" name="Line 21"/>
          <p:cNvSpPr>
            <a:spLocks noChangeShapeType="1"/>
          </p:cNvSpPr>
          <p:nvPr/>
        </p:nvSpPr>
        <p:spPr bwMode="auto">
          <a:xfrm>
            <a:off x="4876800" y="5105400"/>
            <a:ext cx="0" cy="228600"/>
          </a:xfrm>
          <a:prstGeom prst="line">
            <a:avLst/>
          </a:prstGeom>
          <a:noFill/>
          <a:ln w="12700" cap="sq">
            <a:solidFill>
              <a:schemeClr val="tx1"/>
            </a:solidFill>
            <a:round/>
            <a:headEnd type="none" w="sm" len="sm"/>
            <a:tailEnd type="triangle" w="sm" len="sm"/>
          </a:ln>
        </p:spPr>
        <p:txBody>
          <a:bodyPr/>
          <a:lstStyle/>
          <a:p>
            <a:endParaRPr lang="en-US"/>
          </a:p>
        </p:txBody>
      </p:sp>
      <p:pic>
        <p:nvPicPr>
          <p:cNvPr id="34837" name="Picture 22"/>
          <p:cNvPicPr>
            <a:picLocks noChangeAspect="1" noChangeArrowheads="1"/>
          </p:cNvPicPr>
          <p:nvPr/>
        </p:nvPicPr>
        <p:blipFill>
          <a:blip r:embed="rId2"/>
          <a:srcRect/>
          <a:stretch>
            <a:fillRect/>
          </a:stretch>
        </p:blipFill>
        <p:spPr bwMode="auto">
          <a:xfrm>
            <a:off x="8610600" y="5129213"/>
            <a:ext cx="1524000" cy="142398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6146"/>
          <p:cNvSpPr>
            <a:spLocks noGrp="1" noChangeArrowheads="1"/>
          </p:cNvSpPr>
          <p:nvPr>
            <p:ph type="title"/>
          </p:nvPr>
        </p:nvSpPr>
        <p:spPr>
          <a:xfrm>
            <a:off x="914400" y="-76200"/>
            <a:ext cx="8839200" cy="533400"/>
          </a:xfrm>
        </p:spPr>
        <p:txBody>
          <a:bodyPr/>
          <a:lstStyle/>
          <a:p>
            <a:r>
              <a:rPr lang="fr-FR" sz="2000" b="1" smtClean="0">
                <a:solidFill>
                  <a:srgbClr val="FFFF00"/>
                </a:solidFill>
              </a:rPr>
              <a:t>Biodegradation of polluted water by </a:t>
            </a:r>
            <a:r>
              <a:rPr lang="fr-FR" sz="2000" b="1" i="1" smtClean="0">
                <a:solidFill>
                  <a:srgbClr val="FFFF00"/>
                </a:solidFill>
              </a:rPr>
              <a:t>Arthrobacter psychrolactophilus </a:t>
            </a:r>
            <a:r>
              <a:rPr lang="fr-FR" sz="2000" b="1" smtClean="0">
                <a:solidFill>
                  <a:srgbClr val="FFFF00"/>
                </a:solidFill>
              </a:rPr>
              <a:t>at 10°C</a:t>
            </a:r>
          </a:p>
        </p:txBody>
      </p:sp>
      <p:pic>
        <p:nvPicPr>
          <p:cNvPr id="35843" name="Picture 6148"/>
          <p:cNvPicPr>
            <a:picLocks noChangeAspect="1" noChangeArrowheads="1"/>
          </p:cNvPicPr>
          <p:nvPr/>
        </p:nvPicPr>
        <p:blipFill>
          <a:blip r:embed="rId2"/>
          <a:srcRect/>
          <a:stretch>
            <a:fillRect/>
          </a:stretch>
        </p:blipFill>
        <p:spPr bwMode="auto">
          <a:xfrm>
            <a:off x="3733800" y="457200"/>
            <a:ext cx="5638800" cy="6400800"/>
          </a:xfrm>
          <a:prstGeom prst="rect">
            <a:avLst/>
          </a:prstGeom>
          <a:solidFill>
            <a:schemeClr val="tx1"/>
          </a:solidFill>
          <a:ln w="12700" cap="sq">
            <a:noFill/>
            <a:miter lim="800000"/>
            <a:headEnd type="none" w="sm" len="sm"/>
            <a:tailEnd type="none" w="sm" len="sm"/>
          </a:ln>
        </p:spPr>
      </p:pic>
      <p:sp>
        <p:nvSpPr>
          <p:cNvPr id="35844" name="Text Box 6149"/>
          <p:cNvSpPr txBox="1">
            <a:spLocks noChangeArrowheads="1"/>
          </p:cNvSpPr>
          <p:nvPr/>
        </p:nvSpPr>
        <p:spPr bwMode="auto">
          <a:xfrm>
            <a:off x="304800" y="1066800"/>
            <a:ext cx="28956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b="1">
                <a:solidFill>
                  <a:srgbClr val="FFFF00"/>
                </a:solidFill>
              </a:rPr>
              <a:t>Open symbols</a:t>
            </a:r>
            <a:r>
              <a:rPr lang="fr-BE" sz="1800"/>
              <a:t>: </a:t>
            </a:r>
            <a:r>
              <a:rPr lang="fr-BE" sz="1800" b="1">
                <a:solidFill>
                  <a:srgbClr val="66FF33"/>
                </a:solidFill>
              </a:rPr>
              <a:t>sterilized</a:t>
            </a:r>
            <a:endParaRPr lang="fr-FR" sz="1800" b="1">
              <a:solidFill>
                <a:srgbClr val="66FF33"/>
              </a:solidFill>
            </a:endParaRPr>
          </a:p>
        </p:txBody>
      </p:sp>
      <p:sp>
        <p:nvSpPr>
          <p:cNvPr id="35845" name="Text Box 6150"/>
          <p:cNvSpPr txBox="1">
            <a:spLocks noChangeArrowheads="1"/>
          </p:cNvSpPr>
          <p:nvPr/>
        </p:nvSpPr>
        <p:spPr bwMode="auto">
          <a:xfrm>
            <a:off x="304800" y="1676400"/>
            <a:ext cx="30480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b="1">
                <a:solidFill>
                  <a:srgbClr val="FFFF00"/>
                </a:solidFill>
              </a:rPr>
              <a:t>Black symbols</a:t>
            </a:r>
            <a:r>
              <a:rPr lang="fr-BE" sz="1800" b="1"/>
              <a:t>:</a:t>
            </a:r>
            <a:r>
              <a:rPr lang="fr-BE" sz="1800"/>
              <a:t> </a:t>
            </a:r>
            <a:r>
              <a:rPr lang="fr-BE" sz="1800" b="1">
                <a:solidFill>
                  <a:srgbClr val="66FF33"/>
                </a:solidFill>
              </a:rPr>
              <a:t>with strain</a:t>
            </a:r>
            <a:endParaRPr lang="fr-FR" sz="1800" b="1">
              <a:solidFill>
                <a:srgbClr val="66FF33"/>
              </a:solidFill>
            </a:endParaRPr>
          </a:p>
        </p:txBody>
      </p:sp>
      <p:sp>
        <p:nvSpPr>
          <p:cNvPr id="35846" name="Text Box 6151"/>
          <p:cNvSpPr txBox="1">
            <a:spLocks noChangeArrowheads="1"/>
          </p:cNvSpPr>
          <p:nvPr/>
        </p:nvSpPr>
        <p:spPr bwMode="auto">
          <a:xfrm>
            <a:off x="381000" y="2438400"/>
            <a:ext cx="22860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a: turbidity</a:t>
            </a:r>
            <a:endParaRPr lang="fr-FR"/>
          </a:p>
        </p:txBody>
      </p:sp>
      <p:sp>
        <p:nvSpPr>
          <p:cNvPr id="35847" name="Text Box 6152"/>
          <p:cNvSpPr txBox="1">
            <a:spLocks noChangeArrowheads="1"/>
          </p:cNvSpPr>
          <p:nvPr/>
        </p:nvSpPr>
        <p:spPr bwMode="auto">
          <a:xfrm>
            <a:off x="304800" y="3048000"/>
            <a:ext cx="32004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b: protein concentration</a:t>
            </a:r>
            <a:endParaRPr lang="fr-FR"/>
          </a:p>
        </p:txBody>
      </p:sp>
      <p:sp>
        <p:nvSpPr>
          <p:cNvPr id="35848" name="Text Box 6170"/>
          <p:cNvSpPr txBox="1">
            <a:spLocks noChangeArrowheads="1"/>
          </p:cNvSpPr>
          <p:nvPr/>
        </p:nvSpPr>
        <p:spPr bwMode="auto">
          <a:xfrm>
            <a:off x="304800" y="3581400"/>
            <a:ext cx="2017713" cy="457200"/>
          </a:xfrm>
          <a:prstGeom prst="rect">
            <a:avLst/>
          </a:prstGeom>
          <a:noFill/>
          <a:ln w="12700" cap="sq">
            <a:noFill/>
            <a:miter lim="800000"/>
            <a:headEnd type="none" w="sm" len="sm"/>
            <a:tailEnd type="none" w="sm" len="sm"/>
          </a:ln>
        </p:spPr>
        <p:txBody>
          <a:bodyPr wrap="none">
            <a:spAutoFit/>
          </a:bodyPr>
          <a:lstStyle/>
          <a:p>
            <a:r>
              <a:rPr lang="fr-BE"/>
              <a:t>c: amino acids </a:t>
            </a:r>
            <a:endParaRPr lang="fr-FR"/>
          </a:p>
        </p:txBody>
      </p:sp>
      <p:sp>
        <p:nvSpPr>
          <p:cNvPr id="35849" name="Text Box 6180"/>
          <p:cNvSpPr txBox="1">
            <a:spLocks noChangeArrowheads="1"/>
          </p:cNvSpPr>
          <p:nvPr/>
        </p:nvSpPr>
        <p:spPr bwMode="auto">
          <a:xfrm>
            <a:off x="304800" y="4114800"/>
            <a:ext cx="2239963" cy="457200"/>
          </a:xfrm>
          <a:prstGeom prst="rect">
            <a:avLst/>
          </a:prstGeom>
          <a:noFill/>
          <a:ln w="12700" cap="sq">
            <a:noFill/>
            <a:miter lim="800000"/>
            <a:headEnd type="none" w="sm" len="sm"/>
            <a:tailEnd type="none" w="sm" len="sm"/>
          </a:ln>
        </p:spPr>
        <p:txBody>
          <a:bodyPr wrap="none">
            <a:spAutoFit/>
          </a:bodyPr>
          <a:lstStyle/>
          <a:p>
            <a:r>
              <a:rPr lang="fr-BE"/>
              <a:t>d: simple sugars </a:t>
            </a:r>
            <a:endParaRPr lang="fr-FR"/>
          </a:p>
        </p:txBody>
      </p:sp>
      <p:pic>
        <p:nvPicPr>
          <p:cNvPr id="35850" name="Picture 6190"/>
          <p:cNvPicPr>
            <a:picLocks noChangeAspect="1" noChangeArrowheads="1"/>
          </p:cNvPicPr>
          <p:nvPr/>
        </p:nvPicPr>
        <p:blipFill>
          <a:blip r:embed="rId3"/>
          <a:srcRect/>
          <a:stretch>
            <a:fillRect/>
          </a:stretch>
        </p:blipFill>
        <p:spPr bwMode="auto">
          <a:xfrm>
            <a:off x="866775" y="5384800"/>
            <a:ext cx="1495425" cy="1397000"/>
          </a:xfrm>
          <a:prstGeom prst="rect">
            <a:avLst/>
          </a:prstGeom>
          <a:noFill/>
          <a:ln w="12700" cap="sq">
            <a:noFill/>
            <a:miter lim="800000"/>
            <a:headEnd type="none" w="sm" len="sm"/>
            <a:tailEnd type="none" w="sm" len="sm"/>
          </a:ln>
        </p:spPr>
      </p:pic>
      <p:sp>
        <p:nvSpPr>
          <p:cNvPr id="35851" name="Text Box 6191"/>
          <p:cNvSpPr txBox="1">
            <a:spLocks noChangeArrowheads="1"/>
          </p:cNvSpPr>
          <p:nvPr/>
        </p:nvSpPr>
        <p:spPr bwMode="auto">
          <a:xfrm>
            <a:off x="5105400" y="838200"/>
            <a:ext cx="1600200" cy="3968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solidFill>
                  <a:srgbClr val="33CC33"/>
                </a:solidFill>
              </a:rPr>
              <a:t>Turbidity</a:t>
            </a:r>
            <a:endParaRPr lang="fr-FR" sz="2000" b="1">
              <a:solidFill>
                <a:srgbClr val="33CC33"/>
              </a:solidFill>
            </a:endParaRPr>
          </a:p>
        </p:txBody>
      </p:sp>
      <p:sp>
        <p:nvSpPr>
          <p:cNvPr id="35852" name="Text Box 6192"/>
          <p:cNvSpPr txBox="1">
            <a:spLocks noChangeArrowheads="1"/>
          </p:cNvSpPr>
          <p:nvPr/>
        </p:nvSpPr>
        <p:spPr bwMode="auto">
          <a:xfrm>
            <a:off x="5334000" y="2743200"/>
            <a:ext cx="1371600" cy="457200"/>
          </a:xfrm>
          <a:prstGeom prst="rect">
            <a:avLst/>
          </a:prstGeom>
          <a:noFill/>
          <a:ln w="12700" cap="sq">
            <a:noFill/>
            <a:miter lim="800000"/>
            <a:headEnd type="none" w="sm" len="sm"/>
            <a:tailEnd type="none" w="sm" len="sm"/>
          </a:ln>
        </p:spPr>
        <p:txBody>
          <a:bodyPr>
            <a:spAutoFit/>
          </a:bodyPr>
          <a:lstStyle/>
          <a:p>
            <a:pPr>
              <a:spcBef>
                <a:spcPct val="50000"/>
              </a:spcBef>
            </a:pPr>
            <a:endParaRPr lang="en-US"/>
          </a:p>
        </p:txBody>
      </p:sp>
      <p:sp>
        <p:nvSpPr>
          <p:cNvPr id="35853" name="Text Box 6193"/>
          <p:cNvSpPr txBox="1">
            <a:spLocks noChangeArrowheads="1"/>
          </p:cNvSpPr>
          <p:nvPr/>
        </p:nvSpPr>
        <p:spPr bwMode="auto">
          <a:xfrm>
            <a:off x="5105400" y="2743200"/>
            <a:ext cx="1600200" cy="3968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solidFill>
                  <a:srgbClr val="33CC33"/>
                </a:solidFill>
              </a:rPr>
              <a:t>Proteins</a:t>
            </a:r>
            <a:endParaRPr lang="fr-FR" sz="2000" b="1">
              <a:solidFill>
                <a:srgbClr val="33CC33"/>
              </a:solidFill>
            </a:endParaRPr>
          </a:p>
        </p:txBody>
      </p:sp>
      <p:sp>
        <p:nvSpPr>
          <p:cNvPr id="35854" name="Text Box 6194"/>
          <p:cNvSpPr txBox="1">
            <a:spLocks noChangeArrowheads="1"/>
          </p:cNvSpPr>
          <p:nvPr/>
        </p:nvSpPr>
        <p:spPr bwMode="auto">
          <a:xfrm>
            <a:off x="5257800" y="4114800"/>
            <a:ext cx="2057400" cy="3968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solidFill>
                  <a:srgbClr val="33CC33"/>
                </a:solidFill>
              </a:rPr>
              <a:t>Amino acids</a:t>
            </a:r>
            <a:endParaRPr lang="fr-FR" sz="2000" b="1">
              <a:solidFill>
                <a:srgbClr val="33CC33"/>
              </a:solidFill>
            </a:endParaRPr>
          </a:p>
        </p:txBody>
      </p:sp>
      <p:sp>
        <p:nvSpPr>
          <p:cNvPr id="35855" name="Text Box 6195"/>
          <p:cNvSpPr txBox="1">
            <a:spLocks noChangeArrowheads="1"/>
          </p:cNvSpPr>
          <p:nvPr/>
        </p:nvSpPr>
        <p:spPr bwMode="auto">
          <a:xfrm>
            <a:off x="5486400" y="5257800"/>
            <a:ext cx="1905000" cy="396875"/>
          </a:xfrm>
          <a:prstGeom prst="rect">
            <a:avLst/>
          </a:prstGeom>
          <a:noFill/>
          <a:ln w="12700" cap="sq">
            <a:noFill/>
            <a:miter lim="800000"/>
            <a:headEnd type="none" w="sm" len="sm"/>
            <a:tailEnd type="none" w="sm" len="sm"/>
          </a:ln>
        </p:spPr>
        <p:txBody>
          <a:bodyPr>
            <a:spAutoFit/>
          </a:bodyPr>
          <a:lstStyle/>
          <a:p>
            <a:pPr>
              <a:spcBef>
                <a:spcPct val="50000"/>
              </a:spcBef>
            </a:pPr>
            <a:r>
              <a:rPr lang="fr-BE" sz="2000" b="1">
                <a:solidFill>
                  <a:srgbClr val="33CC33"/>
                </a:solidFill>
              </a:rPr>
              <a:t>Simple sugars</a:t>
            </a:r>
            <a:endParaRPr lang="fr-FR" sz="2000" b="1">
              <a:solidFill>
                <a:srgbClr val="33CC33"/>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 y="76200"/>
            <a:ext cx="9525000" cy="838200"/>
          </a:xfrm>
        </p:spPr>
        <p:txBody>
          <a:bodyPr/>
          <a:lstStyle/>
          <a:p>
            <a:r>
              <a:rPr lang="fr-BE" smtClean="0"/>
              <a:t> 	   </a:t>
            </a:r>
            <a:r>
              <a:rPr lang="fr-BE" sz="2800" b="1" u="sng" smtClean="0">
                <a:solidFill>
                  <a:srgbClr val="FFFF00"/>
                </a:solidFill>
              </a:rPr>
              <a:t>Arrhenius law: Thermodependence of reaction rate</a:t>
            </a:r>
            <a:endParaRPr lang="fr-FR" sz="2800" b="1" u="sng" smtClean="0">
              <a:solidFill>
                <a:srgbClr val="FFFF00"/>
              </a:solidFill>
            </a:endParaRPr>
          </a:p>
        </p:txBody>
      </p:sp>
      <p:sp>
        <p:nvSpPr>
          <p:cNvPr id="17412" name="Text Box 3"/>
          <p:cNvSpPr txBox="1">
            <a:spLocks noChangeArrowheads="1"/>
          </p:cNvSpPr>
          <p:nvPr/>
        </p:nvSpPr>
        <p:spPr bwMode="auto">
          <a:xfrm>
            <a:off x="1371600" y="1219200"/>
            <a:ext cx="6172200" cy="701675"/>
          </a:xfrm>
          <a:prstGeom prst="rect">
            <a:avLst/>
          </a:prstGeom>
          <a:noFill/>
          <a:ln w="12700" cap="sq">
            <a:noFill/>
            <a:miter lim="800000"/>
            <a:headEnd type="none" w="sm" len="sm"/>
            <a:tailEnd type="none" w="sm" len="sm"/>
          </a:ln>
        </p:spPr>
        <p:txBody>
          <a:bodyPr>
            <a:spAutoFit/>
          </a:bodyPr>
          <a:lstStyle/>
          <a:p>
            <a:r>
              <a:rPr lang="fr-BE"/>
              <a:t>                  </a:t>
            </a:r>
            <a:r>
              <a:rPr lang="fr-BE" sz="4000" b="1">
                <a:solidFill>
                  <a:srgbClr val="FFFF00"/>
                </a:solidFill>
              </a:rPr>
              <a:t>k=A. exp (–Ea/RT)</a:t>
            </a:r>
            <a:endParaRPr lang="fr-FR" sz="4000" b="1">
              <a:solidFill>
                <a:srgbClr val="FFFF00"/>
              </a:solidFill>
            </a:endParaRPr>
          </a:p>
        </p:txBody>
      </p:sp>
      <p:pic>
        <p:nvPicPr>
          <p:cNvPr id="17413" name="Picture 4"/>
          <p:cNvPicPr>
            <a:picLocks noChangeAspect="1" noChangeArrowheads="1"/>
          </p:cNvPicPr>
          <p:nvPr/>
        </p:nvPicPr>
        <p:blipFill>
          <a:blip r:embed="rId3"/>
          <a:srcRect/>
          <a:stretch>
            <a:fillRect/>
          </a:stretch>
        </p:blipFill>
        <p:spPr bwMode="auto">
          <a:xfrm>
            <a:off x="8639175" y="5334000"/>
            <a:ext cx="1571625" cy="1468438"/>
          </a:xfrm>
          <a:prstGeom prst="rect">
            <a:avLst/>
          </a:prstGeom>
          <a:noFill/>
          <a:ln w="12700" cap="sq">
            <a:noFill/>
            <a:miter lim="800000"/>
            <a:headEnd type="none" w="sm" len="sm"/>
            <a:tailEnd type="none" w="sm" len="sm"/>
          </a:ln>
        </p:spPr>
      </p:pic>
      <p:graphicFrame>
        <p:nvGraphicFramePr>
          <p:cNvPr id="17410" name="Object 2"/>
          <p:cNvGraphicFramePr>
            <a:graphicFrameLocks noChangeAspect="1"/>
          </p:cNvGraphicFramePr>
          <p:nvPr/>
        </p:nvGraphicFramePr>
        <p:xfrm>
          <a:off x="1828800" y="2438400"/>
          <a:ext cx="5886450" cy="3914775"/>
        </p:xfrm>
        <a:graphic>
          <a:graphicData uri="http://schemas.openxmlformats.org/presentationml/2006/ole">
            <p:oleObj spid="_x0000_s17410" name="Graphique" r:id="rId4" imgW="5828040" imgH="3615840" progId="Excel.Sheet.8">
              <p:embed/>
            </p:oleObj>
          </a:graphicData>
        </a:graphic>
      </p:graphicFrame>
      <p:sp>
        <p:nvSpPr>
          <p:cNvPr id="17414" name="Line 32"/>
          <p:cNvSpPr>
            <a:spLocks noChangeShapeType="1"/>
          </p:cNvSpPr>
          <p:nvPr/>
        </p:nvSpPr>
        <p:spPr bwMode="auto">
          <a:xfrm>
            <a:off x="2819400" y="6324600"/>
            <a:ext cx="0" cy="76200"/>
          </a:xfrm>
          <a:prstGeom prst="line">
            <a:avLst/>
          </a:prstGeom>
          <a:noFill/>
          <a:ln w="12700" cap="sq">
            <a:solidFill>
              <a:schemeClr val="tx1"/>
            </a:solidFill>
            <a:round/>
            <a:headEnd type="none" w="sm" len="sm"/>
            <a:tailEnd type="none" w="sm" len="sm"/>
          </a:ln>
        </p:spPr>
        <p:txBody>
          <a:bodyPr/>
          <a:lstStyle/>
          <a:p>
            <a:endParaRPr lang="en-US"/>
          </a:p>
        </p:txBody>
      </p:sp>
      <p:sp>
        <p:nvSpPr>
          <p:cNvPr id="17415" name="Line 34"/>
          <p:cNvSpPr>
            <a:spLocks noChangeShapeType="1"/>
          </p:cNvSpPr>
          <p:nvPr/>
        </p:nvSpPr>
        <p:spPr bwMode="auto">
          <a:xfrm>
            <a:off x="3733800" y="6324600"/>
            <a:ext cx="0" cy="76200"/>
          </a:xfrm>
          <a:prstGeom prst="line">
            <a:avLst/>
          </a:prstGeom>
          <a:noFill/>
          <a:ln w="12700" cap="sq">
            <a:solidFill>
              <a:schemeClr val="tx1"/>
            </a:solidFill>
            <a:round/>
            <a:headEnd type="none" w="sm" len="sm"/>
            <a:tailEnd type="none" w="sm" len="sm"/>
          </a:ln>
        </p:spPr>
        <p:txBody>
          <a:bodyPr/>
          <a:lstStyle/>
          <a:p>
            <a:endParaRPr lang="en-US"/>
          </a:p>
        </p:txBody>
      </p:sp>
      <p:sp>
        <p:nvSpPr>
          <p:cNvPr id="17416" name="Line 35"/>
          <p:cNvSpPr>
            <a:spLocks noChangeShapeType="1"/>
          </p:cNvSpPr>
          <p:nvPr/>
        </p:nvSpPr>
        <p:spPr bwMode="auto">
          <a:xfrm>
            <a:off x="4648200" y="6324600"/>
            <a:ext cx="0" cy="76200"/>
          </a:xfrm>
          <a:prstGeom prst="line">
            <a:avLst/>
          </a:prstGeom>
          <a:noFill/>
          <a:ln w="12700" cap="sq">
            <a:solidFill>
              <a:schemeClr val="tx1"/>
            </a:solidFill>
            <a:round/>
            <a:headEnd type="none" w="sm" len="sm"/>
            <a:tailEnd type="none" w="sm" len="sm"/>
          </a:ln>
        </p:spPr>
        <p:txBody>
          <a:bodyPr/>
          <a:lstStyle/>
          <a:p>
            <a:endParaRPr lang="en-US"/>
          </a:p>
        </p:txBody>
      </p:sp>
      <p:sp>
        <p:nvSpPr>
          <p:cNvPr id="17417" name="Line 36"/>
          <p:cNvSpPr>
            <a:spLocks noChangeShapeType="1"/>
          </p:cNvSpPr>
          <p:nvPr/>
        </p:nvSpPr>
        <p:spPr bwMode="auto">
          <a:xfrm>
            <a:off x="5562600" y="6324600"/>
            <a:ext cx="0" cy="76200"/>
          </a:xfrm>
          <a:prstGeom prst="line">
            <a:avLst/>
          </a:prstGeom>
          <a:noFill/>
          <a:ln w="12700" cap="sq">
            <a:solidFill>
              <a:schemeClr val="tx1"/>
            </a:solidFill>
            <a:round/>
            <a:headEnd type="none" w="sm" len="sm"/>
            <a:tailEnd type="none" w="sm" len="sm"/>
          </a:ln>
        </p:spPr>
        <p:txBody>
          <a:bodyPr/>
          <a:lstStyle/>
          <a:p>
            <a:endParaRPr lang="en-US"/>
          </a:p>
        </p:txBody>
      </p:sp>
      <p:sp>
        <p:nvSpPr>
          <p:cNvPr id="17418" name="Line 37"/>
          <p:cNvSpPr>
            <a:spLocks noChangeShapeType="1"/>
          </p:cNvSpPr>
          <p:nvPr/>
        </p:nvSpPr>
        <p:spPr bwMode="auto">
          <a:xfrm>
            <a:off x="6477000" y="6324600"/>
            <a:ext cx="0" cy="76200"/>
          </a:xfrm>
          <a:prstGeom prst="line">
            <a:avLst/>
          </a:prstGeom>
          <a:noFill/>
          <a:ln w="12700" cap="sq">
            <a:solidFill>
              <a:schemeClr val="tx1"/>
            </a:solidFill>
            <a:round/>
            <a:headEnd type="none" w="sm" len="sm"/>
            <a:tailEnd type="none" w="sm" len="sm"/>
          </a:ln>
        </p:spPr>
        <p:txBody>
          <a:bodyPr/>
          <a:lstStyle/>
          <a:p>
            <a:endParaRPr lang="en-US"/>
          </a:p>
        </p:txBody>
      </p:sp>
      <p:sp>
        <p:nvSpPr>
          <p:cNvPr id="17419" name="Text Box 38"/>
          <p:cNvSpPr txBox="1">
            <a:spLocks noChangeArrowheads="1"/>
          </p:cNvSpPr>
          <p:nvPr/>
        </p:nvSpPr>
        <p:spPr bwMode="auto">
          <a:xfrm>
            <a:off x="2667000" y="6477000"/>
            <a:ext cx="6858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a:t>10</a:t>
            </a:r>
            <a:endParaRPr lang="fr-FR" sz="1800"/>
          </a:p>
        </p:txBody>
      </p:sp>
      <p:sp>
        <p:nvSpPr>
          <p:cNvPr id="17420" name="Text Box 39"/>
          <p:cNvSpPr txBox="1">
            <a:spLocks noChangeArrowheads="1"/>
          </p:cNvSpPr>
          <p:nvPr/>
        </p:nvSpPr>
        <p:spPr bwMode="auto">
          <a:xfrm>
            <a:off x="3581400" y="6477000"/>
            <a:ext cx="6858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a:t>20</a:t>
            </a:r>
            <a:endParaRPr lang="fr-FR" sz="1800"/>
          </a:p>
        </p:txBody>
      </p:sp>
      <p:sp>
        <p:nvSpPr>
          <p:cNvPr id="17421" name="Text Box 40"/>
          <p:cNvSpPr txBox="1">
            <a:spLocks noChangeArrowheads="1"/>
          </p:cNvSpPr>
          <p:nvPr/>
        </p:nvSpPr>
        <p:spPr bwMode="auto">
          <a:xfrm>
            <a:off x="4495800" y="6477000"/>
            <a:ext cx="8382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a:t>30</a:t>
            </a:r>
            <a:endParaRPr lang="fr-FR" sz="1800"/>
          </a:p>
        </p:txBody>
      </p:sp>
      <p:sp>
        <p:nvSpPr>
          <p:cNvPr id="17422" name="Text Box 41"/>
          <p:cNvSpPr txBox="1">
            <a:spLocks noChangeArrowheads="1"/>
          </p:cNvSpPr>
          <p:nvPr/>
        </p:nvSpPr>
        <p:spPr bwMode="auto">
          <a:xfrm>
            <a:off x="5410200" y="6477000"/>
            <a:ext cx="6096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a:t>40</a:t>
            </a:r>
            <a:endParaRPr lang="fr-FR" sz="1800"/>
          </a:p>
        </p:txBody>
      </p:sp>
      <p:sp>
        <p:nvSpPr>
          <p:cNvPr id="17423" name="Text Box 42"/>
          <p:cNvSpPr txBox="1">
            <a:spLocks noChangeArrowheads="1"/>
          </p:cNvSpPr>
          <p:nvPr/>
        </p:nvSpPr>
        <p:spPr bwMode="auto">
          <a:xfrm>
            <a:off x="6324600" y="6477000"/>
            <a:ext cx="609600" cy="366713"/>
          </a:xfrm>
          <a:prstGeom prst="rect">
            <a:avLst/>
          </a:prstGeom>
          <a:noFill/>
          <a:ln w="12700" cap="sq">
            <a:noFill/>
            <a:miter lim="800000"/>
            <a:headEnd type="none" w="sm" len="sm"/>
            <a:tailEnd type="none" w="sm" len="sm"/>
          </a:ln>
        </p:spPr>
        <p:txBody>
          <a:bodyPr>
            <a:spAutoFit/>
          </a:bodyPr>
          <a:lstStyle/>
          <a:p>
            <a:pPr>
              <a:spcBef>
                <a:spcPct val="50000"/>
              </a:spcBef>
            </a:pPr>
            <a:r>
              <a:rPr lang="fr-BE" sz="1800"/>
              <a:t>50</a:t>
            </a:r>
            <a:endParaRPr lang="fr-FR" sz="1800"/>
          </a:p>
        </p:txBody>
      </p:sp>
      <p:sp>
        <p:nvSpPr>
          <p:cNvPr id="17424" name="Text Box 43"/>
          <p:cNvSpPr txBox="1">
            <a:spLocks noChangeArrowheads="1"/>
          </p:cNvSpPr>
          <p:nvPr/>
        </p:nvSpPr>
        <p:spPr bwMode="auto">
          <a:xfrm>
            <a:off x="6858000" y="6324600"/>
            <a:ext cx="1219200" cy="457200"/>
          </a:xfrm>
          <a:prstGeom prst="rect">
            <a:avLst/>
          </a:prstGeom>
          <a:noFill/>
          <a:ln w="12700" cap="sq">
            <a:noFill/>
            <a:miter lim="800000"/>
            <a:headEnd type="none" w="sm" len="sm"/>
            <a:tailEnd type="none" w="sm" len="sm"/>
          </a:ln>
        </p:spPr>
        <p:txBody>
          <a:bodyPr>
            <a:spAutoFit/>
          </a:bodyPr>
          <a:lstStyle/>
          <a:p>
            <a:pPr>
              <a:spcBef>
                <a:spcPct val="50000"/>
              </a:spcBef>
            </a:pPr>
            <a:r>
              <a:rPr lang="fr-BE" b="1">
                <a:solidFill>
                  <a:srgbClr val="FFFF00"/>
                </a:solidFill>
              </a:rPr>
              <a:t>T(°C)</a:t>
            </a:r>
            <a:endParaRPr lang="fr-FR" b="1">
              <a:solidFill>
                <a:srgbClr val="FFFF00"/>
              </a:solidFill>
            </a:endParaRPr>
          </a:p>
        </p:txBody>
      </p:sp>
      <p:sp>
        <p:nvSpPr>
          <p:cNvPr id="17425" name="Line 44"/>
          <p:cNvSpPr>
            <a:spLocks noChangeShapeType="1"/>
          </p:cNvSpPr>
          <p:nvPr/>
        </p:nvSpPr>
        <p:spPr bwMode="auto">
          <a:xfrm flipH="1">
            <a:off x="1752600" y="5486400"/>
            <a:ext cx="76200" cy="0"/>
          </a:xfrm>
          <a:prstGeom prst="line">
            <a:avLst/>
          </a:prstGeom>
          <a:noFill/>
          <a:ln w="12700" cap="sq">
            <a:solidFill>
              <a:schemeClr val="tx1"/>
            </a:solidFill>
            <a:round/>
            <a:headEnd type="none" w="sm" len="sm"/>
            <a:tailEnd type="none" w="sm" len="sm"/>
          </a:ln>
        </p:spPr>
        <p:txBody>
          <a:bodyPr/>
          <a:lstStyle/>
          <a:p>
            <a:endParaRPr lang="en-US"/>
          </a:p>
        </p:txBody>
      </p:sp>
      <p:sp>
        <p:nvSpPr>
          <p:cNvPr id="17426" name="Line 45"/>
          <p:cNvSpPr>
            <a:spLocks noChangeShapeType="1"/>
          </p:cNvSpPr>
          <p:nvPr/>
        </p:nvSpPr>
        <p:spPr bwMode="auto">
          <a:xfrm flipH="1">
            <a:off x="1828800" y="5486400"/>
            <a:ext cx="76200" cy="0"/>
          </a:xfrm>
          <a:prstGeom prst="line">
            <a:avLst/>
          </a:prstGeom>
          <a:noFill/>
          <a:ln w="12700" cap="sq">
            <a:solidFill>
              <a:schemeClr val="tx1"/>
            </a:solidFill>
            <a:round/>
            <a:headEnd type="none" w="sm" len="sm"/>
            <a:tailEnd type="none" w="sm" len="sm"/>
          </a:ln>
        </p:spPr>
        <p:txBody>
          <a:bodyPr/>
          <a:lstStyle/>
          <a:p>
            <a:endParaRPr lang="en-US"/>
          </a:p>
        </p:txBody>
      </p:sp>
      <p:sp>
        <p:nvSpPr>
          <p:cNvPr id="17427" name="Line 46"/>
          <p:cNvSpPr>
            <a:spLocks noChangeShapeType="1"/>
          </p:cNvSpPr>
          <p:nvPr/>
        </p:nvSpPr>
        <p:spPr bwMode="auto">
          <a:xfrm>
            <a:off x="1752600" y="4648200"/>
            <a:ext cx="152400" cy="0"/>
          </a:xfrm>
          <a:prstGeom prst="line">
            <a:avLst/>
          </a:prstGeom>
          <a:noFill/>
          <a:ln w="12700" cap="sq">
            <a:solidFill>
              <a:schemeClr val="tx1"/>
            </a:solidFill>
            <a:round/>
            <a:headEnd type="none" w="sm" len="sm"/>
            <a:tailEnd type="none" w="sm" len="sm"/>
          </a:ln>
        </p:spPr>
        <p:txBody>
          <a:bodyPr/>
          <a:lstStyle/>
          <a:p>
            <a:endParaRPr lang="en-US"/>
          </a:p>
        </p:txBody>
      </p:sp>
      <p:sp>
        <p:nvSpPr>
          <p:cNvPr id="17428" name="Line 47"/>
          <p:cNvSpPr>
            <a:spLocks noChangeShapeType="1"/>
          </p:cNvSpPr>
          <p:nvPr/>
        </p:nvSpPr>
        <p:spPr bwMode="auto">
          <a:xfrm flipH="1">
            <a:off x="1752600" y="3886200"/>
            <a:ext cx="76200" cy="0"/>
          </a:xfrm>
          <a:prstGeom prst="line">
            <a:avLst/>
          </a:prstGeom>
          <a:noFill/>
          <a:ln w="12700" cap="sq">
            <a:solidFill>
              <a:schemeClr val="tx1"/>
            </a:solidFill>
            <a:round/>
            <a:headEnd type="none" w="sm" len="sm"/>
            <a:tailEnd type="none" w="sm" len="sm"/>
          </a:ln>
        </p:spPr>
        <p:txBody>
          <a:bodyPr/>
          <a:lstStyle/>
          <a:p>
            <a:endParaRPr lang="en-US"/>
          </a:p>
        </p:txBody>
      </p:sp>
      <p:sp>
        <p:nvSpPr>
          <p:cNvPr id="17429" name="Line 48"/>
          <p:cNvSpPr>
            <a:spLocks noChangeShapeType="1"/>
          </p:cNvSpPr>
          <p:nvPr/>
        </p:nvSpPr>
        <p:spPr bwMode="auto">
          <a:xfrm>
            <a:off x="1828800" y="3886200"/>
            <a:ext cx="0" cy="0"/>
          </a:xfrm>
          <a:prstGeom prst="line">
            <a:avLst/>
          </a:prstGeom>
          <a:noFill/>
          <a:ln w="12700" cap="sq">
            <a:solidFill>
              <a:schemeClr val="tx1"/>
            </a:solidFill>
            <a:round/>
            <a:headEnd type="none" w="sm" len="sm"/>
            <a:tailEnd type="none" w="sm" len="sm"/>
          </a:ln>
        </p:spPr>
        <p:txBody>
          <a:bodyPr/>
          <a:lstStyle/>
          <a:p>
            <a:endParaRPr lang="en-US"/>
          </a:p>
        </p:txBody>
      </p:sp>
      <p:sp>
        <p:nvSpPr>
          <p:cNvPr id="17430" name="Line 49"/>
          <p:cNvSpPr>
            <a:spLocks noChangeShapeType="1"/>
          </p:cNvSpPr>
          <p:nvPr/>
        </p:nvSpPr>
        <p:spPr bwMode="auto">
          <a:xfrm>
            <a:off x="1828800" y="3886200"/>
            <a:ext cx="76200" cy="0"/>
          </a:xfrm>
          <a:prstGeom prst="line">
            <a:avLst/>
          </a:prstGeom>
          <a:noFill/>
          <a:ln w="12700" cap="sq">
            <a:solidFill>
              <a:schemeClr val="tx1"/>
            </a:solidFill>
            <a:round/>
            <a:headEnd type="none" w="sm" len="sm"/>
            <a:tailEnd type="none" w="sm" len="sm"/>
          </a:ln>
        </p:spPr>
        <p:txBody>
          <a:bodyPr/>
          <a:lstStyle/>
          <a:p>
            <a:endParaRPr lang="en-US"/>
          </a:p>
        </p:txBody>
      </p:sp>
      <p:sp>
        <p:nvSpPr>
          <p:cNvPr id="17431" name="Text Box 50"/>
          <p:cNvSpPr txBox="1">
            <a:spLocks noChangeArrowheads="1"/>
          </p:cNvSpPr>
          <p:nvPr/>
        </p:nvSpPr>
        <p:spPr bwMode="auto">
          <a:xfrm>
            <a:off x="1371600" y="2590800"/>
            <a:ext cx="304800" cy="519113"/>
          </a:xfrm>
          <a:prstGeom prst="rect">
            <a:avLst/>
          </a:prstGeom>
          <a:noFill/>
          <a:ln w="12700" cap="sq">
            <a:noFill/>
            <a:miter lim="800000"/>
            <a:headEnd type="none" w="sm" len="sm"/>
            <a:tailEnd type="none" w="sm" len="sm"/>
          </a:ln>
        </p:spPr>
        <p:txBody>
          <a:bodyPr>
            <a:spAutoFit/>
          </a:bodyPr>
          <a:lstStyle/>
          <a:p>
            <a:pPr>
              <a:spcBef>
                <a:spcPct val="50000"/>
              </a:spcBef>
            </a:pPr>
            <a:r>
              <a:rPr lang="fr-BE" sz="2800" b="1">
                <a:solidFill>
                  <a:srgbClr val="FFFF00"/>
                </a:solidFill>
              </a:rPr>
              <a:t>k</a:t>
            </a:r>
            <a:endParaRPr lang="fr-FR" sz="2800" b="1">
              <a:solidFill>
                <a:srgbClr val="FFFF00"/>
              </a:solidFill>
            </a:endParaRPr>
          </a:p>
        </p:txBody>
      </p:sp>
      <p:sp>
        <p:nvSpPr>
          <p:cNvPr id="17432" name="Text Box 51"/>
          <p:cNvSpPr txBox="1">
            <a:spLocks noChangeArrowheads="1"/>
          </p:cNvSpPr>
          <p:nvPr/>
        </p:nvSpPr>
        <p:spPr bwMode="auto">
          <a:xfrm>
            <a:off x="7772400" y="3200400"/>
            <a:ext cx="2514600" cy="457200"/>
          </a:xfrm>
          <a:prstGeom prst="rect">
            <a:avLst/>
          </a:prstGeom>
          <a:noFill/>
          <a:ln w="12700" cap="sq">
            <a:noFill/>
            <a:miter lim="800000"/>
            <a:headEnd type="none" w="sm" len="sm"/>
            <a:tailEnd type="none" w="sm" len="sm"/>
          </a:ln>
        </p:spPr>
        <p:txBody>
          <a:bodyPr>
            <a:spAutoFit/>
          </a:bodyPr>
          <a:lstStyle/>
          <a:p>
            <a:pPr>
              <a:spcBef>
                <a:spcPct val="50000"/>
              </a:spcBef>
            </a:pPr>
            <a:r>
              <a:rPr lang="fr-FR" b="1">
                <a:solidFill>
                  <a:srgbClr val="FFFF00"/>
                </a:solidFill>
              </a:rPr>
              <a:t>Q</a:t>
            </a:r>
            <a:r>
              <a:rPr lang="fr-FR" b="1" baseline="-25000">
                <a:solidFill>
                  <a:srgbClr val="FFFF00"/>
                </a:solidFill>
              </a:rPr>
              <a:t>10</a:t>
            </a:r>
            <a:r>
              <a:rPr lang="fr-FR" b="1">
                <a:solidFill>
                  <a:srgbClr val="FFFF00"/>
                </a:solidFill>
              </a:rPr>
              <a:t>=V</a:t>
            </a:r>
            <a:r>
              <a:rPr lang="fr-FR" sz="2000" b="1" baseline="-25000">
                <a:solidFill>
                  <a:srgbClr val="FFFF00"/>
                </a:solidFill>
              </a:rPr>
              <a:t>T+10</a:t>
            </a:r>
            <a:r>
              <a:rPr lang="fr-FR" b="1">
                <a:solidFill>
                  <a:srgbClr val="FFFF00"/>
                </a:solidFill>
              </a:rPr>
              <a:t>/V</a:t>
            </a:r>
            <a:r>
              <a:rPr lang="fr-FR" sz="2000" b="1" baseline="-25000">
                <a:solidFill>
                  <a:srgbClr val="FFFF00"/>
                </a:solidFill>
              </a:rPr>
              <a:t>T</a:t>
            </a:r>
            <a:r>
              <a:rPr lang="fr-FR" sz="2000" b="1">
                <a:solidFill>
                  <a:srgbClr val="FFFF00"/>
                </a:solidFill>
              </a:rPr>
              <a:t>=2-3</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86" name="Rectangle 198"/>
          <p:cNvSpPr>
            <a:spLocks noGrp="1" noChangeArrowheads="1"/>
          </p:cNvSpPr>
          <p:nvPr>
            <p:ph type="title"/>
          </p:nvPr>
        </p:nvSpPr>
        <p:spPr>
          <a:xfrm>
            <a:off x="-304800" y="0"/>
            <a:ext cx="9906000" cy="457200"/>
          </a:xfrm>
        </p:spPr>
        <p:txBody>
          <a:bodyPr/>
          <a:lstStyle/>
          <a:p>
            <a:r>
              <a:rPr lang="fr-FR" sz="2400" b="1" smtClean="0"/>
              <a:t>	</a:t>
            </a:r>
            <a:r>
              <a:rPr lang="fr-FR" sz="2400" b="1" smtClean="0">
                <a:solidFill>
                  <a:srgbClr val="FFFF00"/>
                </a:solidFill>
              </a:rPr>
              <a:t>	Psychrophiles and cold-active  enzymes in Biotechnology</a:t>
            </a:r>
          </a:p>
        </p:txBody>
      </p:sp>
      <p:graphicFrame>
        <p:nvGraphicFramePr>
          <p:cNvPr id="166179" name="Group 291"/>
          <p:cNvGraphicFramePr>
            <a:graphicFrameLocks noGrp="1"/>
          </p:cNvGraphicFramePr>
          <p:nvPr>
            <p:ph type="tbl" idx="1"/>
          </p:nvPr>
        </p:nvGraphicFramePr>
        <p:xfrm>
          <a:off x="0" y="481013"/>
          <a:ext cx="10287000" cy="6390958"/>
        </p:xfrm>
        <a:graphic>
          <a:graphicData uri="http://schemas.openxmlformats.org/drawingml/2006/table">
            <a:tbl>
              <a:tblPr/>
              <a:tblGrid>
                <a:gridCol w="3378200"/>
                <a:gridCol w="3454400"/>
                <a:gridCol w="3454400"/>
              </a:tblGrid>
              <a:tr h="3238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2000" b="1" i="0" u="none" strike="noStrike" cap="none" normalizeH="0" baseline="0" smtClean="0">
                          <a:ln>
                            <a:noFill/>
                          </a:ln>
                          <a:solidFill>
                            <a:schemeClr val="tx1"/>
                          </a:solidFill>
                          <a:effectLst/>
                          <a:latin typeface="Arial" charset="0"/>
                          <a:ea typeface="ＭＳ Ｐゴシック" pitchFamily="20" charset="-128"/>
                        </a:rPr>
                        <a:t>Applications</a:t>
                      </a:r>
                      <a:endParaRPr kumimoji="1" lang="fr-FR" sz="20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2000" b="1" i="0" u="none" strike="noStrike" cap="none" normalizeH="0" baseline="0" smtClean="0">
                          <a:ln>
                            <a:noFill/>
                          </a:ln>
                          <a:solidFill>
                            <a:schemeClr val="tx1"/>
                          </a:solidFill>
                          <a:effectLst/>
                          <a:latin typeface="Arial" charset="0"/>
                          <a:ea typeface="ＭＳ Ｐゴシック" pitchFamily="20" charset="-128"/>
                        </a:rPr>
                        <a:t>Advantage</a:t>
                      </a:r>
                      <a:endParaRPr kumimoji="1" lang="fr-FR" sz="20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2000" b="1" i="0" u="none" strike="noStrike" cap="none" normalizeH="0" baseline="0" smtClean="0">
                          <a:ln>
                            <a:noFill/>
                          </a:ln>
                          <a:solidFill>
                            <a:schemeClr val="tx1"/>
                          </a:solidFill>
                          <a:effectLst/>
                          <a:latin typeface="Arial" charset="0"/>
                          <a:ea typeface="ＭＳ Ｐゴシック" pitchFamily="20" charset="-128"/>
                        </a:rPr>
                        <a:t>Involved enzymes</a:t>
                      </a:r>
                      <a:endParaRPr kumimoji="1" lang="fr-FR" sz="20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9688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800" b="1" i="0" u="none" strike="noStrike" cap="none" normalizeH="0" baseline="0" smtClean="0">
                          <a:ln>
                            <a:noFill/>
                          </a:ln>
                          <a:solidFill>
                            <a:srgbClr val="66FF33"/>
                          </a:solidFill>
                          <a:effectLst/>
                          <a:latin typeface="Arial" charset="0"/>
                          <a:ea typeface="ＭＳ Ｐゴシック" pitchFamily="20" charset="-128"/>
                        </a:rPr>
                        <a:t>Detergents</a:t>
                      </a:r>
                      <a:endParaRPr kumimoji="1" lang="fr-FR" sz="1800" b="1" i="0" u="none" strike="noStrike" cap="none" normalizeH="0" baseline="0" smtClean="0">
                        <a:ln>
                          <a:noFill/>
                        </a:ln>
                        <a:solidFill>
                          <a:srgbClr val="66FF33"/>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400" b="1" i="0" u="none" strike="noStrike" cap="none" normalizeH="0" baseline="0" smtClean="0">
                          <a:ln>
                            <a:noFill/>
                          </a:ln>
                          <a:solidFill>
                            <a:schemeClr val="accent2"/>
                          </a:solidFill>
                          <a:effectLst/>
                          <a:latin typeface="Arial" charset="0"/>
                          <a:ea typeface="ＭＳ Ｐゴシック" pitchFamily="20" charset="-128"/>
                        </a:rPr>
                        <a:t>Washing at low temperature</a:t>
                      </a:r>
                      <a:endParaRPr kumimoji="1" lang="fr-FR" sz="14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Protease, lipase, amylase, cellulase, oxygenase</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9688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2000" b="1" i="0" u="none" strike="noStrike" cap="none" normalizeH="0" baseline="0" smtClean="0">
                          <a:ln>
                            <a:noFill/>
                          </a:ln>
                          <a:solidFill>
                            <a:srgbClr val="66FF33"/>
                          </a:solidFill>
                          <a:effectLst/>
                          <a:latin typeface="Arial" charset="0"/>
                          <a:ea typeface="ＭＳ Ｐゴシック" pitchFamily="20" charset="-128"/>
                        </a:rPr>
                        <a:t>Food industry</a:t>
                      </a:r>
                      <a:endParaRPr kumimoji="1" lang="fr-FR" sz="2000" b="1" i="0" u="none" strike="noStrike" cap="none" normalizeH="0" baseline="0" smtClean="0">
                        <a:ln>
                          <a:noFill/>
                        </a:ln>
                        <a:solidFill>
                          <a:srgbClr val="66FF33"/>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400" b="1" i="0" u="none" strike="noStrike" cap="none" normalizeH="0" baseline="0" smtClean="0">
                          <a:ln>
                            <a:noFill/>
                          </a:ln>
                          <a:solidFill>
                            <a:schemeClr val="accent2"/>
                          </a:solidFill>
                          <a:effectLst/>
                          <a:latin typeface="Arial" charset="0"/>
                          <a:ea typeface="ＭＳ Ｐゴシック" pitchFamily="20" charset="-128"/>
                        </a:rPr>
                        <a:t>Improved taste and aroma of fermentation products (cheese,etc)</a:t>
                      </a:r>
                      <a:endParaRPr kumimoji="1" lang="fr-FR" sz="14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Fermentation and ripening enzymes</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973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endParaRPr kumimoji="1" lang="en-US" sz="28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400" b="1" i="0" u="none" strike="noStrike" cap="none" normalizeH="0" baseline="0" smtClean="0">
                          <a:ln>
                            <a:noFill/>
                          </a:ln>
                          <a:solidFill>
                            <a:schemeClr val="accent2"/>
                          </a:solidFill>
                          <a:effectLst/>
                          <a:latin typeface="Arial" charset="0"/>
                          <a:ea typeface="ＭＳ Ｐゴシック" pitchFamily="20" charset="-128"/>
                        </a:rPr>
                        <a:t>Lactose hydrolysis</a:t>
                      </a:r>
                      <a:endParaRPr kumimoji="1" lang="fr-FR" sz="14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FR" sz="1600" b="1" i="0" u="none" strike="noStrike" cap="none" normalizeH="0" baseline="0" smtClean="0">
                          <a:ln>
                            <a:noFill/>
                          </a:ln>
                          <a:solidFill>
                            <a:srgbClr val="FFFF00"/>
                          </a:solidFill>
                          <a:effectLst/>
                          <a:latin typeface="Arial" charset="0"/>
                          <a:ea typeface="ＭＳ Ｐゴシック" pitchFamily="20" charset="-128"/>
                          <a:cs typeface="Arial" charset="0"/>
                        </a:rPr>
                        <a:t>Β-galactosidase</a:t>
                      </a: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endParaRPr kumimoji="1" lang="en-US" sz="28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400" b="1" i="0" u="none" strike="noStrike" cap="none" normalizeH="0" baseline="0" smtClean="0">
                          <a:ln>
                            <a:noFill/>
                          </a:ln>
                          <a:solidFill>
                            <a:schemeClr val="accent2"/>
                          </a:solidFill>
                          <a:effectLst/>
                          <a:latin typeface="Arial" charset="0"/>
                          <a:ea typeface="ＭＳ Ｐゴシック" pitchFamily="20" charset="-128"/>
                        </a:rPr>
                        <a:t>Juice clarification and yield of extraction</a:t>
                      </a:r>
                      <a:endParaRPr kumimoji="1" lang="fr-FR" sz="14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Pectinase, cellulase</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endParaRPr kumimoji="1" lang="en-US" sz="28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400" b="1" i="0" u="none" strike="noStrike" cap="none" normalizeH="0" baseline="0" smtClean="0">
                          <a:ln>
                            <a:noFill/>
                          </a:ln>
                          <a:solidFill>
                            <a:schemeClr val="accent2"/>
                          </a:solidFill>
                          <a:effectLst/>
                          <a:latin typeface="Arial" charset="0"/>
                          <a:ea typeface="ＭＳ Ｐゴシック" pitchFamily="20" charset="-128"/>
                        </a:rPr>
                        <a:t>Meat tenderization</a:t>
                      </a:r>
                      <a:endParaRPr kumimoji="1" lang="fr-FR" sz="14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Protease</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3657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2000" b="1" i="0" u="none" strike="noStrike" cap="none" normalizeH="0" baseline="0" smtClean="0">
                          <a:ln>
                            <a:noFill/>
                          </a:ln>
                          <a:solidFill>
                            <a:srgbClr val="66FF33"/>
                          </a:solidFill>
                          <a:effectLst/>
                          <a:latin typeface="Arial" charset="0"/>
                          <a:ea typeface="ＭＳ Ｐゴシック" pitchFamily="20" charset="-128"/>
                        </a:rPr>
                        <a:t>Organic synthesis</a:t>
                      </a:r>
                      <a:endParaRPr kumimoji="1" lang="fr-FR" sz="2000" b="1" i="0" u="none" strike="noStrike" cap="none" normalizeH="0" baseline="0" smtClean="0">
                        <a:ln>
                          <a:noFill/>
                        </a:ln>
                        <a:solidFill>
                          <a:srgbClr val="66FF33"/>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400" b="1" i="0" u="none" strike="noStrike" cap="none" normalizeH="0" baseline="0" smtClean="0">
                          <a:ln>
                            <a:noFill/>
                          </a:ln>
                          <a:solidFill>
                            <a:schemeClr val="accent2"/>
                          </a:solidFill>
                          <a:effectLst/>
                          <a:latin typeface="Arial" charset="0"/>
                          <a:ea typeface="ＭＳ Ｐゴシック" pitchFamily="20" charset="-128"/>
                        </a:rPr>
                        <a:t>Volatile and heat-sensitive compounds, organic phase synthesis</a:t>
                      </a:r>
                      <a:endParaRPr kumimoji="1" lang="fr-FR" sz="14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Protease, lipase, glycosyl- hydrolase, etc</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0322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2000" b="1" i="0" u="none" strike="noStrike" cap="none" normalizeH="0" baseline="0" smtClean="0">
                          <a:ln>
                            <a:noFill/>
                          </a:ln>
                          <a:solidFill>
                            <a:srgbClr val="66FF33"/>
                          </a:solidFill>
                          <a:effectLst/>
                          <a:latin typeface="Arial" charset="0"/>
                          <a:ea typeface="ＭＳ Ｐゴシック" pitchFamily="20" charset="-128"/>
                        </a:rPr>
                        <a:t>Molecular biology</a:t>
                      </a:r>
                      <a:endParaRPr kumimoji="1" lang="fr-FR" sz="2000" b="1" i="0" u="none" strike="noStrike" cap="none" normalizeH="0" baseline="0" smtClean="0">
                        <a:ln>
                          <a:noFill/>
                        </a:ln>
                        <a:solidFill>
                          <a:srgbClr val="66FF33"/>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chemeClr val="accent2"/>
                          </a:solidFill>
                          <a:effectLst/>
                          <a:latin typeface="Arial" charset="0"/>
                          <a:ea typeface="ＭＳ Ｐゴシック" pitchFamily="20" charset="-128"/>
                        </a:rPr>
                        <a:t>Mild inactivation, ligation, PCR</a:t>
                      </a:r>
                      <a:endParaRPr kumimoji="1" lang="fr-FR" sz="16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Various enzymes</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endParaRPr kumimoji="1" lang="en-US" sz="28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chemeClr val="accent2"/>
                          </a:solidFill>
                          <a:effectLst/>
                          <a:latin typeface="Arial" charset="0"/>
                          <a:ea typeface="ＭＳ Ｐゴシック" pitchFamily="20" charset="-128"/>
                        </a:rPr>
                        <a:t>Low temperature</a:t>
                      </a:r>
                      <a:endParaRPr kumimoji="1" lang="fr-FR" sz="16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Ligation, carry-over in PCR</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3817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2000" b="1" i="0" u="none" strike="noStrike" cap="none" normalizeH="0" baseline="0" smtClean="0">
                          <a:ln>
                            <a:noFill/>
                          </a:ln>
                          <a:solidFill>
                            <a:srgbClr val="66FF33"/>
                          </a:solidFill>
                          <a:effectLst/>
                          <a:latin typeface="Arial" charset="0"/>
                          <a:ea typeface="ＭＳ Ｐゴシック" pitchFamily="20" charset="-128"/>
                        </a:rPr>
                        <a:t>Textiles</a:t>
                      </a:r>
                      <a:endParaRPr kumimoji="1" lang="fr-FR" sz="2000" b="1" i="0" u="none" strike="noStrike" cap="none" normalizeH="0" baseline="0" smtClean="0">
                        <a:ln>
                          <a:noFill/>
                        </a:ln>
                        <a:solidFill>
                          <a:srgbClr val="66FF33"/>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FR" sz="1400" b="1" i="0" u="none" strike="noStrike" cap="none" normalizeH="0" baseline="0" smtClean="0">
                          <a:ln>
                            <a:noFill/>
                          </a:ln>
                          <a:solidFill>
                            <a:schemeClr val="accent2"/>
                          </a:solidFill>
                          <a:effectLst/>
                          <a:latin typeface="Arial" charset="0"/>
                          <a:ea typeface="ＭＳ Ｐゴシック" pitchFamily="20" charset="-128"/>
                        </a:rPr>
                        <a:t>Improved quality due to mild heat treatment for desizing, bio-polishing and stone- washing of fabrics</a:t>
                      </a: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Amylase,</a:t>
                      </a:r>
                      <a:r>
                        <a:rPr kumimoji="1" lang="fr-BE" sz="2800" b="1" i="0" u="none" strike="noStrike" cap="none" normalizeH="0" baseline="0" smtClean="0">
                          <a:ln>
                            <a:noFill/>
                          </a:ln>
                          <a:solidFill>
                            <a:srgbClr val="FFFF00"/>
                          </a:solidFill>
                          <a:effectLst/>
                          <a:latin typeface="Arial" charset="0"/>
                          <a:ea typeface="ＭＳ Ｐゴシック" pitchFamily="20" charset="-128"/>
                        </a:rPr>
                        <a:t> </a:t>
                      </a:r>
                      <a:r>
                        <a:rPr kumimoji="1" lang="fr-BE" sz="1600" b="1" i="0" u="none" strike="noStrike" cap="none" normalizeH="0" baseline="0" smtClean="0">
                          <a:ln>
                            <a:noFill/>
                          </a:ln>
                          <a:solidFill>
                            <a:srgbClr val="FFFF00"/>
                          </a:solidFill>
                          <a:effectLst/>
                          <a:latin typeface="Arial" charset="0"/>
                          <a:ea typeface="ＭＳ Ｐゴシック" pitchFamily="20" charset="-128"/>
                        </a:rPr>
                        <a:t>laccase, cellulase</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7942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2000" b="1" i="0" u="none" strike="noStrike" cap="none" normalizeH="0" baseline="0" smtClean="0">
                          <a:ln>
                            <a:noFill/>
                          </a:ln>
                          <a:solidFill>
                            <a:srgbClr val="66FF33"/>
                          </a:solidFill>
                          <a:effectLst/>
                          <a:latin typeface="Arial" charset="0"/>
                          <a:ea typeface="ＭＳ Ｐゴシック" pitchFamily="20" charset="-128"/>
                        </a:rPr>
                        <a:t>Environment</a:t>
                      </a:r>
                      <a:endParaRPr kumimoji="1" lang="fr-FR" sz="2000" b="1" i="0" u="none" strike="noStrike" cap="none" normalizeH="0" baseline="0" smtClean="0">
                        <a:ln>
                          <a:noFill/>
                        </a:ln>
                        <a:solidFill>
                          <a:srgbClr val="66FF33"/>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chemeClr val="accent2"/>
                          </a:solidFill>
                          <a:effectLst/>
                          <a:latin typeface="Arial" charset="0"/>
                          <a:ea typeface="ＭＳ Ｐゴシック" pitchFamily="20" charset="-128"/>
                        </a:rPr>
                        <a:t>In situ bioremediation of organic pollutants and hydrocarbons</a:t>
                      </a:r>
                      <a:endParaRPr kumimoji="1" lang="fr-FR" sz="16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Various hydrolases, mono- and-dioxygenases, dehydrogenases</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2863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endParaRPr kumimoji="1" lang="en-US" sz="28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chemeClr val="accent2"/>
                          </a:solidFill>
                          <a:effectLst/>
                          <a:latin typeface="Arial" charset="0"/>
                          <a:ea typeface="ＭＳ Ｐゴシック" pitchFamily="20" charset="-128"/>
                        </a:rPr>
                        <a:t>Biogas production</a:t>
                      </a:r>
                      <a:endParaRPr kumimoji="1" lang="fr-FR" sz="1600" b="1" i="0" u="none" strike="noStrike" cap="none" normalizeH="0" baseline="0" smtClean="0">
                        <a:ln>
                          <a:noFill/>
                        </a:ln>
                        <a:solidFill>
                          <a:schemeClr val="accent2"/>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r>
                        <a:rPr kumimoji="1" lang="fr-BE" sz="1600" b="1" i="0" u="none" strike="noStrike" cap="none" normalizeH="0" baseline="0" smtClean="0">
                          <a:ln>
                            <a:noFill/>
                          </a:ln>
                          <a:solidFill>
                            <a:srgbClr val="FFFF00"/>
                          </a:solidFill>
                          <a:effectLst/>
                          <a:latin typeface="Arial" charset="0"/>
                          <a:ea typeface="ＭＳ Ｐゴシック" pitchFamily="20" charset="-128"/>
                        </a:rPr>
                        <a:t>Psychrophilic anaerobic digestion</a:t>
                      </a:r>
                      <a:endParaRPr kumimoji="1" lang="fr-FR" sz="1600" b="1" i="0" u="none" strike="noStrike" cap="none" normalizeH="0" baseline="0" smtClean="0">
                        <a:ln>
                          <a:noFill/>
                        </a:ln>
                        <a:solidFill>
                          <a:srgbClr val="FFFF00"/>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7147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endParaRPr kumimoji="1" lang="en-US" sz="28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endParaRPr kumimoji="1" lang="en-US" sz="28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0" charset="2"/>
                        <a:buNone/>
                        <a:tabLst/>
                      </a:pPr>
                      <a:endParaRPr kumimoji="1" lang="en-US" sz="1600" b="1" i="0" u="none" strike="noStrike" cap="none" normalizeH="0" baseline="0" smtClean="0">
                        <a:ln>
                          <a:noFill/>
                        </a:ln>
                        <a:solidFill>
                          <a:schemeClr val="tx1"/>
                        </a:solidFill>
                        <a:effectLst/>
                        <a:latin typeface="Arial" charset="0"/>
                        <a:ea typeface="ＭＳ Ｐゴシック" pitchFamily="20" charset="-128"/>
                      </a:endParaRPr>
                    </a:p>
                  </a:txBody>
                  <a:tcPr marT="19050" marB="1905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pic>
        <p:nvPicPr>
          <p:cNvPr id="36925" name="Picture 285"/>
          <p:cNvPicPr>
            <a:picLocks noChangeAspect="1" noChangeArrowheads="1"/>
          </p:cNvPicPr>
          <p:nvPr/>
        </p:nvPicPr>
        <p:blipFill>
          <a:blip r:embed="rId2"/>
          <a:srcRect/>
          <a:stretch>
            <a:fillRect/>
          </a:stretch>
        </p:blipFill>
        <p:spPr bwMode="auto">
          <a:xfrm>
            <a:off x="0" y="5867400"/>
            <a:ext cx="1143000" cy="99218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Mes documents\Mes images\Lactose_color.png"/>
          <p:cNvPicPr>
            <a:picLocks noChangeAspect="1" noChangeArrowheads="1"/>
          </p:cNvPicPr>
          <p:nvPr/>
        </p:nvPicPr>
        <p:blipFill>
          <a:blip r:embed="rId2"/>
          <a:srcRect/>
          <a:stretch>
            <a:fillRect/>
          </a:stretch>
        </p:blipFill>
        <p:spPr bwMode="auto">
          <a:xfrm>
            <a:off x="1524000" y="838200"/>
            <a:ext cx="7391400" cy="5562600"/>
          </a:xfrm>
          <a:prstGeom prst="rect">
            <a:avLst/>
          </a:prstGeom>
          <a:noFill/>
          <a:ln w="9525">
            <a:noFill/>
            <a:miter lim="800000"/>
            <a:headEnd/>
            <a:tailEnd/>
          </a:ln>
        </p:spPr>
      </p:pic>
      <p:sp>
        <p:nvSpPr>
          <p:cNvPr id="37891" name="Text Box 3"/>
          <p:cNvSpPr txBox="1">
            <a:spLocks noChangeArrowheads="1"/>
          </p:cNvSpPr>
          <p:nvPr/>
        </p:nvSpPr>
        <p:spPr bwMode="auto">
          <a:xfrm>
            <a:off x="685800" y="152400"/>
            <a:ext cx="9601200" cy="519113"/>
          </a:xfrm>
          <a:prstGeom prst="rect">
            <a:avLst/>
          </a:prstGeom>
          <a:noFill/>
          <a:ln w="12700" cap="sq">
            <a:noFill/>
            <a:miter lim="800000"/>
            <a:headEnd type="none" w="sm" len="sm"/>
            <a:tailEnd type="none" w="sm" len="sm"/>
          </a:ln>
        </p:spPr>
        <p:txBody>
          <a:bodyPr>
            <a:spAutoFit/>
          </a:bodyPr>
          <a:lstStyle/>
          <a:p>
            <a:pPr>
              <a:spcBef>
                <a:spcPct val="50000"/>
              </a:spcBef>
            </a:pPr>
            <a:r>
              <a:rPr lang="fr-BE" sz="2800" b="1">
                <a:solidFill>
                  <a:srgbClr val="FFFF00"/>
                </a:solidFill>
              </a:rPr>
              <a:t>Lactose splitting catalysed by beta</a:t>
            </a:r>
            <a:r>
              <a:rPr lang="fr-BE" b="1">
                <a:solidFill>
                  <a:srgbClr val="FFFF00"/>
                </a:solidFill>
              </a:rPr>
              <a:t>-</a:t>
            </a:r>
            <a:r>
              <a:rPr lang="fr-BE" sz="2800" b="1">
                <a:solidFill>
                  <a:srgbClr val="FFFF00"/>
                </a:solidFill>
              </a:rPr>
              <a:t>galactosidase</a:t>
            </a:r>
            <a:r>
              <a:rPr lang="fr-BE" b="1">
                <a:solidFill>
                  <a:srgbClr val="FFFF00"/>
                </a:solidFill>
              </a:rPr>
              <a:t> </a:t>
            </a:r>
            <a:r>
              <a:rPr lang="fr-BE" sz="2800" b="1">
                <a:solidFill>
                  <a:srgbClr val="FFFF00"/>
                </a:solidFill>
              </a:rPr>
              <a:t>(lactase)</a:t>
            </a:r>
            <a:endParaRPr lang="fr-FR" sz="2800" b="1">
              <a:solidFill>
                <a:srgbClr val="FFFF00"/>
              </a:solidFill>
            </a:endParaRPr>
          </a:p>
        </p:txBody>
      </p:sp>
      <p:sp>
        <p:nvSpPr>
          <p:cNvPr id="37892" name="Text Box 4"/>
          <p:cNvSpPr txBox="1">
            <a:spLocks noChangeArrowheads="1"/>
          </p:cNvSpPr>
          <p:nvPr/>
        </p:nvSpPr>
        <p:spPr bwMode="auto">
          <a:xfrm>
            <a:off x="4038600" y="3733800"/>
            <a:ext cx="10668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lactase</a:t>
            </a:r>
            <a:endParaRPr lang="fr-FR"/>
          </a:p>
        </p:txBody>
      </p:sp>
      <p:sp>
        <p:nvSpPr>
          <p:cNvPr id="37893" name="Text Box 5"/>
          <p:cNvSpPr txBox="1">
            <a:spLocks noChangeArrowheads="1"/>
          </p:cNvSpPr>
          <p:nvPr/>
        </p:nvSpPr>
        <p:spPr bwMode="auto">
          <a:xfrm>
            <a:off x="3962400" y="3505200"/>
            <a:ext cx="14478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009900"/>
                </a:solidFill>
              </a:rPr>
              <a:t>+Lactase</a:t>
            </a:r>
            <a:endParaRPr lang="fr-FR">
              <a:solidFill>
                <a:srgbClr val="009900"/>
              </a:solidFill>
            </a:endParaRPr>
          </a:p>
        </p:txBody>
      </p:sp>
      <p:sp>
        <p:nvSpPr>
          <p:cNvPr id="37894" name="Text Box 6"/>
          <p:cNvSpPr txBox="1">
            <a:spLocks noChangeArrowheads="1"/>
          </p:cNvSpPr>
          <p:nvPr/>
        </p:nvSpPr>
        <p:spPr bwMode="auto">
          <a:xfrm>
            <a:off x="2362200" y="6324600"/>
            <a:ext cx="76200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FFFF00"/>
                </a:solidFill>
              </a:rPr>
              <a:t>Lactozym(Novo), Maxilact(Gist Brocades)</a:t>
            </a:r>
            <a:endParaRPr lang="fr-FR">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050"/>
          <p:cNvSpPr txBox="1">
            <a:spLocks noChangeArrowheads="1"/>
          </p:cNvSpPr>
          <p:nvPr/>
        </p:nvSpPr>
        <p:spPr bwMode="auto">
          <a:xfrm>
            <a:off x="3100388" y="244475"/>
            <a:ext cx="3986212" cy="669925"/>
          </a:xfrm>
          <a:prstGeom prst="rect">
            <a:avLst/>
          </a:prstGeom>
          <a:noFill/>
          <a:ln w="28575" cap="sq">
            <a:solidFill>
              <a:srgbClr val="FFFF00"/>
            </a:solidFill>
            <a:miter lim="800000"/>
            <a:headEnd type="none" w="sm" len="sm"/>
            <a:tailEnd type="none" w="sm" len="sm"/>
          </a:ln>
          <a:effectLst>
            <a:outerShdw blurRad="63500" dist="38099" dir="2700000" algn="ctr" rotWithShape="0">
              <a:schemeClr val="bg2">
                <a:alpha val="74998"/>
              </a:schemeClr>
            </a:outerShdw>
          </a:effectLst>
        </p:spPr>
        <p:txBody>
          <a:bodyPr wrap="none" lIns="90000" tIns="46800" rIns="90000" bIns="46800">
            <a:spAutoFit/>
          </a:bodyPr>
          <a:lstStyle/>
          <a:p>
            <a:pPr eaLnBrk="1" hangingPunct="1"/>
            <a:r>
              <a:rPr lang="fr-BE" sz="3600">
                <a:solidFill>
                  <a:srgbClr val="FFFF00"/>
                </a:solidFill>
              </a:rPr>
              <a:t>Tests in milk at 5 °C</a:t>
            </a:r>
            <a:endParaRPr lang="fr-FR" sz="3600">
              <a:solidFill>
                <a:srgbClr val="FFFF00"/>
              </a:solidFill>
            </a:endParaRPr>
          </a:p>
        </p:txBody>
      </p:sp>
      <p:sp>
        <p:nvSpPr>
          <p:cNvPr id="133123" name="Text Box 2051"/>
          <p:cNvSpPr txBox="1">
            <a:spLocks noChangeArrowheads="1"/>
          </p:cNvSpPr>
          <p:nvPr/>
        </p:nvSpPr>
        <p:spPr bwMode="auto">
          <a:xfrm>
            <a:off x="1066800" y="1524000"/>
            <a:ext cx="8534400" cy="186055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90000" tIns="46800" rIns="90000" bIns="46800">
            <a:spAutoFit/>
          </a:bodyPr>
          <a:lstStyle/>
          <a:p>
            <a:pPr eaLnBrk="1" hangingPunct="1"/>
            <a:r>
              <a:rPr lang="fr-FR" sz="3600">
                <a:solidFill>
                  <a:srgbClr val="66FF33"/>
                </a:solidFill>
                <a:cs typeface="Times New Roman" pitchFamily="20" charset="0"/>
              </a:rPr>
              <a:t> </a:t>
            </a:r>
            <a:r>
              <a:rPr lang="fr-BE" sz="3600">
                <a:solidFill>
                  <a:srgbClr val="66FF33"/>
                </a:solidFill>
                <a:cs typeface="Times New Roman" pitchFamily="20" charset="0"/>
              </a:rPr>
              <a:t>		     </a:t>
            </a:r>
            <a:r>
              <a:rPr lang="en-US" sz="2000" i="1">
                <a:solidFill>
                  <a:srgbClr val="66FF33"/>
                </a:solidFill>
                <a:effectLst>
                  <a:outerShdw blurRad="38100" dist="38100" dir="2700000" algn="tl">
                    <a:srgbClr val="000000"/>
                  </a:outerShdw>
                </a:effectLst>
                <a:cs typeface="Times New Roman" pitchFamily="20" charset="0"/>
              </a:rPr>
              <a:t>ß-galactosidase</a:t>
            </a:r>
            <a:endParaRPr lang="fr-FR" sz="2000">
              <a:solidFill>
                <a:srgbClr val="66FF33"/>
              </a:solidFill>
              <a:effectLst>
                <a:outerShdw blurRad="38100" dist="38100" dir="2700000" algn="tl">
                  <a:srgbClr val="000000"/>
                </a:outerShdw>
              </a:effectLst>
              <a:cs typeface="Times New Roman" pitchFamily="20" charset="0"/>
            </a:endParaRPr>
          </a:p>
          <a:p>
            <a:pPr eaLnBrk="1" hangingPunct="1"/>
            <a:r>
              <a:rPr lang="en-US" sz="2000">
                <a:solidFill>
                  <a:srgbClr val="66FF33"/>
                </a:solidFill>
                <a:effectLst>
                  <a:outerShdw blurRad="38100" dist="38100" dir="2700000" algn="tl">
                    <a:srgbClr val="000000"/>
                  </a:outerShdw>
                </a:effectLst>
                <a:cs typeface="Times New Roman" pitchFamily="20" charset="0"/>
              </a:rPr>
              <a:t>Lactose + H</a:t>
            </a:r>
            <a:r>
              <a:rPr lang="en-US" sz="2000" baseline="-30000">
                <a:solidFill>
                  <a:srgbClr val="66FF33"/>
                </a:solidFill>
                <a:effectLst>
                  <a:outerShdw blurRad="38100" dist="38100" dir="2700000" algn="tl">
                    <a:srgbClr val="000000"/>
                  </a:outerShdw>
                </a:effectLst>
                <a:cs typeface="Times New Roman" pitchFamily="20" charset="0"/>
              </a:rPr>
              <a:t>2</a:t>
            </a:r>
            <a:r>
              <a:rPr lang="en-US" sz="2000">
                <a:solidFill>
                  <a:srgbClr val="66FF33"/>
                </a:solidFill>
                <a:effectLst>
                  <a:outerShdw blurRad="38100" dist="38100" dir="2700000" algn="tl">
                    <a:srgbClr val="000000"/>
                  </a:outerShdw>
                </a:effectLst>
                <a:cs typeface="Times New Roman" pitchFamily="20" charset="0"/>
              </a:rPr>
              <a:t>O 				D-glucose + D-galactose</a:t>
            </a:r>
            <a:endParaRPr lang="fr-FR" sz="2000">
              <a:solidFill>
                <a:srgbClr val="66FF33"/>
              </a:solidFill>
              <a:effectLst>
                <a:outerShdw blurRad="38100" dist="38100" dir="2700000" algn="tl">
                  <a:srgbClr val="000000"/>
                </a:outerShdw>
              </a:effectLst>
              <a:cs typeface="Times New Roman" pitchFamily="20" charset="0"/>
            </a:endParaRPr>
          </a:p>
          <a:p>
            <a:pPr eaLnBrk="1" hangingPunct="1"/>
            <a:r>
              <a:rPr lang="en-US" sz="2000">
                <a:solidFill>
                  <a:srgbClr val="66FF33"/>
                </a:solidFill>
                <a:effectLst>
                  <a:outerShdw blurRad="38100" dist="38100" dir="2700000" algn="tl">
                    <a:srgbClr val="000000"/>
                  </a:outerShdw>
                </a:effectLst>
                <a:cs typeface="Times New Roman" pitchFamily="20" charset="0"/>
              </a:rPr>
              <a:t> </a:t>
            </a:r>
            <a:r>
              <a:rPr lang="fr-BE" sz="2000">
                <a:solidFill>
                  <a:srgbClr val="66FF33"/>
                </a:solidFill>
                <a:effectLst>
                  <a:outerShdw blurRad="38100" dist="38100" dir="2700000" algn="tl">
                    <a:srgbClr val="000000"/>
                  </a:outerShdw>
                </a:effectLst>
                <a:cs typeface="Times New Roman" pitchFamily="20" charset="0"/>
              </a:rPr>
              <a:t>			</a:t>
            </a:r>
            <a:r>
              <a:rPr lang="fr-BE" sz="2000" i="1">
                <a:solidFill>
                  <a:srgbClr val="66FF33"/>
                </a:solidFill>
                <a:effectLst>
                  <a:outerShdw blurRad="38100" dist="38100" dir="2700000" algn="tl">
                    <a:srgbClr val="000000"/>
                  </a:outerShdw>
                </a:effectLst>
                <a:cs typeface="Times New Roman" pitchFamily="20" charset="0"/>
              </a:rPr>
              <a:t>Gal-DH</a:t>
            </a:r>
            <a:endParaRPr lang="fr-BE" sz="2000">
              <a:solidFill>
                <a:srgbClr val="66FF33"/>
              </a:solidFill>
              <a:effectLst>
                <a:outerShdw blurRad="38100" dist="38100" dir="2700000" algn="tl">
                  <a:srgbClr val="000000"/>
                </a:outerShdw>
              </a:effectLst>
              <a:cs typeface="Times New Roman" pitchFamily="20" charset="0"/>
            </a:endParaRPr>
          </a:p>
          <a:p>
            <a:pPr eaLnBrk="1" hangingPunct="1"/>
            <a:r>
              <a:rPr lang="fr-BE" sz="2000">
                <a:solidFill>
                  <a:srgbClr val="66FF33"/>
                </a:solidFill>
                <a:effectLst>
                  <a:outerShdw blurRad="38100" dist="38100" dir="2700000" algn="tl">
                    <a:srgbClr val="000000"/>
                  </a:outerShdw>
                </a:effectLst>
                <a:cs typeface="Times New Roman" pitchFamily="20" charset="0"/>
              </a:rPr>
              <a:t>D-galactose + NAD</a:t>
            </a:r>
            <a:r>
              <a:rPr lang="fr-BE" sz="2000" baseline="30000">
                <a:solidFill>
                  <a:srgbClr val="66FF33"/>
                </a:solidFill>
                <a:effectLst>
                  <a:outerShdw blurRad="38100" dist="38100" dir="2700000" algn="tl">
                    <a:srgbClr val="000000"/>
                  </a:outerShdw>
                </a:effectLst>
                <a:cs typeface="Times New Roman" pitchFamily="20" charset="0"/>
              </a:rPr>
              <a:t>+            		                   </a:t>
            </a:r>
            <a:r>
              <a:rPr lang="fr-BE" sz="2000">
                <a:solidFill>
                  <a:srgbClr val="66FF33"/>
                </a:solidFill>
                <a:effectLst>
                  <a:outerShdw blurRad="38100" dist="38100" dir="2700000" algn="tl">
                    <a:srgbClr val="000000"/>
                  </a:outerShdw>
                </a:effectLst>
                <a:cs typeface="Times New Roman" pitchFamily="20" charset="0"/>
              </a:rPr>
              <a:t>3-D-galactonolactone + NADH + H</a:t>
            </a:r>
            <a:r>
              <a:rPr lang="fr-BE" sz="2000" baseline="30000">
                <a:solidFill>
                  <a:srgbClr val="66FF33"/>
                </a:solidFill>
                <a:effectLst>
                  <a:outerShdw blurRad="38100" dist="38100" dir="2700000" algn="tl">
                    <a:srgbClr val="000000"/>
                  </a:outerShdw>
                </a:effectLst>
                <a:cs typeface="Times New Roman" pitchFamily="20" charset="0"/>
              </a:rPr>
              <a:t>+</a:t>
            </a:r>
            <a:endParaRPr lang="fr-FR" sz="2000">
              <a:solidFill>
                <a:srgbClr val="66FF33"/>
              </a:solidFill>
              <a:effectLst>
                <a:outerShdw blurRad="38100" dist="38100" dir="2700000" algn="tl">
                  <a:srgbClr val="000000"/>
                </a:outerShdw>
              </a:effectLst>
              <a:cs typeface="Times New Roman" pitchFamily="20" charset="0"/>
            </a:endParaRPr>
          </a:p>
          <a:p>
            <a:pPr eaLnBrk="1" hangingPunct="1"/>
            <a:r>
              <a:rPr lang="fr-BE" sz="2000" baseline="30000">
                <a:solidFill>
                  <a:srgbClr val="66FF33"/>
                </a:solidFill>
                <a:cs typeface="Times New Roman" pitchFamily="20" charset="0"/>
              </a:rPr>
              <a:t> </a:t>
            </a:r>
            <a:endParaRPr lang="fr-FR" sz="2000">
              <a:solidFill>
                <a:srgbClr val="66FF33"/>
              </a:solidFill>
              <a:cs typeface="Times New Roman" pitchFamily="20" charset="0"/>
            </a:endParaRPr>
          </a:p>
        </p:txBody>
      </p:sp>
      <p:sp>
        <p:nvSpPr>
          <p:cNvPr id="38916" name="Rectangle 2052"/>
          <p:cNvSpPr>
            <a:spLocks noChangeArrowheads="1"/>
          </p:cNvSpPr>
          <p:nvPr/>
        </p:nvSpPr>
        <p:spPr bwMode="auto">
          <a:xfrm>
            <a:off x="0" y="274638"/>
            <a:ext cx="9144000" cy="792162"/>
          </a:xfrm>
          <a:prstGeom prst="rect">
            <a:avLst/>
          </a:prstGeom>
          <a:noFill/>
          <a:ln w="12700" cap="sq">
            <a:noFill/>
            <a:miter lim="800000"/>
            <a:headEnd type="none" w="sm" len="sm"/>
            <a:tailEnd type="none" w="sm" len="sm"/>
          </a:ln>
        </p:spPr>
        <p:txBody>
          <a:bodyPr lIns="90000" tIns="46800" rIns="90000" bIns="46800">
            <a:spAutoFit/>
          </a:bodyPr>
          <a:lstStyle/>
          <a:p>
            <a:pPr algn="just"/>
            <a:r>
              <a:rPr lang="fr-BE" sz="1000">
                <a:cs typeface="Times New Roman" pitchFamily="20" charset="0"/>
              </a:rPr>
              <a:t> </a:t>
            </a:r>
            <a:endParaRPr lang="fr-BE" sz="1200">
              <a:cs typeface="Times New Roman" pitchFamily="20" charset="0"/>
            </a:endParaRPr>
          </a:p>
          <a:p>
            <a:r>
              <a:rPr lang="fr-BE" sz="1200">
                <a:cs typeface="Times New Roman" pitchFamily="20" charset="0"/>
              </a:rPr>
              <a:t> </a:t>
            </a:r>
            <a:endParaRPr lang="fr-FR" sz="1200">
              <a:cs typeface="Times New Roman" pitchFamily="20" charset="0"/>
            </a:endParaRPr>
          </a:p>
          <a:p>
            <a:endParaRPr lang="fr-FR">
              <a:cs typeface="Times New Roman" pitchFamily="20" charset="0"/>
            </a:endParaRPr>
          </a:p>
        </p:txBody>
      </p:sp>
      <p:sp>
        <p:nvSpPr>
          <p:cNvPr id="133125" name="Line 2053"/>
          <p:cNvSpPr>
            <a:spLocks noChangeShapeType="1"/>
          </p:cNvSpPr>
          <p:nvPr/>
        </p:nvSpPr>
        <p:spPr bwMode="auto">
          <a:xfrm>
            <a:off x="3429000" y="2286000"/>
            <a:ext cx="1828800" cy="1588"/>
          </a:xfrm>
          <a:prstGeom prst="line">
            <a:avLst/>
          </a:prstGeom>
          <a:noFill/>
          <a:ln w="12700" cap="sq">
            <a:solidFill>
              <a:srgbClr val="99FF33"/>
            </a:solidFill>
            <a:round/>
            <a:headEnd type="none" w="sm" len="sm"/>
            <a:tailEnd type="triangle" w="sm" len="sm"/>
          </a:ln>
          <a:effectLst>
            <a:outerShdw blurRad="63500" dist="38099" dir="2700000" algn="ctr" rotWithShape="0">
              <a:schemeClr val="bg2">
                <a:alpha val="74998"/>
              </a:schemeClr>
            </a:outerShdw>
          </a:effectLst>
        </p:spPr>
        <p:txBody>
          <a:bodyPr wrap="none" lIns="90000" tIns="46800" rIns="90000" bIns="46800">
            <a:spAutoFit/>
          </a:bodyPr>
          <a:lstStyle/>
          <a:p>
            <a:pPr>
              <a:defRPr/>
            </a:pPr>
            <a:endParaRPr lang="en-US">
              <a:ea typeface="+mn-ea"/>
            </a:endParaRPr>
          </a:p>
        </p:txBody>
      </p:sp>
      <p:sp>
        <p:nvSpPr>
          <p:cNvPr id="133126" name="Line 2054"/>
          <p:cNvSpPr>
            <a:spLocks noChangeShapeType="1"/>
          </p:cNvSpPr>
          <p:nvPr/>
        </p:nvSpPr>
        <p:spPr bwMode="auto">
          <a:xfrm>
            <a:off x="3505200" y="2895600"/>
            <a:ext cx="1828800" cy="1588"/>
          </a:xfrm>
          <a:prstGeom prst="line">
            <a:avLst/>
          </a:prstGeom>
          <a:noFill/>
          <a:ln w="12700" cap="sq">
            <a:solidFill>
              <a:srgbClr val="99FF33"/>
            </a:solidFill>
            <a:round/>
            <a:headEnd type="none" w="sm" len="sm"/>
            <a:tailEnd type="triangle" w="sm" len="sm"/>
          </a:ln>
          <a:effectLst>
            <a:outerShdw blurRad="63500" dist="38099" dir="2700000" algn="ctr" rotWithShape="0">
              <a:schemeClr val="bg2">
                <a:alpha val="74998"/>
              </a:schemeClr>
            </a:outerShdw>
          </a:effectLst>
        </p:spPr>
        <p:txBody>
          <a:bodyPr lIns="90000" tIns="46800" rIns="90000" bIns="46800">
            <a:spAutoFit/>
          </a:bodyPr>
          <a:lstStyle/>
          <a:p>
            <a:pPr>
              <a:defRPr/>
            </a:pPr>
            <a:endParaRPr lang="en-US">
              <a:ea typeface="+mn-ea"/>
            </a:endParaRPr>
          </a:p>
        </p:txBody>
      </p:sp>
      <p:sp>
        <p:nvSpPr>
          <p:cNvPr id="133127" name="Text Box 2055"/>
          <p:cNvSpPr txBox="1">
            <a:spLocks noChangeArrowheads="1"/>
          </p:cNvSpPr>
          <p:nvPr/>
        </p:nvSpPr>
        <p:spPr bwMode="auto">
          <a:xfrm>
            <a:off x="762000" y="3810000"/>
            <a:ext cx="9372600" cy="19208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90000" tIns="46800" rIns="90000" bIns="46800">
            <a:spAutoFit/>
          </a:bodyPr>
          <a:lstStyle/>
          <a:p>
            <a:pPr eaLnBrk="1" hangingPunct="1"/>
            <a:r>
              <a:rPr lang="fr-FR" sz="2000">
                <a:solidFill>
                  <a:srgbClr val="FFFF00"/>
                </a:solidFill>
                <a:effectLst>
                  <a:outerShdw blurRad="38100" dist="38100" dir="2700000" algn="tl">
                    <a:srgbClr val="000000"/>
                  </a:outerShdw>
                </a:effectLst>
                <a:sym typeface="Symbol" pitchFamily="20" charset="2"/>
              </a:rPr>
              <a:t></a:t>
            </a:r>
            <a:r>
              <a:rPr lang="fr-BE" sz="2000">
                <a:solidFill>
                  <a:srgbClr val="FFFF00"/>
                </a:solidFill>
                <a:effectLst>
                  <a:outerShdw blurRad="38100" dist="38100" dir="2700000" algn="tl">
                    <a:srgbClr val="000000"/>
                  </a:outerShdw>
                </a:effectLst>
                <a:sym typeface="Symbol" pitchFamily="20" charset="2"/>
              </a:rPr>
              <a:t>-galactosidase	 [Lactose ]	Free[D-galactose]	 [Lactose] hydrolysed</a:t>
            </a:r>
          </a:p>
          <a:p>
            <a:pPr eaLnBrk="1" hangingPunct="1"/>
            <a:r>
              <a:rPr lang="fr-BE" sz="2000">
                <a:solidFill>
                  <a:srgbClr val="FFFF00"/>
                </a:solidFill>
                <a:effectLst>
                  <a:outerShdw blurRad="38100" dist="38100" dir="2700000" algn="tl">
                    <a:srgbClr val="000000"/>
                  </a:outerShdw>
                </a:effectLst>
                <a:sym typeface="Symbol" pitchFamily="20" charset="2"/>
              </a:rPr>
              <a:t>		    (mg/l) 	         (mg/l)   			(mg/l)</a:t>
            </a:r>
          </a:p>
          <a:p>
            <a:pPr eaLnBrk="1" hangingPunct="1"/>
            <a:endParaRPr lang="fr-BE" sz="2000">
              <a:solidFill>
                <a:srgbClr val="FFFF00"/>
              </a:solidFill>
              <a:effectLst>
                <a:outerShdw blurRad="38100" dist="38100" dir="2700000" algn="tl">
                  <a:srgbClr val="000000"/>
                </a:outerShdw>
              </a:effectLst>
              <a:sym typeface="Symbol" pitchFamily="20" charset="2"/>
            </a:endParaRPr>
          </a:p>
          <a:p>
            <a:pPr eaLnBrk="1" hangingPunct="1"/>
            <a:r>
              <a:rPr lang="fr-BE" sz="2000" i="1">
                <a:solidFill>
                  <a:srgbClr val="99CCFF"/>
                </a:solidFill>
                <a:effectLst>
                  <a:outerShdw blurRad="38100" dist="38100" dir="2700000" algn="tl">
                    <a:srgbClr val="000000"/>
                  </a:outerShdw>
                </a:effectLst>
                <a:sym typeface="Symbol" pitchFamily="20" charset="2"/>
              </a:rPr>
              <a:t>P. haloplanktis	    </a:t>
            </a:r>
            <a:r>
              <a:rPr lang="fr-BE" sz="2000">
                <a:solidFill>
                  <a:srgbClr val="99CCFF"/>
                </a:solidFill>
                <a:effectLst>
                  <a:outerShdw blurRad="38100" dist="38100" dir="2700000" algn="tl">
                    <a:srgbClr val="000000"/>
                  </a:outerShdw>
                </a:effectLst>
                <a:sym typeface="Symbol" pitchFamily="20" charset="2"/>
              </a:rPr>
              <a:t>0.778		          0.135		 	0.256</a:t>
            </a:r>
          </a:p>
          <a:p>
            <a:pPr eaLnBrk="1" hangingPunct="1"/>
            <a:endParaRPr lang="fr-BE" sz="2000">
              <a:solidFill>
                <a:srgbClr val="99CCFF"/>
              </a:solidFill>
              <a:effectLst>
                <a:outerShdw blurRad="38100" dist="38100" dir="2700000" algn="tl">
                  <a:srgbClr val="000000"/>
                </a:outerShdw>
              </a:effectLst>
              <a:sym typeface="Symbol" pitchFamily="20" charset="2"/>
            </a:endParaRPr>
          </a:p>
          <a:p>
            <a:pPr eaLnBrk="1" hangingPunct="1"/>
            <a:r>
              <a:rPr lang="fr-BE" sz="2000">
                <a:solidFill>
                  <a:schemeClr val="hlink"/>
                </a:solidFill>
                <a:effectLst>
                  <a:outerShdw blurRad="38100" dist="38100" dir="2700000" algn="tl">
                    <a:srgbClr val="000000"/>
                  </a:outerShdw>
                </a:effectLst>
                <a:sym typeface="Symbol" pitchFamily="20" charset="2"/>
              </a:rPr>
              <a:t>Maxilact		    0.770		          0.049		 	0.093 </a:t>
            </a:r>
            <a:endParaRPr lang="fr-FR" sz="2000">
              <a:solidFill>
                <a:schemeClr val="hlink"/>
              </a:solidFill>
              <a:effectLst>
                <a:outerShdw blurRad="38100" dist="38100" dir="2700000" algn="tl">
                  <a:srgbClr val="000000"/>
                </a:outerShdw>
              </a:effectLst>
              <a:sym typeface="Symbol" pitchFamily="20" charset="2"/>
            </a:endParaRPr>
          </a:p>
        </p:txBody>
      </p:sp>
      <p:sp>
        <p:nvSpPr>
          <p:cNvPr id="133128" name="Line 2056"/>
          <p:cNvSpPr>
            <a:spLocks noChangeShapeType="1"/>
          </p:cNvSpPr>
          <p:nvPr/>
        </p:nvSpPr>
        <p:spPr bwMode="auto">
          <a:xfrm>
            <a:off x="533400" y="4648200"/>
            <a:ext cx="9296400" cy="0"/>
          </a:xfrm>
          <a:prstGeom prst="line">
            <a:avLst/>
          </a:prstGeom>
          <a:noFill/>
          <a:ln w="28575" cap="sq">
            <a:solidFill>
              <a:srgbClr val="FFFF00"/>
            </a:solidFill>
            <a:round/>
            <a:headEnd type="none" w="sm" len="sm"/>
            <a:tailEnd type="none" w="sm" len="sm"/>
          </a:ln>
          <a:effectLst>
            <a:outerShdw blurRad="63500" dist="38099" dir="2700000" algn="ctr" rotWithShape="0">
              <a:schemeClr val="bg2">
                <a:alpha val="74998"/>
              </a:schemeClr>
            </a:outerShdw>
          </a:effectLst>
        </p:spPr>
        <p:txBody>
          <a:bodyPr lIns="90000" tIns="46800" rIns="90000" bIns="46800">
            <a:spAutoFit/>
          </a:bodyPr>
          <a:lstStyle/>
          <a:p>
            <a:pPr>
              <a:defRPr/>
            </a:pPr>
            <a:endParaRPr lang="en-US">
              <a:ea typeface="+mn-ea"/>
            </a:endParaRPr>
          </a:p>
        </p:txBody>
      </p:sp>
      <p:sp>
        <p:nvSpPr>
          <p:cNvPr id="133129" name="Rectangle 2057"/>
          <p:cNvSpPr>
            <a:spLocks noChangeArrowheads="1"/>
          </p:cNvSpPr>
          <p:nvPr/>
        </p:nvSpPr>
        <p:spPr bwMode="auto">
          <a:xfrm>
            <a:off x="533400" y="3810000"/>
            <a:ext cx="9296400" cy="2438400"/>
          </a:xfrm>
          <a:prstGeom prst="rect">
            <a:avLst/>
          </a:prstGeom>
          <a:noFill/>
          <a:ln w="28575" cap="sq">
            <a:solidFill>
              <a:srgbClr val="FFFF00"/>
            </a:solidFill>
            <a:miter lim="800000"/>
            <a:headEnd type="none" w="sm" len="sm"/>
            <a:tailEnd type="none" w="sm" len="sm"/>
          </a:ln>
          <a:effectLst>
            <a:outerShdw blurRad="63500" dist="38099" dir="2700000" algn="ctr" rotWithShape="0">
              <a:schemeClr val="bg2">
                <a:alpha val="74998"/>
              </a:schemeClr>
            </a:outerShdw>
          </a:effectLst>
        </p:spPr>
        <p:txBody>
          <a:bodyPr wrap="none" anchor="ctr"/>
          <a:lstStyle/>
          <a:p>
            <a:endParaRPr lang="en-US"/>
          </a:p>
        </p:txBody>
      </p:sp>
      <p:pic>
        <p:nvPicPr>
          <p:cNvPr id="38922" name="Picture 2058"/>
          <p:cNvPicPr>
            <a:picLocks noChangeAspect="1" noChangeArrowheads="1"/>
          </p:cNvPicPr>
          <p:nvPr/>
        </p:nvPicPr>
        <p:blipFill>
          <a:blip r:embed="rId2"/>
          <a:srcRect/>
          <a:stretch>
            <a:fillRect/>
          </a:stretch>
        </p:blipFill>
        <p:spPr bwMode="auto">
          <a:xfrm>
            <a:off x="8991600" y="36513"/>
            <a:ext cx="1266825" cy="118268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52400" y="609600"/>
            <a:ext cx="9982200" cy="1143000"/>
          </a:xfrm>
        </p:spPr>
        <p:txBody>
          <a:bodyPr/>
          <a:lstStyle/>
          <a:p>
            <a:r>
              <a:rPr lang="fr-BE" sz="3200" b="1" smtClean="0">
                <a:solidFill>
                  <a:srgbClr val="FFFF00"/>
                </a:solidFill>
              </a:rPr>
              <a:t>Isomerisation of D-galactose into D-tagatose (sweetener)</a:t>
            </a:r>
            <a:endParaRPr lang="fr-FR" sz="3200" b="1" smtClean="0">
              <a:solidFill>
                <a:srgbClr val="FFFF00"/>
              </a:solidFill>
            </a:endParaRPr>
          </a:p>
        </p:txBody>
      </p:sp>
      <p:pic>
        <p:nvPicPr>
          <p:cNvPr id="39940" name="Picture 3"/>
          <p:cNvPicPr>
            <a:picLocks noChangeAspect="1" noChangeArrowheads="1"/>
          </p:cNvPicPr>
          <p:nvPr/>
        </p:nvPicPr>
        <p:blipFill>
          <a:blip r:embed="rId3"/>
          <a:srcRect/>
          <a:stretch>
            <a:fillRect/>
          </a:stretch>
        </p:blipFill>
        <p:spPr bwMode="auto">
          <a:xfrm>
            <a:off x="762000" y="2438400"/>
            <a:ext cx="2381250" cy="1981200"/>
          </a:xfrm>
          <a:prstGeom prst="rect">
            <a:avLst/>
          </a:prstGeom>
          <a:noFill/>
          <a:ln w="12700" cap="sq">
            <a:noFill/>
            <a:miter lim="800000"/>
            <a:headEnd type="none" w="sm" len="sm"/>
            <a:tailEnd type="none" w="sm" len="sm"/>
          </a:ln>
        </p:spPr>
      </p:pic>
      <p:graphicFrame>
        <p:nvGraphicFramePr>
          <p:cNvPr id="39938" name="Object 2"/>
          <p:cNvGraphicFramePr>
            <a:graphicFrameLocks noChangeAspect="1"/>
          </p:cNvGraphicFramePr>
          <p:nvPr/>
        </p:nvGraphicFramePr>
        <p:xfrm>
          <a:off x="6096000" y="2438400"/>
          <a:ext cx="3200400" cy="1981200"/>
        </p:xfrm>
        <a:graphic>
          <a:graphicData uri="http://schemas.openxmlformats.org/presentationml/2006/ole">
            <p:oleObj spid="_x0000_s39938" name="Photo Editor Photo" r:id="rId4" imgW="5668166" imgH="5668166" progId="">
              <p:embed/>
            </p:oleObj>
          </a:graphicData>
        </a:graphic>
      </p:graphicFrame>
      <p:sp>
        <p:nvSpPr>
          <p:cNvPr id="39941" name="Text Box 10"/>
          <p:cNvSpPr txBox="1">
            <a:spLocks noChangeArrowheads="1"/>
          </p:cNvSpPr>
          <p:nvPr/>
        </p:nvSpPr>
        <p:spPr bwMode="auto">
          <a:xfrm>
            <a:off x="914400" y="5105400"/>
            <a:ext cx="1905000" cy="457200"/>
          </a:xfrm>
          <a:prstGeom prst="rect">
            <a:avLst/>
          </a:prstGeom>
          <a:noFill/>
          <a:ln w="12700" cap="sq">
            <a:noFill/>
            <a:miter lim="800000"/>
            <a:headEnd type="none" w="sm" len="sm"/>
            <a:tailEnd type="none" w="sm" len="sm"/>
          </a:ln>
        </p:spPr>
        <p:txBody>
          <a:bodyPr>
            <a:spAutoFit/>
          </a:bodyPr>
          <a:lstStyle/>
          <a:p>
            <a:pPr>
              <a:spcBef>
                <a:spcPct val="50000"/>
              </a:spcBef>
            </a:pPr>
            <a:endParaRPr lang="en-US"/>
          </a:p>
        </p:txBody>
      </p:sp>
      <p:sp>
        <p:nvSpPr>
          <p:cNvPr id="39942" name="Text Box 11"/>
          <p:cNvSpPr txBox="1">
            <a:spLocks noChangeArrowheads="1"/>
          </p:cNvSpPr>
          <p:nvPr/>
        </p:nvSpPr>
        <p:spPr bwMode="auto">
          <a:xfrm>
            <a:off x="990600" y="4800600"/>
            <a:ext cx="17526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D-galactose</a:t>
            </a:r>
            <a:endParaRPr lang="fr-FR"/>
          </a:p>
        </p:txBody>
      </p:sp>
      <p:sp>
        <p:nvSpPr>
          <p:cNvPr id="39943" name="Text Box 12"/>
          <p:cNvSpPr txBox="1">
            <a:spLocks noChangeArrowheads="1"/>
          </p:cNvSpPr>
          <p:nvPr/>
        </p:nvSpPr>
        <p:spPr bwMode="auto">
          <a:xfrm>
            <a:off x="6705600" y="4800600"/>
            <a:ext cx="1905000" cy="457200"/>
          </a:xfrm>
          <a:prstGeom prst="rect">
            <a:avLst/>
          </a:prstGeom>
          <a:noFill/>
          <a:ln w="12700" cap="sq">
            <a:noFill/>
            <a:miter lim="800000"/>
            <a:headEnd type="none" w="sm" len="sm"/>
            <a:tailEnd type="none" w="sm" len="sm"/>
          </a:ln>
        </p:spPr>
        <p:txBody>
          <a:bodyPr>
            <a:spAutoFit/>
          </a:bodyPr>
          <a:lstStyle/>
          <a:p>
            <a:pPr>
              <a:spcBef>
                <a:spcPct val="50000"/>
              </a:spcBef>
            </a:pPr>
            <a:r>
              <a:rPr lang="fr-BE"/>
              <a:t>D-tagatose</a:t>
            </a:r>
            <a:endParaRPr lang="fr-FR"/>
          </a:p>
        </p:txBody>
      </p:sp>
      <p:sp>
        <p:nvSpPr>
          <p:cNvPr id="39944" name="AutoShape 15"/>
          <p:cNvSpPr>
            <a:spLocks noChangeArrowheads="1"/>
          </p:cNvSpPr>
          <p:nvPr/>
        </p:nvSpPr>
        <p:spPr bwMode="auto">
          <a:xfrm>
            <a:off x="3886200" y="3429000"/>
            <a:ext cx="1828800" cy="304800"/>
          </a:xfrm>
          <a:prstGeom prst="rightArrow">
            <a:avLst>
              <a:gd name="adj1" fmla="val 50000"/>
              <a:gd name="adj2" fmla="val 150000"/>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39945" name="Text Box 16"/>
          <p:cNvSpPr txBox="1">
            <a:spLocks noChangeArrowheads="1"/>
          </p:cNvSpPr>
          <p:nvPr/>
        </p:nvSpPr>
        <p:spPr bwMode="auto">
          <a:xfrm>
            <a:off x="3962400" y="2971800"/>
            <a:ext cx="1447800" cy="457200"/>
          </a:xfrm>
          <a:prstGeom prst="rect">
            <a:avLst/>
          </a:prstGeom>
          <a:noFill/>
          <a:ln w="12700" cap="sq">
            <a:noFill/>
            <a:miter lim="800000"/>
            <a:headEnd type="none" w="sm" len="sm"/>
            <a:tailEnd type="none" w="sm" len="sm"/>
          </a:ln>
        </p:spPr>
        <p:txBody>
          <a:bodyPr>
            <a:spAutoFit/>
          </a:bodyPr>
          <a:lstStyle/>
          <a:p>
            <a:pPr>
              <a:spcBef>
                <a:spcPct val="50000"/>
              </a:spcBef>
            </a:pPr>
            <a:r>
              <a:rPr lang="fr-BE" b="1">
                <a:solidFill>
                  <a:srgbClr val="66FF33"/>
                </a:solidFill>
              </a:rPr>
              <a:t>Ca(OH)</a:t>
            </a:r>
            <a:r>
              <a:rPr lang="fr-BE" b="1" baseline="-25000">
                <a:solidFill>
                  <a:srgbClr val="66FF33"/>
                </a:solidFill>
              </a:rPr>
              <a:t>2</a:t>
            </a:r>
            <a:endParaRPr lang="fr-FR" b="1">
              <a:solidFill>
                <a:srgbClr val="66FF33"/>
              </a:solidFill>
            </a:endParaRPr>
          </a:p>
        </p:txBody>
      </p:sp>
      <p:pic>
        <p:nvPicPr>
          <p:cNvPr id="39946" name="Picture 17"/>
          <p:cNvPicPr>
            <a:picLocks noChangeAspect="1" noChangeArrowheads="1"/>
          </p:cNvPicPr>
          <p:nvPr/>
        </p:nvPicPr>
        <p:blipFill>
          <a:blip r:embed="rId5"/>
          <a:srcRect/>
          <a:stretch>
            <a:fillRect/>
          </a:stretch>
        </p:blipFill>
        <p:spPr bwMode="auto">
          <a:xfrm>
            <a:off x="8763000" y="5434013"/>
            <a:ext cx="1524000" cy="142398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sz="quarter"/>
          </p:nvPr>
        </p:nvSpPr>
        <p:spPr>
          <a:xfrm>
            <a:off x="952500" y="-100013"/>
            <a:ext cx="9258300" cy="1139826"/>
          </a:xfrm>
        </p:spPr>
        <p:txBody>
          <a:bodyPr/>
          <a:lstStyle/>
          <a:p>
            <a:r>
              <a:rPr lang="fr-BE" sz="4000" smtClean="0">
                <a:solidFill>
                  <a:srgbClr val="FFFF00"/>
                </a:solidFill>
              </a:rPr>
              <a:t>3D – Structure of cold-adapted xylanase</a:t>
            </a:r>
          </a:p>
        </p:txBody>
      </p:sp>
      <p:pic>
        <p:nvPicPr>
          <p:cNvPr id="40963" name="xyl-fold.avi">
            <a:hlinkClick r:id="" action="ppaction://media"/>
          </p:cNvPr>
          <p:cNvPicPr>
            <a:picLocks noGrp="1" noChangeAspect="1" noChangeArrowheads="1"/>
          </p:cNvPicPr>
          <p:nvPr>
            <p:ph sz="quarter" idx="1"/>
            <a:quickTimeFile r:link="rId1"/>
          </p:nvPr>
        </p:nvPicPr>
        <p:blipFill>
          <a:blip r:embed="rId4"/>
          <a:srcRect/>
          <a:stretch>
            <a:fillRect/>
          </a:stretch>
        </p:blipFill>
        <p:spPr>
          <a:xfrm>
            <a:off x="950913" y="704850"/>
            <a:ext cx="4154487" cy="4019550"/>
          </a:xfrm>
        </p:spPr>
      </p:pic>
      <p:grpSp>
        <p:nvGrpSpPr>
          <p:cNvPr id="2" name="Group 4"/>
          <p:cNvGrpSpPr>
            <a:grpSpLocks/>
          </p:cNvGrpSpPr>
          <p:nvPr/>
        </p:nvGrpSpPr>
        <p:grpSpPr bwMode="auto">
          <a:xfrm>
            <a:off x="1214438" y="4794250"/>
            <a:ext cx="4729162" cy="1987550"/>
            <a:chOff x="204" y="2795"/>
            <a:chExt cx="3154" cy="1574"/>
          </a:xfrm>
        </p:grpSpPr>
        <p:sp>
          <p:nvSpPr>
            <p:cNvPr id="40971" name="Rectangle 5"/>
            <p:cNvSpPr>
              <a:spLocks noChangeArrowheads="1"/>
            </p:cNvSpPr>
            <p:nvPr/>
          </p:nvSpPr>
          <p:spPr bwMode="auto">
            <a:xfrm>
              <a:off x="2151" y="4128"/>
              <a:ext cx="1207" cy="241"/>
            </a:xfrm>
            <a:prstGeom prst="rect">
              <a:avLst/>
            </a:prstGeom>
            <a:noFill/>
            <a:ln w="9525">
              <a:noFill/>
              <a:miter lim="800000"/>
              <a:headEnd/>
              <a:tailEnd/>
            </a:ln>
          </p:spPr>
          <p:txBody>
            <a:bodyPr wrap="none">
              <a:spAutoFit/>
            </a:bodyPr>
            <a:lstStyle/>
            <a:p>
              <a:pPr eaLnBrk="1" hangingPunct="1"/>
              <a:r>
                <a:rPr lang="fr-BE" sz="1400" b="1">
                  <a:latin typeface="Arial" charset="0"/>
                </a:rPr>
                <a:t>Family 11 Xylanase</a:t>
              </a:r>
            </a:p>
          </p:txBody>
        </p:sp>
        <p:grpSp>
          <p:nvGrpSpPr>
            <p:cNvPr id="40972" name="Group 6"/>
            <p:cNvGrpSpPr>
              <a:grpSpLocks/>
            </p:cNvGrpSpPr>
            <p:nvPr/>
          </p:nvGrpSpPr>
          <p:grpSpPr bwMode="auto">
            <a:xfrm>
              <a:off x="204" y="2850"/>
              <a:ext cx="1462" cy="1519"/>
              <a:chOff x="204" y="2850"/>
              <a:chExt cx="1462" cy="1519"/>
            </a:xfrm>
          </p:grpSpPr>
          <p:pic>
            <p:nvPicPr>
              <p:cNvPr id="40974" name="Picture 7" descr="S Lividans F10 Pymol 2 RBG"/>
              <p:cNvPicPr>
                <a:picLocks noChangeAspect="1" noChangeArrowheads="1"/>
              </p:cNvPicPr>
              <p:nvPr/>
            </p:nvPicPr>
            <p:blipFill>
              <a:blip r:embed="rId5"/>
              <a:srcRect l="18193" t="6921" r="22552" b="6921"/>
              <a:stretch>
                <a:fillRect/>
              </a:stretch>
            </p:blipFill>
            <p:spPr bwMode="auto">
              <a:xfrm>
                <a:off x="204" y="2850"/>
                <a:ext cx="1462" cy="1170"/>
              </a:xfrm>
              <a:prstGeom prst="rect">
                <a:avLst/>
              </a:prstGeom>
              <a:noFill/>
              <a:ln w="9525">
                <a:noFill/>
                <a:miter lim="800000"/>
                <a:headEnd/>
                <a:tailEnd/>
              </a:ln>
            </p:spPr>
          </p:pic>
          <p:sp>
            <p:nvSpPr>
              <p:cNvPr id="40975" name="Text Box 8"/>
              <p:cNvSpPr txBox="1">
                <a:spLocks noChangeArrowheads="1"/>
              </p:cNvSpPr>
              <p:nvPr/>
            </p:nvSpPr>
            <p:spPr bwMode="auto">
              <a:xfrm>
                <a:off x="403" y="4128"/>
                <a:ext cx="1207" cy="241"/>
              </a:xfrm>
              <a:prstGeom prst="rect">
                <a:avLst/>
              </a:prstGeom>
              <a:noFill/>
              <a:ln w="9525">
                <a:noFill/>
                <a:miter lim="800000"/>
                <a:headEnd/>
                <a:tailEnd/>
              </a:ln>
            </p:spPr>
            <p:txBody>
              <a:bodyPr wrap="none">
                <a:spAutoFit/>
              </a:bodyPr>
              <a:lstStyle/>
              <a:p>
                <a:pPr eaLnBrk="1" hangingPunct="1"/>
                <a:r>
                  <a:rPr lang="fr-BE" sz="1400" b="1">
                    <a:latin typeface="Arial" charset="0"/>
                  </a:rPr>
                  <a:t>Family 10 Xylanase</a:t>
                </a:r>
              </a:p>
            </p:txBody>
          </p:sp>
        </p:grpSp>
        <p:pic>
          <p:nvPicPr>
            <p:cNvPr id="40973" name="Picture 9" descr="T reesei F11 Pymol 3 RBG"/>
            <p:cNvPicPr>
              <a:picLocks noChangeAspect="1" noChangeArrowheads="1"/>
            </p:cNvPicPr>
            <p:nvPr/>
          </p:nvPicPr>
          <p:blipFill>
            <a:blip r:embed="rId6"/>
            <a:srcRect l="23579" t="6599" r="27382"/>
            <a:stretch>
              <a:fillRect/>
            </a:stretch>
          </p:blipFill>
          <p:spPr bwMode="auto">
            <a:xfrm>
              <a:off x="2123" y="2795"/>
              <a:ext cx="1165" cy="1225"/>
            </a:xfrm>
            <a:prstGeom prst="rect">
              <a:avLst/>
            </a:prstGeom>
            <a:noFill/>
            <a:ln w="9525">
              <a:noFill/>
              <a:miter lim="800000"/>
              <a:headEnd/>
              <a:tailEnd/>
            </a:ln>
          </p:spPr>
        </p:pic>
      </p:grpSp>
      <p:pic>
        <p:nvPicPr>
          <p:cNvPr id="40965" name="Picture 10" descr="pXyl WT 1H13"/>
          <p:cNvPicPr>
            <a:picLocks noChangeAspect="1" noChangeArrowheads="1"/>
          </p:cNvPicPr>
          <p:nvPr/>
        </p:nvPicPr>
        <p:blipFill>
          <a:blip r:embed="rId7"/>
          <a:srcRect/>
          <a:stretch>
            <a:fillRect/>
          </a:stretch>
        </p:blipFill>
        <p:spPr bwMode="auto">
          <a:xfrm>
            <a:off x="5318125" y="1360488"/>
            <a:ext cx="4362450" cy="2616200"/>
          </a:xfrm>
          <a:prstGeom prst="rect">
            <a:avLst/>
          </a:prstGeom>
          <a:noFill/>
          <a:ln w="9525">
            <a:noFill/>
            <a:miter lim="800000"/>
            <a:headEnd/>
            <a:tailEnd/>
          </a:ln>
        </p:spPr>
      </p:pic>
      <p:grpSp>
        <p:nvGrpSpPr>
          <p:cNvPr id="4" name="Group 11"/>
          <p:cNvGrpSpPr>
            <a:grpSpLocks/>
          </p:cNvGrpSpPr>
          <p:nvPr/>
        </p:nvGrpSpPr>
        <p:grpSpPr bwMode="auto">
          <a:xfrm>
            <a:off x="6654800" y="4610100"/>
            <a:ext cx="2901950" cy="2143125"/>
            <a:chOff x="3726" y="2904"/>
            <a:chExt cx="1625" cy="1350"/>
          </a:xfrm>
        </p:grpSpPr>
        <p:sp>
          <p:nvSpPr>
            <p:cNvPr id="40969" name="Rectangle 12"/>
            <p:cNvSpPr>
              <a:spLocks noChangeArrowheads="1"/>
            </p:cNvSpPr>
            <p:nvPr/>
          </p:nvSpPr>
          <p:spPr bwMode="auto">
            <a:xfrm>
              <a:off x="3742" y="4062"/>
              <a:ext cx="1515" cy="192"/>
            </a:xfrm>
            <a:prstGeom prst="rect">
              <a:avLst/>
            </a:prstGeom>
            <a:noFill/>
            <a:ln w="9525">
              <a:noFill/>
              <a:miter lim="800000"/>
              <a:headEnd/>
              <a:tailEnd/>
            </a:ln>
          </p:spPr>
          <p:txBody>
            <a:bodyPr wrap="none">
              <a:spAutoFit/>
            </a:bodyPr>
            <a:lstStyle/>
            <a:p>
              <a:pPr eaLnBrk="1" hangingPunct="1"/>
              <a:r>
                <a:rPr lang="fr-BE" sz="1400" b="1">
                  <a:latin typeface="Arial" charset="0"/>
                </a:rPr>
                <a:t>Family 8 Endoglucanase CelA</a:t>
              </a:r>
            </a:p>
          </p:txBody>
        </p:sp>
        <p:pic>
          <p:nvPicPr>
            <p:cNvPr id="40970" name="Picture 13" descr="CelA F8 Pymol"/>
            <p:cNvPicPr>
              <a:picLocks noChangeAspect="1" noChangeArrowheads="1"/>
            </p:cNvPicPr>
            <p:nvPr/>
          </p:nvPicPr>
          <p:blipFill>
            <a:blip r:embed="rId8"/>
            <a:srcRect/>
            <a:stretch>
              <a:fillRect/>
            </a:stretch>
          </p:blipFill>
          <p:spPr bwMode="auto">
            <a:xfrm>
              <a:off x="3726" y="2904"/>
              <a:ext cx="1625" cy="1098"/>
            </a:xfrm>
            <a:prstGeom prst="rect">
              <a:avLst/>
            </a:prstGeom>
            <a:noFill/>
            <a:ln w="9525">
              <a:noFill/>
              <a:miter lim="800000"/>
              <a:headEnd/>
              <a:tailEnd/>
            </a:ln>
          </p:spPr>
        </p:pic>
      </p:grpSp>
      <p:sp>
        <p:nvSpPr>
          <p:cNvPr id="40967" name="AutoShape 14"/>
          <p:cNvSpPr>
            <a:spLocks noChangeArrowheads="1"/>
          </p:cNvSpPr>
          <p:nvPr/>
        </p:nvSpPr>
        <p:spPr bwMode="auto">
          <a:xfrm>
            <a:off x="7391400" y="762000"/>
            <a:ext cx="76200" cy="381000"/>
          </a:xfrm>
          <a:prstGeom prst="downArrow">
            <a:avLst>
              <a:gd name="adj1" fmla="val 50000"/>
              <a:gd name="adj2" fmla="val 125000"/>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pic>
        <p:nvPicPr>
          <p:cNvPr id="40968" name="Picture 18"/>
          <p:cNvPicPr>
            <a:picLocks noChangeAspect="1" noChangeArrowheads="1"/>
          </p:cNvPicPr>
          <p:nvPr/>
        </p:nvPicPr>
        <p:blipFill>
          <a:blip r:embed="rId9"/>
          <a:srcRect/>
          <a:stretch>
            <a:fillRect/>
          </a:stretch>
        </p:blipFill>
        <p:spPr bwMode="auto">
          <a:xfrm>
            <a:off x="0" y="5789613"/>
            <a:ext cx="1143000" cy="1068387"/>
          </a:xfrm>
          <a:prstGeom prst="rect">
            <a:avLst/>
          </a:prstGeom>
          <a:noFill/>
          <a:ln w="12700" cap="sq">
            <a:noFill/>
            <a:miter lim="800000"/>
            <a:headEnd type="none" w="sm" len="sm"/>
            <a:tailEnd type="none" w="sm" len="sm"/>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96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40963"/>
                </p:tgtEl>
              </p:cMediaNode>
            </p:video>
            <p:seq concurrent="1" nextAc="seek">
              <p:cTn id="17" restart="whenNotActive" fill="hold" evtFilter="cancelBubble" nodeType="interactiveSeq">
                <p:stCondLst>
                  <p:cond evt="onClick" delay="0">
                    <p:tgtEl>
                      <p:spTgt spid="4096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0963"/>
                                        </p:tgtEl>
                                      </p:cBhvr>
                                    </p:cmd>
                                  </p:childTnLst>
                                </p:cTn>
                              </p:par>
                            </p:childTnLst>
                          </p:cTn>
                        </p:par>
                      </p:childTnLst>
                    </p:cTn>
                  </p:par>
                </p:childTnLst>
              </p:cTn>
              <p:nextCondLst>
                <p:cond evt="onClick" delay="0">
                  <p:tgtEl>
                    <p:spTgt spid="4096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771525" y="381000"/>
            <a:ext cx="8743950" cy="1143000"/>
          </a:xfrm>
        </p:spPr>
        <p:txBody>
          <a:bodyPr/>
          <a:lstStyle/>
          <a:p>
            <a:pPr algn="ctr"/>
            <a:r>
              <a:rPr lang="fr-BE" smtClean="0">
                <a:solidFill>
                  <a:schemeClr val="tx1"/>
                </a:solidFill>
              </a:rPr>
              <a:t>Cold xylanase in baking</a:t>
            </a:r>
            <a:endParaRPr lang="fr-FR" smtClean="0">
              <a:solidFill>
                <a:schemeClr val="tx1"/>
              </a:solidFill>
            </a:endParaRPr>
          </a:p>
        </p:txBody>
      </p:sp>
      <p:grpSp>
        <p:nvGrpSpPr>
          <p:cNvPr id="43012" name="Group 3"/>
          <p:cNvGrpSpPr>
            <a:grpSpLocks/>
          </p:cNvGrpSpPr>
          <p:nvPr/>
        </p:nvGrpSpPr>
        <p:grpSpPr bwMode="auto">
          <a:xfrm>
            <a:off x="600075" y="1981200"/>
            <a:ext cx="4714875" cy="4191000"/>
            <a:chOff x="391" y="1056"/>
            <a:chExt cx="2249" cy="2039"/>
          </a:xfrm>
        </p:grpSpPr>
        <p:graphicFrame>
          <p:nvGraphicFramePr>
            <p:cNvPr id="43010" name="Object 2"/>
            <p:cNvGraphicFramePr>
              <a:graphicFrameLocks noChangeAspect="1"/>
            </p:cNvGraphicFramePr>
            <p:nvPr/>
          </p:nvGraphicFramePr>
          <p:xfrm>
            <a:off x="391" y="1056"/>
            <a:ext cx="2249" cy="2039"/>
          </p:xfrm>
          <a:graphic>
            <a:graphicData uri="http://schemas.openxmlformats.org/presentationml/2006/ole">
              <p:oleObj spid="_x0000_s43010" name="Image Bitmap" r:id="rId3" imgW="5380952" imgH="5114286" progId="PBrush">
                <p:embed/>
              </p:oleObj>
            </a:graphicData>
          </a:graphic>
        </p:graphicFrame>
        <p:sp>
          <p:nvSpPr>
            <p:cNvPr id="43017" name="Line 5"/>
            <p:cNvSpPr>
              <a:spLocks noChangeShapeType="1"/>
            </p:cNvSpPr>
            <p:nvPr/>
          </p:nvSpPr>
          <p:spPr bwMode="auto">
            <a:xfrm>
              <a:off x="624" y="2064"/>
              <a:ext cx="134" cy="0"/>
            </a:xfrm>
            <a:prstGeom prst="line">
              <a:avLst/>
            </a:prstGeom>
            <a:noFill/>
            <a:ln w="12700">
              <a:solidFill>
                <a:srgbClr val="000000"/>
              </a:solidFill>
              <a:round/>
              <a:headEnd type="arrow" w="sm" len="sm"/>
              <a:tailEnd type="arrow" w="sm" len="sm"/>
            </a:ln>
          </p:spPr>
          <p:txBody>
            <a:bodyPr/>
            <a:lstStyle/>
            <a:p>
              <a:endParaRPr lang="en-US"/>
            </a:p>
          </p:txBody>
        </p:sp>
      </p:grpSp>
      <p:sp>
        <p:nvSpPr>
          <p:cNvPr id="43013" name="Text Box 6"/>
          <p:cNvSpPr txBox="1">
            <a:spLocks noChangeArrowheads="1"/>
          </p:cNvSpPr>
          <p:nvPr/>
        </p:nvSpPr>
        <p:spPr bwMode="auto">
          <a:xfrm>
            <a:off x="4972050" y="2587625"/>
            <a:ext cx="5229225" cy="2746375"/>
          </a:xfrm>
          <a:prstGeom prst="rect">
            <a:avLst/>
          </a:prstGeom>
          <a:noFill/>
          <a:ln w="9525">
            <a:noFill/>
            <a:miter lim="800000"/>
            <a:headEnd/>
            <a:tailEnd/>
          </a:ln>
        </p:spPr>
        <p:txBody>
          <a:bodyPr>
            <a:spAutoFit/>
          </a:bodyPr>
          <a:lstStyle/>
          <a:p>
            <a:pPr eaLnBrk="1" hangingPunct="1">
              <a:spcBef>
                <a:spcPct val="50000"/>
              </a:spcBef>
            </a:pPr>
            <a:r>
              <a:rPr lang="fr-BE" sz="1200" b="1"/>
              <a:t>	Xylanase	 Xyl/Kg	Loaf Vol	Cut Width</a:t>
            </a:r>
          </a:p>
          <a:p>
            <a:pPr eaLnBrk="1" hangingPunct="1">
              <a:spcBef>
                <a:spcPct val="50000"/>
              </a:spcBef>
            </a:pPr>
            <a:r>
              <a:rPr lang="fr-BE" sz="1200" b="1"/>
              <a:t>	   	    (IU)	    (ml)	     (mm)</a:t>
            </a:r>
          </a:p>
          <a:p>
            <a:pPr eaLnBrk="1" hangingPunct="1">
              <a:spcBef>
                <a:spcPct val="50000"/>
              </a:spcBef>
            </a:pPr>
            <a:endParaRPr lang="fr-BE" sz="1200" b="1"/>
          </a:p>
          <a:p>
            <a:pPr eaLnBrk="1" hangingPunct="1">
              <a:spcBef>
                <a:spcPct val="50000"/>
              </a:spcBef>
            </a:pPr>
            <a:r>
              <a:rPr lang="fr-BE" sz="1200" b="1"/>
              <a:t>               1	Control	   0.00	   1675	        19</a:t>
            </a:r>
          </a:p>
          <a:p>
            <a:pPr eaLnBrk="1" hangingPunct="1">
              <a:spcBef>
                <a:spcPct val="50000"/>
              </a:spcBef>
            </a:pPr>
            <a:endParaRPr lang="fr-BE" sz="1200" b="1"/>
          </a:p>
          <a:p>
            <a:pPr eaLnBrk="1" hangingPunct="1">
              <a:spcBef>
                <a:spcPct val="50000"/>
              </a:spcBef>
            </a:pPr>
            <a:r>
              <a:rPr lang="fr-BE" sz="1200" b="1">
                <a:solidFill>
                  <a:srgbClr val="FF0000"/>
                </a:solidFill>
              </a:rPr>
              <a:t>               2 	Belase	 31.50	   1900	        27</a:t>
            </a:r>
          </a:p>
          <a:p>
            <a:pPr eaLnBrk="1" hangingPunct="1">
              <a:spcBef>
                <a:spcPct val="50000"/>
              </a:spcBef>
            </a:pPr>
            <a:endParaRPr lang="fr-BE" sz="1200" b="1">
              <a:solidFill>
                <a:srgbClr val="FF0000"/>
              </a:solidFill>
            </a:endParaRPr>
          </a:p>
          <a:p>
            <a:pPr eaLnBrk="1" hangingPunct="1">
              <a:spcBef>
                <a:spcPct val="50000"/>
              </a:spcBef>
            </a:pPr>
            <a:r>
              <a:rPr lang="fr-BE" sz="1200" b="1">
                <a:solidFill>
                  <a:srgbClr val="FF0000"/>
                </a:solidFill>
              </a:rPr>
              <a:t>               </a:t>
            </a:r>
            <a:r>
              <a:rPr lang="fr-BE" sz="1200" b="1">
                <a:solidFill>
                  <a:srgbClr val="33CCFF"/>
                </a:solidFill>
              </a:rPr>
              <a:t>3	pXyl	   0.25	   1900	        34</a:t>
            </a:r>
          </a:p>
          <a:p>
            <a:pPr eaLnBrk="1" hangingPunct="1">
              <a:spcBef>
                <a:spcPct val="50000"/>
              </a:spcBef>
            </a:pPr>
            <a:endParaRPr lang="fr-BE" sz="1200" b="1">
              <a:solidFill>
                <a:schemeClr val="accent2"/>
              </a:solidFill>
            </a:endParaRPr>
          </a:p>
          <a:p>
            <a:pPr eaLnBrk="1" hangingPunct="1">
              <a:spcBef>
                <a:spcPct val="50000"/>
              </a:spcBef>
            </a:pPr>
            <a:r>
              <a:rPr lang="fr-BE" sz="1200" b="1"/>
              <a:t>               </a:t>
            </a:r>
            <a:r>
              <a:rPr lang="fr-BE" sz="1200" b="1">
                <a:solidFill>
                  <a:srgbClr val="33CCFF"/>
                </a:solidFill>
              </a:rPr>
              <a:t>4	pXyl	   0.50	   1925	        30</a:t>
            </a:r>
            <a:endParaRPr lang="fr-FR" sz="1200" b="1">
              <a:solidFill>
                <a:srgbClr val="33CCFF"/>
              </a:solidFill>
            </a:endParaRPr>
          </a:p>
        </p:txBody>
      </p:sp>
      <p:sp>
        <p:nvSpPr>
          <p:cNvPr id="43014" name="Line 7"/>
          <p:cNvSpPr>
            <a:spLocks noChangeShapeType="1"/>
          </p:cNvSpPr>
          <p:nvPr/>
        </p:nvSpPr>
        <p:spPr bwMode="auto">
          <a:xfrm>
            <a:off x="5486400" y="3200400"/>
            <a:ext cx="4629150" cy="0"/>
          </a:xfrm>
          <a:prstGeom prst="line">
            <a:avLst/>
          </a:prstGeom>
          <a:noFill/>
          <a:ln w="9525">
            <a:solidFill>
              <a:schemeClr val="tx1"/>
            </a:solidFill>
            <a:round/>
            <a:headEnd/>
            <a:tailEnd/>
          </a:ln>
        </p:spPr>
        <p:txBody>
          <a:bodyPr/>
          <a:lstStyle/>
          <a:p>
            <a:endParaRPr lang="en-US"/>
          </a:p>
        </p:txBody>
      </p:sp>
      <p:sp>
        <p:nvSpPr>
          <p:cNvPr id="43015" name="Rectangle 8"/>
          <p:cNvSpPr>
            <a:spLocks noChangeArrowheads="1"/>
          </p:cNvSpPr>
          <p:nvPr/>
        </p:nvSpPr>
        <p:spPr bwMode="auto">
          <a:xfrm>
            <a:off x="5486400" y="2438400"/>
            <a:ext cx="4629150" cy="3276600"/>
          </a:xfrm>
          <a:prstGeom prst="rect">
            <a:avLst/>
          </a:prstGeom>
          <a:noFill/>
          <a:ln w="9525">
            <a:solidFill>
              <a:schemeClr val="tx1"/>
            </a:solidFill>
            <a:miter lim="800000"/>
            <a:headEnd/>
            <a:tailEnd/>
          </a:ln>
        </p:spPr>
        <p:txBody>
          <a:bodyPr wrap="none" anchor="ctr"/>
          <a:lstStyle/>
          <a:p>
            <a:endParaRPr lang="en-US"/>
          </a:p>
        </p:txBody>
      </p:sp>
      <p:pic>
        <p:nvPicPr>
          <p:cNvPr id="43016" name="Picture 9"/>
          <p:cNvPicPr>
            <a:picLocks noChangeAspect="1" noChangeArrowheads="1"/>
          </p:cNvPicPr>
          <p:nvPr/>
        </p:nvPicPr>
        <p:blipFill>
          <a:blip r:embed="rId4"/>
          <a:srcRect/>
          <a:stretch>
            <a:fillRect/>
          </a:stretch>
        </p:blipFill>
        <p:spPr bwMode="auto">
          <a:xfrm>
            <a:off x="8915400" y="76200"/>
            <a:ext cx="1371600" cy="12954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s>
            <a:gs pos="100000">
              <a:srgbClr val="000099"/>
            </a:gs>
          </a:gsLst>
          <a:lin ang="5400000" scaled="1"/>
        </a:gradFill>
        <a:effectLst/>
      </p:bgPr>
    </p:bg>
    <p:spTree>
      <p:nvGrpSpPr>
        <p:cNvPr id="1" name=""/>
        <p:cNvGrpSpPr/>
        <p:nvPr/>
      </p:nvGrpSpPr>
      <p:grpSpPr>
        <a:xfrm>
          <a:off x="0" y="0"/>
          <a:ext cx="0" cy="0"/>
          <a:chOff x="0" y="0"/>
          <a:chExt cx="0" cy="0"/>
        </a:xfrm>
      </p:grpSpPr>
      <p:pic>
        <p:nvPicPr>
          <p:cNvPr id="61445" name="Picture 5" descr="GENE001"/>
          <p:cNvPicPr>
            <a:picLocks noChangeAspect="1" noChangeArrowheads="1"/>
          </p:cNvPicPr>
          <p:nvPr/>
        </p:nvPicPr>
        <p:blipFill>
          <a:blip r:embed="rId2"/>
          <a:srcRect/>
          <a:stretch>
            <a:fillRect/>
          </a:stretch>
        </p:blipFill>
        <p:spPr bwMode="auto">
          <a:xfrm rot="10800000" flipV="1">
            <a:off x="0" y="-28575"/>
            <a:ext cx="10287000" cy="6886575"/>
          </a:xfrm>
          <a:prstGeom prst="rect">
            <a:avLst/>
          </a:prstGeom>
          <a:noFill/>
          <a:ln w="9525">
            <a:noFill/>
            <a:miter lim="800000"/>
            <a:headEnd/>
            <a:tailEnd/>
          </a:ln>
          <a:effectLst>
            <a:outerShdw dist="35921" dir="2700000" algn="ctr" rotWithShape="0">
              <a:srgbClr val="808080">
                <a:alpha val="74997"/>
              </a:srgbClr>
            </a:outerShdw>
          </a:effectLst>
        </p:spPr>
      </p:pic>
      <p:sp>
        <p:nvSpPr>
          <p:cNvPr id="44035" name="Text Box 6"/>
          <p:cNvSpPr txBox="1">
            <a:spLocks noChangeArrowheads="1"/>
          </p:cNvSpPr>
          <p:nvPr/>
        </p:nvSpPr>
        <p:spPr bwMode="auto">
          <a:xfrm>
            <a:off x="685800" y="6019800"/>
            <a:ext cx="4800600" cy="457200"/>
          </a:xfrm>
          <a:prstGeom prst="rect">
            <a:avLst/>
          </a:prstGeom>
          <a:noFill/>
          <a:ln w="12700" cap="sq">
            <a:noFill/>
            <a:miter lim="800000"/>
            <a:headEnd type="none" w="sm" len="sm"/>
            <a:tailEnd type="none" w="sm" len="sm"/>
          </a:ln>
        </p:spPr>
        <p:txBody>
          <a:bodyPr>
            <a:spAutoFit/>
          </a:bodyPr>
          <a:lstStyle/>
          <a:p>
            <a:pPr>
              <a:spcBef>
                <a:spcPct val="50000"/>
              </a:spcBef>
            </a:pPr>
            <a:r>
              <a:rPr lang="fr-BE">
                <a:solidFill>
                  <a:srgbClr val="800080"/>
                </a:solidFill>
              </a:rPr>
              <a:t>J-S Dumont d’Urville (Terre Adélie)</a:t>
            </a:r>
          </a:p>
        </p:txBody>
      </p:sp>
      <p:pic>
        <p:nvPicPr>
          <p:cNvPr id="44036" name="Picture 7"/>
          <p:cNvPicPr>
            <a:picLocks noChangeAspect="1" noChangeArrowheads="1"/>
          </p:cNvPicPr>
          <p:nvPr/>
        </p:nvPicPr>
        <p:blipFill>
          <a:blip r:embed="rId3"/>
          <a:srcRect/>
          <a:stretch>
            <a:fillRect/>
          </a:stretch>
        </p:blipFill>
        <p:spPr bwMode="auto">
          <a:xfrm>
            <a:off x="0" y="0"/>
            <a:ext cx="1524000" cy="142398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590800" y="47625"/>
            <a:ext cx="5256213" cy="714375"/>
          </a:xfrm>
          <a:prstGeom prst="rect">
            <a:avLst/>
          </a:prstGeom>
          <a:noFill/>
          <a:ln w="12700" cap="sq">
            <a:solidFill>
              <a:srgbClr val="FFFF00"/>
            </a:solidFill>
            <a:miter lim="800000"/>
            <a:headEnd type="none" w="sm" len="sm"/>
            <a:tailEnd type="none" w="sm" len="sm"/>
          </a:ln>
          <a:effectLst>
            <a:outerShdw blurRad="63500" dist="17961" dir="2700000" algn="ctr" rotWithShape="0">
              <a:schemeClr val="bg2">
                <a:alpha val="74998"/>
              </a:schemeClr>
            </a:outerShdw>
          </a:effectLst>
        </p:spPr>
        <p:txBody>
          <a:bodyPr>
            <a:spAutoFit/>
          </a:bodyPr>
          <a:lstStyle/>
          <a:p>
            <a:pPr algn="ctr">
              <a:spcBef>
                <a:spcPct val="50000"/>
              </a:spcBef>
            </a:pPr>
            <a:r>
              <a:rPr lang="nl-BE" sz="4000" b="1">
                <a:solidFill>
                  <a:srgbClr val="FFFF00"/>
                </a:solidFill>
              </a:rPr>
              <a:t>Acknowledgments</a:t>
            </a:r>
            <a:endParaRPr lang="fr-FR" sz="4000" b="1">
              <a:solidFill>
                <a:srgbClr val="FFFF00"/>
              </a:solidFill>
            </a:endParaRPr>
          </a:p>
        </p:txBody>
      </p:sp>
      <p:sp>
        <p:nvSpPr>
          <p:cNvPr id="97283" name="Text Box 3"/>
          <p:cNvSpPr txBox="1">
            <a:spLocks noChangeArrowheads="1"/>
          </p:cNvSpPr>
          <p:nvPr/>
        </p:nvSpPr>
        <p:spPr bwMode="auto">
          <a:xfrm>
            <a:off x="304800" y="838200"/>
            <a:ext cx="9753600" cy="5133975"/>
          </a:xfrm>
          <a:prstGeom prst="rect">
            <a:avLst/>
          </a:prstGeom>
          <a:noFill/>
          <a:ln w="12700" cap="sq">
            <a:noFill/>
            <a:miter lim="800000"/>
            <a:headEnd type="none" w="sm" len="sm"/>
            <a:tailEnd type="none" w="sm" len="sm"/>
          </a:ln>
          <a:effectLst>
            <a:outerShdw blurRad="63500" dist="17961" dir="2700000" algn="ctr" rotWithShape="0">
              <a:schemeClr val="bg2">
                <a:alpha val="74998"/>
              </a:schemeClr>
            </a:outerShdw>
          </a:effectLst>
        </p:spPr>
        <p:txBody>
          <a:bodyPr>
            <a:spAutoFit/>
          </a:bodyPr>
          <a:lstStyle/>
          <a:p>
            <a:pPr>
              <a:spcBef>
                <a:spcPct val="50000"/>
              </a:spcBef>
            </a:pPr>
            <a:r>
              <a:rPr lang="nl-BE">
                <a:solidFill>
                  <a:srgbClr val="FFFF00"/>
                </a:solidFill>
              </a:rPr>
              <a:t>	</a:t>
            </a:r>
            <a:r>
              <a:rPr lang="nl-BE" sz="2000" b="1"/>
              <a:t>Academic</a:t>
            </a:r>
            <a:r>
              <a:rPr lang="nl-BE" sz="1800" b="1"/>
              <a:t>:</a:t>
            </a:r>
            <a:r>
              <a:rPr lang="nl-BE" sz="1800">
                <a:solidFill>
                  <a:srgbClr val="FFFF00"/>
                </a:solidFill>
              </a:rPr>
              <a:t> </a:t>
            </a:r>
            <a:r>
              <a:rPr lang="nl-BE" sz="1800" b="1">
                <a:solidFill>
                  <a:srgbClr val="FFFF00"/>
                </a:solidFill>
              </a:rPr>
              <a:t>Richard Haser (Lyon):</a:t>
            </a:r>
            <a:r>
              <a:rPr lang="nl-BE" sz="1800">
                <a:solidFill>
                  <a:srgbClr val="66FF33"/>
                </a:solidFill>
              </a:rPr>
              <a:t>X-ray crystallography</a:t>
            </a:r>
          </a:p>
          <a:p>
            <a:pPr>
              <a:spcBef>
                <a:spcPct val="50000"/>
              </a:spcBef>
            </a:pPr>
            <a:r>
              <a:rPr lang="nl-BE" sz="1800">
                <a:solidFill>
                  <a:srgbClr val="66FF33"/>
                </a:solidFill>
              </a:rPr>
              <a:t>		</a:t>
            </a:r>
            <a:r>
              <a:rPr lang="nl-BE" sz="1800" b="1">
                <a:solidFill>
                  <a:srgbClr val="FFFF00"/>
                </a:solidFill>
              </a:rPr>
              <a:t>Nick Russell (London):</a:t>
            </a:r>
            <a:r>
              <a:rPr lang="nl-BE" sz="1800">
                <a:solidFill>
                  <a:srgbClr val="66FF33"/>
                </a:solidFill>
              </a:rPr>
              <a:t> Microbiology, Biochemistry</a:t>
            </a:r>
          </a:p>
          <a:p>
            <a:pPr>
              <a:spcBef>
                <a:spcPct val="50000"/>
              </a:spcBef>
            </a:pPr>
            <a:r>
              <a:rPr lang="nl-BE" sz="1800">
                <a:solidFill>
                  <a:srgbClr val="FFFF00"/>
                </a:solidFill>
              </a:rPr>
              <a:t>		</a:t>
            </a:r>
            <a:r>
              <a:rPr lang="nl-BE" sz="1800" b="1">
                <a:solidFill>
                  <a:srgbClr val="FFFF00"/>
                </a:solidFill>
              </a:rPr>
              <a:t>Luisa Tutino (Naples):</a:t>
            </a:r>
            <a:r>
              <a:rPr lang="nl-BE" sz="1800">
                <a:solidFill>
                  <a:srgbClr val="FFFF00"/>
                </a:solidFill>
              </a:rPr>
              <a:t> </a:t>
            </a:r>
            <a:r>
              <a:rPr lang="nl-BE" sz="1800">
                <a:solidFill>
                  <a:srgbClr val="66FF33"/>
                </a:solidFill>
              </a:rPr>
              <a:t>Expression in psychrophiles</a:t>
            </a:r>
          </a:p>
          <a:p>
            <a:pPr>
              <a:spcBef>
                <a:spcPct val="50000"/>
              </a:spcBef>
            </a:pPr>
            <a:r>
              <a:rPr lang="nl-BE" sz="1800">
                <a:solidFill>
                  <a:srgbClr val="FFFF00"/>
                </a:solidFill>
              </a:rPr>
              <a:t>		</a:t>
            </a:r>
            <a:r>
              <a:rPr lang="nl-BE" sz="1800" b="1">
                <a:solidFill>
                  <a:srgbClr val="FFFF00"/>
                </a:solidFill>
              </a:rPr>
              <a:t>Rosa Margesin (Innsbruck):</a:t>
            </a:r>
            <a:r>
              <a:rPr lang="nl-BE" sz="1800">
                <a:solidFill>
                  <a:srgbClr val="FFFF00"/>
                </a:solidFill>
              </a:rPr>
              <a:t> </a:t>
            </a:r>
            <a:r>
              <a:rPr lang="nl-BE" sz="1800">
                <a:solidFill>
                  <a:srgbClr val="66FF33"/>
                </a:solidFill>
              </a:rPr>
              <a:t>Biotechnology</a:t>
            </a:r>
          </a:p>
          <a:p>
            <a:pPr>
              <a:spcBef>
                <a:spcPct val="50000"/>
              </a:spcBef>
            </a:pPr>
            <a:r>
              <a:rPr lang="nl-BE" sz="1800">
                <a:solidFill>
                  <a:srgbClr val="66FF33"/>
                </a:solidFill>
              </a:rPr>
              <a:t>		</a:t>
            </a:r>
            <a:r>
              <a:rPr lang="nl-BE" sz="1800" b="1">
                <a:solidFill>
                  <a:srgbClr val="FFFF00"/>
                </a:solidFill>
              </a:rPr>
              <a:t>Rick Cavicchioli (Sydney):</a:t>
            </a:r>
            <a:r>
              <a:rPr lang="nl-BE" sz="1800">
                <a:solidFill>
                  <a:srgbClr val="66FF33"/>
                </a:solidFill>
              </a:rPr>
              <a:t> Microbiology, Biochemistry</a:t>
            </a:r>
          </a:p>
          <a:p>
            <a:pPr>
              <a:spcBef>
                <a:spcPct val="50000"/>
              </a:spcBef>
            </a:pPr>
            <a:r>
              <a:rPr lang="nl-BE" sz="1800">
                <a:solidFill>
                  <a:srgbClr val="66FF33"/>
                </a:solidFill>
              </a:rPr>
              <a:t>		</a:t>
            </a:r>
            <a:r>
              <a:rPr lang="nl-BE" sz="1800" b="1">
                <a:solidFill>
                  <a:srgbClr val="FFFF00"/>
                </a:solidFill>
              </a:rPr>
              <a:t>Jozef Van Beeumen (Gent):</a:t>
            </a:r>
            <a:r>
              <a:rPr lang="nl-BE" sz="1800">
                <a:solidFill>
                  <a:srgbClr val="66FF33"/>
                </a:solidFill>
              </a:rPr>
              <a:t> Biochemistry, Crystallography</a:t>
            </a:r>
          </a:p>
          <a:p>
            <a:pPr>
              <a:spcBef>
                <a:spcPct val="50000"/>
              </a:spcBef>
            </a:pPr>
            <a:r>
              <a:rPr lang="nl-BE" sz="1800">
                <a:solidFill>
                  <a:srgbClr val="66FF33"/>
                </a:solidFill>
              </a:rPr>
              <a:t>		</a:t>
            </a:r>
            <a:r>
              <a:rPr lang="nl-BE" sz="1800" b="1">
                <a:solidFill>
                  <a:srgbClr val="FFFF00"/>
                </a:solidFill>
              </a:rPr>
              <a:t>Philip Thonnart (Gembloux):</a:t>
            </a:r>
            <a:r>
              <a:rPr lang="nl-BE" sz="1800">
                <a:solidFill>
                  <a:srgbClr val="66FF33"/>
                </a:solidFill>
              </a:rPr>
              <a:t> Biotechnology</a:t>
            </a:r>
          </a:p>
          <a:p>
            <a:pPr>
              <a:spcBef>
                <a:spcPct val="50000"/>
              </a:spcBef>
            </a:pPr>
            <a:r>
              <a:rPr lang="nl-BE" sz="1800">
                <a:solidFill>
                  <a:srgbClr val="FFFF00"/>
                </a:solidFill>
              </a:rPr>
              <a:t>	</a:t>
            </a:r>
            <a:r>
              <a:rPr lang="nl-BE" sz="1800" b="1"/>
              <a:t>Industrial</a:t>
            </a:r>
            <a:r>
              <a:rPr lang="nl-BE" sz="1800" b="1">
                <a:solidFill>
                  <a:srgbClr val="FFFF00"/>
                </a:solidFill>
              </a:rPr>
              <a:t>:</a:t>
            </a:r>
            <a:r>
              <a:rPr lang="nl-BE" sz="1800">
                <a:solidFill>
                  <a:srgbClr val="FFFF00"/>
                </a:solidFill>
              </a:rPr>
              <a:t> </a:t>
            </a:r>
            <a:r>
              <a:rPr lang="nl-BE" sz="1800" b="1">
                <a:solidFill>
                  <a:srgbClr val="FFFF00"/>
                </a:solidFill>
              </a:rPr>
              <a:t>Beldem-Puratos (Belgium): Thierry Dauvrin and Jacques Georis</a:t>
            </a:r>
            <a:r>
              <a:rPr lang="nl-BE" sz="1800">
                <a:solidFill>
                  <a:srgbClr val="FFFF00"/>
                </a:solidFill>
              </a:rPr>
              <a:t>														</a:t>
            </a:r>
            <a:r>
              <a:rPr lang="nl-BE" sz="1800" b="1">
                <a:solidFill>
                  <a:srgbClr val="FFFF00"/>
                </a:solidFill>
              </a:rPr>
              <a:t>Nutrilab (Belgium):</a:t>
            </a:r>
            <a:r>
              <a:rPr lang="nl-BE" sz="1800">
                <a:solidFill>
                  <a:srgbClr val="FFFF00"/>
                </a:solidFill>
              </a:rPr>
              <a:t> </a:t>
            </a:r>
          </a:p>
          <a:p>
            <a:pPr>
              <a:spcBef>
                <a:spcPct val="50000"/>
              </a:spcBef>
            </a:pPr>
            <a:r>
              <a:rPr lang="nl-BE" sz="1800">
                <a:solidFill>
                  <a:srgbClr val="FFFF00"/>
                </a:solidFill>
              </a:rPr>
              <a:t>	</a:t>
            </a:r>
            <a:r>
              <a:rPr lang="nl-BE" sz="1800" b="1"/>
              <a:t>In the Antarctic</a:t>
            </a:r>
            <a:r>
              <a:rPr lang="nl-BE" sz="1800">
                <a:solidFill>
                  <a:srgbClr val="FFFF00"/>
                </a:solidFill>
              </a:rPr>
              <a:t> </a:t>
            </a:r>
            <a:r>
              <a:rPr lang="nl-BE" sz="1800" b="1">
                <a:solidFill>
                  <a:srgbClr val="FFFF00"/>
                </a:solidFill>
              </a:rPr>
              <a:t>( J-S Dumont d’Urville and Kerguelen): Expeditions polaires francaises</a:t>
            </a:r>
          </a:p>
          <a:p>
            <a:pPr>
              <a:spcBef>
                <a:spcPct val="50000"/>
              </a:spcBef>
            </a:pPr>
            <a:r>
              <a:rPr lang="nl-BE" sz="1800">
                <a:solidFill>
                  <a:srgbClr val="FFFF00"/>
                </a:solidFill>
              </a:rPr>
              <a:t>	</a:t>
            </a:r>
            <a:r>
              <a:rPr lang="nl-BE" sz="1800" b="1"/>
              <a:t>In the Arctic</a:t>
            </a:r>
            <a:r>
              <a:rPr lang="nl-BE" sz="1800">
                <a:solidFill>
                  <a:srgbClr val="FFFF00"/>
                </a:solidFill>
              </a:rPr>
              <a:t> </a:t>
            </a:r>
            <a:r>
              <a:rPr lang="nl-BE" sz="1800" b="1">
                <a:solidFill>
                  <a:srgbClr val="FFFF00"/>
                </a:solidFill>
              </a:rPr>
              <a:t>(Ny-Alesund-</a:t>
            </a:r>
            <a:r>
              <a:rPr lang="nl-BE" sz="1800" b="1" i="1">
                <a:solidFill>
                  <a:srgbClr val="FFFF00"/>
                </a:solidFill>
              </a:rPr>
              <a:t>Dirigible Italia</a:t>
            </a:r>
            <a:r>
              <a:rPr lang="nl-BE" sz="1800" b="1">
                <a:solidFill>
                  <a:srgbClr val="FFFF00"/>
                </a:solidFill>
              </a:rPr>
              <a:t>): CNR (Italy)</a:t>
            </a:r>
          </a:p>
          <a:p>
            <a:pPr>
              <a:spcBef>
                <a:spcPct val="50000"/>
              </a:spcBef>
            </a:pPr>
            <a:endParaRPr lang="fr-FR" sz="1800" b="1">
              <a:solidFill>
                <a:srgbClr val="66FF33"/>
              </a:solidFill>
            </a:endParaRPr>
          </a:p>
        </p:txBody>
      </p:sp>
      <p:pic>
        <p:nvPicPr>
          <p:cNvPr id="45060" name="Picture 4"/>
          <p:cNvPicPr>
            <a:picLocks noChangeAspect="1" noChangeArrowheads="1"/>
          </p:cNvPicPr>
          <p:nvPr/>
        </p:nvPicPr>
        <p:blipFill>
          <a:blip r:embed="rId2"/>
          <a:srcRect/>
          <a:stretch>
            <a:fillRect/>
          </a:stretch>
        </p:blipFill>
        <p:spPr bwMode="auto">
          <a:xfrm>
            <a:off x="8763000" y="5410200"/>
            <a:ext cx="1524000" cy="142398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p:cNvSpPr>
            <a:spLocks noGrp="1" noChangeArrowheads="1"/>
          </p:cNvSpPr>
          <p:nvPr>
            <p:ph type="title"/>
          </p:nvPr>
        </p:nvSpPr>
        <p:spPr>
          <a:xfrm>
            <a:off x="762000" y="762000"/>
            <a:ext cx="8743950" cy="4572000"/>
          </a:xfrm>
        </p:spPr>
        <p:txBody>
          <a:bodyPr/>
          <a:lstStyle/>
          <a:p>
            <a:r>
              <a:rPr lang="fr-FR" b="1" smtClean="0">
                <a:solidFill>
                  <a:srgbClr val="FFFF00"/>
                </a:solidFill>
              </a:rPr>
              <a:t>	How do psychrophiles maintain</a:t>
            </a:r>
            <a:r>
              <a:rPr lang="fr-FR" smtClean="0">
                <a:solidFill>
                  <a:srgbClr val="FFFF00"/>
                </a:solidFill>
              </a:rPr>
              <a:t> 	</a:t>
            </a:r>
            <a:r>
              <a:rPr lang="fr-FR" b="1" smtClean="0">
                <a:solidFill>
                  <a:srgbClr val="FFFF00"/>
                </a:solidFill>
              </a:rPr>
              <a:t>appropriate rate of reactions	?</a:t>
            </a:r>
            <a:r>
              <a:rPr lang="fr-FR" smtClean="0">
                <a:solidFill>
                  <a:srgbClr val="FFFF00"/>
                </a:solidFill>
              </a:rPr>
              <a:t>		</a:t>
            </a:r>
          </a:p>
        </p:txBody>
      </p:sp>
      <p:pic>
        <p:nvPicPr>
          <p:cNvPr id="18435" name="Picture 1028"/>
          <p:cNvPicPr>
            <a:picLocks noChangeAspect="1" noChangeArrowheads="1"/>
          </p:cNvPicPr>
          <p:nvPr/>
        </p:nvPicPr>
        <p:blipFill>
          <a:blip r:embed="rId2"/>
          <a:srcRect/>
          <a:stretch>
            <a:fillRect/>
          </a:stretch>
        </p:blipFill>
        <p:spPr bwMode="auto">
          <a:xfrm>
            <a:off x="8105775" y="5232400"/>
            <a:ext cx="1495425" cy="13970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026"/>
          <p:cNvSpPr>
            <a:spLocks noGrp="1" noChangeArrowheads="1"/>
          </p:cNvSpPr>
          <p:nvPr>
            <p:ph type="title"/>
          </p:nvPr>
        </p:nvSpPr>
        <p:spPr>
          <a:xfrm>
            <a:off x="771525" y="2362200"/>
            <a:ext cx="8743950" cy="1143000"/>
          </a:xfrm>
        </p:spPr>
        <p:txBody>
          <a:bodyPr/>
          <a:lstStyle/>
          <a:p>
            <a:r>
              <a:rPr lang="fr-BE" b="1" smtClean="0">
                <a:solidFill>
                  <a:srgbClr val="FFFF00"/>
                </a:solidFill>
              </a:rPr>
              <a:t>How do psychrophiles, living below</a:t>
            </a:r>
            <a:r>
              <a:rPr lang="fr-BE" smtClean="0"/>
              <a:t> </a:t>
            </a:r>
            <a:r>
              <a:rPr lang="fr-BE" b="1" smtClean="0">
                <a:solidFill>
                  <a:srgbClr val="FFFF00"/>
                </a:solidFill>
              </a:rPr>
              <a:t>0°C, prevent freezing?</a:t>
            </a:r>
            <a:endParaRPr lang="fr-FR" b="1" smtClean="0">
              <a:solidFill>
                <a:srgbClr val="FFFF00"/>
              </a:solidFill>
            </a:endParaRPr>
          </a:p>
        </p:txBody>
      </p:sp>
      <p:pic>
        <p:nvPicPr>
          <p:cNvPr id="19459" name="Picture 1027"/>
          <p:cNvPicPr>
            <a:picLocks noChangeAspect="1" noChangeArrowheads="1"/>
          </p:cNvPicPr>
          <p:nvPr/>
        </p:nvPicPr>
        <p:blipFill>
          <a:blip r:embed="rId2"/>
          <a:srcRect/>
          <a:stretch>
            <a:fillRect/>
          </a:stretch>
        </p:blipFill>
        <p:spPr bwMode="auto">
          <a:xfrm>
            <a:off x="7724775" y="4937125"/>
            <a:ext cx="1647825" cy="15398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Mes documents\Figures Gerday\Cell response.tif"/>
          <p:cNvPicPr>
            <a:picLocks noChangeAspect="1" noChangeArrowheads="1"/>
          </p:cNvPicPr>
          <p:nvPr/>
        </p:nvPicPr>
        <p:blipFill>
          <a:blip r:embed="rId2"/>
          <a:srcRect/>
          <a:stretch>
            <a:fillRect/>
          </a:stretch>
        </p:blipFill>
        <p:spPr bwMode="auto">
          <a:xfrm>
            <a:off x="228600" y="685800"/>
            <a:ext cx="8686800" cy="5791200"/>
          </a:xfrm>
          <a:prstGeom prst="rect">
            <a:avLst/>
          </a:prstGeom>
          <a:noFill/>
          <a:ln w="9525">
            <a:noFill/>
            <a:miter lim="800000"/>
            <a:headEnd/>
            <a:tailEnd/>
          </a:ln>
        </p:spPr>
      </p:pic>
      <p:pic>
        <p:nvPicPr>
          <p:cNvPr id="20483" name="Picture 3"/>
          <p:cNvPicPr>
            <a:picLocks noChangeAspect="1" noChangeArrowheads="1"/>
          </p:cNvPicPr>
          <p:nvPr/>
        </p:nvPicPr>
        <p:blipFill>
          <a:blip r:embed="rId3"/>
          <a:srcRect/>
          <a:stretch>
            <a:fillRect/>
          </a:stretch>
        </p:blipFill>
        <p:spPr bwMode="auto">
          <a:xfrm>
            <a:off x="8991600" y="5572125"/>
            <a:ext cx="1295400" cy="1209675"/>
          </a:xfrm>
          <a:prstGeom prst="rect">
            <a:avLst/>
          </a:prstGeom>
          <a:noFill/>
          <a:ln w="12700" cap="sq">
            <a:noFill/>
            <a:miter lim="800000"/>
            <a:headEnd type="none" w="sm" len="sm"/>
            <a:tailEnd type="none" w="sm" len="sm"/>
          </a:ln>
        </p:spPr>
      </p:pic>
      <p:sp>
        <p:nvSpPr>
          <p:cNvPr id="20484" name="Text Box 4"/>
          <p:cNvSpPr txBox="1">
            <a:spLocks noChangeArrowheads="1"/>
          </p:cNvSpPr>
          <p:nvPr/>
        </p:nvSpPr>
        <p:spPr bwMode="auto">
          <a:xfrm>
            <a:off x="1066800" y="76200"/>
            <a:ext cx="7848600" cy="579438"/>
          </a:xfrm>
          <a:prstGeom prst="rect">
            <a:avLst/>
          </a:prstGeom>
          <a:noFill/>
          <a:ln w="12700" cap="sq">
            <a:noFill/>
            <a:miter lim="800000"/>
            <a:headEnd type="none" w="sm" len="sm"/>
            <a:tailEnd type="none" w="sm" len="sm"/>
          </a:ln>
        </p:spPr>
        <p:txBody>
          <a:bodyPr>
            <a:spAutoFit/>
          </a:bodyPr>
          <a:lstStyle/>
          <a:p>
            <a:pPr>
              <a:spcBef>
                <a:spcPct val="50000"/>
              </a:spcBef>
            </a:pPr>
            <a:r>
              <a:rPr lang="fr-FR"/>
              <a:t>		</a:t>
            </a:r>
            <a:r>
              <a:rPr lang="fr-FR" sz="3200" b="1">
                <a:solidFill>
                  <a:srgbClr val="FFFF00"/>
                </a:solidFill>
              </a:rPr>
              <a:t>Cells and extracellular ice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1828800" y="609600"/>
          <a:ext cx="7162800" cy="6019800"/>
        </p:xfrm>
        <a:graphic>
          <a:graphicData uri="http://schemas.openxmlformats.org/presentationml/2006/ole">
            <p:oleObj spid="_x0000_s21506" name="Photo Editor Photo" r:id="rId3" imgW="3180952" imgH="4153480" progId="">
              <p:embed/>
            </p:oleObj>
          </a:graphicData>
        </a:graphic>
      </p:graphicFrame>
      <p:sp>
        <p:nvSpPr>
          <p:cNvPr id="21507" name="Text Box 3"/>
          <p:cNvSpPr txBox="1">
            <a:spLocks noChangeArrowheads="1"/>
          </p:cNvSpPr>
          <p:nvPr/>
        </p:nvSpPr>
        <p:spPr bwMode="auto">
          <a:xfrm>
            <a:off x="1524000" y="76200"/>
            <a:ext cx="7315200" cy="579438"/>
          </a:xfrm>
          <a:prstGeom prst="rect">
            <a:avLst/>
          </a:prstGeom>
          <a:noFill/>
          <a:ln w="12700" cap="sq">
            <a:noFill/>
            <a:miter lim="800000"/>
            <a:headEnd type="none" w="sm" len="sm"/>
            <a:tailEnd type="none" w="sm" len="sm"/>
          </a:ln>
        </p:spPr>
        <p:txBody>
          <a:bodyPr>
            <a:spAutoFit/>
          </a:bodyPr>
          <a:lstStyle/>
          <a:p>
            <a:pPr>
              <a:spcBef>
                <a:spcPct val="50000"/>
              </a:spcBef>
            </a:pPr>
            <a:r>
              <a:rPr lang="fr-FR" b="1">
                <a:solidFill>
                  <a:srgbClr val="FFFF00"/>
                </a:solidFill>
              </a:rPr>
              <a:t>	</a:t>
            </a:r>
            <a:r>
              <a:rPr lang="fr-FR" sz="3200" b="1">
                <a:solidFill>
                  <a:srgbClr val="FFFF00"/>
                </a:solidFill>
              </a:rPr>
              <a:t>Bacteria in liquid veins of sea ice</a:t>
            </a:r>
          </a:p>
        </p:txBody>
      </p:sp>
      <p:pic>
        <p:nvPicPr>
          <p:cNvPr id="21508" name="Picture 4"/>
          <p:cNvPicPr>
            <a:picLocks noChangeAspect="1" noChangeArrowheads="1"/>
          </p:cNvPicPr>
          <p:nvPr/>
        </p:nvPicPr>
        <p:blipFill>
          <a:blip r:embed="rId4"/>
          <a:srcRect/>
          <a:stretch>
            <a:fillRect/>
          </a:stretch>
        </p:blipFill>
        <p:spPr bwMode="auto">
          <a:xfrm>
            <a:off x="228600" y="5643563"/>
            <a:ext cx="1219200" cy="113823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304800" y="0"/>
          <a:ext cx="9753600" cy="6858000"/>
        </p:xfrm>
        <a:graphic>
          <a:graphicData uri="http://schemas.openxmlformats.org/presentationml/2006/ole">
            <p:oleObj spid="_x0000_s22530" name="Photo Editor Photo" r:id="rId3" imgW="6857143" imgH="5144218" progId="">
              <p:embed/>
            </p:oleObj>
          </a:graphicData>
        </a:graphic>
      </p:graphicFrame>
      <p:pic>
        <p:nvPicPr>
          <p:cNvPr id="22531" name="Picture 3"/>
          <p:cNvPicPr>
            <a:picLocks noChangeAspect="1" noChangeArrowheads="1"/>
          </p:cNvPicPr>
          <p:nvPr/>
        </p:nvPicPr>
        <p:blipFill>
          <a:blip r:embed="rId4"/>
          <a:srcRect/>
          <a:stretch>
            <a:fillRect/>
          </a:stretch>
        </p:blipFill>
        <p:spPr bwMode="auto">
          <a:xfrm>
            <a:off x="381000" y="0"/>
            <a:ext cx="914400" cy="8540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66FF"/>
            </a:gs>
            <a:gs pos="100000">
              <a:srgbClr val="000099"/>
            </a:gs>
          </a:gsLst>
          <a:lin ang="5400000" scaled="1"/>
        </a:gradFill>
        <a:effectLst/>
      </p:bgPr>
    </p:bg>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457200"/>
            <a:ext cx="9429750" cy="13112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pPr>
            <a:r>
              <a:rPr lang="en-GB" sz="4000" b="1">
                <a:solidFill>
                  <a:schemeClr val="hlink"/>
                </a:solidFill>
              </a:rPr>
              <a:t>General properties of enzymes from psychrophiles</a:t>
            </a:r>
          </a:p>
        </p:txBody>
      </p:sp>
      <p:sp>
        <p:nvSpPr>
          <p:cNvPr id="38916" name="Text Box 4"/>
          <p:cNvSpPr txBox="1">
            <a:spLocks noChangeArrowheads="1"/>
          </p:cNvSpPr>
          <p:nvPr/>
        </p:nvSpPr>
        <p:spPr bwMode="auto">
          <a:xfrm>
            <a:off x="457200" y="2651125"/>
            <a:ext cx="9258300" cy="28352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just">
              <a:spcBef>
                <a:spcPct val="50000"/>
              </a:spcBef>
              <a:buFontTx/>
              <a:buChar char="•"/>
            </a:pPr>
            <a:r>
              <a:rPr lang="en-GB" sz="4000">
                <a:solidFill>
                  <a:srgbClr val="FFFF00"/>
                </a:solidFill>
              </a:rPr>
              <a:t> High specific activity at low and moderate temperatures</a:t>
            </a:r>
          </a:p>
          <a:p>
            <a:pPr algn="just">
              <a:spcBef>
                <a:spcPct val="50000"/>
              </a:spcBef>
              <a:buFontTx/>
              <a:buChar char="•"/>
            </a:pPr>
            <a:r>
              <a:rPr lang="en-GB" sz="4000">
                <a:solidFill>
                  <a:srgbClr val="FFFF00"/>
                </a:solidFill>
              </a:rPr>
              <a:t> High thermosensitivity - Flexible structure</a:t>
            </a:r>
          </a:p>
          <a:p>
            <a:pPr algn="just">
              <a:lnSpc>
                <a:spcPct val="50000"/>
              </a:lnSpc>
              <a:spcBef>
                <a:spcPct val="50000"/>
              </a:spcBef>
            </a:pPr>
            <a:endParaRPr lang="en-GB" sz="4000">
              <a:solidFill>
                <a:srgbClr val="FFFF00"/>
              </a:solidFill>
            </a:endParaRPr>
          </a:p>
        </p:txBody>
      </p:sp>
      <p:pic>
        <p:nvPicPr>
          <p:cNvPr id="23556" name="Picture 5"/>
          <p:cNvPicPr>
            <a:picLocks noChangeAspect="1" noChangeArrowheads="1"/>
          </p:cNvPicPr>
          <p:nvPr/>
        </p:nvPicPr>
        <p:blipFill>
          <a:blip r:embed="rId2"/>
          <a:srcRect/>
          <a:stretch>
            <a:fillRect/>
          </a:stretch>
        </p:blipFill>
        <p:spPr bwMode="auto">
          <a:xfrm>
            <a:off x="8639175" y="5308600"/>
            <a:ext cx="1495425" cy="13970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579" name="Text Box 2"/>
          <p:cNvSpPr txBox="1">
            <a:spLocks noChangeArrowheads="1"/>
          </p:cNvSpPr>
          <p:nvPr/>
        </p:nvSpPr>
        <p:spPr bwMode="auto">
          <a:xfrm>
            <a:off x="2571750" y="1905000"/>
            <a:ext cx="990600" cy="457200"/>
          </a:xfrm>
          <a:prstGeom prst="rect">
            <a:avLst/>
          </a:prstGeom>
          <a:noFill/>
          <a:ln w="9525">
            <a:noFill/>
            <a:miter lim="800000"/>
            <a:headEnd/>
            <a:tailEnd/>
          </a:ln>
        </p:spPr>
        <p:txBody>
          <a:bodyPr>
            <a:spAutoFit/>
          </a:bodyPr>
          <a:lstStyle/>
          <a:p>
            <a:pPr>
              <a:spcBef>
                <a:spcPct val="50000"/>
              </a:spcBef>
            </a:pPr>
            <a:r>
              <a:rPr lang="en-GB" b="1">
                <a:solidFill>
                  <a:srgbClr val="00FFFF"/>
                </a:solidFill>
              </a:rPr>
              <a:t>AHA</a:t>
            </a:r>
          </a:p>
        </p:txBody>
      </p:sp>
      <p:sp>
        <p:nvSpPr>
          <p:cNvPr id="24580" name="Text Box 3"/>
          <p:cNvSpPr txBox="1">
            <a:spLocks noChangeArrowheads="1"/>
          </p:cNvSpPr>
          <p:nvPr/>
        </p:nvSpPr>
        <p:spPr bwMode="auto">
          <a:xfrm>
            <a:off x="8401050" y="1600200"/>
            <a:ext cx="1095375" cy="457200"/>
          </a:xfrm>
          <a:prstGeom prst="rect">
            <a:avLst/>
          </a:prstGeom>
          <a:noFill/>
          <a:ln w="9525">
            <a:noFill/>
            <a:miter lim="800000"/>
            <a:headEnd/>
            <a:tailEnd/>
          </a:ln>
        </p:spPr>
        <p:txBody>
          <a:bodyPr>
            <a:spAutoFit/>
          </a:bodyPr>
          <a:lstStyle/>
          <a:p>
            <a:pPr>
              <a:spcBef>
                <a:spcPct val="50000"/>
              </a:spcBef>
            </a:pPr>
            <a:r>
              <a:rPr lang="en-GB" b="1">
                <a:solidFill>
                  <a:srgbClr val="00FF00"/>
                </a:solidFill>
              </a:rPr>
              <a:t>PPA</a:t>
            </a:r>
          </a:p>
        </p:txBody>
      </p:sp>
      <p:graphicFrame>
        <p:nvGraphicFramePr>
          <p:cNvPr id="24578" name="Object 2"/>
          <p:cNvGraphicFramePr>
            <a:graphicFrameLocks noChangeAspect="1"/>
          </p:cNvGraphicFramePr>
          <p:nvPr/>
        </p:nvGraphicFramePr>
        <p:xfrm>
          <a:off x="133350" y="1155700"/>
          <a:ext cx="9772650" cy="5549900"/>
        </p:xfrm>
        <a:graphic>
          <a:graphicData uri="http://schemas.openxmlformats.org/presentationml/2006/ole">
            <p:oleObj spid="_x0000_s24578" name="SPW 4.0 Graph" r:id="rId5" imgW="6424560" imgH="4774680" progId="">
              <p:embed/>
            </p:oleObj>
          </a:graphicData>
        </a:graphic>
      </p:graphicFrame>
      <p:sp>
        <p:nvSpPr>
          <p:cNvPr id="146437" name="Text Box 5"/>
          <p:cNvSpPr txBox="1">
            <a:spLocks noChangeArrowheads="1"/>
          </p:cNvSpPr>
          <p:nvPr/>
        </p:nvSpPr>
        <p:spPr bwMode="auto">
          <a:xfrm>
            <a:off x="571500" y="228600"/>
            <a:ext cx="9029700" cy="946150"/>
          </a:xfrm>
          <a:prstGeom prst="rect">
            <a:avLst/>
          </a:prstGeom>
          <a:noFill/>
          <a:ln w="12700" cap="sq">
            <a:noFill/>
            <a:miter lim="800000"/>
            <a:headEnd type="none" w="sm" len="sm"/>
            <a:tailEnd type="none" w="sm" len="sm"/>
          </a:ln>
          <a:effectLst>
            <a:outerShdw blurRad="63500" dist="29783" dir="1514402" algn="ctr" rotWithShape="0">
              <a:srgbClr val="4D4D4D">
                <a:alpha val="74998"/>
              </a:srgbClr>
            </a:outerShdw>
          </a:effectLst>
        </p:spPr>
        <p:txBody>
          <a:bodyPr>
            <a:spAutoFit/>
          </a:bodyPr>
          <a:lstStyle/>
          <a:p>
            <a:pPr algn="ctr">
              <a:spcBef>
                <a:spcPct val="50000"/>
              </a:spcBef>
            </a:pPr>
            <a:r>
              <a:rPr lang="en-US" sz="2800" b="1">
                <a:solidFill>
                  <a:srgbClr val="FFFFFF"/>
                </a:solidFill>
              </a:rPr>
              <a:t>Specific activities of psychrophilic(</a:t>
            </a:r>
            <a:r>
              <a:rPr lang="en-US" sz="2800" b="1">
                <a:solidFill>
                  <a:schemeClr val="accent1"/>
                </a:solidFill>
              </a:rPr>
              <a:t>blue</a:t>
            </a:r>
            <a:r>
              <a:rPr lang="en-US" sz="2800" b="1">
                <a:solidFill>
                  <a:srgbClr val="FFFFFF"/>
                </a:solidFill>
              </a:rPr>
              <a:t>) and mesophilic(</a:t>
            </a:r>
            <a:r>
              <a:rPr lang="en-US" sz="2800" b="1">
                <a:solidFill>
                  <a:srgbClr val="00FF00"/>
                </a:solidFill>
              </a:rPr>
              <a:t>green</a:t>
            </a:r>
            <a:r>
              <a:rPr lang="en-US" sz="2800" b="1">
                <a:solidFill>
                  <a:srgbClr val="FFFFFF"/>
                </a:solidFill>
              </a:rPr>
              <a:t>) enzymes as a function of temperature</a:t>
            </a:r>
          </a:p>
        </p:txBody>
      </p:sp>
      <p:sp>
        <p:nvSpPr>
          <p:cNvPr id="146438" name="Oval 6"/>
          <p:cNvSpPr>
            <a:spLocks noChangeArrowheads="1"/>
          </p:cNvSpPr>
          <p:nvPr/>
        </p:nvSpPr>
        <p:spPr bwMode="auto">
          <a:xfrm rot="-2700000">
            <a:off x="1971675" y="3505200"/>
            <a:ext cx="2314575" cy="1295400"/>
          </a:xfrm>
          <a:prstGeom prst="ellipse">
            <a:avLst/>
          </a:prstGeom>
          <a:noFill/>
          <a:ln w="38100">
            <a:solidFill>
              <a:srgbClr val="FFFF00"/>
            </a:solidFill>
            <a:round/>
            <a:headEnd/>
            <a:tailEnd/>
          </a:ln>
        </p:spPr>
        <p:txBody>
          <a:bodyPr wrap="none" anchor="ctr"/>
          <a:lstStyle/>
          <a:p>
            <a:endParaRPr lang="en-US"/>
          </a:p>
        </p:txBody>
      </p:sp>
      <p:pic>
        <p:nvPicPr>
          <p:cNvPr id="24583" name="Picture 13"/>
          <p:cNvPicPr>
            <a:picLocks noChangeAspect="1" noChangeArrowheads="1"/>
          </p:cNvPicPr>
          <p:nvPr/>
        </p:nvPicPr>
        <p:blipFill>
          <a:blip r:embed="rId6"/>
          <a:srcRect/>
          <a:stretch>
            <a:fillRect/>
          </a:stretch>
        </p:blipFill>
        <p:spPr bwMode="auto">
          <a:xfrm>
            <a:off x="0" y="5576888"/>
            <a:ext cx="1371600" cy="1281112"/>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6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8" grpId="0" animBg="1"/>
    </p:bldLst>
  </p:timing>
</p:sld>
</file>

<file path=ppt/theme/theme1.xml><?xml version="1.0" encoding="utf-8"?>
<a:theme xmlns:a="http://schemas.openxmlformats.org/drawingml/2006/main" name="Présentation générale du projet (standard)">
  <a:themeElements>
    <a:clrScheme name="Présentation générale du projet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ésentation générale du projet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New Roman" pitchFamily="2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New Roman" pitchFamily="20" charset="0"/>
          </a:defRPr>
        </a:defPPr>
      </a:lstStyle>
    </a:lnDef>
  </a:objectDefaults>
  <a:extraClrSchemeLst>
    <a:extraClrScheme>
      <a:clrScheme name="Présentation générale du projet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ésentation générale du projet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ésentation générale du projet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Office\Modèles\Présentations\Présentation générale du projet (standard).pot</Template>
  <TotalTime>2942</TotalTime>
  <Words>692</Words>
  <Application>Microsoft PowerPoint</Application>
  <PresentationFormat>35mm Slides</PresentationFormat>
  <Paragraphs>179</Paragraphs>
  <Slides>27</Slides>
  <Notes>2</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27</vt:i4>
      </vt:variant>
    </vt:vector>
  </HeadingPairs>
  <TitlesOfParts>
    <vt:vector size="32" baseType="lpstr">
      <vt:lpstr>Présentation générale du projet (standard)</vt:lpstr>
      <vt:lpstr>Graphique</vt:lpstr>
      <vt:lpstr>Photo Editor Photo</vt:lpstr>
      <vt:lpstr>SPW 4.0 Graph</vt:lpstr>
      <vt:lpstr>Image Bitmap</vt:lpstr>
      <vt:lpstr>Slide 1</vt:lpstr>
      <vt:lpstr>     Arrhenius law: Thermodependence of reaction rate</vt:lpstr>
      <vt:lpstr> How do psychrophiles maintain  appropriate rate of reactions ?  </vt:lpstr>
      <vt:lpstr>How do psychrophiles, living below 0°C, prevent freezing?</vt:lpstr>
      <vt:lpstr>Slide 5</vt:lpstr>
      <vt:lpstr>Slide 6</vt:lpstr>
      <vt:lpstr>Slide 7</vt:lpstr>
      <vt:lpstr>Slide 8</vt:lpstr>
      <vt:lpstr>Slide 9</vt:lpstr>
      <vt:lpstr>      Growth of an Antarctic bacterium (left) and excretion of α-       amylase (right) as a function of temperature</vt:lpstr>
      <vt:lpstr>Slide 11</vt:lpstr>
      <vt:lpstr>Slide 12</vt:lpstr>
      <vt:lpstr>Slide 13</vt:lpstr>
      <vt:lpstr>Slide 14</vt:lpstr>
      <vt:lpstr>Effects of cryoprotectants</vt:lpstr>
      <vt:lpstr>Slide 16</vt:lpstr>
      <vt:lpstr>Slide 17</vt:lpstr>
      <vt:lpstr>Slide 18</vt:lpstr>
      <vt:lpstr>Biodegradation of polluted water by Arthrobacter psychrolactophilus at 10°C</vt:lpstr>
      <vt:lpstr>  Psychrophiles and cold-active  enzymes in Biotechnology</vt:lpstr>
      <vt:lpstr>Slide 21</vt:lpstr>
      <vt:lpstr>Slide 22</vt:lpstr>
      <vt:lpstr>Isomerisation of D-galactose into D-tagatose (sweetener)</vt:lpstr>
      <vt:lpstr>3D – Structure of cold-adapted xylanase</vt:lpstr>
      <vt:lpstr>Cold xylanase in baking</vt:lpstr>
      <vt:lpstr>Slide 26</vt:lpstr>
      <vt:lpstr>Slide 27</vt:lpstr>
    </vt:vector>
  </TitlesOfParts>
  <Company>ulg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fabienne</dc:creator>
  <cp:lastModifiedBy>a</cp:lastModifiedBy>
  <cp:revision>290</cp:revision>
  <dcterms:created xsi:type="dcterms:W3CDTF">2000-04-26T12:43:35Z</dcterms:created>
  <dcterms:modified xsi:type="dcterms:W3CDTF">2013-09-28T04:52:20Z</dcterms:modified>
</cp:coreProperties>
</file>