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4" r:id="rId4"/>
    <p:sldId id="265" r:id="rId5"/>
    <p:sldId id="266" r:id="rId6"/>
    <p:sldId id="267" r:id="rId7"/>
    <p:sldId id="268" r:id="rId8"/>
    <p:sldId id="269" r:id="rId9"/>
    <p:sldId id="270" r:id="rId10"/>
    <p:sldId id="271" r:id="rId11"/>
    <p:sldId id="257" r:id="rId12"/>
    <p:sldId id="258" r:id="rId13"/>
    <p:sldId id="259" r:id="rId14"/>
    <p:sldId id="260" r:id="rId15"/>
    <p:sldId id="262" r:id="rId16"/>
    <p:sldId id="274" r:id="rId17"/>
    <p:sldId id="263"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780F03-9347-4D85-A0C4-46EE92ADF80F}" type="datetimeFigureOut">
              <a:rPr lang="en-IN" smtClean="0"/>
              <a:t>18-01-2023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85195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80F03-9347-4D85-A0C4-46EE92ADF80F}" type="datetimeFigureOut">
              <a:rPr lang="en-IN" smtClean="0"/>
              <a:t>18-01-2023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177366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80F03-9347-4D85-A0C4-46EE92ADF80F}" type="datetimeFigureOut">
              <a:rPr lang="en-IN" smtClean="0"/>
              <a:t>18-01-2023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401365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780F03-9347-4D85-A0C4-46EE92ADF80F}" type="datetimeFigureOut">
              <a:rPr lang="en-IN" smtClean="0"/>
              <a:t>18-01-2023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358912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0F03-9347-4D85-A0C4-46EE92ADF80F}" type="datetimeFigureOut">
              <a:rPr lang="en-IN" smtClean="0"/>
              <a:t>18-01-2023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230107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780F03-9347-4D85-A0C4-46EE92ADF80F}" type="datetimeFigureOut">
              <a:rPr lang="en-IN" smtClean="0"/>
              <a:t>18-01-2023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332669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780F03-9347-4D85-A0C4-46EE92ADF80F}" type="datetimeFigureOut">
              <a:rPr lang="en-IN" smtClean="0"/>
              <a:t>18-01-2023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117904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780F03-9347-4D85-A0C4-46EE92ADF80F}" type="datetimeFigureOut">
              <a:rPr lang="en-IN" smtClean="0"/>
              <a:t>18-01-2023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287939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0F03-9347-4D85-A0C4-46EE92ADF80F}" type="datetimeFigureOut">
              <a:rPr lang="en-IN" smtClean="0"/>
              <a:t>18-01-2023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243061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0F03-9347-4D85-A0C4-46EE92ADF80F}" type="datetimeFigureOut">
              <a:rPr lang="en-IN" smtClean="0"/>
              <a:t>18-01-2023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106364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0F03-9347-4D85-A0C4-46EE92ADF80F}" type="datetimeFigureOut">
              <a:rPr lang="en-IN" smtClean="0"/>
              <a:t>18-01-2023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D3D1BBF-B855-437A-9F16-CC8152E6349C}" type="slidenum">
              <a:rPr lang="en-IN" smtClean="0"/>
              <a:t>‹#›</a:t>
            </a:fld>
            <a:endParaRPr lang="en-IN"/>
          </a:p>
        </p:txBody>
      </p:sp>
    </p:spTree>
    <p:extLst>
      <p:ext uri="{BB962C8B-B14F-4D97-AF65-F5344CB8AC3E}">
        <p14:creationId xmlns:p14="http://schemas.microsoft.com/office/powerpoint/2010/main" val="371052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0F03-9347-4D85-A0C4-46EE92ADF80F}" type="datetimeFigureOut">
              <a:rPr lang="en-IN" smtClean="0"/>
              <a:t>18-01-2023</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D1BBF-B855-437A-9F16-CC8152E6349C}" type="slidenum">
              <a:rPr lang="en-IN" smtClean="0"/>
              <a:t>‹#›</a:t>
            </a:fld>
            <a:endParaRPr lang="en-IN"/>
          </a:p>
        </p:txBody>
      </p:sp>
    </p:spTree>
    <p:extLst>
      <p:ext uri="{BB962C8B-B14F-4D97-AF65-F5344CB8AC3E}">
        <p14:creationId xmlns:p14="http://schemas.microsoft.com/office/powerpoint/2010/main" val="1784484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p-photonics.com/fiber_core.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AD4EB-D975-7CD5-E3EE-03D017880EB7}"/>
              </a:ext>
            </a:extLst>
          </p:cNvPr>
          <p:cNvSpPr>
            <a:spLocks noGrp="1"/>
          </p:cNvSpPr>
          <p:nvPr>
            <p:ph type="ctrTitle"/>
          </p:nvPr>
        </p:nvSpPr>
        <p:spPr>
          <a:xfrm>
            <a:off x="195943" y="923731"/>
            <a:ext cx="8798767" cy="2892489"/>
          </a:xfrm>
        </p:spPr>
        <p:txBody>
          <a:bodyPr>
            <a:normAutofit/>
          </a:bodyPr>
          <a:lstStyle/>
          <a:p>
            <a:pPr>
              <a:lnSpc>
                <a:spcPct val="100000"/>
              </a:lnSpc>
            </a:pPr>
            <a:r>
              <a:rPr lang="en-IN" sz="4400" dirty="0">
                <a:latin typeface="+mn-lt"/>
              </a:rPr>
              <a:t>PHY-404:Fibre Optics and Optical Fibre Communication</a:t>
            </a:r>
            <a:br>
              <a:rPr lang="en-IN" sz="4400" dirty="0">
                <a:latin typeface="+mn-lt"/>
              </a:rPr>
            </a:br>
            <a:endParaRPr lang="en-IN" sz="4400" dirty="0">
              <a:latin typeface="+mn-lt"/>
            </a:endParaRPr>
          </a:p>
        </p:txBody>
      </p:sp>
    </p:spTree>
    <p:extLst>
      <p:ext uri="{BB962C8B-B14F-4D97-AF65-F5344CB8AC3E}">
        <p14:creationId xmlns:p14="http://schemas.microsoft.com/office/powerpoint/2010/main" val="228091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7427-A0B5-C6FF-EF64-AE52A48B025F}"/>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sp>
        <p:nvSpPr>
          <p:cNvPr id="4" name="TextBox 3">
            <a:extLst>
              <a:ext uri="{FF2B5EF4-FFF2-40B4-BE49-F238E27FC236}">
                <a16:creationId xmlns:a16="http://schemas.microsoft.com/office/drawing/2014/main" id="{EB5432D8-DE31-22CB-AD8B-ACA6A4778C00}"/>
              </a:ext>
            </a:extLst>
          </p:cNvPr>
          <p:cNvSpPr txBox="1"/>
          <p:nvPr/>
        </p:nvSpPr>
        <p:spPr>
          <a:xfrm>
            <a:off x="323557" y="1322363"/>
            <a:ext cx="8553157" cy="1964512"/>
          </a:xfrm>
          <a:prstGeom prst="rect">
            <a:avLst/>
          </a:prstGeom>
          <a:noFill/>
        </p:spPr>
        <p:txBody>
          <a:bodyPr wrap="square">
            <a:spAutoFit/>
          </a:bodyPr>
          <a:lstStyle/>
          <a:p>
            <a:pPr algn="just">
              <a:lnSpc>
                <a:spcPct val="150000"/>
              </a:lnSpc>
            </a:pPr>
            <a:r>
              <a:rPr lang="en-US" sz="2800" b="0" i="0" dirty="0">
                <a:solidFill>
                  <a:srgbClr val="202124"/>
                </a:solidFill>
                <a:effectLst/>
              </a:rPr>
              <a:t>The refractive index can be defined as the ratio of the velocity of a light ray in an empty space to the velocity of light in a substance, n = c/v.</a:t>
            </a:r>
            <a:endParaRPr lang="en-IN" sz="2800" dirty="0"/>
          </a:p>
        </p:txBody>
      </p:sp>
    </p:spTree>
    <p:extLst>
      <p:ext uri="{BB962C8B-B14F-4D97-AF65-F5344CB8AC3E}">
        <p14:creationId xmlns:p14="http://schemas.microsoft.com/office/powerpoint/2010/main" val="116306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8401-D290-2E20-FA5E-1ABAC60A25E8}"/>
              </a:ext>
            </a:extLst>
          </p:cNvPr>
          <p:cNvSpPr>
            <a:spLocks noGrp="1"/>
          </p:cNvSpPr>
          <p:nvPr>
            <p:ph type="title"/>
          </p:nvPr>
        </p:nvSpPr>
        <p:spPr>
          <a:xfrm>
            <a:off x="154745" y="112543"/>
            <a:ext cx="8834510" cy="914400"/>
          </a:xfr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dirty="0">
                <a:latin typeface="+mn-lt"/>
              </a:rPr>
              <a:t>Propagation of light</a:t>
            </a:r>
            <a:endParaRPr lang="en-IN" dirty="0">
              <a:latin typeface="+mn-lt"/>
            </a:endParaRPr>
          </a:p>
        </p:txBody>
      </p:sp>
      <p:pic>
        <p:nvPicPr>
          <p:cNvPr id="4" name="Content Placeholder 3">
            <a:extLst>
              <a:ext uri="{FF2B5EF4-FFF2-40B4-BE49-F238E27FC236}">
                <a16:creationId xmlns:a16="http://schemas.microsoft.com/office/drawing/2014/main" id="{E66D9567-3E6F-A8F5-A1AB-2CA3403E364D}"/>
              </a:ext>
            </a:extLst>
          </p:cNvPr>
          <p:cNvPicPr>
            <a:picLocks noGrp="1"/>
          </p:cNvPicPr>
          <p:nvPr>
            <p:ph idx="1"/>
          </p:nvPr>
        </p:nvPicPr>
        <p:blipFill rotWithShape="1">
          <a:blip r:embed="rId2"/>
          <a:srcRect l="12799" t="15968" r="12538"/>
          <a:stretch/>
        </p:blipFill>
        <p:spPr bwMode="auto">
          <a:xfrm>
            <a:off x="365760" y="1335795"/>
            <a:ext cx="8412479" cy="51072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788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1DDB77-2A14-0C11-D827-807204A018BD}"/>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Important terms</a:t>
            </a:r>
            <a:endParaRPr lang="en-IN" dirty="0">
              <a:latin typeface="+mn-lt"/>
            </a:endParaRPr>
          </a:p>
        </p:txBody>
      </p:sp>
      <p:pic>
        <p:nvPicPr>
          <p:cNvPr id="6" name="Picture 5">
            <a:extLst>
              <a:ext uri="{FF2B5EF4-FFF2-40B4-BE49-F238E27FC236}">
                <a16:creationId xmlns:a16="http://schemas.microsoft.com/office/drawing/2014/main" id="{777F8E7D-7CCB-F0EA-36C6-DC7375626989}"/>
              </a:ext>
            </a:extLst>
          </p:cNvPr>
          <p:cNvPicPr/>
          <p:nvPr/>
        </p:nvPicPr>
        <p:blipFill rotWithShape="1">
          <a:blip r:embed="rId2"/>
          <a:srcRect l="13137" t="16966" r="13659"/>
          <a:stretch/>
        </p:blipFill>
        <p:spPr bwMode="auto">
          <a:xfrm>
            <a:off x="661181" y="1257886"/>
            <a:ext cx="7821637" cy="4847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053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Important term</a:t>
            </a:r>
            <a:endParaRPr lang="en-IN" dirty="0">
              <a:latin typeface="+mn-lt"/>
            </a:endParaRPr>
          </a:p>
        </p:txBody>
      </p:sp>
      <p:pic>
        <p:nvPicPr>
          <p:cNvPr id="3" name="Picture 2">
            <a:extLst>
              <a:ext uri="{FF2B5EF4-FFF2-40B4-BE49-F238E27FC236}">
                <a16:creationId xmlns:a16="http://schemas.microsoft.com/office/drawing/2014/main" id="{5D630ED5-76F7-EAF5-B014-45E192229263}"/>
              </a:ext>
            </a:extLst>
          </p:cNvPr>
          <p:cNvPicPr/>
          <p:nvPr/>
        </p:nvPicPr>
        <p:blipFill rotWithShape="1">
          <a:blip r:embed="rId2"/>
          <a:srcRect l="13023" t="16368" r="13211" b="997"/>
          <a:stretch/>
        </p:blipFill>
        <p:spPr bwMode="auto">
          <a:xfrm>
            <a:off x="614875" y="1067971"/>
            <a:ext cx="7717302" cy="55790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79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Important terms</a:t>
            </a:r>
            <a:endParaRPr lang="en-IN" dirty="0">
              <a:latin typeface="+mn-lt"/>
            </a:endParaRPr>
          </a:p>
        </p:txBody>
      </p:sp>
      <p:pic>
        <p:nvPicPr>
          <p:cNvPr id="3" name="Picture 2">
            <a:extLst>
              <a:ext uri="{FF2B5EF4-FFF2-40B4-BE49-F238E27FC236}">
                <a16:creationId xmlns:a16="http://schemas.microsoft.com/office/drawing/2014/main" id="{A6555283-EB4E-DA75-1840-889C222F5487}"/>
              </a:ext>
            </a:extLst>
          </p:cNvPr>
          <p:cNvPicPr/>
          <p:nvPr/>
        </p:nvPicPr>
        <p:blipFill rotWithShape="1">
          <a:blip r:embed="rId2"/>
          <a:srcRect l="12799" t="17964" r="12650"/>
          <a:stretch/>
        </p:blipFill>
        <p:spPr bwMode="auto">
          <a:xfrm>
            <a:off x="1086144" y="1222717"/>
            <a:ext cx="6971712" cy="49248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474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a:t>
            </a:r>
            <a:endParaRPr lang="en-IN" dirty="0">
              <a:latin typeface="+mn-lt"/>
            </a:endParaRPr>
          </a:p>
        </p:txBody>
      </p:sp>
      <p:sp>
        <p:nvSpPr>
          <p:cNvPr id="4" name="TextBox 3">
            <a:extLst>
              <a:ext uri="{FF2B5EF4-FFF2-40B4-BE49-F238E27FC236}">
                <a16:creationId xmlns:a16="http://schemas.microsoft.com/office/drawing/2014/main" id="{048771B4-DE9B-B882-C606-E5C6A26385EC}"/>
              </a:ext>
            </a:extLst>
          </p:cNvPr>
          <p:cNvSpPr txBox="1"/>
          <p:nvPr/>
        </p:nvSpPr>
        <p:spPr>
          <a:xfrm>
            <a:off x="154745" y="3932196"/>
            <a:ext cx="8834510" cy="2535566"/>
          </a:xfrm>
          <a:prstGeom prst="rect">
            <a:avLst/>
          </a:prstGeom>
          <a:noFill/>
        </p:spPr>
        <p:txBody>
          <a:bodyPr wrap="square">
            <a:spAutoFit/>
          </a:bodyPr>
          <a:lstStyle/>
          <a:p>
            <a:pPr algn="just">
              <a:lnSpc>
                <a:spcPct val="150000"/>
              </a:lnSpc>
            </a:pPr>
            <a:r>
              <a:rPr lang="en-US" b="0" i="0" dirty="0">
                <a:solidFill>
                  <a:srgbClr val="332E2B"/>
                </a:solidFill>
                <a:effectLst/>
                <a:latin typeface="Times New Roman" panose="02020603050405020304" pitchFamily="18" charset="0"/>
                <a:cs typeface="Times New Roman" panose="02020603050405020304" pitchFamily="18" charset="0"/>
              </a:rPr>
              <a:t>In optical fibers, propagation of light takes place due to total internal reflection. When light falls one end of the optical fiber; it gets refracted into the fiber. The refracted ray of light falls on the interface separating the fiber and coating an angle which is greater than the critical angle. Thus the TIR can take place. The light travels the entire length of the fiber and arrives at other ends of the fiber without any loss in its intensity even if the fiber is rounded and curved.</a:t>
            </a: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47D867D-F07B-E0D1-1180-A6840F59A39C}"/>
              </a:ext>
            </a:extLst>
          </p:cNvPr>
          <p:cNvPicPr>
            <a:picLocks noChangeAspect="1"/>
          </p:cNvPicPr>
          <p:nvPr/>
        </p:nvPicPr>
        <p:blipFill>
          <a:blip r:embed="rId2"/>
          <a:stretch>
            <a:fillRect/>
          </a:stretch>
        </p:blipFill>
        <p:spPr>
          <a:xfrm>
            <a:off x="1455575" y="1304194"/>
            <a:ext cx="6232850" cy="2535566"/>
          </a:xfrm>
          <a:prstGeom prst="rect">
            <a:avLst/>
          </a:prstGeom>
        </p:spPr>
      </p:pic>
    </p:spTree>
    <p:extLst>
      <p:ext uri="{BB962C8B-B14F-4D97-AF65-F5344CB8AC3E}">
        <p14:creationId xmlns:p14="http://schemas.microsoft.com/office/powerpoint/2010/main" val="76290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FBA59-9E37-AF30-109E-E407441FB33D}"/>
              </a:ext>
            </a:extLst>
          </p:cNvPr>
          <p:cNvPicPr>
            <a:picLocks noChangeAspect="1"/>
          </p:cNvPicPr>
          <p:nvPr/>
        </p:nvPicPr>
        <p:blipFill>
          <a:blip r:embed="rId2"/>
          <a:stretch>
            <a:fillRect/>
          </a:stretch>
        </p:blipFill>
        <p:spPr>
          <a:xfrm>
            <a:off x="1031202" y="1442163"/>
            <a:ext cx="7351867" cy="3568376"/>
          </a:xfrm>
          <a:prstGeom prst="rect">
            <a:avLst/>
          </a:prstGeom>
        </p:spPr>
      </p:pic>
      <p:sp>
        <p:nvSpPr>
          <p:cNvPr id="4" name="Title 1">
            <a:extLst>
              <a:ext uri="{FF2B5EF4-FFF2-40B4-BE49-F238E27FC236}">
                <a16:creationId xmlns:a16="http://schemas.microsoft.com/office/drawing/2014/main" id="{5BC38CEB-1CDC-9127-9300-6347368E77C9}"/>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a:t>
            </a:r>
            <a:endParaRPr lang="en-IN" dirty="0">
              <a:latin typeface="+mn-lt"/>
            </a:endParaRPr>
          </a:p>
        </p:txBody>
      </p:sp>
      <p:sp>
        <p:nvSpPr>
          <p:cNvPr id="6" name="TextBox 5">
            <a:extLst>
              <a:ext uri="{FF2B5EF4-FFF2-40B4-BE49-F238E27FC236}">
                <a16:creationId xmlns:a16="http://schemas.microsoft.com/office/drawing/2014/main" id="{3789CD8F-D2BA-9944-F9DF-9EAE5705F5A1}"/>
              </a:ext>
            </a:extLst>
          </p:cNvPr>
          <p:cNvSpPr txBox="1"/>
          <p:nvPr/>
        </p:nvSpPr>
        <p:spPr>
          <a:xfrm>
            <a:off x="1129003" y="5203763"/>
            <a:ext cx="6997959" cy="523220"/>
          </a:xfrm>
          <a:prstGeom prst="rect">
            <a:avLst/>
          </a:prstGeom>
          <a:noFill/>
        </p:spPr>
        <p:txBody>
          <a:bodyPr wrap="square">
            <a:spAutoFit/>
          </a:bodyPr>
          <a:lstStyle/>
          <a:p>
            <a:pPr algn="ctr"/>
            <a:r>
              <a:rPr lang="en-US" sz="2800" dirty="0">
                <a:solidFill>
                  <a:srgbClr val="332E2B"/>
                </a:solidFill>
                <a:latin typeface="Times New Roman" panose="02020603050405020304" pitchFamily="18" charset="0"/>
                <a:cs typeface="Times New Roman" panose="02020603050405020304" pitchFamily="18" charset="0"/>
              </a:rPr>
              <a:t>P</a:t>
            </a:r>
            <a:r>
              <a:rPr lang="en-US" sz="2800" b="0" i="0" dirty="0">
                <a:solidFill>
                  <a:srgbClr val="332E2B"/>
                </a:solidFill>
                <a:effectLst/>
                <a:latin typeface="Times New Roman" panose="02020603050405020304" pitchFamily="18" charset="0"/>
                <a:cs typeface="Times New Roman" panose="02020603050405020304" pitchFamily="18" charset="0"/>
              </a:rPr>
              <a:t>ropagation of light in optical fiber </a:t>
            </a:r>
            <a:endParaRPr lang="en-US" sz="2800" dirty="0"/>
          </a:p>
        </p:txBody>
      </p:sp>
    </p:spTree>
    <p:extLst>
      <p:ext uri="{BB962C8B-B14F-4D97-AF65-F5344CB8AC3E}">
        <p14:creationId xmlns:p14="http://schemas.microsoft.com/office/powerpoint/2010/main" val="3722830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95943"/>
            <a:ext cx="8834510" cy="92373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Acceptance angle &amp; acceptance Cone</a:t>
            </a:r>
            <a:endParaRPr lang="en-IN" dirty="0">
              <a:latin typeface="+mn-lt"/>
            </a:endParaRPr>
          </a:p>
        </p:txBody>
      </p:sp>
      <p:sp>
        <p:nvSpPr>
          <p:cNvPr id="6" name="TextBox 5">
            <a:extLst>
              <a:ext uri="{FF2B5EF4-FFF2-40B4-BE49-F238E27FC236}">
                <a16:creationId xmlns:a16="http://schemas.microsoft.com/office/drawing/2014/main" id="{EF8D6941-9416-6F99-EF3A-292E61468155}"/>
              </a:ext>
            </a:extLst>
          </p:cNvPr>
          <p:cNvSpPr txBox="1"/>
          <p:nvPr/>
        </p:nvSpPr>
        <p:spPr>
          <a:xfrm>
            <a:off x="154745" y="1427582"/>
            <a:ext cx="8834510" cy="1953868"/>
          </a:xfrm>
          <a:prstGeom prst="rect">
            <a:avLst/>
          </a:prstGeom>
          <a:noFill/>
        </p:spPr>
        <p:txBody>
          <a:bodyPr wrap="square">
            <a:spAutoFit/>
          </a:bodyPr>
          <a:lstStyle/>
          <a:p>
            <a:pPr algn="just">
              <a:lnSpc>
                <a:spcPct val="150000"/>
              </a:lnSpc>
            </a:pPr>
            <a:r>
              <a:rPr lang="en-US" sz="2800" b="0" i="0" dirty="0">
                <a:solidFill>
                  <a:srgbClr val="222222"/>
                </a:solidFill>
                <a:effectLst/>
                <a:latin typeface="Times New Roman" panose="02020603050405020304" pitchFamily="18" charset="0"/>
                <a:cs typeface="Times New Roman" panose="02020603050405020304" pitchFamily="18" charset="0"/>
              </a:rPr>
              <a:t>The acceptance angle is the maximum angle of a ray (against the fiber axis) hitting the </a:t>
            </a:r>
            <a:r>
              <a:rPr lang="en-US" sz="2800" b="1" i="0" u="none" strike="noStrike" dirty="0">
                <a:solidFill>
                  <a:srgbClr val="4444CC"/>
                </a:solidFill>
                <a:effectLst/>
                <a:latin typeface="Times New Roman" panose="02020603050405020304" pitchFamily="18" charset="0"/>
                <a:cs typeface="Times New Roman" panose="02020603050405020304" pitchFamily="18" charset="0"/>
                <a:hlinkClick r:id="rId2" tooltip="the region in an optical fiber which guides light"/>
              </a:rPr>
              <a:t>fiber core</a:t>
            </a:r>
            <a:r>
              <a:rPr lang="en-US" sz="2800" b="0" i="0" dirty="0">
                <a:solidFill>
                  <a:srgbClr val="222222"/>
                </a:solidFill>
                <a:effectLst/>
                <a:latin typeface="Times New Roman" panose="02020603050405020304" pitchFamily="18" charset="0"/>
                <a:cs typeface="Times New Roman" panose="02020603050405020304" pitchFamily="18" charset="0"/>
              </a:rPr>
              <a:t> which allows the incident light to be guided by the core.</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B72913-2D1B-F21D-25D5-324A63072691}"/>
              </a:ext>
            </a:extLst>
          </p:cNvPr>
          <p:cNvPicPr>
            <a:picLocks noChangeAspect="1"/>
          </p:cNvPicPr>
          <p:nvPr/>
        </p:nvPicPr>
        <p:blipFill>
          <a:blip r:embed="rId3"/>
          <a:stretch>
            <a:fillRect/>
          </a:stretch>
        </p:blipFill>
        <p:spPr>
          <a:xfrm>
            <a:off x="1819275" y="3915942"/>
            <a:ext cx="5505450" cy="1657350"/>
          </a:xfrm>
          <a:prstGeom prst="rect">
            <a:avLst/>
          </a:prstGeom>
        </p:spPr>
      </p:pic>
    </p:spTree>
    <p:extLst>
      <p:ext uri="{BB962C8B-B14F-4D97-AF65-F5344CB8AC3E}">
        <p14:creationId xmlns:p14="http://schemas.microsoft.com/office/powerpoint/2010/main" val="1571381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FCA4-6B51-8B22-5164-2DE81CDE1380}"/>
              </a:ext>
            </a:extLst>
          </p:cNvPr>
          <p:cNvSpPr txBox="1">
            <a:spLocks/>
          </p:cNvSpPr>
          <p:nvPr/>
        </p:nvSpPr>
        <p:spPr>
          <a:xfrm>
            <a:off x="154745" y="195943"/>
            <a:ext cx="8834510" cy="92373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Acceptance angle &amp; acceptance Cone</a:t>
            </a:r>
            <a:endParaRPr lang="en-IN" dirty="0">
              <a:latin typeface="+mn-lt"/>
            </a:endParaRPr>
          </a:p>
        </p:txBody>
      </p:sp>
      <p:sp>
        <p:nvSpPr>
          <p:cNvPr id="4" name="TextBox 3">
            <a:extLst>
              <a:ext uri="{FF2B5EF4-FFF2-40B4-BE49-F238E27FC236}">
                <a16:creationId xmlns:a16="http://schemas.microsoft.com/office/drawing/2014/main" id="{D3C7E925-53C2-E6D3-AB03-26874101BE14}"/>
              </a:ext>
            </a:extLst>
          </p:cNvPr>
          <p:cNvSpPr txBox="1"/>
          <p:nvPr/>
        </p:nvSpPr>
        <p:spPr>
          <a:xfrm>
            <a:off x="154745" y="1371597"/>
            <a:ext cx="8834510" cy="2241960"/>
          </a:xfrm>
          <a:prstGeom prst="rect">
            <a:avLst/>
          </a:prstGeom>
          <a:noFill/>
        </p:spPr>
        <p:txBody>
          <a:bodyPr wrap="square">
            <a:spAutoFit/>
          </a:bodyPr>
          <a:lstStyle/>
          <a:p>
            <a:pPr algn="just">
              <a:lnSpc>
                <a:spcPct val="150000"/>
              </a:lnSpc>
            </a:pPr>
            <a:r>
              <a:rPr lang="en-US" sz="2400" b="0" i="0" dirty="0">
                <a:solidFill>
                  <a:srgbClr val="202124"/>
                </a:solidFill>
                <a:effectLst/>
                <a:latin typeface="Times New Roman" panose="02020603050405020304" pitchFamily="18" charset="0"/>
                <a:cs typeface="Times New Roman" panose="02020603050405020304" pitchFamily="18" charset="0"/>
              </a:rPr>
              <a:t>The cross section of an optical fiber is circular; </a:t>
            </a:r>
            <a:r>
              <a:rPr lang="en-US" sz="2400" b="1" i="0" dirty="0">
                <a:solidFill>
                  <a:srgbClr val="202124"/>
                </a:solidFill>
                <a:effectLst/>
                <a:latin typeface="Times New Roman" panose="02020603050405020304" pitchFamily="18" charset="0"/>
                <a:cs typeface="Times New Roman" panose="02020603050405020304" pitchFamily="18" charset="0"/>
              </a:rPr>
              <a:t>the light waves accepted by the core are expressed as a cone</a:t>
            </a:r>
            <a:r>
              <a:rPr lang="en-US" sz="2400" b="0" i="0" dirty="0">
                <a:solidFill>
                  <a:srgbClr val="202124"/>
                </a:solidFill>
                <a:effectLst/>
                <a:latin typeface="Times New Roman" panose="02020603050405020304" pitchFamily="18" charset="0"/>
                <a:cs typeface="Times New Roman" panose="02020603050405020304" pitchFamily="18" charset="0"/>
              </a:rPr>
              <a:t>. The larger the acceptance cone, the larger the numerical aperture(NA); this means that the fiber is able to accept and propagate more light.</a:t>
            </a:r>
            <a:endParaRPr lang="en-US"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CFF8ED96-FBFC-BF2A-447A-55A9060D0D33}"/>
              </a:ext>
            </a:extLst>
          </p:cNvPr>
          <p:cNvPicPr>
            <a:picLocks noChangeAspect="1"/>
          </p:cNvPicPr>
          <p:nvPr/>
        </p:nvPicPr>
        <p:blipFill>
          <a:blip r:embed="rId2"/>
          <a:stretch>
            <a:fillRect/>
          </a:stretch>
        </p:blipFill>
        <p:spPr>
          <a:xfrm>
            <a:off x="1067675" y="3716191"/>
            <a:ext cx="6667403" cy="2580930"/>
          </a:xfrm>
          <a:prstGeom prst="rect">
            <a:avLst/>
          </a:prstGeom>
        </p:spPr>
      </p:pic>
    </p:spTree>
    <p:extLst>
      <p:ext uri="{BB962C8B-B14F-4D97-AF65-F5344CB8AC3E}">
        <p14:creationId xmlns:p14="http://schemas.microsoft.com/office/powerpoint/2010/main" val="248750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CD7DC8-047F-2F79-7538-621F1E6E7209}"/>
              </a:ext>
            </a:extLst>
          </p:cNvPr>
          <p:cNvPicPr/>
          <p:nvPr/>
        </p:nvPicPr>
        <p:blipFill rotWithShape="1">
          <a:blip r:embed="rId2"/>
          <a:srcRect l="13136" t="24381" r="12875"/>
          <a:stretch/>
        </p:blipFill>
        <p:spPr bwMode="auto">
          <a:xfrm>
            <a:off x="432318" y="1345163"/>
            <a:ext cx="8114523" cy="5139613"/>
          </a:xfrm>
          <a:prstGeom prst="rect">
            <a:avLst/>
          </a:prstGeom>
          <a:ln>
            <a:noFill/>
          </a:ln>
          <a:extLst>
            <a:ext uri="{53640926-AAD7-44D8-BBD7-CCE9431645EC}">
              <a14:shadowObscured xmlns:a14="http://schemas.microsoft.com/office/drawing/2010/main"/>
            </a:ext>
          </a:extLst>
        </p:spPr>
      </p:pic>
      <p:sp>
        <p:nvSpPr>
          <p:cNvPr id="3" name="Title 1">
            <a:extLst>
              <a:ext uri="{FF2B5EF4-FFF2-40B4-BE49-F238E27FC236}">
                <a16:creationId xmlns:a16="http://schemas.microsoft.com/office/drawing/2014/main" id="{7C259FC4-8B36-862A-3829-9FDBBF9E55EC}"/>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Numerical aperture</a:t>
            </a:r>
            <a:endParaRPr lang="en-IN" dirty="0">
              <a:latin typeface="+mn-lt"/>
            </a:endParaRPr>
          </a:p>
        </p:txBody>
      </p:sp>
    </p:spTree>
    <p:extLst>
      <p:ext uri="{BB962C8B-B14F-4D97-AF65-F5344CB8AC3E}">
        <p14:creationId xmlns:p14="http://schemas.microsoft.com/office/powerpoint/2010/main" val="385270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sp>
        <p:nvSpPr>
          <p:cNvPr id="4" name="TextBox 3">
            <a:extLst>
              <a:ext uri="{FF2B5EF4-FFF2-40B4-BE49-F238E27FC236}">
                <a16:creationId xmlns:a16="http://schemas.microsoft.com/office/drawing/2014/main" id="{A50790AF-5D8B-DD21-9707-5F4BB83AE479}"/>
              </a:ext>
            </a:extLst>
          </p:cNvPr>
          <p:cNvSpPr txBox="1"/>
          <p:nvPr/>
        </p:nvSpPr>
        <p:spPr>
          <a:xfrm>
            <a:off x="154745" y="1223886"/>
            <a:ext cx="8721969" cy="4549835"/>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en-US" sz="2800" b="0" i="0" dirty="0">
                <a:effectLst/>
              </a:rPr>
              <a:t>Light waves across the electromagnetic spectrum behave in similar ways. </a:t>
            </a:r>
          </a:p>
          <a:p>
            <a:pPr marL="457200" indent="-457200" algn="just">
              <a:lnSpc>
                <a:spcPct val="150000"/>
              </a:lnSpc>
              <a:buFont typeface="Arial" panose="020B0604020202020204" pitchFamily="34" charset="0"/>
              <a:buChar char="•"/>
            </a:pPr>
            <a:r>
              <a:rPr lang="en-US" sz="2800" b="0" i="0" dirty="0">
                <a:effectLst/>
              </a:rPr>
              <a:t>When a light wave encounters an object, they are either transmitted, reflected, absorbed, refracted, polarized, diffracted, or scattered depending on the composition of the object and the wavelength of the light.</a:t>
            </a:r>
            <a:endParaRPr lang="en-IN" sz="2800" dirty="0"/>
          </a:p>
        </p:txBody>
      </p:sp>
    </p:spTree>
    <p:extLst>
      <p:ext uri="{BB962C8B-B14F-4D97-AF65-F5344CB8AC3E}">
        <p14:creationId xmlns:p14="http://schemas.microsoft.com/office/powerpoint/2010/main" val="309897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sp>
        <p:nvSpPr>
          <p:cNvPr id="4" name="TextBox 3">
            <a:extLst>
              <a:ext uri="{FF2B5EF4-FFF2-40B4-BE49-F238E27FC236}">
                <a16:creationId xmlns:a16="http://schemas.microsoft.com/office/drawing/2014/main" id="{00344917-28B9-DFCE-55A0-AE21DC2D774D}"/>
              </a:ext>
            </a:extLst>
          </p:cNvPr>
          <p:cNvSpPr txBox="1"/>
          <p:nvPr/>
        </p:nvSpPr>
        <p:spPr>
          <a:xfrm>
            <a:off x="154745" y="1041004"/>
            <a:ext cx="8834510" cy="2610843"/>
          </a:xfrm>
          <a:prstGeom prst="rect">
            <a:avLst/>
          </a:prstGeom>
          <a:noFill/>
        </p:spPr>
        <p:txBody>
          <a:bodyPr wrap="square">
            <a:spAutoFit/>
          </a:bodyPr>
          <a:lstStyle/>
          <a:p>
            <a:pPr algn="ctr" fontAlgn="base">
              <a:lnSpc>
                <a:spcPct val="150000"/>
              </a:lnSpc>
            </a:pPr>
            <a:r>
              <a:rPr lang="en-US" sz="2800" b="1" i="1" dirty="0">
                <a:effectLst/>
              </a:rPr>
              <a:t>Reflection</a:t>
            </a:r>
          </a:p>
          <a:p>
            <a:pPr algn="just" fontAlgn="base">
              <a:lnSpc>
                <a:spcPct val="150000"/>
              </a:lnSpc>
            </a:pPr>
            <a:r>
              <a:rPr lang="en-US" sz="2800" b="0" i="1" dirty="0">
                <a:effectLst/>
              </a:rPr>
              <a:t>Reflection is when incident light (incoming light) hits an object and bounces off. Very smooth surfaces such as mirrors reflect almost all incident light.</a:t>
            </a:r>
          </a:p>
        </p:txBody>
      </p:sp>
      <p:pic>
        <p:nvPicPr>
          <p:cNvPr id="1026" name="Picture 2" descr="What is Reflection of Light? - Definition, Laws, Types &amp; Video">
            <a:extLst>
              <a:ext uri="{FF2B5EF4-FFF2-40B4-BE49-F238E27FC236}">
                <a16:creationId xmlns:a16="http://schemas.microsoft.com/office/drawing/2014/main" id="{8E510C3E-4FBC-7673-20C9-88590D507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6" t="12993" r="3723" b="4807"/>
          <a:stretch/>
        </p:blipFill>
        <p:spPr bwMode="auto">
          <a:xfrm>
            <a:off x="2215662" y="3759287"/>
            <a:ext cx="4642338" cy="249348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F330A8-01CD-F720-6920-E2AF22C4A230}"/>
              </a:ext>
            </a:extLst>
          </p:cNvPr>
          <p:cNvSpPr txBox="1"/>
          <p:nvPr/>
        </p:nvSpPr>
        <p:spPr>
          <a:xfrm>
            <a:off x="1814732" y="6069887"/>
            <a:ext cx="5043268" cy="671851"/>
          </a:xfrm>
          <a:prstGeom prst="rect">
            <a:avLst/>
          </a:prstGeom>
          <a:noFill/>
        </p:spPr>
        <p:txBody>
          <a:bodyPr wrap="square">
            <a:spAutoFit/>
          </a:bodyPr>
          <a:lstStyle/>
          <a:p>
            <a:pPr algn="ctr">
              <a:lnSpc>
                <a:spcPct val="150000"/>
              </a:lnSpc>
            </a:pPr>
            <a:r>
              <a:rPr lang="en-US" sz="2800" b="1" dirty="0"/>
              <a:t>Figure: Reflection of light </a:t>
            </a:r>
          </a:p>
        </p:txBody>
      </p:sp>
    </p:spTree>
    <p:extLst>
      <p:ext uri="{BB962C8B-B14F-4D97-AF65-F5344CB8AC3E}">
        <p14:creationId xmlns:p14="http://schemas.microsoft.com/office/powerpoint/2010/main" val="338159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sp>
        <p:nvSpPr>
          <p:cNvPr id="5" name="TextBox 4">
            <a:extLst>
              <a:ext uri="{FF2B5EF4-FFF2-40B4-BE49-F238E27FC236}">
                <a16:creationId xmlns:a16="http://schemas.microsoft.com/office/drawing/2014/main" id="{9800179F-F7C0-1CA7-9426-AEAAD0560F9A}"/>
              </a:ext>
            </a:extLst>
          </p:cNvPr>
          <p:cNvSpPr txBox="1"/>
          <p:nvPr/>
        </p:nvSpPr>
        <p:spPr>
          <a:xfrm>
            <a:off x="281353" y="942532"/>
            <a:ext cx="8707901" cy="5842497"/>
          </a:xfrm>
          <a:prstGeom prst="rect">
            <a:avLst/>
          </a:prstGeom>
          <a:noFill/>
        </p:spPr>
        <p:txBody>
          <a:bodyPr wrap="square">
            <a:spAutoFit/>
          </a:bodyPr>
          <a:lstStyle/>
          <a:p>
            <a:pPr algn="ctr">
              <a:lnSpc>
                <a:spcPct val="150000"/>
              </a:lnSpc>
            </a:pPr>
            <a:r>
              <a:rPr lang="en-US" sz="2800" b="1" dirty="0"/>
              <a:t>Absorption</a:t>
            </a:r>
          </a:p>
          <a:p>
            <a:pPr algn="just">
              <a:lnSpc>
                <a:spcPct val="150000"/>
              </a:lnSpc>
            </a:pPr>
            <a:r>
              <a:rPr lang="en-US" sz="2800" dirty="0"/>
              <a:t>A diagram showing arrows for incoming energy hitting a surface and waves beneath the surface to illustrate the energy being absorbed by the surface.</a:t>
            </a:r>
          </a:p>
          <a:p>
            <a:pPr algn="just">
              <a:lnSpc>
                <a:spcPct val="150000"/>
              </a:lnSpc>
            </a:pPr>
            <a:r>
              <a:rPr lang="en-US" sz="2800" dirty="0"/>
              <a:t>Absorption occurs when photons from incident light hit atoms and molecules and cause them to vibrate. The more an object's molecules move and vibrate, the hotter it becomes. This heat is then emitted from the object as thermal energy.</a:t>
            </a:r>
            <a:endParaRPr lang="en-IN" sz="2800" dirty="0"/>
          </a:p>
        </p:txBody>
      </p:sp>
    </p:spTree>
    <p:extLst>
      <p:ext uri="{BB962C8B-B14F-4D97-AF65-F5344CB8AC3E}">
        <p14:creationId xmlns:p14="http://schemas.microsoft.com/office/powerpoint/2010/main" val="232683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pic>
        <p:nvPicPr>
          <p:cNvPr id="3074" name="Picture 2" descr="Examples of Objects That Absorb Light – StudiousGuy">
            <a:extLst>
              <a:ext uri="{FF2B5EF4-FFF2-40B4-BE49-F238E27FC236}">
                <a16:creationId xmlns:a16="http://schemas.microsoft.com/office/drawing/2014/main" id="{12618055-7C76-E8BA-D5B7-7CF96FDB03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23" r="892"/>
          <a:stretch/>
        </p:blipFill>
        <p:spPr bwMode="auto">
          <a:xfrm>
            <a:off x="1232095" y="1025587"/>
            <a:ext cx="6237850" cy="42048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34F2A9-2770-8A4B-C0C3-1FB1C06FB11C}"/>
              </a:ext>
            </a:extLst>
          </p:cNvPr>
          <p:cNvSpPr txBox="1"/>
          <p:nvPr/>
        </p:nvSpPr>
        <p:spPr>
          <a:xfrm>
            <a:off x="1702191" y="5431882"/>
            <a:ext cx="6077243" cy="671851"/>
          </a:xfrm>
          <a:prstGeom prst="rect">
            <a:avLst/>
          </a:prstGeom>
          <a:noFill/>
        </p:spPr>
        <p:txBody>
          <a:bodyPr wrap="square">
            <a:spAutoFit/>
          </a:bodyPr>
          <a:lstStyle/>
          <a:p>
            <a:pPr algn="ctr">
              <a:lnSpc>
                <a:spcPct val="150000"/>
              </a:lnSpc>
            </a:pPr>
            <a:r>
              <a:rPr lang="en-US" sz="2800" b="1" dirty="0"/>
              <a:t>Figure: Absorption of light </a:t>
            </a:r>
          </a:p>
        </p:txBody>
      </p:sp>
    </p:spTree>
    <p:extLst>
      <p:ext uri="{BB962C8B-B14F-4D97-AF65-F5344CB8AC3E}">
        <p14:creationId xmlns:p14="http://schemas.microsoft.com/office/powerpoint/2010/main" val="3214012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sp>
        <p:nvSpPr>
          <p:cNvPr id="4" name="TextBox 3">
            <a:extLst>
              <a:ext uri="{FF2B5EF4-FFF2-40B4-BE49-F238E27FC236}">
                <a16:creationId xmlns:a16="http://schemas.microsoft.com/office/drawing/2014/main" id="{C15F2587-2E89-81F1-02FF-8EE53BE73E3C}"/>
              </a:ext>
            </a:extLst>
          </p:cNvPr>
          <p:cNvSpPr txBox="1"/>
          <p:nvPr/>
        </p:nvSpPr>
        <p:spPr>
          <a:xfrm>
            <a:off x="154745" y="1181686"/>
            <a:ext cx="8834510" cy="5196166"/>
          </a:xfrm>
          <a:prstGeom prst="rect">
            <a:avLst/>
          </a:prstGeom>
          <a:noFill/>
        </p:spPr>
        <p:txBody>
          <a:bodyPr wrap="square">
            <a:spAutoFit/>
          </a:bodyPr>
          <a:lstStyle/>
          <a:p>
            <a:pPr algn="ctr">
              <a:lnSpc>
                <a:spcPct val="150000"/>
              </a:lnSpc>
            </a:pPr>
            <a:r>
              <a:rPr lang="en-US" sz="2800" b="1" i="0" dirty="0">
                <a:effectLst/>
              </a:rPr>
              <a:t>Diffraction</a:t>
            </a:r>
          </a:p>
          <a:p>
            <a:pPr>
              <a:lnSpc>
                <a:spcPct val="150000"/>
              </a:lnSpc>
            </a:pPr>
            <a:r>
              <a:rPr lang="en-US" sz="2800" b="0" i="0" dirty="0">
                <a:effectLst/>
              </a:rPr>
              <a:t>Diffraction is the bending and spreading of waves around an obstacle. It is most pronounced when a light wave strikes an object with a size comparable to its own wavelength. An instrument called a spectrometer uses diffraction to separate light into a range of wavelengths—a spectrum. In the case of visible light, the separation of wavelengths through diffraction results in a rainbow.</a:t>
            </a:r>
            <a:endParaRPr lang="en-IN" sz="2800" dirty="0"/>
          </a:p>
        </p:txBody>
      </p:sp>
    </p:spTree>
    <p:extLst>
      <p:ext uri="{BB962C8B-B14F-4D97-AF65-F5344CB8AC3E}">
        <p14:creationId xmlns:p14="http://schemas.microsoft.com/office/powerpoint/2010/main" val="6754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aves - Diffraction of White light: Why is violet on the inside - Physics  Stack Exchange">
            <a:extLst>
              <a:ext uri="{FF2B5EF4-FFF2-40B4-BE49-F238E27FC236}">
                <a16:creationId xmlns:a16="http://schemas.microsoft.com/office/drawing/2014/main" id="{8D709289-C8FE-DF32-4CAE-1BA5C93004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40" r="-539"/>
          <a:stretch/>
        </p:blipFill>
        <p:spPr bwMode="auto">
          <a:xfrm>
            <a:off x="1689515" y="1463040"/>
            <a:ext cx="5764970" cy="3485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C7BBCF-2543-437D-B047-39583772E146}"/>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sp>
        <p:nvSpPr>
          <p:cNvPr id="4" name="TextBox 3">
            <a:extLst>
              <a:ext uri="{FF2B5EF4-FFF2-40B4-BE49-F238E27FC236}">
                <a16:creationId xmlns:a16="http://schemas.microsoft.com/office/drawing/2014/main" id="{8E439DD8-8D9E-D7EE-65C2-D36A409CA341}"/>
              </a:ext>
            </a:extLst>
          </p:cNvPr>
          <p:cNvSpPr txBox="1"/>
          <p:nvPr/>
        </p:nvSpPr>
        <p:spPr>
          <a:xfrm>
            <a:off x="2286000" y="5211762"/>
            <a:ext cx="4572000" cy="671851"/>
          </a:xfrm>
          <a:prstGeom prst="rect">
            <a:avLst/>
          </a:prstGeom>
          <a:noFill/>
        </p:spPr>
        <p:txBody>
          <a:bodyPr wrap="square">
            <a:spAutoFit/>
          </a:bodyPr>
          <a:lstStyle/>
          <a:p>
            <a:pPr algn="ctr">
              <a:lnSpc>
                <a:spcPct val="150000"/>
              </a:lnSpc>
            </a:pPr>
            <a:r>
              <a:rPr lang="en-US" sz="2800" b="1" dirty="0"/>
              <a:t>Figure: Diffraction of light </a:t>
            </a:r>
          </a:p>
        </p:txBody>
      </p:sp>
    </p:spTree>
    <p:extLst>
      <p:ext uri="{BB962C8B-B14F-4D97-AF65-F5344CB8AC3E}">
        <p14:creationId xmlns:p14="http://schemas.microsoft.com/office/powerpoint/2010/main" val="298289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sp>
        <p:nvSpPr>
          <p:cNvPr id="4" name="TextBox 3">
            <a:extLst>
              <a:ext uri="{FF2B5EF4-FFF2-40B4-BE49-F238E27FC236}">
                <a16:creationId xmlns:a16="http://schemas.microsoft.com/office/drawing/2014/main" id="{D3D271BE-92F1-1038-AC3B-80F11F009144}"/>
              </a:ext>
            </a:extLst>
          </p:cNvPr>
          <p:cNvSpPr txBox="1"/>
          <p:nvPr/>
        </p:nvSpPr>
        <p:spPr>
          <a:xfrm>
            <a:off x="154745" y="1252025"/>
            <a:ext cx="8834510" cy="3257174"/>
          </a:xfrm>
          <a:prstGeom prst="rect">
            <a:avLst/>
          </a:prstGeom>
          <a:noFill/>
        </p:spPr>
        <p:txBody>
          <a:bodyPr wrap="square">
            <a:spAutoFit/>
          </a:bodyPr>
          <a:lstStyle/>
          <a:p>
            <a:pPr algn="ctr">
              <a:lnSpc>
                <a:spcPct val="150000"/>
              </a:lnSpc>
            </a:pPr>
            <a:r>
              <a:rPr lang="en-US" sz="2800" b="1" i="0" dirty="0">
                <a:effectLst/>
              </a:rPr>
              <a:t>Scattering</a:t>
            </a:r>
          </a:p>
          <a:p>
            <a:pPr algn="just">
              <a:lnSpc>
                <a:spcPct val="150000"/>
              </a:lnSpc>
            </a:pPr>
            <a:r>
              <a:rPr lang="en-US" sz="2800" b="0" i="0" dirty="0">
                <a:effectLst/>
              </a:rPr>
              <a:t>Scattering occurs when light bounces off an object in a variety of directions. The amount of scattering that takes place depends on the wavelength of the light and the size and structure of the object.</a:t>
            </a:r>
            <a:endParaRPr lang="en-IN" sz="2800" dirty="0"/>
          </a:p>
        </p:txBody>
      </p:sp>
    </p:spTree>
    <p:extLst>
      <p:ext uri="{BB962C8B-B14F-4D97-AF65-F5344CB8AC3E}">
        <p14:creationId xmlns:p14="http://schemas.microsoft.com/office/powerpoint/2010/main" val="26756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B1F1-582C-6A3C-2E18-DAFCD7D8EB88}"/>
              </a:ext>
            </a:extLst>
          </p:cNvPr>
          <p:cNvSpPr txBox="1">
            <a:spLocks/>
          </p:cNvSpPr>
          <p:nvPr/>
        </p:nvSpPr>
        <p:spPr>
          <a:xfrm>
            <a:off x="154745" y="112543"/>
            <a:ext cx="8834510" cy="81592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n-lt"/>
              </a:rPr>
              <a:t>Propagation of light in medium</a:t>
            </a:r>
            <a:endParaRPr lang="en-IN" dirty="0">
              <a:latin typeface="+mn-lt"/>
            </a:endParaRPr>
          </a:p>
        </p:txBody>
      </p:sp>
      <p:pic>
        <p:nvPicPr>
          <p:cNvPr id="5122" name="Picture 2" descr="What is Scattering of light? | STEM LEARNING">
            <a:extLst>
              <a:ext uri="{FF2B5EF4-FFF2-40B4-BE49-F238E27FC236}">
                <a16:creationId xmlns:a16="http://schemas.microsoft.com/office/drawing/2014/main" id="{F5BE19E9-0526-43FB-E7A0-9A177BCE0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600" y="1236638"/>
            <a:ext cx="6448425"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652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571</Words>
  <Application>Microsoft Office PowerPoint</Application>
  <PresentationFormat>On-screen Show (4:3)</PresentationFormat>
  <Paragraphs>38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PHY-404:Fibre Optics and Optical Fibre Communication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Propagation of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dscl</dc:creator>
  <cp:lastModifiedBy>HP</cp:lastModifiedBy>
  <cp:revision>6</cp:revision>
  <dcterms:created xsi:type="dcterms:W3CDTF">2023-01-17T02:24:20Z</dcterms:created>
  <dcterms:modified xsi:type="dcterms:W3CDTF">2023-01-18T00:36:52Z</dcterms:modified>
</cp:coreProperties>
</file>