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2" r:id="rId5"/>
    <p:sldId id="257" r:id="rId6"/>
    <p:sldId id="258" r:id="rId7"/>
    <p:sldId id="259" r:id="rId8"/>
    <p:sldId id="260" r:id="rId9"/>
    <p:sldId id="261" r:id="rId10"/>
    <p:sldId id="276" r:id="rId11"/>
    <p:sldId id="265" r:id="rId12"/>
    <p:sldId id="267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0711-019A-4F01-9308-2274B1E54B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F8DD-9D33-4108-9594-71D83ECF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8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0711-019A-4F01-9308-2274B1E54B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F8DD-9D33-4108-9594-71D83ECF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4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0711-019A-4F01-9308-2274B1E54B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F8DD-9D33-4108-9594-71D83ECF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0711-019A-4F01-9308-2274B1E54B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F8DD-9D33-4108-9594-71D83ECF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4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0711-019A-4F01-9308-2274B1E54B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F8DD-9D33-4108-9594-71D83ECF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4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0711-019A-4F01-9308-2274B1E54B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F8DD-9D33-4108-9594-71D83ECF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7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0711-019A-4F01-9308-2274B1E54B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F8DD-9D33-4108-9594-71D83ECF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0711-019A-4F01-9308-2274B1E54B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F8DD-9D33-4108-9594-71D83ECF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0711-019A-4F01-9308-2274B1E54B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F8DD-9D33-4108-9594-71D83ECF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8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0711-019A-4F01-9308-2274B1E54B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F8DD-9D33-4108-9594-71D83ECF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0711-019A-4F01-9308-2274B1E54B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F8DD-9D33-4108-9594-71D83ECF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6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0711-019A-4F01-9308-2274B1E54B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BF8DD-9D33-4108-9594-71D83ECF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57BE93-783E-B415-27F3-2F3E2D531E99}"/>
              </a:ext>
            </a:extLst>
          </p:cNvPr>
          <p:cNvSpPr txBox="1"/>
          <p:nvPr/>
        </p:nvSpPr>
        <p:spPr>
          <a:xfrm>
            <a:off x="74645" y="1937669"/>
            <a:ext cx="8994710" cy="1840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u="none" strike="noStrike" baseline="0" dirty="0">
                <a:latin typeface="Times New Roman" panose="02020603050405020304" pitchFamily="18" charset="0"/>
              </a:rPr>
              <a:t>Lec-05</a:t>
            </a:r>
          </a:p>
          <a:p>
            <a:pPr algn="ctr">
              <a:lnSpc>
                <a:spcPct val="150000"/>
              </a:lnSpc>
            </a:pPr>
            <a:r>
              <a:rPr lang="en-US" sz="4000" b="1" i="1" u="none" strike="noStrike" baseline="0" dirty="0">
                <a:latin typeface="Times New Roman" panose="02020603050405020304" pitchFamily="18" charset="0"/>
              </a:rPr>
              <a:t>FIBRE FABRICATION TECHNIQUES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3109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71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2714AD-C4A2-C1E2-EA2D-2E0171E8F07F}"/>
              </a:ext>
            </a:extLst>
          </p:cNvPr>
          <p:cNvSpPr txBox="1"/>
          <p:nvPr/>
        </p:nvSpPr>
        <p:spPr>
          <a:xfrm>
            <a:off x="0" y="140676"/>
            <a:ext cx="9143999" cy="6160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Deposition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all widely used techniques for optical fibre fabrication, involve building up a fibre preform by deposition of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glass constituents.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deposition is called doped deposited silica, chemical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deposition (CVD), or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phase oxidation (VPO) etc.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CVD process, pure silica is taken as a base material and a small amount of dopants like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B, O, and Pos are mixed, to produce the required change in refractive index and then arranged in the cylindrical preform. </a:t>
            </a:r>
          </a:p>
        </p:txBody>
      </p:sp>
    </p:spTree>
    <p:extLst>
      <p:ext uri="{BB962C8B-B14F-4D97-AF65-F5344CB8AC3E}">
        <p14:creationId xmlns:p14="http://schemas.microsoft.com/office/powerpoint/2010/main" val="100775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E856D-27EF-627E-CD41-6545DD817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3" t="14683" r="21076" b="15544"/>
          <a:stretch/>
        </p:blipFill>
        <p:spPr>
          <a:xfrm>
            <a:off x="0" y="147483"/>
            <a:ext cx="9144000" cy="60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5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D6930F-50C7-14B4-E740-CEBD597F1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5" t="12390" r="20323" b="9236"/>
          <a:stretch/>
        </p:blipFill>
        <p:spPr>
          <a:xfrm>
            <a:off x="0" y="0"/>
            <a:ext cx="9249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3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692825-0F2D-288A-5C91-A7FF9FB7FCD0}"/>
              </a:ext>
            </a:extLst>
          </p:cNvPr>
          <p:cNvSpPr txBox="1"/>
          <p:nvPr/>
        </p:nvSpPr>
        <p:spPr>
          <a:xfrm>
            <a:off x="0" y="271371"/>
            <a:ext cx="9143999" cy="7425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Chemical Vapour Deposition (External CVD)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AA318-FAA5-856A-8C6A-523FF7C4354A}"/>
              </a:ext>
            </a:extLst>
          </p:cNvPr>
          <p:cNvSpPr txBox="1"/>
          <p:nvPr/>
        </p:nvSpPr>
        <p:spPr>
          <a:xfrm>
            <a:off x="117986" y="1002890"/>
            <a:ext cx="8937523" cy="454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The process used to produce core as well as cladding material is of very pure form (ultra pure).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The process capable of operating continuously is called a batch process.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This process is called external chemical vapour deposition, outside vapour phase oxidation (OVPO) or outside vapour deposition (OVD) process.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1244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0FD87-38EC-70CC-1DE2-905EF02ED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72" y="1024338"/>
            <a:ext cx="8537856" cy="3732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7F67E2-7518-D144-BA8D-C6A47529DEF1}"/>
              </a:ext>
            </a:extLst>
          </p:cNvPr>
          <p:cNvSpPr txBox="1"/>
          <p:nvPr/>
        </p:nvSpPr>
        <p:spPr>
          <a:xfrm>
            <a:off x="173523" y="169287"/>
            <a:ext cx="8796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Process details: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2034D-45E7-314B-1052-CC874722ABB5}"/>
              </a:ext>
            </a:extLst>
          </p:cNvPr>
          <p:cNvSpPr txBox="1"/>
          <p:nvPr/>
        </p:nvSpPr>
        <p:spPr>
          <a:xfrm>
            <a:off x="173523" y="4932860"/>
            <a:ext cx="8796953" cy="16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Flame hydrolysis process deposits the glass of required composition. The deposition may be either in the form of a powder or soot, layer by layer uniformly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over the length of a mandrel.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909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E1F425-7789-B7C4-5754-4F608E0936CE}"/>
              </a:ext>
            </a:extLst>
          </p:cNvPr>
          <p:cNvSpPr txBox="1"/>
          <p:nvPr/>
        </p:nvSpPr>
        <p:spPr>
          <a:xfrm>
            <a:off x="68826" y="157316"/>
            <a:ext cx="9006348" cy="584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After the deposition has been completed the material is sintered.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The consolidated tube is then thermally collapsed by heating to a high temperature and a solid preform rod is coated.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This process can produce high quality multimode (SI and GRIN)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fibre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But this process is not suitable for fabrication of single mode fibres.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568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DF7991-3111-20E8-24CE-A19278CD7A25}"/>
              </a:ext>
            </a:extLst>
          </p:cNvPr>
          <p:cNvSpPr txBox="1"/>
          <p:nvPr/>
        </p:nvSpPr>
        <p:spPr>
          <a:xfrm>
            <a:off x="98323" y="88491"/>
            <a:ext cx="8947353" cy="6311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0" u="none" strike="noStrike" baseline="0" dirty="0">
                <a:latin typeface="Times New Roman" panose="02020603050405020304" pitchFamily="18" charset="0"/>
              </a:rPr>
              <a:t>Characteristics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No dimensional restriction.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Typical numerical aperture of the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</a:rPr>
              <a:t>fibre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produced by this method is 0.2.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Rate of deposition is 1 to 2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</a:rPr>
              <a:t>gms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per minute.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Dispersion: Maximum attainable value is 1 GHz.km. whereas readily achieved value is 600 MHz.km.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A very large preform can be produced.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 fibres produced in this process have adequate strength.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Loss associated with the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</a:rPr>
              <a:t>fibre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produced by this method is very small (only loss due to scattering is present).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210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FE3722-DC40-A3C0-388A-CF8AEF3EABD7}"/>
              </a:ext>
            </a:extLst>
          </p:cNvPr>
          <p:cNvSpPr txBox="1"/>
          <p:nvPr/>
        </p:nvSpPr>
        <p:spPr>
          <a:xfrm>
            <a:off x="147484" y="157317"/>
            <a:ext cx="89080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INTERNAL CHEMICAL VAPOUR DEPOSITION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BEA3A8-D4D8-0816-F3CC-6F4986C2F7FC}"/>
              </a:ext>
            </a:extLst>
          </p:cNvPr>
          <p:cNvSpPr txBox="1"/>
          <p:nvPr/>
        </p:nvSpPr>
        <p:spPr>
          <a:xfrm>
            <a:off x="147484" y="786584"/>
            <a:ext cx="8908026" cy="5840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This method is also batch process, like external chemical vapour deposition technique.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By this method we can process the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fibre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core and cladding materials in very pure stage, within a substrate tube. Its various aliases are "modified chemical vapour deposition"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0" i="0" u="none" strike="noStrike" baseline="0" dirty="0">
                <a:latin typeface="Times New Roman" panose="02020603050405020304" pitchFamily="18" charset="0"/>
              </a:rPr>
              <a:t>MCVD, "</a:t>
            </a:r>
            <a:r>
              <a:rPr lang="fr-FR" sz="2800" b="0" i="0" u="none" strike="noStrike" baseline="0" dirty="0" err="1">
                <a:latin typeface="Times New Roman" panose="02020603050405020304" pitchFamily="18" charset="0"/>
              </a:rPr>
              <a:t>internal</a:t>
            </a:r>
            <a:r>
              <a:rPr lang="fr-FR" sz="2800" b="0" i="0" u="none" strike="noStrike" baseline="0" dirty="0">
                <a:latin typeface="Times New Roman" panose="02020603050405020304" pitchFamily="18" charset="0"/>
              </a:rPr>
              <a:t> chemical vapour </a:t>
            </a:r>
            <a:r>
              <a:rPr lang="fr-FR" sz="2800" b="0" i="0" u="none" strike="noStrike" baseline="0" dirty="0" err="1">
                <a:latin typeface="Times New Roman" panose="02020603050405020304" pitchFamily="18" charset="0"/>
              </a:rPr>
              <a:t>deposition</a:t>
            </a:r>
            <a:r>
              <a:rPr lang="fr-FR" sz="2800" b="0" i="0" u="none" strike="noStrike" baseline="0" dirty="0">
                <a:latin typeface="Times New Roman" panose="02020603050405020304" pitchFamily="18" charset="0"/>
              </a:rPr>
              <a:t>" (</a:t>
            </a:r>
            <a:r>
              <a:rPr lang="fr-FR" sz="2800" b="0" i="0" u="none" strike="noStrike" baseline="0" dirty="0" err="1">
                <a:latin typeface="Times New Roman" panose="02020603050405020304" pitchFamily="18" charset="0"/>
              </a:rPr>
              <a:t>Internal</a:t>
            </a:r>
            <a:r>
              <a:rPr lang="fr-FR" sz="2800" b="0" i="0" u="none" strike="noStrike" baseline="0" dirty="0">
                <a:latin typeface="Times New Roman" panose="02020603050405020304" pitchFamily="18" charset="0"/>
              </a:rPr>
              <a:t> CVD), "inside vapour </a:t>
            </a:r>
            <a:r>
              <a:rPr lang="fr-FR" sz="2800" b="0" i="0" u="none" strike="noStrike" baseline="0" dirty="0" err="1">
                <a:latin typeface="Times New Roman" panose="02020603050405020304" pitchFamily="18" charset="0"/>
              </a:rPr>
              <a:t>deposition</a:t>
            </a:r>
            <a:r>
              <a:rPr lang="fr-FR" sz="2800" b="0" i="0" u="none" strike="noStrike" baseline="0" dirty="0">
                <a:latin typeface="Times New Roman" panose="02020603050405020304" pitchFamily="18" charset="0"/>
              </a:rPr>
              <a:t>" 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(VD) and "inside vapour phase oxidation" (IPVO).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939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B6EC95-E5AA-3ABA-43B7-F2D3D31890E2}"/>
              </a:ext>
            </a:extLst>
          </p:cNvPr>
          <p:cNvSpPr txBox="1"/>
          <p:nvPr/>
        </p:nvSpPr>
        <p:spPr>
          <a:xfrm>
            <a:off x="98323" y="117986"/>
            <a:ext cx="8947354" cy="2146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u="none" strike="noStrike" baseline="0" dirty="0">
                <a:latin typeface="Times New Roman" panose="02020603050405020304" pitchFamily="18" charset="0"/>
              </a:rPr>
              <a:t>Details of the process </a:t>
            </a:r>
          </a:p>
          <a:p>
            <a:pPr algn="just">
              <a:lnSpc>
                <a:spcPct val="150000"/>
              </a:lnSpc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The glass of the desired composition is deposited on the inside of the glass tube which is rotating in a glass lathe.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911EB-8CF1-8D50-51A0-817030B4C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92" y="2629928"/>
            <a:ext cx="6116218" cy="2445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05FE34-8DB7-AEC6-FB75-3BD04FCB3B81}"/>
              </a:ext>
            </a:extLst>
          </p:cNvPr>
          <p:cNvSpPr txBox="1"/>
          <p:nvPr/>
        </p:nvSpPr>
        <p:spPr>
          <a:xfrm>
            <a:off x="98323" y="5440369"/>
            <a:ext cx="8947354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 deposited material is now fused by a travelling oxyhydrogen torch which moves along the tube and makes a transparent glassy film. </a:t>
            </a:r>
          </a:p>
        </p:txBody>
      </p:sp>
    </p:spTree>
    <p:extLst>
      <p:ext uri="{BB962C8B-B14F-4D97-AF65-F5344CB8AC3E}">
        <p14:creationId xmlns:p14="http://schemas.microsoft.com/office/powerpoint/2010/main" val="174561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AEB025-8E3D-35CF-FA43-109557F64C2D}"/>
              </a:ext>
            </a:extLst>
          </p:cNvPr>
          <p:cNvSpPr txBox="1"/>
          <p:nvPr/>
        </p:nvSpPr>
        <p:spPr>
          <a:xfrm>
            <a:off x="154745" y="548642"/>
            <a:ext cx="8792307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Optical </a:t>
            </a:r>
            <a:r>
              <a:rPr lang="en-US" sz="2800" dirty="0">
                <a:latin typeface="Times New Roman" panose="02020603050405020304" pitchFamily="18" charset="0"/>
              </a:rPr>
              <a:t>fibers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is a thin, flexible, and hair-like structures consisting core, cladding, and jacket.  </a:t>
            </a:r>
            <a:endParaRPr lang="en-I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832C1-2531-986C-0648-C87671140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87483"/>
            <a:ext cx="3952821" cy="2209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8DBD31-B658-5976-35D8-7877CE72F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85" r="1557"/>
          <a:stretch/>
        </p:blipFill>
        <p:spPr>
          <a:xfrm>
            <a:off x="516695" y="2637153"/>
            <a:ext cx="3337854" cy="242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95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8A0925-9BBC-4A58-D44B-48EBED0D51D4}"/>
              </a:ext>
            </a:extLst>
          </p:cNvPr>
          <p:cNvSpPr txBox="1"/>
          <p:nvPr/>
        </p:nvSpPr>
        <p:spPr>
          <a:xfrm>
            <a:off x="142567" y="167147"/>
            <a:ext cx="8858865" cy="5831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As the torch repeatedly traverses the length, typically 30 to 100 layers are deposited layer by layer on the inside of the glass tube.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Refractive index can be changed, layer by layer, by changing the dopant concentration, for creating graded-index-profile.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This technique has a very precise control over the profile.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The tube closes after the completion of the deposition. </a:t>
            </a:r>
            <a:endParaRPr lang="en-US" sz="28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The tube is thermally collapsed into a solid preform.</a:t>
            </a:r>
          </a:p>
        </p:txBody>
      </p:sp>
    </p:spTree>
    <p:extLst>
      <p:ext uri="{BB962C8B-B14F-4D97-AF65-F5344CB8AC3E}">
        <p14:creationId xmlns:p14="http://schemas.microsoft.com/office/powerpoint/2010/main" val="733373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0BF83E-996E-300D-4172-F851DD8A45FC}"/>
              </a:ext>
            </a:extLst>
          </p:cNvPr>
          <p:cNvSpPr txBox="1"/>
          <p:nvPr/>
        </p:nvSpPr>
        <p:spPr>
          <a:xfrm>
            <a:off x="216309" y="161794"/>
            <a:ext cx="8799871" cy="621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Characteristics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There is a dimensional restriction. Outer diameter to core diameter ratio should be 3:2.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 typical value of the NA of the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</a:rPr>
              <a:t>fibre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produced by this method is 0.22.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 rate of deposition is 0.5 gm per minute.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Loss: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</a:rPr>
              <a:t>Fibre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is scattered-loss limited.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Readily available dopants like Ge, Boron, Phosphorus and Fluorine are used.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Preform size is limited to 20 km of 125 um outer diameter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</a:rPr>
              <a:t>fibre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Fibres produced by this process have adequate strength.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49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A6BEF-68AB-7B6D-3521-07BB176F86CA}"/>
              </a:ext>
            </a:extLst>
          </p:cNvPr>
          <p:cNvSpPr txBox="1"/>
          <p:nvPr/>
        </p:nvSpPr>
        <p:spPr>
          <a:xfrm>
            <a:off x="126609" y="196948"/>
            <a:ext cx="8764173" cy="6477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possible to draw flexible, thin,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kilometers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-long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materials.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core and cladding are of different RI materials, two physically compatible materials should be available to make them.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material should have low a loss as possible.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Glass, Halides (Other materials + Halogen), Active glass (Rare earth doped glass),  and polymers (</a:t>
            </a:r>
            <a:r>
              <a:rPr lang="en-I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Poly(methyl methacrylate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81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EB54EA-A7E2-F7B9-34F0-5D9D88A3265B}"/>
              </a:ext>
            </a:extLst>
          </p:cNvPr>
          <p:cNvSpPr txBox="1"/>
          <p:nvPr/>
        </p:nvSpPr>
        <p:spPr>
          <a:xfrm>
            <a:off x="167952" y="286528"/>
            <a:ext cx="8761444" cy="5831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Fibres can be fabricated by: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</a:rPr>
              <a:t>Double crucible method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</a:rPr>
              <a:t>Chemical vapour deposition method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External Chemical Vapour Deposition of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spoot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(external CVD)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Internal Chemical Vapour Deposition of glass (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nternal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CVD)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External Chemical Vapour Deposition of glass (Plasma CVD)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6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E6C40C-120A-F50F-1EAA-53D5128DB786}"/>
              </a:ext>
            </a:extLst>
          </p:cNvPr>
          <p:cNvSpPr txBox="1"/>
          <p:nvPr/>
        </p:nvSpPr>
        <p:spPr>
          <a:xfrm>
            <a:off x="158619" y="139959"/>
            <a:ext cx="8854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1" u="none" strike="noStrike" baseline="0" dirty="0">
                <a:latin typeface="Times New Roman" panose="02020603050405020304" pitchFamily="18" charset="0"/>
              </a:rPr>
              <a:t>DOUBLE-CRUCIBLE METHOD</a:t>
            </a:r>
            <a:endParaRPr lang="en-US" sz="4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55099-EAD0-2D72-D191-5345A8032C26}"/>
              </a:ext>
            </a:extLst>
          </p:cNvPr>
          <p:cNvSpPr txBox="1"/>
          <p:nvPr/>
        </p:nvSpPr>
        <p:spPr>
          <a:xfrm>
            <a:off x="158619" y="914397"/>
            <a:ext cx="8854751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 method of fabricating an Optical Wave guide by melting the core and clad glasses in two suitably joined concentric crucibles and then drawing a fiber from the combined melted glass.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Silica, chalcogenide, and halide glass fibers can all be made using a direct double-crucible technique.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this method, glass rods for the core and Cladding materials are first made separately by melting mixtures of purified powders, to make the appropriate glass composition.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rods are then used as feedback for each of the two concentric crucibles.</a:t>
            </a:r>
          </a:p>
        </p:txBody>
      </p:sp>
    </p:spTree>
    <p:extLst>
      <p:ext uri="{BB962C8B-B14F-4D97-AF65-F5344CB8AC3E}">
        <p14:creationId xmlns:p14="http://schemas.microsoft.com/office/powerpoint/2010/main" val="77329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610B4-1CC6-1F88-A6EF-E2110A477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827" y="205472"/>
            <a:ext cx="3258036" cy="5306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675732-CD00-04EE-5EE5-3EEDF96DE7C1}"/>
              </a:ext>
            </a:extLst>
          </p:cNvPr>
          <p:cNvSpPr txBox="1"/>
          <p:nvPr/>
        </p:nvSpPr>
        <p:spPr>
          <a:xfrm>
            <a:off x="5154336" y="5638677"/>
            <a:ext cx="39150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0" u="none" strike="noStrike" baseline="0" dirty="0">
                <a:latin typeface="Times New Roman" panose="02020603050405020304" pitchFamily="18" charset="0"/>
              </a:rPr>
              <a:t>Fig.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Schematic diagram of double crucible method.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F09843-1FEB-B142-5B1D-2D2753E34C9D}"/>
              </a:ext>
            </a:extLst>
          </p:cNvPr>
          <p:cNvSpPr txBox="1"/>
          <p:nvPr/>
        </p:nvSpPr>
        <p:spPr>
          <a:xfrm>
            <a:off x="93309" y="2391757"/>
            <a:ext cx="4921890" cy="169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inner crucible contains molten core glass and the outer one contains the cladding glass.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A3E58F-56E8-482E-DF15-A54CE9830130}"/>
              </a:ext>
            </a:extLst>
          </p:cNvPr>
          <p:cNvSpPr txBox="1"/>
          <p:nvPr/>
        </p:nvSpPr>
        <p:spPr>
          <a:xfrm>
            <a:off x="93308" y="121496"/>
            <a:ext cx="4921890" cy="225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this method the core and cladding glass in the form of separate rods is fed into two concentric platinum crucibles.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2C774C-DFDF-A19E-3CFF-F653C921C6A9}"/>
              </a:ext>
            </a:extLst>
          </p:cNvPr>
          <p:cNvSpPr txBox="1"/>
          <p:nvPr/>
        </p:nvSpPr>
        <p:spPr>
          <a:xfrm>
            <a:off x="93308" y="3995162"/>
            <a:ext cx="4921889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assembly is usually located in a muffle furnace capable of heating the crucible contents to a temperature of between 800 and 1200°C.</a:t>
            </a:r>
          </a:p>
        </p:txBody>
      </p:sp>
    </p:spTree>
    <p:extLst>
      <p:ext uri="{BB962C8B-B14F-4D97-AF65-F5344CB8AC3E}">
        <p14:creationId xmlns:p14="http://schemas.microsoft.com/office/powerpoint/2010/main" val="312220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BC144B-DE27-5830-C178-16436615235F}"/>
              </a:ext>
            </a:extLst>
          </p:cNvPr>
          <p:cNvSpPr txBox="1"/>
          <p:nvPr/>
        </p:nvSpPr>
        <p:spPr>
          <a:xfrm>
            <a:off x="139959" y="160281"/>
            <a:ext cx="8817429" cy="169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fibers are drawn from the molten state through orifices in the bottom of the two concentric crucibles in a continuous production process.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B60EF5-4332-A0F8-3C6D-CE69858A2F8F}"/>
              </a:ext>
            </a:extLst>
          </p:cNvPr>
          <p:cNvSpPr txBox="1"/>
          <p:nvPr/>
        </p:nvSpPr>
        <p:spPr>
          <a:xfrm>
            <a:off x="139960" y="2006281"/>
            <a:ext cx="8817428" cy="114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crucibles have nozzles in their bases from which the cladding fiber is drawn directly from the melt as shown in fig.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D9F9BA-644E-8A0F-93A4-C66FBF0062C2}"/>
              </a:ext>
            </a:extLst>
          </p:cNvPr>
          <p:cNvSpPr txBox="1"/>
          <p:nvPr/>
        </p:nvSpPr>
        <p:spPr>
          <a:xfrm>
            <a:off x="139959" y="3248713"/>
            <a:ext cx="8817428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Although this method has the advantage of being a continuous process (both melting and drawing), careful attention must be paid to avoid contaminants during the melting.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33884-004C-E35C-5320-BDF2316C9D76}"/>
              </a:ext>
            </a:extLst>
          </p:cNvPr>
          <p:cNvSpPr txBox="1"/>
          <p:nvPr/>
        </p:nvSpPr>
        <p:spPr>
          <a:xfrm>
            <a:off x="121298" y="5076050"/>
            <a:ext cx="8901404" cy="114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main sources of contamination arise from the furnace environment and from the crucible.</a:t>
            </a:r>
          </a:p>
        </p:txBody>
      </p:sp>
    </p:spTree>
    <p:extLst>
      <p:ext uri="{BB962C8B-B14F-4D97-AF65-F5344CB8AC3E}">
        <p14:creationId xmlns:p14="http://schemas.microsoft.com/office/powerpoint/2010/main" val="273228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B71D57-720C-306C-B8C3-38ACD8E22CFC}"/>
              </a:ext>
            </a:extLst>
          </p:cNvPr>
          <p:cNvSpPr txBox="1"/>
          <p:nvPr/>
        </p:nvSpPr>
        <p:spPr>
          <a:xfrm>
            <a:off x="214603" y="290907"/>
            <a:ext cx="8798767" cy="169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Silica crucibles are normally used in preparing the glass feed rods, whereas the double concentric crucibles used in the drawing furnace are made from platinum.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D9CD1-03D6-31ED-A32F-68C376D56DB9}"/>
              </a:ext>
            </a:extLst>
          </p:cNvPr>
          <p:cNvSpPr txBox="1"/>
          <p:nvPr/>
        </p:nvSpPr>
        <p:spPr>
          <a:xfrm>
            <a:off x="298578" y="2202223"/>
            <a:ext cx="8714792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method has disadvantage of obtaining and maintaining extremely pure glass which limits their ability to produce low loss fibers.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0CBEC-E880-A6EA-52F9-BE02C76146E9}"/>
              </a:ext>
            </a:extLst>
          </p:cNvPr>
          <p:cNvSpPr txBox="1"/>
          <p:nvPr/>
        </p:nvSpPr>
        <p:spPr>
          <a:xfrm>
            <a:off x="214603" y="3906683"/>
            <a:ext cx="8714792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With this method, a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</a:rPr>
              <a:t>fibre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is continuously fabricated from the molten glass in only one fabrication step.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In principle, fibres of unlimited length can be manufactured. </a:t>
            </a:r>
          </a:p>
        </p:txBody>
      </p:sp>
    </p:spTree>
    <p:extLst>
      <p:ext uri="{BB962C8B-B14F-4D97-AF65-F5344CB8AC3E}">
        <p14:creationId xmlns:p14="http://schemas.microsoft.com/office/powerpoint/2010/main" val="343914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EA9F4C-612B-7A81-ABF7-84B9903BDAD9}"/>
              </a:ext>
            </a:extLst>
          </p:cNvPr>
          <p:cNvSpPr txBox="1"/>
          <p:nvPr/>
        </p:nvSpPr>
        <p:spPr>
          <a:xfrm>
            <a:off x="186611" y="143143"/>
            <a:ext cx="8845421" cy="2249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Due to the low cost of the process, the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</a:rPr>
              <a:t>doublecrucible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method was improved, especially by the British Post Office and by Nippon Glass Company in Japan, resulting in fibres with total attenuation values below 5 dB/km.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DA03C-CE31-B2BD-8872-64A761334E5D}"/>
              </a:ext>
            </a:extLst>
          </p:cNvPr>
          <p:cNvSpPr txBox="1"/>
          <p:nvPr/>
        </p:nvSpPr>
        <p:spPr>
          <a:xfrm>
            <a:off x="186611" y="2399677"/>
            <a:ext cx="8845421" cy="16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This method is even capable of fabricating graded index fibres. To form the desired graded index profile, an ion-exchange between core and cladding glass is used during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</a:rPr>
              <a:t>fibre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 pulling.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57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1198</Words>
  <Application>Microsoft Office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</cp:revision>
  <dcterms:created xsi:type="dcterms:W3CDTF">2023-01-29T17:04:52Z</dcterms:created>
  <dcterms:modified xsi:type="dcterms:W3CDTF">2023-01-30T23:56:28Z</dcterms:modified>
</cp:coreProperties>
</file>