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4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FC3BB-1AD5-4E7D-97C0-AB94527294FD}" type="datetimeFigureOut">
              <a:rPr lang="en-US" smtClean="0"/>
              <a:t>1/18/2022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2B764-EC15-4806-BA33-AAC05A05BD8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hotokuvirae" TargetMode="External"/><Relationship Id="rId7" Type="http://schemas.openxmlformats.org/officeDocument/2006/relationships/hyperlink" Target="https://en.wikipedia.org/wiki/Begomovirus" TargetMode="External"/><Relationship Id="rId2" Type="http://schemas.openxmlformats.org/officeDocument/2006/relationships/hyperlink" Target="https://en.wikipedia.org/wiki/Monodnaviri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Geminiviridae" TargetMode="External"/><Relationship Id="rId5" Type="http://schemas.openxmlformats.org/officeDocument/2006/relationships/hyperlink" Target="https://en.wikipedia.org/wiki/Geplafuvirales" TargetMode="External"/><Relationship Id="rId4" Type="http://schemas.openxmlformats.org/officeDocument/2006/relationships/hyperlink" Target="https://en.wikipedia.org/wiki/Cressdnaviricot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nopartite" TargetMode="External"/><Relationship Id="rId2" Type="http://schemas.openxmlformats.org/officeDocument/2006/relationships/hyperlink" Target="https://en.wikipedia.org/wiki/Viral_diseas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Okra" TargetMode="External"/><Relationship Id="rId4" Type="http://schemas.openxmlformats.org/officeDocument/2006/relationships/hyperlink" Target="https://en.wikipedia.org/wiki/Begomoviru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Yellow Vein Mosaic Virus Of </a:t>
            </a:r>
            <a:r>
              <a:rPr lang="en-IN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Bhindi</a:t>
            </a:r>
            <a:endParaRPr lang="en-IN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</a:p>
          <a:p>
            <a:r>
              <a:rPr lang="en-IN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</a:t>
            </a:r>
            <a:r>
              <a:rPr lang="en-IN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Madhuri</a:t>
            </a:r>
            <a:r>
              <a:rPr lang="en-IN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M. </a:t>
            </a:r>
            <a:r>
              <a:rPr lang="en-IN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Deshmukh</a:t>
            </a:r>
            <a:endParaRPr lang="en-IN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N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Asst. Prof. </a:t>
            </a:r>
            <a:r>
              <a:rPr lang="en-IN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Dayanand</a:t>
            </a:r>
            <a:r>
              <a:rPr lang="en-IN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Science College </a:t>
            </a:r>
            <a:r>
              <a:rPr lang="en-IN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Latur</a:t>
            </a:r>
            <a:endParaRPr lang="en-IN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571480"/>
            <a:ext cx="8501122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IN" sz="4000" b="1" dirty="0">
                <a:solidFill>
                  <a:srgbClr val="002060"/>
                </a:solidFill>
              </a:rPr>
              <a:t>Yellow Vein Mosaic Disease Cycle</a:t>
            </a:r>
            <a:r>
              <a:rPr lang="en-IN" sz="4000" b="1" dirty="0" smtClean="0">
                <a:solidFill>
                  <a:srgbClr val="002060"/>
                </a:solidFill>
              </a:rPr>
              <a:t>:</a:t>
            </a:r>
          </a:p>
          <a:p>
            <a:pPr algn="ctr" fontAlgn="base"/>
            <a:endParaRPr lang="en-IN" b="1" dirty="0">
              <a:solidFill>
                <a:srgbClr val="002060"/>
              </a:solidFill>
            </a:endParaRPr>
          </a:p>
          <a:p>
            <a:pPr algn="just" fontAlgn="base"/>
            <a:r>
              <a:rPr lang="en-IN" sz="3200" dirty="0"/>
              <a:t>The virus </a:t>
            </a:r>
            <a:r>
              <a:rPr lang="en-IN" sz="3200" dirty="0" smtClean="0"/>
              <a:t>survives in </a:t>
            </a:r>
            <a:r>
              <a:rPr lang="en-IN" sz="3200" dirty="0"/>
              <a:t>several weed hosts such as </a:t>
            </a:r>
            <a:r>
              <a:rPr lang="en-IN" sz="3200" dirty="0">
                <a:solidFill>
                  <a:srgbClr val="002060"/>
                </a:solidFill>
              </a:rPr>
              <a:t>Croton </a:t>
            </a:r>
            <a:r>
              <a:rPr lang="en-IN" sz="3200" dirty="0" err="1">
                <a:solidFill>
                  <a:srgbClr val="002060"/>
                </a:solidFill>
              </a:rPr>
              <a:t>sparsiflora</a:t>
            </a:r>
            <a:r>
              <a:rPr lang="en-IN" sz="3200" dirty="0">
                <a:solidFill>
                  <a:srgbClr val="002060"/>
                </a:solidFill>
              </a:rPr>
              <a:t>, </a:t>
            </a:r>
            <a:r>
              <a:rPr lang="en-IN" sz="3200" dirty="0" err="1">
                <a:solidFill>
                  <a:srgbClr val="002060"/>
                </a:solidFill>
              </a:rPr>
              <a:t>Malvastrum</a:t>
            </a:r>
            <a:r>
              <a:rPr lang="en-IN" sz="3200" dirty="0">
                <a:solidFill>
                  <a:srgbClr val="002060"/>
                </a:solidFill>
              </a:rPr>
              <a:t> </a:t>
            </a:r>
            <a:r>
              <a:rPr lang="en-IN" sz="3200" dirty="0" err="1">
                <a:solidFill>
                  <a:srgbClr val="002060"/>
                </a:solidFill>
              </a:rPr>
              <a:t>tricuspidatum</a:t>
            </a:r>
            <a:r>
              <a:rPr lang="en-IN" sz="3200" dirty="0">
                <a:solidFill>
                  <a:srgbClr val="002060"/>
                </a:solidFill>
              </a:rPr>
              <a:t>, Ageratum sp., </a:t>
            </a:r>
            <a:r>
              <a:rPr lang="en-IN" sz="3200" dirty="0"/>
              <a:t>and a wild host, namely, Hibiscus </a:t>
            </a:r>
            <a:r>
              <a:rPr lang="en-IN" sz="3200" dirty="0" err="1"/>
              <a:t>tetraphyllous</a:t>
            </a:r>
            <a:r>
              <a:rPr lang="en-IN" sz="3200" dirty="0"/>
              <a:t> when the crop is absent</a:t>
            </a:r>
            <a:r>
              <a:rPr lang="en-IN" sz="3200" dirty="0" smtClean="0"/>
              <a:t>.</a:t>
            </a:r>
          </a:p>
          <a:p>
            <a:pPr algn="just" fontAlgn="base"/>
            <a:endParaRPr lang="en-IN" sz="3200" dirty="0"/>
          </a:p>
          <a:p>
            <a:pPr algn="just" fontAlgn="base"/>
            <a:r>
              <a:rPr lang="en-IN" sz="3200" dirty="0" smtClean="0"/>
              <a:t> </a:t>
            </a:r>
            <a:r>
              <a:rPr lang="en-IN" sz="3200" dirty="0"/>
              <a:t>Above mentioned weed hosts can be found generally growing along the roadsides</a:t>
            </a:r>
            <a:r>
              <a:rPr lang="en-IN" sz="3200" dirty="0" smtClean="0"/>
              <a:t>.</a:t>
            </a:r>
          </a:p>
          <a:p>
            <a:pPr algn="just" fontAlgn="base"/>
            <a:r>
              <a:rPr lang="en-IN" sz="3200" dirty="0" smtClean="0"/>
              <a:t> Yellow vein mosaic virus is not sap-transmissible in nature. It is readily transmitted by the whitefly, </a:t>
            </a:r>
            <a:r>
              <a:rPr lang="en-IN" sz="3200" i="1" dirty="0" err="1" smtClean="0"/>
              <a:t>Bemisia</a:t>
            </a:r>
            <a:r>
              <a:rPr lang="en-IN" sz="3200" i="1" dirty="0" smtClean="0"/>
              <a:t> </a:t>
            </a:r>
            <a:r>
              <a:rPr lang="en-IN" sz="3200" i="1" dirty="0" err="1" smtClean="0"/>
              <a:t>tabaci</a:t>
            </a:r>
            <a:r>
              <a:rPr lang="en-IN" sz="3200" i="1" dirty="0" smtClean="0"/>
              <a:t>.  And </a:t>
            </a:r>
            <a:r>
              <a:rPr lang="en-IN" sz="3200" i="1" dirty="0" err="1" smtClean="0"/>
              <a:t>Emposca</a:t>
            </a:r>
            <a:r>
              <a:rPr lang="en-IN" sz="3200" i="1" dirty="0" smtClean="0"/>
              <a:t> </a:t>
            </a:r>
            <a:r>
              <a:rPr lang="en-IN" sz="3200" i="1" dirty="0" err="1" smtClean="0"/>
              <a:t>devastans</a:t>
            </a:r>
            <a:endParaRPr lang="en-IN" sz="3200" i="1" dirty="0" smtClean="0"/>
          </a:p>
          <a:p>
            <a:pPr fontAlgn="base"/>
            <a:endParaRPr lang="en-IN" sz="1600" i="1" dirty="0" smtClean="0"/>
          </a:p>
          <a:p>
            <a:pPr fontAlgn="base"/>
            <a:endParaRPr lang="en-IN" sz="1600" dirty="0"/>
          </a:p>
          <a:p>
            <a:pPr fontAlgn="base"/>
            <a:endParaRPr lang="en-IN" sz="1600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2286000" y="18593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500043"/>
            <a:ext cx="835824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IN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insect vector acquires the virus within 15-30 minutes, the viruses undergo an incubation period of seven hours within the body of the vector, and after that the vector inoculates them on crop plants</a:t>
            </a:r>
            <a:r>
              <a:rPr lang="en-I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fontAlgn="base"/>
            <a:endParaRPr lang="en-IN" sz="2800" dirty="0" smtClean="0"/>
          </a:p>
          <a:p>
            <a:pPr fontAlgn="base"/>
            <a:r>
              <a:rPr lang="en-IN" sz="2800" dirty="0" smtClean="0"/>
              <a:t> Once </a:t>
            </a:r>
            <a:r>
              <a:rPr lang="en-IN" sz="2800" dirty="0" err="1" smtClean="0"/>
              <a:t>verulified</a:t>
            </a:r>
            <a:r>
              <a:rPr lang="en-IN" sz="2800" dirty="0" smtClean="0"/>
              <a:t>, the vectors retain viruses in them and may infect host plants until they die. However, only 10 whiteflies per plant are required to give 100% infection.</a:t>
            </a:r>
          </a:p>
          <a:p>
            <a:pPr fontAlgn="base"/>
            <a:endParaRPr lang="en-IN" sz="2800" dirty="0"/>
          </a:p>
          <a:p>
            <a:pPr fontAlgn="base"/>
            <a:r>
              <a:rPr lang="en-IN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disease causes 95% damage if host plant infected in early stage of their growth. The symptoms are less or not found in month of Feb and March.</a:t>
            </a:r>
            <a:endParaRPr lang="en-IN" sz="2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IN" sz="2800" dirty="0" smtClean="0"/>
          </a:p>
          <a:p>
            <a:pPr fontAlgn="base"/>
            <a:endParaRPr lang="en-IN" dirty="0" smtClean="0"/>
          </a:p>
          <a:p>
            <a:pPr fontAlgn="base"/>
            <a:endParaRPr lang="en-IN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642918"/>
            <a:ext cx="842968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IN" sz="4000" b="1" dirty="0">
                <a:solidFill>
                  <a:schemeClr val="accent1">
                    <a:lumMod val="50000"/>
                  </a:schemeClr>
                </a:solidFill>
              </a:rPr>
              <a:t>Management of Yellow Vein Mosaic Disease</a:t>
            </a:r>
            <a:r>
              <a:rPr lang="en-IN" sz="40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 fontAlgn="base"/>
            <a:endParaRPr lang="en-IN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00050" indent="-400050" fontAlgn="base">
              <a:buAutoNum type="romanLcParenBoth"/>
            </a:pP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weed hosts and wild Hibiscus plants growing in adjacent areas of the crop field should be up-rooted and destroyed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00050" indent="-400050" fontAlgn="base"/>
            <a:endParaRPr lang="en-IN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(ii) The diseased </a:t>
            </a:r>
            <a:r>
              <a:rPr lang="en-IN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bhindi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plants should be sorted out, collected, and burnt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 smtClean="0"/>
          </a:p>
          <a:p>
            <a:pPr fontAlgn="base"/>
            <a:endParaRPr lang="en-IN" dirty="0"/>
          </a:p>
          <a:p>
            <a:pPr fontAlgn="base"/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428596" y="4000503"/>
            <a:ext cx="82153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 smtClean="0"/>
              <a:t> </a:t>
            </a:r>
            <a:r>
              <a:rPr lang="en-IN" sz="2800" dirty="0" smtClean="0"/>
              <a:t>The </a:t>
            </a:r>
            <a:r>
              <a:rPr lang="en-IN" sz="2800" dirty="0" err="1" smtClean="0"/>
              <a:t>rotection</a:t>
            </a:r>
            <a:r>
              <a:rPr lang="en-IN" sz="2800" dirty="0" smtClean="0"/>
              <a:t> </a:t>
            </a:r>
            <a:r>
              <a:rPr lang="en-IN" sz="2800" dirty="0"/>
              <a:t>of crop from insect vectors should be made by spraying suitable insecticides like </a:t>
            </a:r>
            <a:r>
              <a:rPr lang="en-IN" sz="2800" dirty="0" err="1"/>
              <a:t>Follidol</a:t>
            </a:r>
            <a:r>
              <a:rPr lang="en-IN" sz="2800" dirty="0"/>
              <a:t> (0.3%). </a:t>
            </a:r>
            <a:endParaRPr lang="en-IN" sz="2800" dirty="0" smtClean="0"/>
          </a:p>
          <a:p>
            <a:pPr algn="just"/>
            <a:r>
              <a:rPr lang="en-IN" sz="2800" dirty="0" smtClean="0"/>
              <a:t>This </a:t>
            </a:r>
            <a:r>
              <a:rPr lang="en-IN" sz="2800" dirty="0"/>
              <a:t>reduces the disease incidence considerably if the spraying is done during the initial stages of crop growth (within 20 days of germination)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500043"/>
            <a:ext cx="850112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 If the </a:t>
            </a:r>
            <a:r>
              <a:rPr lang="en-IN" sz="3200" dirty="0"/>
              <a:t>disease incidence remains high. It has been recommended </a:t>
            </a:r>
            <a:r>
              <a:rPr lang="en-IN" sz="3200" dirty="0" smtClean="0"/>
              <a:t>that </a:t>
            </a:r>
            <a:r>
              <a:rPr lang="en-IN" sz="3200" dirty="0"/>
              <a:t>the soil application of methyl </a:t>
            </a:r>
            <a:r>
              <a:rPr lang="en-IN" sz="3200" dirty="0" err="1"/>
              <a:t>phosphorodithioate</a:t>
            </a:r>
            <a:r>
              <a:rPr lang="en-IN" sz="3200" dirty="0"/>
              <a:t> (</a:t>
            </a:r>
            <a:r>
              <a:rPr lang="en-IN" sz="3200" dirty="0" err="1"/>
              <a:t>Furatox</a:t>
            </a:r>
            <a:r>
              <a:rPr lang="en-IN" sz="3200" dirty="0"/>
              <a:t>- IOG) at the rate of 15 kg/</a:t>
            </a:r>
            <a:r>
              <a:rPr lang="en-IN" sz="3200" dirty="0" err="1"/>
              <a:t>hac</a:t>
            </a:r>
            <a:r>
              <a:rPr lang="en-IN" sz="3200" dirty="0"/>
              <a:t>. followed by four foliar sprays of methyl </a:t>
            </a:r>
            <a:r>
              <a:rPr lang="en-IN" sz="3200" dirty="0" err="1"/>
              <a:t>dematon</a:t>
            </a:r>
            <a:r>
              <a:rPr lang="en-IN" sz="3200" dirty="0"/>
              <a:t> (</a:t>
            </a:r>
            <a:r>
              <a:rPr lang="en-IN" sz="3200" dirty="0" err="1"/>
              <a:t>metasystox</a:t>
            </a:r>
            <a:r>
              <a:rPr lang="en-IN" sz="3200" dirty="0"/>
              <a:t> </a:t>
            </a:r>
            <a:r>
              <a:rPr lang="en-IN" sz="3200" dirty="0" smtClean="0"/>
              <a:t>) </a:t>
            </a:r>
            <a:r>
              <a:rPr lang="en-IN" sz="3200" dirty="0"/>
              <a:t>at the rate of 0.03% at an interval of 15 days from the date of crop sowing reduces disease incidence by reducing whitefly population</a:t>
            </a:r>
            <a:r>
              <a:rPr lang="en-IN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285728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Use of resistant varieties should be preferred. However, </a:t>
            </a:r>
            <a:r>
              <a:rPr lang="en-IN" sz="2800" dirty="0" err="1"/>
              <a:t>Pusa</a:t>
            </a:r>
            <a:r>
              <a:rPr lang="en-IN" sz="2800" dirty="0"/>
              <a:t> </a:t>
            </a:r>
            <a:r>
              <a:rPr lang="en-IN" sz="2800" dirty="0" err="1" smtClean="0"/>
              <a:t>Swani</a:t>
            </a:r>
            <a:r>
              <a:rPr lang="en-IN" sz="2800" dirty="0" smtClean="0"/>
              <a:t> , </a:t>
            </a:r>
            <a:r>
              <a:rPr lang="en-IN" sz="2800" dirty="0" err="1" smtClean="0"/>
              <a:t>Parbhani</a:t>
            </a:r>
            <a:r>
              <a:rPr lang="en-IN" sz="2800" dirty="0" smtClean="0"/>
              <a:t> </a:t>
            </a:r>
            <a:r>
              <a:rPr lang="en-IN" sz="2800" dirty="0" err="1" smtClean="0"/>
              <a:t>Kranti</a:t>
            </a:r>
            <a:r>
              <a:rPr lang="en-IN" sz="2800" dirty="0" smtClean="0"/>
              <a:t>  </a:t>
            </a:r>
            <a:r>
              <a:rPr lang="en-IN" sz="2800" dirty="0"/>
              <a:t>variety is resistant to some extent to this virus.</a:t>
            </a:r>
          </a:p>
        </p:txBody>
      </p:sp>
      <p:sp>
        <p:nvSpPr>
          <p:cNvPr id="26626" name="AutoShape 2" descr="TNAU Agritech Portal :: Crop Prot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6628" name="Picture 4" descr="Yellow Vein Mosiac of Okra | Agristudent.com | Agristudent.c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71678"/>
            <a:ext cx="8072494" cy="3929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85851" y="500041"/>
          <a:ext cx="6786610" cy="5929356"/>
        </p:xfrm>
        <a:graphic>
          <a:graphicData uri="http://schemas.openxmlformats.org/drawingml/2006/table">
            <a:tbl>
              <a:tblPr/>
              <a:tblGrid>
                <a:gridCol w="3393305"/>
                <a:gridCol w="3393305"/>
              </a:tblGrid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dirty="0"/>
                        <a:t>Realm</a:t>
                      </a:r>
                      <a:r>
                        <a:rPr lang="en-IN" sz="3200" dirty="0"/>
                        <a:t>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>
                          <a:solidFill>
                            <a:srgbClr val="0645AD"/>
                          </a:solidFill>
                          <a:hlinkClick r:id="rId2" tooltip="Monodnaviria"/>
                        </a:rPr>
                        <a:t>Monodnaviria</a:t>
                      </a:r>
                      <a:endParaRPr lang="en-IN" sz="320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dirty="0"/>
                        <a:t>Kingdom: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>
                          <a:solidFill>
                            <a:srgbClr val="0645AD"/>
                          </a:solidFill>
                          <a:hlinkClick r:id="rId3" tooltip="Shotokuvirae"/>
                        </a:rPr>
                        <a:t>Shotokuvirae</a:t>
                      </a:r>
                      <a:endParaRPr lang="en-IN" sz="320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871964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dirty="0"/>
                        <a:t>Phylum: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 dirty="0" err="1">
                          <a:solidFill>
                            <a:srgbClr val="0645AD"/>
                          </a:solidFill>
                          <a:hlinkClick r:id="rId4" tooltip="Cressdnaviricota"/>
                        </a:rPr>
                        <a:t>Cressdnaviricota</a:t>
                      </a:r>
                      <a:endParaRPr lang="en-IN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/>
                        <a:t>Class: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sng" dirty="0" err="1">
                          <a:solidFill>
                            <a:srgbClr val="FAA700"/>
                          </a:solidFill>
                          <a:hlinkClick r:id="rId5"/>
                        </a:rPr>
                        <a:t>Repensiviricetes</a:t>
                      </a:r>
                      <a:endParaRPr lang="en-IN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/>
                        <a:t>Order: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 dirty="0" err="1">
                          <a:solidFill>
                            <a:srgbClr val="0645AD"/>
                          </a:solidFill>
                          <a:hlinkClick r:id="rId5" tooltip="Geplafuvirales"/>
                        </a:rPr>
                        <a:t>Geplafuvirales</a:t>
                      </a:r>
                      <a:endParaRPr lang="en-IN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/>
                        <a:t>Family: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 dirty="0" err="1">
                          <a:solidFill>
                            <a:srgbClr val="0645AD"/>
                          </a:solidFill>
                          <a:hlinkClick r:id="rId6" tooltip="Geminiviridae"/>
                        </a:rPr>
                        <a:t>Geminiviridae</a:t>
                      </a:r>
                      <a:endParaRPr lang="en-IN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610375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/>
                        <a:t>Genus: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 i="1" u="none" strike="noStrike" dirty="0" err="1">
                          <a:solidFill>
                            <a:srgbClr val="0645AD"/>
                          </a:solidFill>
                          <a:hlinkClick r:id="rId7" tooltip="Begomovirus"/>
                        </a:rPr>
                        <a:t>Begomovirus</a:t>
                      </a:r>
                      <a:endParaRPr lang="en-IN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1395142">
                <a:tc>
                  <a:txBody>
                    <a:bodyPr/>
                    <a:lstStyle/>
                    <a:p>
                      <a:pPr algn="l" fontAlgn="t"/>
                      <a:r>
                        <a:rPr lang="en-IN" sz="3200"/>
                        <a:t>Species:</a:t>
                      </a:r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n-NO" sz="3200" b="1" i="1" dirty="0"/>
                        <a:t>Bhendi yellow vein mosaic virus</a:t>
                      </a:r>
                      <a:endParaRPr lang="nn-NO" sz="3200" dirty="0"/>
                    </a:p>
                  </a:txBody>
                  <a:tcPr marL="59765" marR="59765" marT="29882" marB="29882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428604"/>
            <a:ext cx="8429684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2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(</a:t>
            </a:r>
            <a:r>
              <a:rPr lang="en-IN" sz="32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Abelmoschus</a:t>
            </a:r>
            <a:r>
              <a:rPr lang="en-IN" sz="32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IN" sz="32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esculentus</a:t>
            </a:r>
            <a:r>
              <a:rPr lang="en-IN" sz="32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)</a:t>
            </a:r>
            <a:r>
              <a:rPr lang="en-IN" sz="3200" b="1" i="1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Bhendi</a:t>
            </a:r>
            <a:r>
              <a:rPr lang="en-IN" sz="3200" b="1" i="1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IN" sz="3200" b="1" i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yellow vein mosaic virus</a:t>
            </a:r>
            <a:r>
              <a:rPr lang="en-IN" sz="3200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 (</a:t>
            </a:r>
            <a:r>
              <a:rPr lang="en-IN" sz="3200" b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BYVMV</a:t>
            </a:r>
            <a:r>
              <a:rPr lang="en-IN" sz="3200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) </a:t>
            </a:r>
            <a:endParaRPr lang="en-IN" sz="3200" dirty="0" smtClean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IN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IN" sz="3600" dirty="0" smtClean="0">
                <a:solidFill>
                  <a:schemeClr val="accent4">
                    <a:lumMod val="50000"/>
                  </a:schemeClr>
                </a:solidFill>
              </a:rPr>
              <a:t>It is also called </a:t>
            </a:r>
            <a:r>
              <a:rPr lang="en-IN" sz="3600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en-IN" sz="3600" b="1" dirty="0">
                <a:solidFill>
                  <a:schemeClr val="accent4">
                    <a:lumMod val="50000"/>
                  </a:schemeClr>
                </a:solidFill>
              </a:rPr>
              <a:t>okra yellow vein mosaic</a:t>
            </a:r>
            <a:r>
              <a:rPr lang="en-IN" sz="3600" dirty="0">
                <a:solidFill>
                  <a:schemeClr val="accent4">
                    <a:lumMod val="50000"/>
                  </a:schemeClr>
                </a:solidFill>
              </a:rPr>
              <a:t> (</a:t>
            </a:r>
            <a:r>
              <a:rPr lang="en-IN" sz="3600" b="1" dirty="0">
                <a:solidFill>
                  <a:schemeClr val="accent4">
                    <a:lumMod val="50000"/>
                  </a:schemeClr>
                </a:solidFill>
              </a:rPr>
              <a:t>OYVMV</a:t>
            </a:r>
            <a:r>
              <a:rPr lang="en-IN" sz="3600" dirty="0">
                <a:solidFill>
                  <a:schemeClr val="accent4">
                    <a:lumMod val="50000"/>
                  </a:schemeClr>
                </a:solidFill>
              </a:rPr>
              <a:t>) </a:t>
            </a:r>
            <a:endParaRPr lang="en-IN" sz="36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IN" sz="3600" dirty="0" smtClean="0"/>
          </a:p>
          <a:p>
            <a:r>
              <a:rPr lang="en-IN" sz="3600" dirty="0" smtClean="0"/>
              <a:t>It is </a:t>
            </a:r>
            <a:r>
              <a:rPr lang="en-IN" sz="3600" dirty="0"/>
              <a:t>a </a:t>
            </a:r>
            <a:r>
              <a:rPr lang="en-IN" sz="3600" dirty="0">
                <a:hlinkClick r:id="rId2" tooltip="Viral disease"/>
              </a:rPr>
              <a:t>viral disease</a:t>
            </a:r>
            <a:r>
              <a:rPr lang="en-IN" sz="3600" dirty="0"/>
              <a:t> </a:t>
            </a:r>
            <a:r>
              <a:rPr lang="en-IN" sz="3600" dirty="0" smtClean="0"/>
              <a:t>caused by</a:t>
            </a:r>
            <a:r>
              <a:rPr lang="en-IN" sz="3600" dirty="0"/>
              <a:t> </a:t>
            </a:r>
            <a:r>
              <a:rPr lang="en-IN" sz="3600" dirty="0" err="1">
                <a:hlinkClick r:id="rId3" tooltip="Monopartite"/>
              </a:rPr>
              <a:t>monopartite</a:t>
            </a:r>
            <a:r>
              <a:rPr lang="en-IN" sz="3600" dirty="0"/>
              <a:t> </a:t>
            </a:r>
            <a:r>
              <a:rPr lang="en-IN" sz="3600" i="1" dirty="0" err="1">
                <a:hlinkClick r:id="rId4" tooltip="Begomovirus"/>
              </a:rPr>
              <a:t>Begomovirus</a:t>
            </a:r>
            <a:r>
              <a:rPr lang="en-IN" sz="3600" dirty="0"/>
              <a:t> affecting </a:t>
            </a:r>
            <a:r>
              <a:rPr lang="en-IN" sz="3600" dirty="0">
                <a:hlinkClick r:id="rId5" tooltip="Okra"/>
              </a:rPr>
              <a:t>okra</a:t>
            </a:r>
            <a:r>
              <a:rPr lang="en-IN" sz="3600" dirty="0"/>
              <a:t> plants</a:t>
            </a:r>
            <a:r>
              <a:rPr lang="en-IN" sz="3600" dirty="0" smtClean="0"/>
              <a:t>. </a:t>
            </a:r>
          </a:p>
          <a:p>
            <a:r>
              <a:rPr lang="en-IN" sz="3600" dirty="0" smtClean="0"/>
              <a:t>The disease  </a:t>
            </a:r>
            <a:r>
              <a:rPr lang="en-IN" sz="3600" dirty="0"/>
              <a:t>was </a:t>
            </a:r>
            <a:r>
              <a:rPr lang="en-IN" sz="3600" dirty="0" smtClean="0"/>
              <a:t>first </a:t>
            </a:r>
            <a:r>
              <a:rPr lang="en-IN" sz="3600" dirty="0"/>
              <a:t>reported </a:t>
            </a:r>
            <a:r>
              <a:rPr lang="en-IN" sz="3600" dirty="0" smtClean="0"/>
              <a:t>in  India   </a:t>
            </a:r>
            <a:r>
              <a:rPr lang="en-IN" sz="3600" dirty="0"/>
              <a:t>country and further studies were extended by </a:t>
            </a:r>
            <a:r>
              <a:rPr lang="en-IN" sz="3600" dirty="0" err="1"/>
              <a:t>Uppal</a:t>
            </a:r>
            <a:r>
              <a:rPr lang="en-IN" sz="3600" dirty="0"/>
              <a:t> </a:t>
            </a:r>
            <a:r>
              <a:rPr lang="en-IN" sz="3600" i="1" dirty="0"/>
              <a:t>et al</a:t>
            </a:r>
            <a:r>
              <a:rPr lang="en-IN" sz="3600" dirty="0"/>
              <a:t>. (1940</a:t>
            </a:r>
            <a:r>
              <a:rPr lang="en-IN" sz="3600" dirty="0" smtClean="0"/>
              <a:t>).</a:t>
            </a:r>
          </a:p>
          <a:p>
            <a:endParaRPr lang="en-IN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571480"/>
            <a:ext cx="807249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IN" sz="3200" b="1" u="sng" dirty="0">
                <a:solidFill>
                  <a:srgbClr val="FF0000"/>
                </a:solidFill>
              </a:rPr>
              <a:t>Symptoms of Yellow Vein Mosaic Disease:</a:t>
            </a:r>
          </a:p>
          <a:p>
            <a:pPr algn="just" fontAlgn="base"/>
            <a:r>
              <a:rPr lang="en-IN" sz="3200" dirty="0"/>
              <a:t>The typical symptoms are vein-clearing and vein-</a:t>
            </a:r>
            <a:r>
              <a:rPr lang="en-IN" sz="3200" dirty="0" err="1"/>
              <a:t>chlorosis</a:t>
            </a:r>
            <a:r>
              <a:rPr lang="en-IN" sz="3200" dirty="0"/>
              <a:t> of leaves. </a:t>
            </a:r>
            <a:endParaRPr lang="en-IN" sz="3200" dirty="0" smtClean="0"/>
          </a:p>
          <a:p>
            <a:pPr algn="just" fontAlgn="base"/>
            <a:endParaRPr lang="en-IN" sz="3200" dirty="0" smtClean="0"/>
          </a:p>
          <a:p>
            <a:pPr algn="just" fontAlgn="base"/>
            <a:r>
              <a:rPr lang="en-IN" sz="3200" dirty="0" smtClean="0"/>
              <a:t>First </a:t>
            </a:r>
            <a:r>
              <a:rPr lang="en-IN" sz="3200" dirty="0"/>
              <a:t>of all, the clearing of small veins starts at various points near the leaf margins and thereafter the vein-clearing develops into vein-</a:t>
            </a:r>
            <a:r>
              <a:rPr lang="en-IN" sz="3200" dirty="0" err="1"/>
              <a:t>chlorosis</a:t>
            </a:r>
            <a:r>
              <a:rPr lang="en-IN" sz="3200" dirty="0" smtClean="0"/>
              <a:t>.</a:t>
            </a:r>
          </a:p>
          <a:p>
            <a:pPr algn="just" fontAlgn="base"/>
            <a:endParaRPr lang="en-IN" sz="3200" dirty="0"/>
          </a:p>
          <a:p>
            <a:pPr algn="just" fontAlgn="base"/>
            <a:r>
              <a:rPr lang="en-IN" sz="2800" dirty="0"/>
              <a:t>In later stages the leaves show very conspicuous yellow network of veins and the veins thickened particularly towards the lower surface of leaves</a:t>
            </a:r>
            <a:r>
              <a:rPr lang="en-IN" sz="2800" dirty="0" smtClean="0"/>
              <a:t>.</a:t>
            </a:r>
          </a:p>
          <a:p>
            <a:pPr algn="just" fontAlgn="base"/>
            <a:r>
              <a:rPr lang="en-IN" sz="3200" dirty="0" smtClean="0"/>
              <a:t> </a:t>
            </a:r>
            <a:endParaRPr lang="en-IN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714356"/>
            <a:ext cx="821537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IN" sz="3200" dirty="0" smtClean="0"/>
              <a:t>Finally</a:t>
            </a:r>
            <a:r>
              <a:rPr lang="en-IN" sz="3200" dirty="0"/>
              <a:t>, the leaves become completely </a:t>
            </a:r>
            <a:r>
              <a:rPr lang="en-IN" sz="3200" dirty="0" err="1"/>
              <a:t>chlorotic</a:t>
            </a:r>
            <a:r>
              <a:rPr lang="en-IN" sz="3200" dirty="0"/>
              <a:t> leaving few green patches over the leaf surface. Usually, the fruits developed on diseased plants are reduced in size, malformed, and yellowish-green in appearance</a:t>
            </a:r>
            <a:r>
              <a:rPr lang="en-IN" sz="3200" dirty="0" smtClean="0"/>
              <a:t>.</a:t>
            </a:r>
          </a:p>
          <a:p>
            <a:pPr fontAlgn="base"/>
            <a:endParaRPr lang="en-IN" sz="3200" dirty="0"/>
          </a:p>
          <a:p>
            <a:pPr fontAlgn="base"/>
            <a:endParaRPr lang="en-IN" sz="3200" dirty="0" smtClean="0"/>
          </a:p>
          <a:p>
            <a:pPr fontAlgn="base"/>
            <a:r>
              <a:rPr lang="en-IN" sz="3200" dirty="0" smtClean="0"/>
              <a:t> </a:t>
            </a:r>
            <a:r>
              <a:rPr lang="en-IN" sz="3200" dirty="0" smtClean="0">
                <a:solidFill>
                  <a:srgbClr val="C00000"/>
                </a:solidFill>
              </a:rPr>
              <a:t>Causal Organism - </a:t>
            </a:r>
            <a:r>
              <a:rPr lang="en-IN" sz="3200" dirty="0" smtClean="0"/>
              <a:t>The Yellow Vein Mosaic of </a:t>
            </a:r>
            <a:r>
              <a:rPr lang="en-IN" sz="3200" dirty="0" err="1" smtClean="0"/>
              <a:t>Bhindi</a:t>
            </a:r>
            <a:r>
              <a:rPr lang="en-IN" sz="3200" dirty="0" smtClean="0"/>
              <a:t> is caused by </a:t>
            </a:r>
            <a:r>
              <a:rPr lang="en-IN" sz="3200" dirty="0" smtClean="0">
                <a:solidFill>
                  <a:schemeClr val="accent4">
                    <a:lumMod val="50000"/>
                  </a:schemeClr>
                </a:solidFill>
              </a:rPr>
              <a:t>Hibiscus virus 1 </a:t>
            </a:r>
            <a:r>
              <a:rPr lang="en-IN" sz="3200" dirty="0" smtClean="0"/>
              <a:t>or yellow vein mosaic virus. Not much is known of the nature and properties of this virus.</a:t>
            </a:r>
            <a:endParaRPr lang="en-IN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928670"/>
            <a:ext cx="8072493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714356"/>
            <a:ext cx="821537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C00000"/>
                </a:solidFill>
              </a:rPr>
              <a:t>Transmission </a:t>
            </a:r>
            <a:r>
              <a:rPr lang="en-IN" sz="2800" dirty="0" smtClean="0"/>
              <a:t>–</a:t>
            </a:r>
          </a:p>
          <a:p>
            <a:endParaRPr lang="en-IN" sz="2800" dirty="0"/>
          </a:p>
          <a:p>
            <a:r>
              <a:rPr lang="en-IN" sz="2800" dirty="0" smtClean="0"/>
              <a:t> </a:t>
            </a:r>
            <a:r>
              <a:rPr lang="en-IN" sz="2800" dirty="0" err="1" smtClean="0"/>
              <a:t>Capoor</a:t>
            </a:r>
            <a:r>
              <a:rPr lang="en-IN" sz="2800" dirty="0" smtClean="0"/>
              <a:t> and </a:t>
            </a:r>
            <a:r>
              <a:rPr lang="en-IN" sz="2800" dirty="0" err="1" smtClean="0"/>
              <a:t>Varma</a:t>
            </a:r>
            <a:r>
              <a:rPr lang="en-IN" sz="2800" dirty="0" smtClean="0"/>
              <a:t> (1950) have shown that the virus is not sap transmissible but under artificial conditions it can be transmitted by grafting which is not the natural means of propagation of this crop.</a:t>
            </a:r>
          </a:p>
          <a:p>
            <a:endParaRPr lang="en-IN" sz="2800" dirty="0"/>
          </a:p>
          <a:p>
            <a:r>
              <a:rPr lang="en-IN" sz="2800" dirty="0" smtClean="0"/>
              <a:t> They reported that the virus is transmitted in nature by white flies (</a:t>
            </a:r>
            <a:r>
              <a:rPr lang="en-IN" sz="2800" dirty="0" err="1" smtClean="0"/>
              <a:t>Bemisia</a:t>
            </a:r>
            <a:r>
              <a:rPr lang="en-IN" sz="2800" dirty="0" smtClean="0"/>
              <a:t> </a:t>
            </a:r>
            <a:r>
              <a:rPr lang="en-IN" sz="2800" dirty="0" err="1" smtClean="0"/>
              <a:t>tabaci</a:t>
            </a:r>
            <a:r>
              <a:rPr lang="en-IN" sz="2800" dirty="0" smtClean="0"/>
              <a:t>) and the okra leaf hopper, </a:t>
            </a:r>
            <a:r>
              <a:rPr lang="en-IN" sz="2800" i="1" dirty="0" err="1" smtClean="0"/>
              <a:t>Empoasca</a:t>
            </a:r>
            <a:r>
              <a:rPr lang="en-IN" sz="2800" i="1" dirty="0" smtClean="0"/>
              <a:t> </a:t>
            </a:r>
            <a:r>
              <a:rPr lang="en-IN" sz="2800" i="1" dirty="0" err="1" smtClean="0"/>
              <a:t>devastans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 The virus persists in the female white fly throughout its life if the insects is allowed to feed on diseased plants for 4-6 hours.</a:t>
            </a:r>
            <a:endParaRPr lang="en-IN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i="1" dirty="0" err="1" smtClean="0"/>
              <a:t>Bemesia</a:t>
            </a:r>
            <a:r>
              <a:rPr lang="en-IN" i="1" dirty="0" smtClean="0"/>
              <a:t> </a:t>
            </a:r>
            <a:r>
              <a:rPr lang="en-IN" i="1" dirty="0" err="1" smtClean="0"/>
              <a:t>tabaci</a:t>
            </a:r>
            <a:r>
              <a:rPr lang="en-IN" i="1" dirty="0" smtClean="0"/>
              <a:t> </a:t>
            </a:r>
            <a:r>
              <a:rPr lang="en-IN" dirty="0" smtClean="0"/>
              <a:t>(white fly)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i="1" dirty="0" err="1" smtClean="0"/>
              <a:t>Bemisia</a:t>
            </a:r>
            <a:r>
              <a:rPr lang="en-IN" i="1" dirty="0" smtClean="0"/>
              <a:t> </a:t>
            </a:r>
            <a:r>
              <a:rPr lang="en-IN" i="1" dirty="0" err="1" smtClean="0"/>
              <a:t>tabaci</a:t>
            </a:r>
            <a:r>
              <a:rPr lang="en-IN" i="1" dirty="0" smtClean="0"/>
              <a:t> </a:t>
            </a:r>
            <a:r>
              <a:rPr lang="en-IN" dirty="0" smtClean="0"/>
              <a:t>flies</a:t>
            </a:r>
            <a:endParaRPr lang="en-IN" dirty="0"/>
          </a:p>
        </p:txBody>
      </p:sp>
      <p:pic>
        <p:nvPicPr>
          <p:cNvPr id="7" name="Picture 2" descr="Pest Scouting Must To Save Cotton - E Agriculture Service for Farmers –  Bakhabar Kissa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428596" y="2143116"/>
            <a:ext cx="3714776" cy="4286280"/>
          </a:xfrm>
          <a:prstGeom prst="rect">
            <a:avLst/>
          </a:prstGeom>
          <a:noFill/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 smtClean="0"/>
              <a:t>Infected part of Plant</a:t>
            </a:r>
            <a:endParaRPr lang="en-IN" dirty="0"/>
          </a:p>
        </p:txBody>
      </p:sp>
      <p:pic>
        <p:nvPicPr>
          <p:cNvPr id="8" name="Picture 4" descr="File:CSIRO ScienceImage 1489 Silverleaf whitefly Bemisia tabaci biotype B.jpg  - Wikimedia Commons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 bwMode="auto">
          <a:xfrm>
            <a:off x="4645025" y="2214554"/>
            <a:ext cx="4041775" cy="43577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i="1" dirty="0" err="1" smtClean="0"/>
              <a:t>Empoasca</a:t>
            </a:r>
            <a:r>
              <a:rPr lang="en-IN" i="1" dirty="0" smtClean="0"/>
              <a:t> </a:t>
            </a:r>
            <a:r>
              <a:rPr lang="en-IN" i="1" dirty="0" err="1" smtClean="0"/>
              <a:t>devastans</a:t>
            </a:r>
            <a:r>
              <a:rPr lang="en-IN" i="1" dirty="0" smtClean="0"/>
              <a:t>(Leaf hopper)</a:t>
            </a:r>
            <a:endParaRPr lang="en-IN" dirty="0"/>
          </a:p>
        </p:txBody>
      </p:sp>
      <p:pic>
        <p:nvPicPr>
          <p:cNvPr id="4" name="Picture 6" descr="Empoasca decipiens - Wikipedi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14348" y="1571612"/>
            <a:ext cx="7929618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624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Yellow Vein Mosaic Virus Of Bhindi</vt:lpstr>
      <vt:lpstr>Slide 2</vt:lpstr>
      <vt:lpstr>Slide 3</vt:lpstr>
      <vt:lpstr>Slide 4</vt:lpstr>
      <vt:lpstr>Slide 5</vt:lpstr>
      <vt:lpstr>Slide 6</vt:lpstr>
      <vt:lpstr>Slide 7</vt:lpstr>
      <vt:lpstr>Bemesia tabaci (white fly)</vt:lpstr>
      <vt:lpstr>Empoasca devastans(Leaf hopper)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Bhindi</dc:title>
  <dc:creator>acer</dc:creator>
  <cp:lastModifiedBy>acer</cp:lastModifiedBy>
  <cp:revision>10</cp:revision>
  <dcterms:created xsi:type="dcterms:W3CDTF">2022-01-17T18:35:07Z</dcterms:created>
  <dcterms:modified xsi:type="dcterms:W3CDTF">2022-01-17T19:54:20Z</dcterms:modified>
</cp:coreProperties>
</file>