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80" r:id="rId6"/>
    <p:sldId id="281" r:id="rId7"/>
    <p:sldId id="259" r:id="rId8"/>
    <p:sldId id="261" r:id="rId9"/>
    <p:sldId id="28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73" r:id="rId23"/>
    <p:sldId id="274" r:id="rId24"/>
    <p:sldId id="275" r:id="rId25"/>
    <p:sldId id="276" r:id="rId26"/>
    <p:sldId id="277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inimized"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773E4-0CCD-4F21-AFFC-54A6AD039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5378A-C60E-4A49-BD3A-45C6878DF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8454-2B36-4237-99D1-C0AE5332D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9E4A7C-87C3-4555-9BAA-DF778B298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C3A81-352B-4423-9AE5-F4E60309C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B8ABC-99B9-4B81-97D8-DE54B211D8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3B3CA-7825-4DBA-AEDB-7F33D2E4A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C12E8-C0D1-4CCE-8AF5-3E9D5719F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72B5E-04C6-4BD9-A821-24836F1B4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8EFF-5132-4F9C-A082-90D289F99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5056D-10C4-496A-A804-522AF308D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7DFB-1CB8-4E75-B413-B33ED00A0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7459C8-D1D3-48A3-A7EC-398B981355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Antibodies: Structure And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figure-04-21.jpg                                               0003AF2Ewashburn                       B990F17D: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395413"/>
            <a:ext cx="7239000" cy="5386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800"/>
              <a:t>Immunize Animal With Antigen</a:t>
            </a:r>
          </a:p>
          <a:p>
            <a:r>
              <a:rPr lang="en-US" sz="2800"/>
              <a:t>Multiple Clones Are Generated, Good For In Vivo</a:t>
            </a:r>
          </a:p>
          <a:p>
            <a:r>
              <a:rPr lang="en-US" sz="2800"/>
              <a:t>For Clinical Diagnosis, Research, One Clone That Reacts To Single Epitope Is Preferred</a:t>
            </a:r>
          </a:p>
          <a:p>
            <a:r>
              <a:rPr lang="en-US" sz="2800"/>
              <a:t>Solution By Kohler and Milstein</a:t>
            </a:r>
          </a:p>
          <a:p>
            <a:pPr lvl="1"/>
            <a:r>
              <a:rPr lang="en-US" sz="2400"/>
              <a:t>Fuse A Myeloma Cell (Cancerous) With A Normal Plasma Cells</a:t>
            </a:r>
          </a:p>
          <a:p>
            <a:pPr lvl="1"/>
            <a:r>
              <a:rPr lang="en-US" sz="2400"/>
              <a:t>Resulting Clones Can Be Cultured Indefinitely</a:t>
            </a:r>
          </a:p>
          <a:p>
            <a:pPr lvl="1"/>
            <a:r>
              <a:rPr lang="en-US" sz="2400"/>
              <a:t>Produces An Antibody Recognizing One Epitope</a:t>
            </a:r>
          </a:p>
        </p:txBody>
      </p:sp>
      <p:sp>
        <p:nvSpPr>
          <p:cNvPr id="11268" name="Rectangle 4"/>
          <p:cNvSpPr>
            <a:spLocks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Monoclonal 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BCR Is An Antibody On Surface Of Cell mIg</a:t>
            </a:r>
          </a:p>
          <a:p>
            <a:r>
              <a:rPr lang="en-US"/>
              <a:t>Very Short Cytoplasmic Tail, Cannot Transduce Signal</a:t>
            </a:r>
          </a:p>
          <a:p>
            <a:r>
              <a:rPr lang="en-US"/>
              <a:t>Heterodimeric Molecule Ig-</a:t>
            </a:r>
            <a:r>
              <a:rPr lang="en-US">
                <a:sym typeface="Symbol" pitchFamily="18" charset="2"/>
              </a:rPr>
              <a:t></a:t>
            </a:r>
            <a:r>
              <a:rPr lang="en-US"/>
              <a:t>/Ig-</a:t>
            </a:r>
            <a:r>
              <a:rPr lang="en-US">
                <a:sym typeface="Symbol" pitchFamily="18" charset="2"/>
              </a:rPr>
              <a:t></a:t>
            </a:r>
            <a:r>
              <a:rPr lang="en-US"/>
              <a:t> Transduces (long cytoplasmic tail)</a:t>
            </a:r>
          </a:p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B-Cell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-04-18.jpg                                               0003AF2Ewashburn                       B990F1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188" y="379413"/>
            <a:ext cx="4365625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Fc Receptors (FcR)</a:t>
            </a:r>
          </a:p>
        </p:txBody>
      </p:sp>
      <p:pic>
        <p:nvPicPr>
          <p:cNvPr id="14343" name="Picture 7" descr="figure-04-19.jpg                                               0003AF2Ewashburn                       B990F17D:"/>
          <p:cNvPicPr>
            <a:picLocks noChangeAspect="1" noChangeArrowheads="1"/>
          </p:cNvPicPr>
          <p:nvPr>
            <p:ph type="dgm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16088"/>
            <a:ext cx="8672513" cy="4608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To Transport Abs Across Membranes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Secretion of IgA Across Epithelium into lumen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Transport of maternal Abs Across Placenta (IgG)</a:t>
            </a:r>
          </a:p>
          <a:p>
            <a:pPr>
              <a:lnSpc>
                <a:spcPct val="90000"/>
              </a:lnSpc>
            </a:pPr>
            <a:r>
              <a:rPr lang="en-US" sz="2800"/>
              <a:t>Many Cell Types Use FcR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Ex. Mast Cells, Macrophages, Neutrophils, B, T, NK</a:t>
            </a:r>
          </a:p>
          <a:p>
            <a:pPr>
              <a:lnSpc>
                <a:spcPct val="90000"/>
              </a:lnSpc>
            </a:pPr>
            <a:r>
              <a:rPr lang="en-US" sz="2800"/>
              <a:t>Opsonization, ADCC</a:t>
            </a:r>
          </a:p>
          <a:p>
            <a:pPr>
              <a:lnSpc>
                <a:spcPct val="90000"/>
              </a:lnSpc>
            </a:pPr>
            <a:r>
              <a:rPr lang="en-US" sz="2800"/>
              <a:t>Poly IgR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Transport of IgA across epithelium</a:t>
            </a:r>
          </a:p>
          <a:p>
            <a:pPr>
              <a:lnSpc>
                <a:spcPct val="90000"/>
              </a:lnSpc>
            </a:pPr>
            <a:r>
              <a:rPr lang="en-US" sz="2800"/>
              <a:t>FcR</a:t>
            </a:r>
            <a:r>
              <a:rPr lang="en-US" sz="2800" baseline="-25000"/>
              <a:t>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Transport of maternal IgG to fetus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5364" name="Rectangle 4"/>
          <p:cNvSpPr>
            <a:spLocks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Fc Receptors (FcR)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/>
              <a:t>IgG</a:t>
            </a:r>
          </a:p>
          <a:p>
            <a:pPr lvl="1"/>
            <a:r>
              <a:rPr lang="en-US"/>
              <a:t>Most abundant immunoglobin 80% of serum Ig</a:t>
            </a:r>
          </a:p>
          <a:p>
            <a:pPr lvl="1"/>
            <a:r>
              <a:rPr lang="en-US"/>
              <a:t>~10mg/mL</a:t>
            </a:r>
          </a:p>
          <a:p>
            <a:pPr lvl="1"/>
            <a:r>
              <a:rPr lang="en-US"/>
              <a:t>IgG1,2,3,4 (decreasing serum concentration)</a:t>
            </a:r>
          </a:p>
          <a:p>
            <a:pPr lvl="1"/>
            <a:r>
              <a:rPr lang="en-US"/>
              <a:t>IgG1, IgG3 and IgG4 cross placenta</a:t>
            </a:r>
          </a:p>
          <a:p>
            <a:pPr lvl="1"/>
            <a:r>
              <a:rPr lang="en-US"/>
              <a:t>IgG3 Most effective complement activator</a:t>
            </a:r>
          </a:p>
          <a:p>
            <a:pPr lvl="1"/>
            <a:r>
              <a:rPr lang="en-US"/>
              <a:t>IgG1 and IgG3 High affinity for FcR on phagocytic cells, good for opsonization</a:t>
            </a:r>
          </a:p>
        </p:txBody>
      </p:sp>
      <p:sp>
        <p:nvSpPr>
          <p:cNvPr id="16388" name="Rectangle 4"/>
          <p:cNvSpPr>
            <a:spLocks noChangeArrowheads="1"/>
          </p:cNvSpPr>
          <p:nvPr>
            <p:ph type="title"/>
          </p:nvPr>
        </p:nvSpPr>
        <p:spPr>
          <a:xfrm>
            <a:off x="381000" y="228600"/>
            <a:ext cx="86106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600" b="1"/>
              <a:t>Antibody Classes And Biological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IgM</a:t>
            </a:r>
          </a:p>
          <a:p>
            <a:pPr lvl="1"/>
            <a:r>
              <a:rPr lang="en-US" sz="2400"/>
              <a:t>5-10% of serum immunoglobulin</a:t>
            </a:r>
          </a:p>
          <a:p>
            <a:pPr lvl="1"/>
            <a:r>
              <a:rPr lang="en-US" sz="2400"/>
              <a:t>1.5mg/mL</a:t>
            </a:r>
          </a:p>
          <a:p>
            <a:pPr lvl="1"/>
            <a:r>
              <a:rPr lang="en-US" sz="2400"/>
              <a:t>mIgM (also IgD) expressed on B-cells as BCR</a:t>
            </a:r>
          </a:p>
          <a:p>
            <a:pPr lvl="1"/>
            <a:r>
              <a:rPr lang="en-US" sz="2400"/>
              <a:t>Pentameric version is secreted</a:t>
            </a:r>
          </a:p>
          <a:p>
            <a:pPr lvl="1"/>
            <a:r>
              <a:rPr lang="en-US" sz="2400"/>
              <a:t>First Ig of primary immune response</a:t>
            </a:r>
          </a:p>
          <a:p>
            <a:pPr lvl="1"/>
            <a:r>
              <a:rPr lang="en-US" sz="2400"/>
              <a:t>High valence Ig (10 theoretical), 5 empirical</a:t>
            </a:r>
          </a:p>
          <a:p>
            <a:pPr lvl="1"/>
            <a:r>
              <a:rPr lang="en-US" sz="2400"/>
              <a:t>More efficient than IgG in complement activation</a:t>
            </a:r>
          </a:p>
          <a:p>
            <a:pPr lvl="1"/>
            <a:endParaRPr lang="en-US" sz="2400"/>
          </a:p>
        </p:txBody>
      </p:sp>
      <p:sp>
        <p:nvSpPr>
          <p:cNvPr id="17412" name="Rectangle 4"/>
          <p:cNvSpPr>
            <a:spLocks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600" b="1"/>
              <a:t>Antibody Classes And Biological Activities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/>
              <a:t>IgA</a:t>
            </a:r>
          </a:p>
          <a:p>
            <a:pPr lvl="1"/>
            <a:r>
              <a:rPr lang="en-US"/>
              <a:t>10-15% of serum IgG</a:t>
            </a:r>
          </a:p>
          <a:p>
            <a:pPr lvl="1"/>
            <a:r>
              <a:rPr lang="en-US"/>
              <a:t>Predominant Ig in secretions</a:t>
            </a:r>
          </a:p>
          <a:p>
            <a:pPr lvl="2"/>
            <a:r>
              <a:rPr lang="en-US"/>
              <a:t>Milk, saliva, tears, mucus</a:t>
            </a:r>
          </a:p>
          <a:p>
            <a:pPr lvl="1"/>
            <a:r>
              <a:rPr lang="en-US"/>
              <a:t>5-15 g of IgA released in secretions!!!!</a:t>
            </a:r>
          </a:p>
          <a:p>
            <a:pPr lvl="1"/>
            <a:r>
              <a:rPr lang="en-US"/>
              <a:t>Serum mainly monomeric, polymers possible not common though</a:t>
            </a:r>
          </a:p>
          <a:p>
            <a:pPr lvl="1"/>
            <a:r>
              <a:rPr lang="en-US"/>
              <a:t>Secretions, as dimer or tetramer+J-chain polyptetide+secretory component (Poly IgR)</a:t>
            </a:r>
          </a:p>
          <a:p>
            <a:pPr lvl="1"/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600" b="1"/>
              <a:t>Antibody Classes And Biological Activities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/>
              <a:t>IgA Antibody Transport Across Cell (Transcytosis)</a:t>
            </a:r>
          </a:p>
        </p:txBody>
      </p:sp>
      <p:pic>
        <p:nvPicPr>
          <p:cNvPr id="19461" name="Picture 5" descr="figure-04-15b.jpg                                              00000018IRCD                           B892E93D:"/>
          <p:cNvPicPr>
            <a:picLocks noChangeAspect="1" noChangeArrowheads="1"/>
          </p:cNvPicPr>
          <p:nvPr>
            <p:ph type="dgm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5763" y="1524000"/>
            <a:ext cx="5583237" cy="51879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figure-04-02.jpg                                               0003AF2Ewashburn                       B990F1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379413"/>
            <a:ext cx="7170737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/>
              <a:t>IgE</a:t>
            </a:r>
          </a:p>
          <a:p>
            <a:pPr lvl="1"/>
            <a:r>
              <a:rPr lang="en-US"/>
              <a:t>Very low serum concentration, 0.3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g/mL</a:t>
            </a:r>
          </a:p>
          <a:p>
            <a:pPr lvl="1"/>
            <a:r>
              <a:rPr lang="en-US"/>
              <a:t>Participate in immediate hypersensitivities reations. Ex. Asthma, anaphylaxis, hives</a:t>
            </a:r>
          </a:p>
          <a:p>
            <a:r>
              <a:rPr lang="en-US"/>
              <a:t>Binds Mast Cells and Blood Basophils thru Fc</a:t>
            </a:r>
            <a:r>
              <a:rPr lang="en-US">
                <a:sym typeface="Symbol" pitchFamily="18" charset="2"/>
              </a:rPr>
              <a:t></a:t>
            </a:r>
            <a:r>
              <a:rPr lang="en-US"/>
              <a:t>R </a:t>
            </a:r>
          </a:p>
          <a:p>
            <a:r>
              <a:rPr lang="en-US"/>
              <a:t>Binding causes degranulation (Histamine Release)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600" b="1"/>
              <a:t>Antibody Classes And Biological Activities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IgD </a:t>
            </a:r>
          </a:p>
          <a:p>
            <a:pPr lvl="1"/>
            <a:r>
              <a:rPr lang="en-US"/>
              <a:t>Expressed on B-cell Surface</a:t>
            </a:r>
          </a:p>
          <a:p>
            <a:r>
              <a:rPr lang="en-US"/>
              <a:t>IgM and IgD, Expressed on B-cell Surface</a:t>
            </a:r>
          </a:p>
          <a:p>
            <a:r>
              <a:rPr lang="en-US"/>
              <a:t>We Do Not Know Any Other Biological Effector Activity</a:t>
            </a:r>
          </a:p>
          <a:p>
            <a:r>
              <a:rPr lang="en-US"/>
              <a:t>Low serum concentrations, ~30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g/mL</a:t>
            </a:r>
          </a:p>
        </p:txBody>
      </p:sp>
      <p:sp>
        <p:nvSpPr>
          <p:cNvPr id="27652" name="Rectangle 1028"/>
          <p:cNvSpPr>
            <a:spLocks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600" b="1"/>
              <a:t>Antibody Classes And Biological Activities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600" b="1"/>
              <a:t>Cross-Linkage of Bound IgE Antibody With Allergen Causes</a:t>
            </a:r>
          </a:p>
        </p:txBody>
      </p:sp>
      <p:pic>
        <p:nvPicPr>
          <p:cNvPr id="21509" name="Picture 5" descr="figure-04-16.jpg                                               0003AF2Ewashburn                       B990F17D:"/>
          <p:cNvPicPr>
            <a:picLocks noChangeAspect="1" noChangeArrowheads="1"/>
          </p:cNvPicPr>
          <p:nvPr>
            <p:ph type="dgm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295400"/>
            <a:ext cx="4737100" cy="556260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Antibodies Act As Immunogens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Antigenic Determinants on Abs Fall in 3 Categories</a:t>
            </a:r>
          </a:p>
          <a:p>
            <a:pPr lvl="1">
              <a:lnSpc>
                <a:spcPct val="90000"/>
              </a:lnSpc>
            </a:pPr>
            <a:r>
              <a:rPr lang="en-US"/>
              <a:t>Isotypic</a:t>
            </a:r>
          </a:p>
          <a:p>
            <a:pPr lvl="1">
              <a:lnSpc>
                <a:spcPct val="90000"/>
              </a:lnSpc>
            </a:pPr>
            <a:r>
              <a:rPr lang="en-US"/>
              <a:t>Allotypic</a:t>
            </a:r>
          </a:p>
          <a:p>
            <a:pPr lvl="1">
              <a:lnSpc>
                <a:spcPct val="90000"/>
              </a:lnSpc>
            </a:pPr>
            <a:r>
              <a:rPr lang="en-US"/>
              <a:t>Idiotypic</a:t>
            </a:r>
          </a:p>
          <a:p>
            <a:pPr>
              <a:lnSpc>
                <a:spcPct val="90000"/>
              </a:lnSpc>
            </a:pPr>
            <a:r>
              <a:rPr lang="en-US"/>
              <a:t>Isotypic</a:t>
            </a:r>
          </a:p>
          <a:p>
            <a:pPr lvl="1">
              <a:lnSpc>
                <a:spcPct val="90000"/>
              </a:lnSpc>
            </a:pPr>
            <a:r>
              <a:rPr lang="en-US"/>
              <a:t>Constant Region Of Ab</a:t>
            </a:r>
          </a:p>
          <a:p>
            <a:pPr lvl="1">
              <a:lnSpc>
                <a:spcPct val="90000"/>
              </a:lnSpc>
            </a:pPr>
            <a:r>
              <a:rPr lang="en-US"/>
              <a:t>If you inject Ab in a different species Anti-Isotype is generated</a:t>
            </a:r>
          </a:p>
          <a:p>
            <a:pPr lvl="1">
              <a:lnSpc>
                <a:spcPct val="90000"/>
              </a:lnSpc>
            </a:pPr>
            <a:r>
              <a:rPr lang="en-US"/>
              <a:t>If within same species, No Anti-isotype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/>
              <a:t>Allotype</a:t>
            </a:r>
          </a:p>
          <a:p>
            <a:pPr lvl="1"/>
            <a:r>
              <a:rPr lang="en-US"/>
              <a:t>Even though same isotypes within one species small differences (1-4 a/a) arise in different individuals (form of polymorphism)</a:t>
            </a:r>
          </a:p>
          <a:p>
            <a:pPr lvl="1"/>
            <a:r>
              <a:rPr lang="en-US"/>
              <a:t>If injected with such Ab you generate anti-allotype Ab</a:t>
            </a:r>
          </a:p>
          <a:p>
            <a:pPr lvl="2"/>
            <a:r>
              <a:rPr lang="en-US"/>
              <a:t>Ex. During pregnancy</a:t>
            </a:r>
          </a:p>
          <a:p>
            <a:pPr lvl="2"/>
            <a:r>
              <a:rPr lang="en-US"/>
              <a:t>Blood transfusion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Antibodies Act As Immunogens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sz="2800"/>
              <a:t>Idiotype</a:t>
            </a:r>
          </a:p>
          <a:p>
            <a:pPr lvl="1"/>
            <a:r>
              <a:rPr lang="en-US" sz="2400"/>
              <a:t>Unique V</a:t>
            </a:r>
            <a:r>
              <a:rPr lang="en-US" sz="2400" baseline="-25000"/>
              <a:t>H</a:t>
            </a:r>
            <a:r>
              <a:rPr lang="en-US" sz="2400"/>
              <a:t> AND V</a:t>
            </a:r>
            <a:r>
              <a:rPr lang="en-US" sz="2400" baseline="-25000"/>
              <a:t>L</a:t>
            </a:r>
            <a:r>
              <a:rPr lang="en-US" sz="2400"/>
              <a:t> binds antigen but can also behave as antigenic determinant</a:t>
            </a:r>
          </a:p>
          <a:p>
            <a:r>
              <a:rPr lang="en-US" sz="2800"/>
              <a:t>If you inject a monoclonal antibody into a genetically identical recipient then anti-idiotypic antibodies are generated</a:t>
            </a:r>
          </a:p>
          <a:p>
            <a:r>
              <a:rPr lang="en-US" sz="2800"/>
              <a:t>No anti-isotypic and no anti-allotypic Abs will be generated</a:t>
            </a:r>
          </a:p>
          <a:p>
            <a:pPr lvl="1"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800"/>
              <a:t>	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Antibodies Act As Immunogens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ure-04-17.jpg                                               0003AF2Ewashburn                       B990F1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379413"/>
            <a:ext cx="4389437" cy="609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6002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Monoclonal Antibody Applications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Diagnostic Tests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Abs are capable to detect tiny amouns (pg/mL) of molecules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Ex. Pregnancy hormones</a:t>
            </a:r>
          </a:p>
          <a:p>
            <a:pPr>
              <a:lnSpc>
                <a:spcPct val="90000"/>
              </a:lnSpc>
            </a:pPr>
            <a:r>
              <a:rPr lang="en-US" sz="2800"/>
              <a:t>Diagnostic Imaging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mAbs that recognize tumor antigens are radiolabeled with iodine I-131</a:t>
            </a:r>
          </a:p>
          <a:p>
            <a:pPr>
              <a:lnSpc>
                <a:spcPct val="90000"/>
              </a:lnSpc>
            </a:pPr>
            <a:r>
              <a:rPr lang="en-US" sz="2800"/>
              <a:t>Immunotoxins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mAbs conjugated with toxins</a:t>
            </a:r>
          </a:p>
          <a:p>
            <a:pPr>
              <a:lnSpc>
                <a:spcPct val="90000"/>
              </a:lnSpc>
            </a:pPr>
            <a:r>
              <a:rPr lang="en-US" sz="2800"/>
              <a:t>mAbs To Clear Pathogens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www.elusys.com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Antibody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Antibodies Are Made Up Of: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2 Light Chains (identical) ~25 KDa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2 Heavy Chains (identical) ~50 KDa</a:t>
            </a:r>
          </a:p>
          <a:p>
            <a:pPr>
              <a:lnSpc>
                <a:spcPct val="90000"/>
              </a:lnSpc>
            </a:pPr>
            <a:r>
              <a:rPr lang="en-US" sz="2800"/>
              <a:t>Each Light Chain Bound To Heavy Chain By Disulfide (H-L)</a:t>
            </a:r>
          </a:p>
          <a:p>
            <a:pPr>
              <a:lnSpc>
                <a:spcPct val="90000"/>
              </a:lnSpc>
            </a:pPr>
            <a:r>
              <a:rPr lang="en-US" sz="2800"/>
              <a:t>Heavy Chain Bound to Heavy Chain (H-H)</a:t>
            </a:r>
          </a:p>
          <a:p>
            <a:pPr>
              <a:lnSpc>
                <a:spcPct val="90000"/>
              </a:lnSpc>
            </a:pPr>
            <a:r>
              <a:rPr lang="en-US" sz="2800"/>
              <a:t>First 100 a/a Of Amino Terminal Vary of Both H and L Chain Are Variable</a:t>
            </a:r>
          </a:p>
          <a:p>
            <a:pPr>
              <a:lnSpc>
                <a:spcPct val="90000"/>
              </a:lnSpc>
            </a:pPr>
            <a:r>
              <a:rPr lang="en-US" sz="2800"/>
              <a:t>Referred To As V</a:t>
            </a:r>
            <a:r>
              <a:rPr lang="en-US" sz="2800" baseline="-25000"/>
              <a:t>L</a:t>
            </a:r>
            <a:r>
              <a:rPr lang="en-US" sz="2800"/>
              <a:t> , V</a:t>
            </a:r>
            <a:r>
              <a:rPr lang="en-US" sz="2800" baseline="-25000"/>
              <a:t>H</a:t>
            </a:r>
            <a:r>
              <a:rPr lang="en-US" sz="2800"/>
              <a:t>, C</a:t>
            </a:r>
            <a:r>
              <a:rPr lang="en-US" sz="2800" baseline="-25000"/>
              <a:t>H </a:t>
            </a:r>
            <a:r>
              <a:rPr lang="en-US" sz="2800"/>
              <a:t>And C</a:t>
            </a:r>
            <a:r>
              <a:rPr lang="en-US" sz="2800" baseline="-25000"/>
              <a:t>L</a:t>
            </a:r>
          </a:p>
          <a:p>
            <a:pPr>
              <a:lnSpc>
                <a:spcPct val="90000"/>
              </a:lnSpc>
            </a:pPr>
            <a:r>
              <a:rPr lang="en-US" sz="2800"/>
              <a:t>CDR (Complementarity Determining Regions) Are What Bind Ag</a:t>
            </a:r>
          </a:p>
          <a:p>
            <a:pPr>
              <a:lnSpc>
                <a:spcPct val="90000"/>
              </a:lnSpc>
            </a:pPr>
            <a:r>
              <a:rPr lang="en-US" sz="2800"/>
              <a:t>Remaining Regions Are Very Similar Within Same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-04-03.jpg                                               0003AF2Ewashburn                       B990F1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563" y="379413"/>
            <a:ext cx="5730875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334000"/>
          </a:xfrm>
        </p:spPr>
        <p:txBody>
          <a:bodyPr/>
          <a:lstStyle/>
          <a:p>
            <a:r>
              <a:rPr lang="en-US" sz="2000"/>
              <a:t>Repeating Domains of ~110 a/a</a:t>
            </a:r>
          </a:p>
          <a:p>
            <a:pPr lvl="1"/>
            <a:r>
              <a:rPr lang="en-US" sz="2000"/>
              <a:t>Intrachain disulfide bonds within each domain</a:t>
            </a:r>
          </a:p>
          <a:p>
            <a:r>
              <a:rPr lang="en-US" sz="2000"/>
              <a:t>Heavy chains</a:t>
            </a:r>
          </a:p>
          <a:p>
            <a:pPr lvl="1"/>
            <a:r>
              <a:rPr lang="en-US" sz="2000"/>
              <a:t>1 V</a:t>
            </a:r>
            <a:r>
              <a:rPr lang="en-US" sz="2000" baseline="-25000"/>
              <a:t>H</a:t>
            </a:r>
            <a:r>
              <a:rPr lang="en-US" sz="2000"/>
              <a:t> and either 3 or 4 C</a:t>
            </a:r>
            <a:r>
              <a:rPr lang="en-US" sz="2000" baseline="-25000"/>
              <a:t>H</a:t>
            </a:r>
            <a:r>
              <a:rPr lang="en-US" sz="2000"/>
              <a:t> (C</a:t>
            </a:r>
            <a:r>
              <a:rPr lang="en-US" sz="2000" baseline="-25000"/>
              <a:t>H</a:t>
            </a:r>
            <a:r>
              <a:rPr lang="en-US" sz="2000"/>
              <a:t>1, C</a:t>
            </a:r>
            <a:r>
              <a:rPr lang="en-US" sz="2000" baseline="-25000"/>
              <a:t>H</a:t>
            </a:r>
            <a:r>
              <a:rPr lang="en-US" sz="2000"/>
              <a:t>2, C</a:t>
            </a:r>
            <a:r>
              <a:rPr lang="en-US" sz="2000" baseline="-25000"/>
              <a:t>H</a:t>
            </a:r>
            <a:r>
              <a:rPr lang="en-US" sz="2000"/>
              <a:t>3, C</a:t>
            </a:r>
            <a:r>
              <a:rPr lang="en-US" sz="2000" baseline="-25000"/>
              <a:t>H</a:t>
            </a:r>
            <a:r>
              <a:rPr lang="en-US" sz="2000"/>
              <a:t>4)</a:t>
            </a:r>
          </a:p>
          <a:p>
            <a:r>
              <a:rPr lang="en-US" sz="2000"/>
              <a:t>Light chains</a:t>
            </a:r>
          </a:p>
          <a:p>
            <a:pPr lvl="1"/>
            <a:r>
              <a:rPr lang="en-US" sz="2000"/>
              <a:t>1 V</a:t>
            </a:r>
            <a:r>
              <a:rPr lang="en-US" sz="2000" baseline="-25000"/>
              <a:t>L</a:t>
            </a:r>
            <a:r>
              <a:rPr lang="en-US" sz="2000"/>
              <a:t> and 1 C</a:t>
            </a:r>
            <a:r>
              <a:rPr lang="en-US" sz="2000" baseline="-25000"/>
              <a:t>L</a:t>
            </a:r>
            <a:endParaRPr lang="en-US" sz="2000"/>
          </a:p>
          <a:p>
            <a:r>
              <a:rPr lang="en-US" sz="2000"/>
              <a:t>Hinge Region</a:t>
            </a:r>
          </a:p>
          <a:p>
            <a:pPr lvl="1"/>
            <a:r>
              <a:rPr lang="en-US" sz="2000"/>
              <a:t>Rich in proline residues (flexible)</a:t>
            </a:r>
          </a:p>
          <a:p>
            <a:pPr lvl="1"/>
            <a:r>
              <a:rPr lang="en-US" sz="2000"/>
              <a:t>Hinge found in IgG, IgA and IgD</a:t>
            </a:r>
          </a:p>
          <a:p>
            <a:pPr lvl="1"/>
            <a:r>
              <a:rPr lang="en-US" sz="2000"/>
              <a:t>Proline residues are target for proteolytic digestion (papain and pepsin)</a:t>
            </a:r>
          </a:p>
          <a:p>
            <a:pPr lvl="1"/>
            <a:r>
              <a:rPr lang="en-US" sz="2000"/>
              <a:t>Rich in cysteine residues (disulfide bonds)</a:t>
            </a:r>
          </a:p>
          <a:p>
            <a:pPr lvl="1"/>
            <a:r>
              <a:rPr lang="en-US" sz="2000"/>
              <a:t>IgM and IgE lack hinge region</a:t>
            </a:r>
          </a:p>
          <a:p>
            <a:pPr lvl="1"/>
            <a:r>
              <a:rPr lang="en-US" sz="2000"/>
              <a:t>They instead have extra C</a:t>
            </a:r>
            <a:r>
              <a:rPr lang="en-US" sz="2000" baseline="-25000"/>
              <a:t>H</a:t>
            </a:r>
            <a:r>
              <a:rPr lang="en-US" sz="2000"/>
              <a:t>4 Domain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Antibody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figure-04-06a.jpg                                              0003AF2Ewashburn                       B990F1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379413"/>
            <a:ext cx="6681787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724400"/>
          </a:xfrm>
        </p:spPr>
        <p:txBody>
          <a:bodyPr/>
          <a:lstStyle/>
          <a:p>
            <a:r>
              <a:rPr lang="en-US" sz="2800"/>
              <a:t>Digestion With Papain Yields</a:t>
            </a:r>
          </a:p>
          <a:p>
            <a:pPr lvl="1"/>
            <a:r>
              <a:rPr lang="en-US" sz="2400"/>
              <a:t>3 Fragments</a:t>
            </a:r>
          </a:p>
          <a:p>
            <a:pPr lvl="1"/>
            <a:r>
              <a:rPr lang="en-US" sz="2400"/>
              <a:t>2 identical Fab and 1 Fc</a:t>
            </a:r>
          </a:p>
          <a:p>
            <a:pPr lvl="1"/>
            <a:r>
              <a:rPr lang="en-US" sz="2400"/>
              <a:t>Fab Because Fragment That is Antigen Binding</a:t>
            </a:r>
          </a:p>
          <a:p>
            <a:pPr lvl="1"/>
            <a:r>
              <a:rPr lang="en-US" sz="2400"/>
              <a:t>Fc Because Found To Crystallize In Cold Storage</a:t>
            </a:r>
          </a:p>
          <a:p>
            <a:r>
              <a:rPr lang="en-US" sz="2800"/>
              <a:t>Pepsin Digestion</a:t>
            </a:r>
          </a:p>
          <a:p>
            <a:pPr lvl="1"/>
            <a:r>
              <a:rPr lang="en-US" sz="2400"/>
              <a:t>F(ab</a:t>
            </a:r>
            <a:r>
              <a:rPr lang="en-US" sz="2400">
                <a:cs typeface="Times New Roman" pitchFamily="18" charset="0"/>
              </a:rPr>
              <a:t>`)2 </a:t>
            </a:r>
          </a:p>
          <a:p>
            <a:pPr lvl="1"/>
            <a:r>
              <a:rPr lang="en-US" sz="2400">
                <a:cs typeface="Times New Roman" pitchFamily="18" charset="0"/>
              </a:rPr>
              <a:t>No Fc Recovery, Digested Entirely</a:t>
            </a:r>
          </a:p>
          <a:p>
            <a:r>
              <a:rPr lang="en-US" sz="2800"/>
              <a:t>Mercaptoethanol Reduction (Eliminates Disulfide Bonds) And Alkylation Showed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Enzymatic Digestion Of 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r>
              <a:rPr lang="en-US" sz="2800"/>
              <a:t>Sequencing Of Several Immunoglobulins Revealed</a:t>
            </a:r>
          </a:p>
          <a:p>
            <a:pPr lvl="1"/>
            <a:r>
              <a:rPr lang="en-US" sz="2400"/>
              <a:t>100-110 Amino Terminus, Highly Variable (V)</a:t>
            </a:r>
          </a:p>
          <a:p>
            <a:pPr lvl="1"/>
            <a:r>
              <a:rPr lang="en-US" sz="2400"/>
              <a:t>Five Basic Sequence Patterns</a:t>
            </a:r>
          </a:p>
          <a:p>
            <a:pPr lvl="1"/>
            <a:r>
              <a:rPr lang="en-US" sz="2400">
                <a:sym typeface="Symbol" pitchFamily="18" charset="2"/>
              </a:rPr>
              <a:t>,, , ,  </a:t>
            </a:r>
          </a:p>
          <a:p>
            <a:pPr lvl="1"/>
            <a:r>
              <a:rPr lang="en-US" sz="2400">
                <a:sym typeface="Symbol" pitchFamily="18" charset="2"/>
              </a:rPr>
              <a:t>IgA, IgG, IgD, IgE and IgM</a:t>
            </a:r>
          </a:p>
          <a:p>
            <a:pPr lvl="1"/>
            <a:r>
              <a:rPr lang="en-US" sz="2400">
                <a:sym typeface="Symbol" pitchFamily="18" charset="2"/>
              </a:rPr>
              <a:t>The Above Classes Are Called Isotype</a:t>
            </a:r>
          </a:p>
          <a:p>
            <a:pPr lvl="1"/>
            <a:r>
              <a:rPr lang="en-US" sz="2400">
                <a:sym typeface="Symbol" pitchFamily="18" charset="2"/>
              </a:rPr>
              <a:t>Each class can have either  or  light chains</a:t>
            </a:r>
          </a:p>
          <a:p>
            <a:pPr lvl="1"/>
            <a:r>
              <a:rPr lang="en-US" sz="2400">
                <a:sym typeface="Symbol" pitchFamily="18" charset="2"/>
              </a:rPr>
              <a:t>Minor Differences Led To Sub-classes For IgA and IgG</a:t>
            </a:r>
          </a:p>
          <a:p>
            <a:pPr lvl="1"/>
            <a:r>
              <a:rPr lang="en-US" sz="2400">
                <a:sym typeface="Symbol" pitchFamily="18" charset="2"/>
              </a:rPr>
              <a:t>IgA1, IgGA2 and IgG1, IgG2, IgG3, IgG4 </a:t>
            </a:r>
            <a:endParaRPr lang="en-US" sz="2400"/>
          </a:p>
          <a:p>
            <a:pPr lvl="1"/>
            <a:endParaRPr lang="en-US" sz="240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Sequencing Of Heavy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ure-04-09.jpg                                               0003AF2Ewashburn                       B990F17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392238"/>
            <a:ext cx="8535987" cy="4071937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CDR Are Hypevariable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883</Words>
  <Application>Microsoft PowerPoint</Application>
  <PresentationFormat>On-screen Show (4:3)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Times New Roman</vt:lpstr>
      <vt:lpstr>Symbol</vt:lpstr>
      <vt:lpstr>Default Design</vt:lpstr>
      <vt:lpstr>Antibodies: Structure And Function</vt:lpstr>
      <vt:lpstr>Slide 2</vt:lpstr>
      <vt:lpstr>Antibody Structure</vt:lpstr>
      <vt:lpstr>Slide 4</vt:lpstr>
      <vt:lpstr>Antibody Structure</vt:lpstr>
      <vt:lpstr>Slide 6</vt:lpstr>
      <vt:lpstr>Enzymatic Digestion Of Antibodies</vt:lpstr>
      <vt:lpstr>Sequencing Of Heavy Chains</vt:lpstr>
      <vt:lpstr>Slide 9</vt:lpstr>
      <vt:lpstr>Slide 10</vt:lpstr>
      <vt:lpstr>Monoclonal Antibodies</vt:lpstr>
      <vt:lpstr>B-Cell Receptor</vt:lpstr>
      <vt:lpstr>Slide 13</vt:lpstr>
      <vt:lpstr>Fc Receptors (FcR)</vt:lpstr>
      <vt:lpstr>Fc Receptors (FcR) Functions</vt:lpstr>
      <vt:lpstr>Antibody Classes And Biological Activities</vt:lpstr>
      <vt:lpstr>Antibody Classes And Biological Activities</vt:lpstr>
      <vt:lpstr>Antibody Classes And Biological Activities</vt:lpstr>
      <vt:lpstr>IgA Antibody Transport Across Cell (Transcytosis)</vt:lpstr>
      <vt:lpstr>Antibody Classes And Biological Activities</vt:lpstr>
      <vt:lpstr>Antibody Classes And Biological Activities</vt:lpstr>
      <vt:lpstr>Cross-Linkage of Bound IgE Antibody With Allergen Causes</vt:lpstr>
      <vt:lpstr>Antibodies Act As Immunogens</vt:lpstr>
      <vt:lpstr>Antibodies Act As Immunogens</vt:lpstr>
      <vt:lpstr>Antibodies Act As Immunogens</vt:lpstr>
      <vt:lpstr>Slide 26</vt:lpstr>
      <vt:lpstr>Monoclonal Antibody Applications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\a</cp:lastModifiedBy>
  <cp:revision>20</cp:revision>
  <dcterms:created xsi:type="dcterms:W3CDTF">1601-01-01T00:00:00Z</dcterms:created>
  <dcterms:modified xsi:type="dcterms:W3CDTF">2016-08-23T06:11:13Z</dcterms:modified>
</cp:coreProperties>
</file>