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70" r:id="rId6"/>
    <p:sldId id="266" r:id="rId7"/>
    <p:sldId id="268" r:id="rId8"/>
    <p:sldId id="267" r:id="rId9"/>
    <p:sldId id="271" r:id="rId10"/>
    <p:sldId id="272" r:id="rId11"/>
    <p:sldId id="273" r:id="rId12"/>
    <p:sldId id="274" r:id="rId13"/>
    <p:sldId id="259" r:id="rId14"/>
    <p:sldId id="260" r:id="rId15"/>
    <p:sldId id="261" r:id="rId16"/>
    <p:sldId id="262" r:id="rId17"/>
    <p:sldId id="263" r:id="rId18"/>
    <p:sldId id="264" r:id="rId19"/>
    <p:sldId id="26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en.wikipedia.org/wiki/Laborator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Fermentor</a:t>
            </a:r>
            <a:r>
              <a:rPr lang="en-US" dirty="0" smtClean="0"/>
              <a:t>/Bioreactor</a:t>
            </a:r>
            <a:endParaRPr lang="en-US" dirty="0"/>
          </a:p>
        </p:txBody>
      </p:sp>
      <p:sp>
        <p:nvSpPr>
          <p:cNvPr id="3" name="Subtitle 2"/>
          <p:cNvSpPr>
            <a:spLocks noGrp="1"/>
          </p:cNvSpPr>
          <p:nvPr>
            <p:ph type="subTitle" idx="1"/>
          </p:nvPr>
        </p:nvSpPr>
        <p:spPr/>
        <p:txBody>
          <a:bodyPr/>
          <a:lstStyle/>
          <a:p>
            <a:r>
              <a:rPr lang="en-US" dirty="0" smtClean="0">
                <a:solidFill>
                  <a:srgbClr val="FF0000"/>
                </a:solidFill>
              </a:rPr>
              <a:t>Dr. R. A. More</a:t>
            </a:r>
            <a:endParaRPr 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838199" y="990600"/>
            <a:ext cx="3050131" cy="4038600"/>
          </a:xfrm>
          <a:prstGeom prst="rect">
            <a:avLst/>
          </a:prstGeom>
          <a:noFill/>
          <a:ln w="9525">
            <a:noFill/>
            <a:miter lim="800000"/>
            <a:headEnd/>
            <a:tailEnd/>
          </a:ln>
          <a:effectLst/>
        </p:spPr>
      </p:pic>
      <p:pic>
        <p:nvPicPr>
          <p:cNvPr id="28675" name="Picture 3"/>
          <p:cNvPicPr>
            <a:picLocks noChangeAspect="1" noChangeArrowheads="1"/>
          </p:cNvPicPr>
          <p:nvPr/>
        </p:nvPicPr>
        <p:blipFill>
          <a:blip r:embed="rId3"/>
          <a:srcRect/>
          <a:stretch>
            <a:fillRect/>
          </a:stretch>
        </p:blipFill>
        <p:spPr bwMode="auto">
          <a:xfrm>
            <a:off x="4038600" y="1066800"/>
            <a:ext cx="4775200" cy="35814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1"/>
            <a:ext cx="8229600" cy="3733800"/>
          </a:xfrm>
        </p:spPr>
        <p:txBody>
          <a:bodyPr>
            <a:noAutofit/>
          </a:bodyPr>
          <a:lstStyle/>
          <a:p>
            <a:r>
              <a:rPr lang="en-US" sz="2000" dirty="0" smtClean="0"/>
              <a:t>Applications</a:t>
            </a:r>
            <a:r>
              <a:rPr lang="en-US" sz="2000" dirty="0" smtClean="0"/>
              <a:t>:</a:t>
            </a:r>
          </a:p>
          <a:p>
            <a:r>
              <a:rPr lang="en-US" sz="2000" dirty="0" smtClean="0"/>
              <a:t> </a:t>
            </a:r>
            <a:r>
              <a:rPr lang="en-US" sz="2000" dirty="0" smtClean="0"/>
              <a:t>Submerged Fermentation (</a:t>
            </a:r>
            <a:r>
              <a:rPr lang="en-US" sz="2000" dirty="0" err="1" smtClean="0"/>
              <a:t>SmF</a:t>
            </a:r>
            <a:r>
              <a:rPr lang="en-US" sz="2000" dirty="0" smtClean="0"/>
              <a:t>)/Liquid Fermentation (LF) </a:t>
            </a:r>
            <a:r>
              <a:rPr lang="en-US" sz="2000" dirty="0" err="1" smtClean="0"/>
              <a:t>SmF</a:t>
            </a:r>
            <a:r>
              <a:rPr lang="en-US" sz="2000" dirty="0" smtClean="0"/>
              <a:t/>
            </a:r>
            <a:br>
              <a:rPr lang="en-US" sz="2000" dirty="0" smtClean="0"/>
            </a:br>
            <a:r>
              <a:rPr lang="en-US" sz="2000" dirty="0" smtClean="0"/>
              <a:t>utilizes free flowing liquid substrates, such as molasses and broths.</a:t>
            </a:r>
            <a:br>
              <a:rPr lang="en-US" sz="2000" dirty="0" smtClean="0"/>
            </a:br>
            <a:r>
              <a:rPr lang="en-US" sz="2000" dirty="0" smtClean="0"/>
              <a:t>The bioactive compounds are secreted into the fermentation broth</a:t>
            </a:r>
            <a:r>
              <a:rPr lang="en-US" sz="2000" dirty="0" smtClean="0"/>
              <a:t>.</a:t>
            </a:r>
          </a:p>
          <a:p>
            <a:r>
              <a:rPr lang="en-US" sz="2000" dirty="0" smtClean="0"/>
              <a:t> </a:t>
            </a:r>
            <a:r>
              <a:rPr lang="en-US" sz="2000" dirty="0" smtClean="0"/>
              <a:t>The substrates are utilized quite rapidly; hence need to be constantly</a:t>
            </a:r>
            <a:br>
              <a:rPr lang="en-US" sz="2000" dirty="0" smtClean="0"/>
            </a:br>
            <a:r>
              <a:rPr lang="en-US" sz="2000" dirty="0" smtClean="0"/>
              <a:t>replaced/supplemented with nutrients</a:t>
            </a:r>
            <a:r>
              <a:rPr lang="en-US" sz="2000" dirty="0" smtClean="0"/>
              <a:t>.</a:t>
            </a:r>
          </a:p>
          <a:p>
            <a:r>
              <a:rPr lang="en-US" sz="2000" dirty="0" smtClean="0"/>
              <a:t> </a:t>
            </a:r>
            <a:r>
              <a:rPr lang="en-US" sz="2000" dirty="0" smtClean="0"/>
              <a:t>This fermentation technique is best suited for microorganisms such as</a:t>
            </a:r>
            <a:br>
              <a:rPr lang="en-US" sz="2000" dirty="0" smtClean="0"/>
            </a:br>
            <a:r>
              <a:rPr lang="en-US" sz="2000" dirty="0" smtClean="0"/>
              <a:t>bacteria that require high moisture</a:t>
            </a:r>
            <a:r>
              <a:rPr lang="en-US" sz="2000" dirty="0" smtClean="0"/>
              <a:t>.</a:t>
            </a:r>
          </a:p>
          <a:p>
            <a:r>
              <a:rPr lang="en-US" sz="2000" dirty="0" smtClean="0"/>
              <a:t> </a:t>
            </a:r>
            <a:r>
              <a:rPr lang="en-US" sz="2000" dirty="0" smtClean="0"/>
              <a:t>An additional advantage of this technique is that purification of</a:t>
            </a:r>
            <a:br>
              <a:rPr lang="en-US" sz="2000" dirty="0" smtClean="0"/>
            </a:br>
            <a:r>
              <a:rPr lang="en-US" sz="2000" dirty="0" smtClean="0"/>
              <a:t>products is easier</a:t>
            </a:r>
            <a:r>
              <a:rPr lang="en-US" sz="2000" dirty="0" smtClean="0"/>
              <a:t>.</a:t>
            </a:r>
          </a:p>
          <a:p>
            <a:r>
              <a:rPr lang="en-US" sz="2000" dirty="0" smtClean="0"/>
              <a:t> </a:t>
            </a:r>
            <a:r>
              <a:rPr lang="en-US" sz="2000" dirty="0" err="1" smtClean="0"/>
              <a:t>SmF</a:t>
            </a:r>
            <a:r>
              <a:rPr lang="en-US" sz="2000" dirty="0" smtClean="0"/>
              <a:t> is primarily used in the extraction of secondary metabolites that</a:t>
            </a:r>
            <a:br>
              <a:rPr lang="en-US" sz="2000" dirty="0" smtClean="0"/>
            </a:br>
            <a:r>
              <a:rPr lang="en-US" sz="2000" dirty="0" smtClean="0"/>
              <a:t>need to be used in liquid form</a:t>
            </a:r>
            <a:br>
              <a:rPr lang="en-US" sz="2000" dirty="0" smtClean="0"/>
            </a:br>
            <a:r>
              <a:rPr lang="en-US" sz="2000" dirty="0" smtClean="0"/>
              <a:t/>
            </a:r>
            <a:br>
              <a:rPr lang="en-US" sz="2000" dirty="0" smtClean="0"/>
            </a:b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380999" y="304800"/>
            <a:ext cx="8585411" cy="60198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
            </a:r>
            <a:r>
              <a:rPr lang="en-US" dirty="0" err="1" smtClean="0"/>
              <a:t>fermenter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Laboratory </a:t>
            </a:r>
            <a:r>
              <a:rPr lang="en-US" dirty="0" err="1" smtClean="0"/>
              <a:t>fermenter</a:t>
            </a:r>
            <a:r>
              <a:rPr lang="en-US" dirty="0" smtClean="0"/>
              <a:t>, </a:t>
            </a:r>
          </a:p>
          <a:p>
            <a:r>
              <a:rPr lang="en-US" dirty="0" smtClean="0"/>
              <a:t>Pilot plant </a:t>
            </a:r>
            <a:r>
              <a:rPr lang="en-US" dirty="0" err="1" smtClean="0"/>
              <a:t>fermenter</a:t>
            </a:r>
            <a:r>
              <a:rPr lang="en-US" dirty="0" smtClean="0"/>
              <a:t>, </a:t>
            </a:r>
          </a:p>
          <a:p>
            <a:r>
              <a:rPr lang="en-US" dirty="0" smtClean="0"/>
              <a:t>Industrial </a:t>
            </a:r>
            <a:r>
              <a:rPr lang="en-US" dirty="0" err="1" smtClean="0"/>
              <a:t>fermenter</a:t>
            </a:r>
            <a:r>
              <a:rPr lang="en-US" dirty="0" smtClean="0"/>
              <a:t>, </a:t>
            </a:r>
          </a:p>
          <a:p>
            <a:r>
              <a:rPr lang="en-US" dirty="0" smtClean="0"/>
              <a:t>Horton sphere. </a:t>
            </a:r>
          </a:p>
          <a:p>
            <a:r>
              <a:rPr lang="en-US" dirty="0" smtClean="0"/>
              <a:t>Batch, </a:t>
            </a:r>
          </a:p>
          <a:p>
            <a:r>
              <a:rPr lang="en-US" dirty="0" smtClean="0"/>
              <a:t>Continuous,  </a:t>
            </a:r>
          </a:p>
          <a:p>
            <a:r>
              <a:rPr lang="en-US" dirty="0" smtClean="0"/>
              <a:t>Tubular, </a:t>
            </a:r>
          </a:p>
          <a:p>
            <a:r>
              <a:rPr lang="en-US" dirty="0" smtClean="0"/>
              <a:t>Fed batch,  </a:t>
            </a:r>
          </a:p>
          <a:p>
            <a:r>
              <a:rPr lang="en-US" dirty="0" err="1" smtClean="0"/>
              <a:t>Fluidised</a:t>
            </a:r>
            <a:r>
              <a:rPr lang="en-US" dirty="0" smtClean="0"/>
              <a:t>  bed reactor, </a:t>
            </a:r>
          </a:p>
          <a:p>
            <a:r>
              <a:rPr lang="en-US" dirty="0" smtClean="0"/>
              <a:t>Tower </a:t>
            </a:r>
            <a:r>
              <a:rPr lang="en-US" dirty="0" err="1" smtClean="0"/>
              <a:t>fermenter</a:t>
            </a:r>
            <a:r>
              <a:rPr lang="en-US" dirty="0" smtClean="0"/>
              <a: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a:t>
            </a:r>
            <a:r>
              <a:rPr lang="en-US" dirty="0" err="1" smtClean="0"/>
              <a:t>fermenter</a:t>
            </a:r>
            <a:endParaRPr lang="en-US" dirty="0"/>
          </a:p>
        </p:txBody>
      </p:sp>
      <p:sp>
        <p:nvSpPr>
          <p:cNvPr id="3" name="Content Placeholder 2"/>
          <p:cNvSpPr>
            <a:spLocks noGrp="1"/>
          </p:cNvSpPr>
          <p:nvPr>
            <p:ph idx="1"/>
          </p:nvPr>
        </p:nvSpPr>
        <p:spPr>
          <a:xfrm>
            <a:off x="457200" y="1600200"/>
            <a:ext cx="5105400" cy="4953000"/>
          </a:xfrm>
        </p:spPr>
        <p:txBody>
          <a:bodyPr>
            <a:normAutofit/>
          </a:bodyPr>
          <a:lstStyle/>
          <a:p>
            <a:r>
              <a:rPr lang="en-US" sz="2400" dirty="0" smtClean="0">
                <a:latin typeface="+mj-lt"/>
              </a:rPr>
              <a:t>Small in size</a:t>
            </a:r>
          </a:p>
          <a:p>
            <a:r>
              <a:rPr lang="en-US" sz="2400" dirty="0" err="1" smtClean="0">
                <a:latin typeface="+mj-lt"/>
              </a:rPr>
              <a:t>Autoclavable</a:t>
            </a:r>
            <a:r>
              <a:rPr lang="en-US" sz="2400" dirty="0" smtClean="0">
                <a:latin typeface="+mj-lt"/>
              </a:rPr>
              <a:t> </a:t>
            </a:r>
          </a:p>
          <a:p>
            <a:r>
              <a:rPr lang="en-US" sz="2400" dirty="0" smtClean="0">
                <a:latin typeface="+mj-lt"/>
              </a:rPr>
              <a:t>Useful in multiple way</a:t>
            </a:r>
          </a:p>
          <a:p>
            <a:r>
              <a:rPr lang="en-US" sz="2400" dirty="0" smtClean="0">
                <a:latin typeface="+mj-lt"/>
              </a:rPr>
              <a:t>Also useful for research purpose to develop new ways to improve quality and yield of product</a:t>
            </a:r>
          </a:p>
          <a:p>
            <a:r>
              <a:rPr lang="en-US" sz="2400" dirty="0" smtClean="0">
                <a:latin typeface="+mj-lt"/>
              </a:rPr>
              <a:t>Capacity Few ml to few lit &lt;10 lit</a:t>
            </a:r>
            <a:endParaRPr lang="en-US" sz="2400" dirty="0">
              <a:latin typeface="+mj-lt"/>
            </a:endParaRPr>
          </a:p>
        </p:txBody>
      </p:sp>
      <p:pic>
        <p:nvPicPr>
          <p:cNvPr id="1026" name="Picture 2" descr="Image result for laboratory fermenter"/>
          <p:cNvPicPr>
            <a:picLocks noChangeAspect="1" noChangeArrowheads="1"/>
          </p:cNvPicPr>
          <p:nvPr/>
        </p:nvPicPr>
        <p:blipFill>
          <a:blip r:embed="rId2"/>
          <a:srcRect l="20800" t="4800" r="21600"/>
          <a:stretch>
            <a:fillRect/>
          </a:stretch>
        </p:blipFill>
        <p:spPr bwMode="auto">
          <a:xfrm>
            <a:off x="5791200" y="1676400"/>
            <a:ext cx="2743200" cy="45339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Pilot plant </a:t>
            </a:r>
            <a:r>
              <a:rPr lang="en-US" b="1" dirty="0" err="1" smtClean="0"/>
              <a:t>fermenter</a:t>
            </a:r>
            <a:r>
              <a:rPr lang="en-US" b="1" dirty="0" smtClean="0"/>
              <a:t> </a:t>
            </a:r>
            <a:endParaRPr lang="en-US" dirty="0"/>
          </a:p>
        </p:txBody>
      </p:sp>
      <p:sp>
        <p:nvSpPr>
          <p:cNvPr id="3" name="Content Placeholder 2"/>
          <p:cNvSpPr>
            <a:spLocks noGrp="1"/>
          </p:cNvSpPr>
          <p:nvPr>
            <p:ph idx="1"/>
          </p:nvPr>
        </p:nvSpPr>
        <p:spPr>
          <a:xfrm>
            <a:off x="457200" y="1600200"/>
            <a:ext cx="4800600" cy="4525963"/>
          </a:xfrm>
        </p:spPr>
        <p:txBody>
          <a:bodyPr>
            <a:noAutofit/>
          </a:bodyPr>
          <a:lstStyle/>
          <a:p>
            <a:r>
              <a:rPr lang="en-US" sz="1600" dirty="0" smtClean="0"/>
              <a:t>A </a:t>
            </a:r>
            <a:r>
              <a:rPr lang="en-US" sz="1600" b="1" dirty="0" smtClean="0"/>
              <a:t>pilot plant</a:t>
            </a:r>
            <a:r>
              <a:rPr lang="en-US" sz="1600" dirty="0" smtClean="0"/>
              <a:t> is a pre-commercial production system that employs new production technology and/or produces small volumes of new technology-based products, mainly for the purpose of learning about the new technology. </a:t>
            </a:r>
          </a:p>
          <a:p>
            <a:r>
              <a:rPr lang="en-US" sz="1600" dirty="0" smtClean="0"/>
              <a:t>Pilot plant is a relative term in the sense that pilot plants are typically smaller than full-scale production plants, but are built in a range of sizes. </a:t>
            </a:r>
          </a:p>
          <a:p>
            <a:r>
              <a:rPr lang="en-US" sz="1600" dirty="0" smtClean="0"/>
              <a:t>Also, as pilot plants are intended for learning, they typically are more flexible, possibly at the expense of economy. </a:t>
            </a:r>
          </a:p>
          <a:p>
            <a:r>
              <a:rPr lang="en-US" sz="1600" dirty="0" smtClean="0"/>
              <a:t>Some pilot plants are built in </a:t>
            </a:r>
            <a:r>
              <a:rPr lang="en-US" sz="1600" dirty="0" smtClean="0">
                <a:hlinkClick r:id="rId2" tooltip="Laboratory"/>
              </a:rPr>
              <a:t>laboratories</a:t>
            </a:r>
            <a:r>
              <a:rPr lang="en-US" sz="1600" dirty="0" smtClean="0"/>
              <a:t> using stock lab equipment, while others require substantial engineering efforts, cost millions of dollars, and are custom-assembled and fabricated from process equipment, instrumentation and piping. </a:t>
            </a:r>
          </a:p>
          <a:p>
            <a:r>
              <a:rPr lang="en-US" sz="1600" dirty="0" smtClean="0"/>
              <a:t>They can also be used to train personnel for a full-scale plant. Pilot plants tend to be smaller compared to demonstration plants.</a:t>
            </a:r>
            <a:endParaRPr lang="en-US" sz="1600" dirty="0"/>
          </a:p>
        </p:txBody>
      </p:sp>
      <p:pic>
        <p:nvPicPr>
          <p:cNvPr id="18434" name="Picture 2" descr="https://upload.wikimedia.org/wikipedia/commons/c/c7/Pg166_bioreactor.jpg"/>
          <p:cNvPicPr>
            <a:picLocks noChangeAspect="1" noChangeArrowheads="1"/>
          </p:cNvPicPr>
          <p:nvPr/>
        </p:nvPicPr>
        <p:blipFill>
          <a:blip r:embed="rId3"/>
          <a:srcRect/>
          <a:stretch>
            <a:fillRect/>
          </a:stretch>
        </p:blipFill>
        <p:spPr bwMode="auto">
          <a:xfrm>
            <a:off x="5410199" y="1447800"/>
            <a:ext cx="3543299" cy="4724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scale </a:t>
            </a:r>
            <a:r>
              <a:rPr lang="en-US" dirty="0" err="1" smtClean="0"/>
              <a:t>fermenter</a:t>
            </a:r>
            <a:endParaRPr lang="en-US" dirty="0"/>
          </a:p>
        </p:txBody>
      </p:sp>
      <p:sp>
        <p:nvSpPr>
          <p:cNvPr id="3" name="Content Placeholder 2"/>
          <p:cNvSpPr>
            <a:spLocks noGrp="1"/>
          </p:cNvSpPr>
          <p:nvPr>
            <p:ph idx="1"/>
          </p:nvPr>
        </p:nvSpPr>
        <p:spPr>
          <a:xfrm>
            <a:off x="457200" y="1600200"/>
            <a:ext cx="8001000" cy="4525963"/>
          </a:xfrm>
        </p:spPr>
        <p:txBody>
          <a:bodyPr>
            <a:normAutofit fontScale="70000" lnSpcReduction="20000"/>
          </a:bodyPr>
          <a:lstStyle/>
          <a:p>
            <a:endParaRPr lang="en-US" dirty="0" smtClean="0"/>
          </a:p>
          <a:p>
            <a:r>
              <a:rPr lang="en-US" dirty="0" smtClean="0"/>
              <a:t>General structure of a continuous stirred-tank type bioreactor</a:t>
            </a:r>
          </a:p>
          <a:p>
            <a:r>
              <a:rPr lang="en-US" dirty="0" smtClean="0"/>
              <a:t>A </a:t>
            </a:r>
            <a:r>
              <a:rPr lang="en-US" b="1" dirty="0" smtClean="0"/>
              <a:t>bioreactor</a:t>
            </a:r>
            <a:r>
              <a:rPr lang="en-US" dirty="0" smtClean="0"/>
              <a:t> may refer to any manufactured or engineered device or system that supports a biologically active environment.</a:t>
            </a:r>
          </a:p>
          <a:p>
            <a:r>
              <a:rPr lang="en-US" dirty="0" smtClean="0"/>
              <a:t>In one case, a bioreactor is a vessel in which a chemical process is carried out which involves organisms or biochemically active substances derived from such organisms. This process can either be aerobic or anaerobic. These bioreactors are commonly cylindrical, ranging in size from </a:t>
            </a:r>
            <a:r>
              <a:rPr lang="en-US" dirty="0" err="1" smtClean="0"/>
              <a:t>litres</a:t>
            </a:r>
            <a:r>
              <a:rPr lang="en-US" dirty="0" smtClean="0"/>
              <a:t> to cubic </a:t>
            </a:r>
            <a:r>
              <a:rPr lang="en-US" dirty="0" err="1" smtClean="0"/>
              <a:t>metres</a:t>
            </a:r>
            <a:r>
              <a:rPr lang="en-US" dirty="0" smtClean="0"/>
              <a:t>, and are often made of stainless steel.</a:t>
            </a:r>
          </a:p>
          <a:p>
            <a:r>
              <a:rPr lang="en-US" dirty="0" smtClean="0"/>
              <a:t>It may also refer to a device or system designed to grow cells or tissues in the context of cell culture. These devices are being developed for use in tissue engineering or biochemical engineering.</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a:blip r:embed="rId2"/>
          <a:srcRect/>
          <a:stretch>
            <a:fillRect/>
          </a:stretch>
        </p:blipFill>
        <p:spPr bwMode="auto">
          <a:xfrm>
            <a:off x="685799" y="0"/>
            <a:ext cx="5418665" cy="3048000"/>
          </a:xfrm>
          <a:prstGeom prst="rect">
            <a:avLst/>
          </a:prstGeom>
          <a:noFill/>
        </p:spPr>
      </p:pic>
      <p:pic>
        <p:nvPicPr>
          <p:cNvPr id="5" name="Picture 4" descr="Related image"/>
          <p:cNvPicPr>
            <a:picLocks noChangeAspect="1" noChangeArrowheads="1"/>
          </p:cNvPicPr>
          <p:nvPr/>
        </p:nvPicPr>
        <p:blipFill>
          <a:blip r:embed="rId3"/>
          <a:srcRect/>
          <a:stretch>
            <a:fillRect/>
          </a:stretch>
        </p:blipFill>
        <p:spPr bwMode="auto">
          <a:xfrm>
            <a:off x="762000" y="3124200"/>
            <a:ext cx="8156017" cy="3733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74638"/>
            <a:ext cx="4038600" cy="1143000"/>
          </a:xfrm>
        </p:spPr>
        <p:txBody>
          <a:bodyPr>
            <a:normAutofit fontScale="90000"/>
          </a:bodyPr>
          <a:lstStyle/>
          <a:p>
            <a:r>
              <a:rPr lang="en-US" dirty="0" smtClean="0"/>
              <a:t>     Horton sphere</a:t>
            </a:r>
            <a:endParaRPr lang="en-US" dirty="0"/>
          </a:p>
        </p:txBody>
      </p:sp>
      <p:pic>
        <p:nvPicPr>
          <p:cNvPr id="20482" name="Picture 2" descr="Image result for horton sphere"/>
          <p:cNvPicPr>
            <a:picLocks noChangeAspect="1" noChangeArrowheads="1"/>
          </p:cNvPicPr>
          <p:nvPr/>
        </p:nvPicPr>
        <p:blipFill>
          <a:blip r:embed="rId2"/>
          <a:srcRect/>
          <a:stretch>
            <a:fillRect/>
          </a:stretch>
        </p:blipFill>
        <p:spPr bwMode="auto">
          <a:xfrm>
            <a:off x="0" y="0"/>
            <a:ext cx="5032374" cy="2802582"/>
          </a:xfrm>
          <a:prstGeom prst="rect">
            <a:avLst/>
          </a:prstGeom>
          <a:noFill/>
        </p:spPr>
      </p:pic>
      <p:pic>
        <p:nvPicPr>
          <p:cNvPr id="5" name="Picture 4" descr="Capture10.PNG"/>
          <p:cNvPicPr>
            <a:picLocks noChangeAspect="1"/>
          </p:cNvPicPr>
          <p:nvPr/>
        </p:nvPicPr>
        <p:blipFill>
          <a:blip r:embed="rId3"/>
          <a:srcRect l="5980"/>
          <a:stretch>
            <a:fillRect/>
          </a:stretch>
        </p:blipFill>
        <p:spPr>
          <a:xfrm>
            <a:off x="3581400" y="2362200"/>
            <a:ext cx="4791829" cy="419775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a:bodyPr>
          <a:lstStyle/>
          <a:p>
            <a:r>
              <a:rPr lang="en-US" sz="2000" dirty="0" smtClean="0"/>
              <a:t>The </a:t>
            </a:r>
            <a:r>
              <a:rPr lang="en-US" sz="2000" b="1" dirty="0" smtClean="0"/>
              <a:t>Horton sphere</a:t>
            </a:r>
            <a:r>
              <a:rPr lang="en-US" sz="2000" dirty="0" smtClean="0"/>
              <a:t> is a spherical pressure vessel, which is used for storage of compressed gases such as propane, Liquefied petroleum gas or butane in a liquid gas stage.</a:t>
            </a:r>
          </a:p>
          <a:p>
            <a:r>
              <a:rPr lang="en-US" sz="2000" dirty="0" smtClean="0"/>
              <a:t>'Horton sphere' or '</a:t>
            </a:r>
            <a:r>
              <a:rPr lang="en-US" sz="2000" dirty="0" err="1" smtClean="0"/>
              <a:t>Hortonsphere</a:t>
            </a:r>
            <a:r>
              <a:rPr lang="en-US" sz="2000" dirty="0" smtClean="0"/>
              <a:t>' is named after Horace Ebenezer Horton (1843-1912), founder and financier of a bridge design and construction firm in about 1860, merged to form the Chicago Bridge &amp; Iron Company (CBI) in 1889 as a bridge building firm and constructed the first bulk liquid storage tanks in the late nineteenth and early twentieth centuries. </a:t>
            </a:r>
          </a:p>
          <a:p>
            <a:r>
              <a:rPr lang="en-US" sz="2000" dirty="0" smtClean="0"/>
              <a:t>CBI built the first field-erected spherical pressure vessels in the world at the Port Arthur, Texas refinery in 1923,and subsequently claimed '</a:t>
            </a:r>
            <a:r>
              <a:rPr lang="en-US" sz="2000" dirty="0" err="1" smtClean="0"/>
              <a:t>Hortonsphere</a:t>
            </a:r>
            <a:r>
              <a:rPr lang="en-US" sz="2000" dirty="0" smtClean="0"/>
              <a:t>' as a registered trademark. A patent was lodged on Sept 23, 1947, to address the problem of damage to the supports caused by heat expansion. </a:t>
            </a:r>
          </a:p>
          <a:p>
            <a:r>
              <a:rPr lang="en-US" sz="2000" dirty="0" smtClean="0"/>
              <a:t>Uses: CBI accounts for a large proportion of spherical pressure vessels in the world. They are used extensively for LPG, as well as for other volatile gasses. CBI identifies the following uses: gasoline, anhydrous ammonia, vinyl chloride monomer (VCM), naphtha, propane, propylene, ethane, butane, NGL and </a:t>
            </a:r>
            <a:r>
              <a:rPr lang="en-US" sz="2000" dirty="0" err="1" smtClean="0"/>
              <a:t>butadien</a:t>
            </a:r>
            <a:r>
              <a:rPr lang="en-US" sz="2000" dirty="0" smtClean="0"/>
              <a:t>.</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fermentation processes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Batch fermentation:  </a:t>
            </a:r>
          </a:p>
          <a:p>
            <a:pPr lvl="1"/>
            <a:r>
              <a:rPr lang="en-US" dirty="0" smtClean="0"/>
              <a:t>It is a closed culture system.</a:t>
            </a:r>
          </a:p>
          <a:p>
            <a:pPr lvl="1"/>
            <a:r>
              <a:rPr lang="en-US" dirty="0" smtClean="0"/>
              <a:t>One time supply of nutrients.</a:t>
            </a:r>
          </a:p>
          <a:p>
            <a:pPr lvl="1"/>
            <a:r>
              <a:rPr lang="en-US" dirty="0" smtClean="0"/>
              <a:t>Long duration for completion of process.</a:t>
            </a:r>
          </a:p>
          <a:p>
            <a:pPr lvl="1">
              <a:buNone/>
            </a:pPr>
            <a:endParaRPr lang="en-US" dirty="0" smtClean="0"/>
          </a:p>
          <a:p>
            <a:r>
              <a:rPr lang="en-US" dirty="0" smtClean="0"/>
              <a:t>Continuous fermentation :</a:t>
            </a:r>
          </a:p>
          <a:p>
            <a:pPr lvl="1"/>
            <a:r>
              <a:rPr lang="en-US" dirty="0" smtClean="0"/>
              <a:t>This is an open system</a:t>
            </a:r>
          </a:p>
          <a:p>
            <a:pPr lvl="1"/>
            <a:r>
              <a:rPr lang="en-US" dirty="0" smtClean="0"/>
              <a:t>In this, nutrients are continuously added and products are removed from the </a:t>
            </a:r>
            <a:r>
              <a:rPr lang="en-US" dirty="0" err="1" smtClean="0"/>
              <a:t>fermentor</a:t>
            </a:r>
            <a:r>
              <a:rPr lang="en-US" dirty="0" smtClean="0"/>
              <a:t>.</a:t>
            </a:r>
          </a:p>
          <a:p>
            <a:pPr lvl="1"/>
            <a:endParaRPr lang="en-US" dirty="0" smtClean="0"/>
          </a:p>
          <a:p>
            <a:r>
              <a:rPr lang="en-US" dirty="0" smtClean="0"/>
              <a:t>Fed batch fermentation :</a:t>
            </a:r>
          </a:p>
          <a:p>
            <a:pPr lvl="1"/>
            <a:r>
              <a:rPr lang="en-US" dirty="0" smtClean="0"/>
              <a:t>When a batch culture is subsequently fed with the fresh nutrients without removing growing culture and products.</a:t>
            </a:r>
          </a:p>
          <a:p>
            <a:pPr lvl="1"/>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458200" cy="4572000"/>
          </a:xfrm>
        </p:spPr>
        <p:txBody>
          <a:bodyPr>
            <a:normAutofit fontScale="77500" lnSpcReduction="20000"/>
          </a:bodyPr>
          <a:lstStyle/>
          <a:p>
            <a:r>
              <a:rPr lang="en-US" dirty="0" smtClean="0">
                <a:latin typeface="Calibri" pitchFamily="34" charset="0"/>
                <a:cs typeface="Calibri" pitchFamily="34" charset="0"/>
              </a:rPr>
              <a:t>A sweet substance known as </a:t>
            </a:r>
            <a:r>
              <a:rPr lang="en-US" b="1" i="1" dirty="0" smtClean="0">
                <a:latin typeface="Calibri" pitchFamily="34" charset="0"/>
                <a:cs typeface="Calibri" pitchFamily="34" charset="0"/>
              </a:rPr>
              <a:t>Soma </a:t>
            </a:r>
            <a:r>
              <a:rPr lang="en-US" b="1" dirty="0" smtClean="0">
                <a:latin typeface="Calibri" pitchFamily="34" charset="0"/>
                <a:cs typeface="Calibri" pitchFamily="34" charset="0"/>
              </a:rPr>
              <a:t>juice </a:t>
            </a:r>
            <a:r>
              <a:rPr lang="en-US" dirty="0" smtClean="0">
                <a:latin typeface="Calibri" pitchFamily="34" charset="0"/>
                <a:cs typeface="Calibri" pitchFamily="34" charset="0"/>
              </a:rPr>
              <a:t>prepared by the </a:t>
            </a:r>
            <a:r>
              <a:rPr lang="en-US" dirty="0" smtClean="0">
                <a:latin typeface="Calibri" pitchFamily="34" charset="0"/>
                <a:cs typeface="Calibri" pitchFamily="34" charset="0"/>
              </a:rPr>
              <a:t>Vedic Aryans </a:t>
            </a:r>
            <a:r>
              <a:rPr lang="en-US" dirty="0" smtClean="0">
                <a:latin typeface="Calibri" pitchFamily="34" charset="0"/>
                <a:cs typeface="Calibri" pitchFamily="34" charset="0"/>
              </a:rPr>
              <a:t>is supposed to be the first product of fermentation </a:t>
            </a:r>
            <a:r>
              <a:rPr lang="en-US" dirty="0" smtClean="0">
                <a:latin typeface="Calibri" pitchFamily="34" charset="0"/>
                <a:cs typeface="Calibri" pitchFamily="34" charset="0"/>
              </a:rPr>
              <a:t>in India .</a:t>
            </a:r>
          </a:p>
          <a:p>
            <a:r>
              <a:rPr lang="en-US" dirty="0" smtClean="0">
                <a:latin typeface="Calibri" pitchFamily="34" charset="0"/>
                <a:cs typeface="Calibri" pitchFamily="34" charset="0"/>
              </a:rPr>
              <a:t> </a:t>
            </a:r>
            <a:r>
              <a:rPr lang="en-US" dirty="0" smtClean="0">
                <a:latin typeface="Calibri" pitchFamily="34" charset="0"/>
                <a:cs typeface="Calibri" pitchFamily="34" charset="0"/>
              </a:rPr>
              <a:t>The </a:t>
            </a:r>
            <a:r>
              <a:rPr lang="en-US" i="1" dirty="0" err="1" smtClean="0">
                <a:latin typeface="Calibri" pitchFamily="34" charset="0"/>
                <a:cs typeface="Calibri" pitchFamily="34" charset="0"/>
              </a:rPr>
              <a:t>Rgveda</a:t>
            </a:r>
            <a:r>
              <a:rPr lang="en-US" i="1" dirty="0" smtClean="0">
                <a:latin typeface="Calibri" pitchFamily="34" charset="0"/>
                <a:cs typeface="Calibri" pitchFamily="34" charset="0"/>
              </a:rPr>
              <a:t> </a:t>
            </a:r>
            <a:r>
              <a:rPr lang="en-US" dirty="0" smtClean="0">
                <a:latin typeface="Calibri" pitchFamily="34" charset="0"/>
                <a:cs typeface="Calibri" pitchFamily="34" charset="0"/>
              </a:rPr>
              <a:t>(c.1500 BC) shows that fermentation </a:t>
            </a:r>
            <a:r>
              <a:rPr lang="en-US" dirty="0" smtClean="0">
                <a:latin typeface="Calibri" pitchFamily="34" charset="0"/>
                <a:cs typeface="Calibri" pitchFamily="34" charset="0"/>
              </a:rPr>
              <a:t>technology took </a:t>
            </a:r>
            <a:r>
              <a:rPr lang="en-US" dirty="0" smtClean="0">
                <a:latin typeface="Calibri" pitchFamily="34" charset="0"/>
                <a:cs typeface="Calibri" pitchFamily="34" charset="0"/>
              </a:rPr>
              <a:t>its first step in connection with the </a:t>
            </a:r>
            <a:r>
              <a:rPr lang="en-US" dirty="0" smtClean="0">
                <a:latin typeface="Calibri" pitchFamily="34" charset="0"/>
                <a:cs typeface="Calibri" pitchFamily="34" charset="0"/>
              </a:rPr>
              <a:t>preparation of </a:t>
            </a:r>
            <a:r>
              <a:rPr lang="en-US" i="1" dirty="0" smtClean="0">
                <a:latin typeface="Calibri" pitchFamily="34" charset="0"/>
                <a:cs typeface="Calibri" pitchFamily="34" charset="0"/>
              </a:rPr>
              <a:t>Soma </a:t>
            </a:r>
            <a:r>
              <a:rPr lang="en-US" dirty="0" smtClean="0">
                <a:latin typeface="Calibri" pitchFamily="34" charset="0"/>
                <a:cs typeface="Calibri" pitchFamily="34" charset="0"/>
              </a:rPr>
              <a:t>juice in India . There is also another drink, </a:t>
            </a:r>
            <a:r>
              <a:rPr lang="en-US" dirty="0" smtClean="0">
                <a:latin typeface="Calibri" pitchFamily="34" charset="0"/>
                <a:cs typeface="Calibri" pitchFamily="34" charset="0"/>
              </a:rPr>
              <a:t>known as </a:t>
            </a:r>
            <a:r>
              <a:rPr lang="en-US" b="1" i="1" dirty="0" err="1" smtClean="0">
                <a:latin typeface="Calibri" pitchFamily="34" charset="0"/>
                <a:cs typeface="Calibri" pitchFamily="34" charset="0"/>
              </a:rPr>
              <a:t>Sura</a:t>
            </a:r>
            <a:r>
              <a:rPr lang="en-US" b="1" i="1" dirty="0" smtClean="0">
                <a:latin typeface="Calibri" pitchFamily="34" charset="0"/>
                <a:cs typeface="Calibri" pitchFamily="34" charset="0"/>
              </a:rPr>
              <a:t> </a:t>
            </a:r>
            <a:r>
              <a:rPr lang="en-US" dirty="0" smtClean="0">
                <a:latin typeface="Calibri" pitchFamily="34" charset="0"/>
                <a:cs typeface="Calibri" pitchFamily="34" charset="0"/>
              </a:rPr>
              <a:t>(wine/beer), prepared by fermentation</a:t>
            </a:r>
            <a:r>
              <a:rPr lang="en-US" dirty="0" smtClean="0">
                <a:latin typeface="Calibri" pitchFamily="34" charset="0"/>
                <a:cs typeface="Calibri" pitchFamily="34" charset="0"/>
              </a:rPr>
              <a:t>.</a:t>
            </a:r>
          </a:p>
          <a:p>
            <a:r>
              <a:rPr lang="en-US" dirty="0" smtClean="0">
                <a:latin typeface="Calibri" pitchFamily="34" charset="0"/>
                <a:cs typeface="Calibri" pitchFamily="34" charset="0"/>
              </a:rPr>
              <a:t> </a:t>
            </a:r>
            <a:r>
              <a:rPr lang="en-US" dirty="0" smtClean="0">
                <a:latin typeface="Calibri" pitchFamily="34" charset="0"/>
                <a:cs typeface="Calibri" pitchFamily="34" charset="0"/>
              </a:rPr>
              <a:t>These two preparations have also been used in </a:t>
            </a:r>
            <a:r>
              <a:rPr lang="en-US" dirty="0" err="1" smtClean="0">
                <a:latin typeface="Calibri" pitchFamily="34" charset="0"/>
                <a:cs typeface="Calibri" pitchFamily="34" charset="0"/>
              </a:rPr>
              <a:t>differentmedicinal</a:t>
            </a:r>
            <a:r>
              <a:rPr lang="en-US" dirty="0" smtClean="0">
                <a:latin typeface="Calibri" pitchFamily="34" charset="0"/>
                <a:cs typeface="Calibri" pitchFamily="34" charset="0"/>
              </a:rPr>
              <a:t> </a:t>
            </a:r>
            <a:r>
              <a:rPr lang="en-US" dirty="0" smtClean="0">
                <a:latin typeface="Calibri" pitchFamily="34" charset="0"/>
                <a:cs typeface="Calibri" pitchFamily="34" charset="0"/>
              </a:rPr>
              <a:t>preparations, surgical procedures and in </a:t>
            </a:r>
            <a:r>
              <a:rPr lang="en-US" dirty="0" err="1" smtClean="0">
                <a:latin typeface="Calibri" pitchFamily="34" charset="0"/>
                <a:cs typeface="Calibri" pitchFamily="34" charset="0"/>
              </a:rPr>
              <a:t>manychemical</a:t>
            </a:r>
            <a:r>
              <a:rPr lang="en-US" dirty="0" smtClean="0">
                <a:latin typeface="Calibri" pitchFamily="34" charset="0"/>
                <a:cs typeface="Calibri" pitchFamily="34" charset="0"/>
              </a:rPr>
              <a:t> </a:t>
            </a:r>
            <a:r>
              <a:rPr lang="en-US" dirty="0" smtClean="0">
                <a:latin typeface="Calibri" pitchFamily="34" charset="0"/>
                <a:cs typeface="Calibri" pitchFamily="34" charset="0"/>
              </a:rPr>
              <a:t>and alchemical operations. </a:t>
            </a:r>
            <a:endParaRPr lang="en-US" dirty="0" smtClean="0">
              <a:latin typeface="Calibri" pitchFamily="34" charset="0"/>
              <a:cs typeface="Calibri" pitchFamily="34" charset="0"/>
            </a:endParaRPr>
          </a:p>
          <a:p>
            <a:r>
              <a:rPr lang="en-US" dirty="0" smtClean="0">
                <a:latin typeface="Calibri" pitchFamily="34" charset="0"/>
                <a:cs typeface="Calibri" pitchFamily="34" charset="0"/>
              </a:rPr>
              <a:t>It </a:t>
            </a:r>
            <a:r>
              <a:rPr lang="en-US" dirty="0" smtClean="0">
                <a:latin typeface="Calibri" pitchFamily="34" charset="0"/>
                <a:cs typeface="Calibri" pitchFamily="34" charset="0"/>
              </a:rPr>
              <a:t>is believed that </a:t>
            </a:r>
            <a:r>
              <a:rPr lang="en-US" dirty="0" smtClean="0">
                <a:latin typeface="Calibri" pitchFamily="34" charset="0"/>
                <a:cs typeface="Calibri" pitchFamily="34" charset="0"/>
              </a:rPr>
              <a:t>acetic fermentation </a:t>
            </a:r>
            <a:r>
              <a:rPr lang="en-US" dirty="0" smtClean="0">
                <a:latin typeface="Calibri" pitchFamily="34" charset="0"/>
                <a:cs typeface="Calibri" pitchFamily="34" charset="0"/>
              </a:rPr>
              <a:t>was known to India since the early times. </a:t>
            </a:r>
            <a:br>
              <a:rPr lang="en-US" dirty="0" smtClean="0">
                <a:latin typeface="Calibri" pitchFamily="34" charset="0"/>
                <a:cs typeface="Calibri" pitchFamily="34" charset="0"/>
              </a:rPr>
            </a:br>
            <a:endParaRPr lang="en-US" dirty="0">
              <a:latin typeface="Calibri" pitchFamily="34" charset="0"/>
              <a:cs typeface="Calibri" pitchFamily="34" charset="0"/>
            </a:endParaRPr>
          </a:p>
        </p:txBody>
      </p:sp>
      <p:pic>
        <p:nvPicPr>
          <p:cNvPr id="26626" name="Picture 2"/>
          <p:cNvPicPr>
            <a:picLocks noChangeAspect="1" noChangeArrowheads="1"/>
          </p:cNvPicPr>
          <p:nvPr/>
        </p:nvPicPr>
        <p:blipFill>
          <a:blip r:embed="rId2"/>
          <a:srcRect/>
          <a:stretch>
            <a:fillRect/>
          </a:stretch>
        </p:blipFill>
        <p:spPr bwMode="auto">
          <a:xfrm>
            <a:off x="1371600" y="4648200"/>
            <a:ext cx="5667375" cy="1905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fermentation process</a:t>
            </a:r>
            <a:endParaRPr lang="en-US" dirty="0"/>
          </a:p>
        </p:txBody>
      </p:sp>
      <p:sp>
        <p:nvSpPr>
          <p:cNvPr id="3" name="Content Placeholder 2"/>
          <p:cNvSpPr>
            <a:spLocks noGrp="1"/>
          </p:cNvSpPr>
          <p:nvPr>
            <p:ph idx="1"/>
          </p:nvPr>
        </p:nvSpPr>
        <p:spPr/>
        <p:txBody>
          <a:bodyPr/>
          <a:lstStyle/>
          <a:p>
            <a:r>
              <a:rPr lang="en-US" dirty="0" smtClean="0"/>
              <a:t>Surface (Solid state): Microorganisms are cultivated on the surface of solid or liquid</a:t>
            </a:r>
            <a:r>
              <a:rPr lang="en-US" dirty="0" smtClean="0"/>
              <a:t>.</a:t>
            </a:r>
          </a:p>
          <a:p>
            <a:r>
              <a:rPr lang="en-US" dirty="0" smtClean="0"/>
              <a:t>Submerged: Microorganisms are grow in liquid medium.</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2895600"/>
          </a:xfrm>
        </p:spPr>
        <p:txBody>
          <a:bodyPr>
            <a:normAutofit fontScale="85000" lnSpcReduction="20000"/>
          </a:bodyPr>
          <a:lstStyle/>
          <a:p>
            <a:r>
              <a:rPr lang="en-US" dirty="0" smtClean="0"/>
              <a:t>SSF employs natural raw materials as carbon source such </a:t>
            </a:r>
            <a:r>
              <a:rPr lang="en-US" dirty="0" smtClean="0"/>
              <a:t>as cassava</a:t>
            </a:r>
            <a:r>
              <a:rPr lang="en-US" dirty="0" smtClean="0"/>
              <a:t>, barley, wheat bran, sugarcane </a:t>
            </a:r>
            <a:r>
              <a:rPr lang="en-US" dirty="0" err="1" smtClean="0"/>
              <a:t>bagasse</a:t>
            </a:r>
            <a:r>
              <a:rPr lang="en-US" dirty="0" smtClean="0"/>
              <a:t>, various oil </a:t>
            </a:r>
            <a:r>
              <a:rPr lang="en-US" dirty="0" smtClean="0"/>
              <a:t>cakes like </a:t>
            </a:r>
            <a:r>
              <a:rPr lang="en-US" dirty="0" smtClean="0"/>
              <a:t>palm kernel cake, soybean cake, ground nut oil cake, fruit </a:t>
            </a:r>
            <a:r>
              <a:rPr lang="en-US" dirty="0" smtClean="0"/>
              <a:t>pulps(e.g</a:t>
            </a:r>
            <a:r>
              <a:rPr lang="en-US" dirty="0" smtClean="0"/>
              <a:t>. apple </a:t>
            </a:r>
            <a:r>
              <a:rPr lang="en-US" dirty="0" err="1" smtClean="0"/>
              <a:t>pomace</a:t>
            </a:r>
            <a:r>
              <a:rPr lang="en-US" dirty="0" smtClean="0"/>
              <a:t>), saw dust, seeds (e.g. tamarind, jack fruit</a:t>
            </a:r>
            <a:r>
              <a:rPr lang="en-US" dirty="0" smtClean="0"/>
              <a:t>), coffee </a:t>
            </a:r>
            <a:r>
              <a:rPr lang="en-US" dirty="0" smtClean="0"/>
              <a:t>husk and coffee pulp, tea waste, spent brewing </a:t>
            </a:r>
            <a:br>
              <a:rPr lang="en-US" dirty="0" smtClean="0"/>
            </a:br>
            <a:endParaRPr lang="en-US" dirty="0"/>
          </a:p>
        </p:txBody>
      </p:sp>
      <p:pic>
        <p:nvPicPr>
          <p:cNvPr id="27650" name="Picture 2"/>
          <p:cNvPicPr>
            <a:picLocks noChangeAspect="1" noChangeArrowheads="1"/>
          </p:cNvPicPr>
          <p:nvPr/>
        </p:nvPicPr>
        <p:blipFill>
          <a:blip r:embed="rId2"/>
          <a:srcRect/>
          <a:stretch>
            <a:fillRect/>
          </a:stretch>
        </p:blipFill>
        <p:spPr bwMode="auto">
          <a:xfrm>
            <a:off x="1066800" y="2590800"/>
            <a:ext cx="6248400" cy="413200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hat is Solid State Fermentation??&#10;•Solid-state (substrate) fermentation (SSF) has&#10;been defined as the fermentation proces..."/>
          <p:cNvPicPr>
            <a:picLocks noChangeAspect="1" noChangeArrowheads="1"/>
          </p:cNvPicPr>
          <p:nvPr/>
        </p:nvPicPr>
        <p:blipFill>
          <a:blip r:embed="rId2"/>
          <a:srcRect/>
          <a:stretch>
            <a:fillRect/>
          </a:stretch>
        </p:blipFill>
        <p:spPr bwMode="auto">
          <a:xfrm>
            <a:off x="356342" y="399752"/>
            <a:ext cx="8025658" cy="602553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 result for solid state fermentation"/>
          <p:cNvPicPr>
            <a:picLocks noChangeAspect="1" noChangeArrowheads="1"/>
          </p:cNvPicPr>
          <p:nvPr/>
        </p:nvPicPr>
        <p:blipFill>
          <a:blip r:embed="rId2"/>
          <a:srcRect/>
          <a:stretch>
            <a:fillRect/>
          </a:stretch>
        </p:blipFill>
        <p:spPr bwMode="auto">
          <a:xfrm>
            <a:off x="228600" y="304800"/>
            <a:ext cx="7772400" cy="592183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conomic Sector Applications Examples&#10;Agro-Food Industry Traditional Food Fermentations Koji, Tcznpch, Rae, Attickc,&#10;Ferme..."/>
          <p:cNvPicPr>
            <a:picLocks noChangeAspect="1" noChangeArrowheads="1"/>
          </p:cNvPicPr>
          <p:nvPr/>
        </p:nvPicPr>
        <p:blipFill>
          <a:blip r:embed="rId2"/>
          <a:srcRect/>
          <a:stretch>
            <a:fillRect/>
          </a:stretch>
        </p:blipFill>
        <p:spPr bwMode="auto">
          <a:xfrm>
            <a:off x="254849" y="609600"/>
            <a:ext cx="8050951" cy="604452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Submerged fermentation:</a:t>
            </a:r>
            <a:r>
              <a:rPr lang="en-US" dirty="0" smtClean="0"/>
              <a:t> </a:t>
            </a:r>
            <a:br>
              <a:rPr lang="en-US" dirty="0" smtClean="0"/>
            </a:br>
            <a:endParaRPr lang="en-US" dirty="0"/>
          </a:p>
        </p:txBody>
      </p:sp>
      <p:sp>
        <p:nvSpPr>
          <p:cNvPr id="3" name="Content Placeholder 2"/>
          <p:cNvSpPr>
            <a:spLocks noGrp="1"/>
          </p:cNvSpPr>
          <p:nvPr>
            <p:ph idx="1"/>
          </p:nvPr>
        </p:nvSpPr>
        <p:spPr/>
        <p:txBody>
          <a:bodyPr>
            <a:noAutofit/>
          </a:bodyPr>
          <a:lstStyle/>
          <a:p>
            <a:r>
              <a:rPr lang="en-US" sz="2400" dirty="0" smtClean="0"/>
              <a:t>In the submerged process, the substrate used for fermentation</a:t>
            </a:r>
            <a:br>
              <a:rPr lang="en-US" sz="2400" dirty="0" smtClean="0"/>
            </a:br>
            <a:r>
              <a:rPr lang="en-US" sz="2400" dirty="0" smtClean="0"/>
              <a:t>is always in liquid state which contains the nutrients needed</a:t>
            </a:r>
            <a:br>
              <a:rPr lang="en-US" sz="2400" dirty="0" smtClean="0"/>
            </a:br>
            <a:r>
              <a:rPr lang="en-US" sz="2400" dirty="0" smtClean="0"/>
              <a:t>for growth</a:t>
            </a:r>
            <a:r>
              <a:rPr lang="en-US" sz="2400" dirty="0" smtClean="0"/>
              <a:t>.</a:t>
            </a:r>
          </a:p>
          <a:p>
            <a:r>
              <a:rPr lang="en-US" sz="2400" dirty="0" smtClean="0"/>
              <a:t> </a:t>
            </a:r>
            <a:r>
              <a:rPr lang="en-US" sz="2400" dirty="0" smtClean="0"/>
              <a:t>The </a:t>
            </a:r>
            <a:r>
              <a:rPr lang="en-US" sz="2400" dirty="0" err="1" smtClean="0"/>
              <a:t>fermentor</a:t>
            </a:r>
            <a:r>
              <a:rPr lang="en-US" sz="2400" dirty="0" smtClean="0"/>
              <a:t> which contains the substrate is operated</a:t>
            </a:r>
            <a:br>
              <a:rPr lang="en-US" sz="2400" dirty="0" smtClean="0"/>
            </a:br>
            <a:r>
              <a:rPr lang="en-US" sz="2400" dirty="0" smtClean="0"/>
              <a:t>continuously and the product biomass is continuously</a:t>
            </a:r>
            <a:br>
              <a:rPr lang="en-US" sz="2400" dirty="0" smtClean="0"/>
            </a:br>
            <a:r>
              <a:rPr lang="en-US" sz="2400" dirty="0" smtClean="0"/>
              <a:t>harvested from the </a:t>
            </a:r>
            <a:r>
              <a:rPr lang="en-US" sz="2400" dirty="0" err="1" smtClean="0"/>
              <a:t>fermenter</a:t>
            </a:r>
            <a:r>
              <a:rPr lang="en-US" sz="2400" dirty="0" smtClean="0"/>
              <a:t> by using different techniques</a:t>
            </a:r>
            <a:br>
              <a:rPr lang="en-US" sz="2400" dirty="0" smtClean="0"/>
            </a:br>
            <a:r>
              <a:rPr lang="en-US" sz="2400" dirty="0" smtClean="0"/>
              <a:t>then the product is filtered or centrifuged and then dried</a:t>
            </a:r>
            <a:r>
              <a:rPr lang="en-US" sz="2400" dirty="0" smtClean="0"/>
              <a:t>.</a:t>
            </a:r>
          </a:p>
          <a:p>
            <a:r>
              <a:rPr lang="en-US" sz="2400" dirty="0" smtClean="0"/>
              <a:t> </a:t>
            </a:r>
            <a:r>
              <a:rPr lang="en-US" sz="2400" dirty="0" smtClean="0"/>
              <a:t>Submerged fermentation is a method of manufacturing</a:t>
            </a:r>
            <a:br>
              <a:rPr lang="en-US" sz="2400" dirty="0" smtClean="0"/>
            </a:br>
            <a:r>
              <a:rPr lang="en-US" sz="2400" dirty="0" smtClean="0"/>
              <a:t>biomolecules in which enzymes and other reactive compounds</a:t>
            </a:r>
            <a:br>
              <a:rPr lang="en-US" sz="2400" dirty="0" smtClean="0"/>
            </a:br>
            <a:r>
              <a:rPr lang="en-US" sz="2400" dirty="0" smtClean="0"/>
              <a:t>are submerged in a liquid such as alcohol, oil or a nutrient</a:t>
            </a:r>
            <a:br>
              <a:rPr lang="en-US" sz="2400" dirty="0" smtClean="0"/>
            </a:br>
            <a:r>
              <a:rPr lang="en-US" sz="2400" dirty="0" smtClean="0"/>
              <a:t>broth. </a:t>
            </a:r>
            <a:br>
              <a:rPr lang="en-US" sz="2400" dirty="0" smtClean="0"/>
            </a:b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389</Words>
  <Application>Microsoft Office PowerPoint</Application>
  <PresentationFormat>On-screen Show (4:3)</PresentationFormat>
  <Paragraphs>66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Fermentor/Bioreactor</vt:lpstr>
      <vt:lpstr>Types of fermentation processes</vt:lpstr>
      <vt:lpstr>Slide 3</vt:lpstr>
      <vt:lpstr>Types of fermentation process</vt:lpstr>
      <vt:lpstr>Slide 5</vt:lpstr>
      <vt:lpstr>Slide 6</vt:lpstr>
      <vt:lpstr>Slide 7</vt:lpstr>
      <vt:lpstr>Slide 8</vt:lpstr>
      <vt:lpstr>Submerged fermentation:  </vt:lpstr>
      <vt:lpstr>Slide 10</vt:lpstr>
      <vt:lpstr>Slide 11</vt:lpstr>
      <vt:lpstr>Slide 12</vt:lpstr>
      <vt:lpstr>Types of fermenter</vt:lpstr>
      <vt:lpstr>Laboratory fermenter</vt:lpstr>
      <vt:lpstr>Pilot plant fermenter </vt:lpstr>
      <vt:lpstr>Industrial scale fermenter</vt:lpstr>
      <vt:lpstr>Slide 17</vt:lpstr>
      <vt:lpstr>     Horton sphere</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Microbiology</dc:creator>
  <cp:lastModifiedBy>admin</cp:lastModifiedBy>
  <cp:revision>40</cp:revision>
  <dcterms:created xsi:type="dcterms:W3CDTF">2006-08-16T00:00:00Z</dcterms:created>
  <dcterms:modified xsi:type="dcterms:W3CDTF">2020-01-02T04:53:09Z</dcterms:modified>
</cp:coreProperties>
</file>