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9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1414F-1049-492E-A39B-8F9CD5A8EEFA}" type="datetimeFigureOut">
              <a:rPr lang="en-US" smtClean="0"/>
              <a:t>10/6/2018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BCC87-C2F0-460C-87A2-1829A7CE1C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1414F-1049-492E-A39B-8F9CD5A8EEFA}" type="datetimeFigureOut">
              <a:rPr lang="en-US" smtClean="0"/>
              <a:t>10/6/2018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BCC87-C2F0-460C-87A2-1829A7CE1C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1414F-1049-492E-A39B-8F9CD5A8EEFA}" type="datetimeFigureOut">
              <a:rPr lang="en-US" smtClean="0"/>
              <a:t>10/6/2018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BCC87-C2F0-460C-87A2-1829A7CE1C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1414F-1049-492E-A39B-8F9CD5A8EEFA}" type="datetimeFigureOut">
              <a:rPr lang="en-US" smtClean="0"/>
              <a:t>10/6/2018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BCC87-C2F0-460C-87A2-1829A7CE1C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1414F-1049-492E-A39B-8F9CD5A8EEFA}" type="datetimeFigureOut">
              <a:rPr lang="en-US" smtClean="0"/>
              <a:t>10/6/2018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BCC87-C2F0-460C-87A2-1829A7CE1C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1414F-1049-492E-A39B-8F9CD5A8EEFA}" type="datetimeFigureOut">
              <a:rPr lang="en-US" smtClean="0"/>
              <a:t>10/6/2018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BCC87-C2F0-460C-87A2-1829A7CE1C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1414F-1049-492E-A39B-8F9CD5A8EEFA}" type="datetimeFigureOut">
              <a:rPr lang="en-US" smtClean="0"/>
              <a:t>10/6/2018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BCC87-C2F0-460C-87A2-1829A7CE1C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1414F-1049-492E-A39B-8F9CD5A8EEFA}" type="datetimeFigureOut">
              <a:rPr lang="en-US" smtClean="0"/>
              <a:t>10/6/2018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BCC87-C2F0-460C-87A2-1829A7CE1C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1414F-1049-492E-A39B-8F9CD5A8EEFA}" type="datetimeFigureOut">
              <a:rPr lang="en-US" smtClean="0"/>
              <a:t>10/6/2018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BCC87-C2F0-460C-87A2-1829A7CE1C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1414F-1049-492E-A39B-8F9CD5A8EEFA}" type="datetimeFigureOut">
              <a:rPr lang="en-US" smtClean="0"/>
              <a:t>10/6/2018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BCC87-C2F0-460C-87A2-1829A7CE1C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1414F-1049-492E-A39B-8F9CD5A8EEFA}" type="datetimeFigureOut">
              <a:rPr lang="en-US" smtClean="0"/>
              <a:t>10/6/2018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BCC87-C2F0-460C-87A2-1829A7CE1C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81414F-1049-492E-A39B-8F9CD5A8EEFA}" type="datetimeFigureOut">
              <a:rPr lang="en-US" smtClean="0"/>
              <a:t>10/6/2018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ABCC87-C2F0-460C-87A2-1829A7CE1C3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Hydroxide" TargetMode="External"/><Relationship Id="rId3" Type="http://schemas.openxmlformats.org/officeDocument/2006/relationships/hyperlink" Target="http://en.wikipedia.org/wiki/Microbes" TargetMode="External"/><Relationship Id="rId7" Type="http://schemas.openxmlformats.org/officeDocument/2006/relationships/hyperlink" Target="http://en.wikipedia.org/wiki/Plasma_membrane" TargetMode="External"/><Relationship Id="rId2" Type="http://schemas.openxmlformats.org/officeDocument/2006/relationships/hyperlink" Target="http://en.wikipedia.org/wiki/Extremophilic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en.wikipedia.org/wiki/Polymers" TargetMode="External"/><Relationship Id="rId5" Type="http://schemas.openxmlformats.org/officeDocument/2006/relationships/hyperlink" Target="http://en.wikipedia.org/wiki/PH" TargetMode="External"/><Relationship Id="rId10" Type="http://schemas.openxmlformats.org/officeDocument/2006/relationships/hyperlink" Target="http://en.wikipedia.org/wiki/Hydronium_ions" TargetMode="External"/><Relationship Id="rId4" Type="http://schemas.openxmlformats.org/officeDocument/2006/relationships/hyperlink" Target="http://en.wikipedia.org/wiki/Alkaline" TargetMode="External"/><Relationship Id="rId9" Type="http://schemas.openxmlformats.org/officeDocument/2006/relationships/hyperlink" Target="http://en.wikipedia.org/wiki/Sodium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Amino_acids" TargetMode="External"/><Relationship Id="rId7" Type="http://schemas.openxmlformats.org/officeDocument/2006/relationships/hyperlink" Target="http://en.wikipedia.org/wiki/Alkaliphile" TargetMode="External"/><Relationship Id="rId2" Type="http://schemas.openxmlformats.org/officeDocument/2006/relationships/hyperlink" Target="http://en.wikipedia.org/wiki/Peptidoglycan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en.wikipedia.org/wiki/ATPase" TargetMode="External"/><Relationship Id="rId5" Type="http://schemas.openxmlformats.org/officeDocument/2006/relationships/hyperlink" Target="http://en.wikipedia.org/wiki/Antiporters" TargetMode="External"/><Relationship Id="rId4" Type="http://schemas.openxmlformats.org/officeDocument/2006/relationships/hyperlink" Target="http://en.wikipedia.org/wiki/Neutrophile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Alkaliphile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5943599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ALKALIPHILES</a:t>
            </a:r>
            <a:br>
              <a:rPr lang="en-US" dirty="0" smtClean="0">
                <a:solidFill>
                  <a:srgbClr val="C00000"/>
                </a:solidFill>
              </a:rPr>
            </a:br>
            <a:r>
              <a:rPr lang="en-US" dirty="0">
                <a:solidFill>
                  <a:srgbClr val="C00000"/>
                </a:solidFill>
              </a:rPr>
              <a:t/>
            </a:r>
            <a:br>
              <a:rPr lang="en-US" dirty="0">
                <a:solidFill>
                  <a:srgbClr val="C00000"/>
                </a:solidFill>
              </a:rPr>
            </a:br>
            <a:r>
              <a:rPr lang="en-US" dirty="0" smtClean="0">
                <a:solidFill>
                  <a:srgbClr val="C00000"/>
                </a:solidFill>
              </a:rPr>
              <a:t/>
            </a:r>
            <a:br>
              <a:rPr lang="en-US" dirty="0" smtClean="0">
                <a:solidFill>
                  <a:srgbClr val="C00000"/>
                </a:solidFill>
              </a:rPr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Definitions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28601"/>
            <a:ext cx="9144001" cy="1431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/>
              <a:t>Alkaliphiles</a:t>
            </a:r>
            <a:r>
              <a:rPr lang="en-US" sz="2400" dirty="0"/>
              <a:t> are a class of </a:t>
            </a:r>
            <a:r>
              <a:rPr lang="en-US" sz="2400" dirty="0" err="1">
                <a:hlinkClick r:id="rId2" tooltip="Extremophilic"/>
              </a:rPr>
              <a:t>extremophilic</a:t>
            </a:r>
            <a:r>
              <a:rPr lang="en-US" sz="2400" dirty="0"/>
              <a:t> </a:t>
            </a:r>
            <a:r>
              <a:rPr lang="en-US" sz="2400" dirty="0">
                <a:hlinkClick r:id="rId3" tooltip="Microbes"/>
              </a:rPr>
              <a:t>microbes</a:t>
            </a:r>
            <a:r>
              <a:rPr lang="en-US" sz="2400" dirty="0"/>
              <a:t> capable of survival in </a:t>
            </a:r>
            <a:r>
              <a:rPr lang="en-US" sz="2400" dirty="0">
                <a:hlinkClick r:id="rId4" tooltip="Alkaline"/>
              </a:rPr>
              <a:t>alkaline</a:t>
            </a:r>
            <a:r>
              <a:rPr lang="en-US" sz="2400" dirty="0"/>
              <a:t> (</a:t>
            </a:r>
            <a:r>
              <a:rPr lang="en-US" sz="2400" dirty="0">
                <a:hlinkClick r:id="rId5" tooltip="PH"/>
              </a:rPr>
              <a:t>pH</a:t>
            </a:r>
            <a:r>
              <a:rPr lang="en-US" sz="2400" dirty="0"/>
              <a:t> roughly 8.5-11) environments, growing optimally around a pH of 10. </a:t>
            </a:r>
          </a:p>
          <a:p>
            <a:r>
              <a:rPr lang="en-US" sz="2400" dirty="0"/>
              <a:t>further categorized as </a:t>
            </a:r>
            <a:r>
              <a:rPr lang="en-US" sz="2400" dirty="0">
                <a:solidFill>
                  <a:srgbClr val="C00000"/>
                </a:solidFill>
              </a:rPr>
              <a:t>obligate </a:t>
            </a:r>
            <a:r>
              <a:rPr lang="en-US" sz="2400" dirty="0" err="1">
                <a:solidFill>
                  <a:srgbClr val="C00000"/>
                </a:solidFill>
              </a:rPr>
              <a:t>alkaliphiles</a:t>
            </a:r>
            <a:r>
              <a:rPr lang="en-US" sz="2400" dirty="0">
                <a:solidFill>
                  <a:srgbClr val="C00000"/>
                </a:solidFill>
              </a:rPr>
              <a:t> </a:t>
            </a:r>
            <a:r>
              <a:rPr lang="en-US" sz="2400" dirty="0"/>
              <a:t>(those that require high pH to survive</a:t>
            </a:r>
            <a:r>
              <a:rPr lang="en-US" sz="2400" dirty="0" smtClean="0"/>
              <a:t>),</a:t>
            </a:r>
          </a:p>
          <a:p>
            <a:r>
              <a:rPr lang="en-US" sz="2400" dirty="0" smtClean="0">
                <a:solidFill>
                  <a:srgbClr val="C00000"/>
                </a:solidFill>
              </a:rPr>
              <a:t>facultative </a:t>
            </a:r>
            <a:r>
              <a:rPr lang="en-US" sz="2400" dirty="0" err="1">
                <a:solidFill>
                  <a:srgbClr val="C00000"/>
                </a:solidFill>
              </a:rPr>
              <a:t>alkaliphiles</a:t>
            </a:r>
            <a:r>
              <a:rPr lang="en-US" sz="2400" dirty="0">
                <a:solidFill>
                  <a:srgbClr val="C00000"/>
                </a:solidFill>
              </a:rPr>
              <a:t> </a:t>
            </a:r>
            <a:r>
              <a:rPr lang="en-US" sz="2400" dirty="0"/>
              <a:t>(those able to survive in high pH, but also grow under normal conditions) </a:t>
            </a:r>
            <a:endParaRPr lang="en-US" sz="2400" dirty="0" smtClean="0"/>
          </a:p>
          <a:p>
            <a:r>
              <a:rPr lang="en-US" sz="2400" dirty="0" smtClean="0"/>
              <a:t> </a:t>
            </a:r>
            <a:r>
              <a:rPr lang="en-US" sz="2400" dirty="0" err="1">
                <a:solidFill>
                  <a:srgbClr val="C00000"/>
                </a:solidFill>
              </a:rPr>
              <a:t>haloalakliphiles</a:t>
            </a:r>
            <a:r>
              <a:rPr lang="en-US" sz="2400" dirty="0">
                <a:solidFill>
                  <a:srgbClr val="C00000"/>
                </a:solidFill>
              </a:rPr>
              <a:t> </a:t>
            </a:r>
            <a:r>
              <a:rPr lang="en-US" sz="2400" dirty="0"/>
              <a:t>(those that require high salt content to survive</a:t>
            </a:r>
            <a:r>
              <a:rPr lang="en-US" sz="2400" dirty="0" smtClean="0"/>
              <a:t>)</a:t>
            </a:r>
            <a:endParaRPr lang="en-US" sz="2400" dirty="0"/>
          </a:p>
          <a:p>
            <a:r>
              <a:rPr lang="en-US" sz="2400" b="1" dirty="0">
                <a:solidFill>
                  <a:schemeClr val="tx2"/>
                </a:solidFill>
              </a:rPr>
              <a:t>Mechanisms of </a:t>
            </a:r>
            <a:r>
              <a:rPr lang="en-US" sz="2400" b="1" dirty="0" err="1">
                <a:solidFill>
                  <a:schemeClr val="tx2"/>
                </a:solidFill>
              </a:rPr>
              <a:t>cytosolic</a:t>
            </a:r>
            <a:r>
              <a:rPr lang="en-US" sz="2400" b="1" dirty="0">
                <a:solidFill>
                  <a:schemeClr val="tx2"/>
                </a:solidFill>
              </a:rPr>
              <a:t> </a:t>
            </a:r>
            <a:r>
              <a:rPr lang="en-US" sz="2400" b="1" dirty="0" smtClean="0">
                <a:solidFill>
                  <a:schemeClr val="tx2"/>
                </a:solidFill>
              </a:rPr>
              <a:t>acidification.</a:t>
            </a:r>
          </a:p>
          <a:p>
            <a:r>
              <a:rPr lang="en-US" sz="2400" dirty="0" err="1"/>
              <a:t>Alkaliphiles</a:t>
            </a:r>
            <a:r>
              <a:rPr lang="en-US" sz="2400" dirty="0"/>
              <a:t> maintain </a:t>
            </a:r>
            <a:r>
              <a:rPr lang="en-US" sz="2400" dirty="0" err="1"/>
              <a:t>cytosolic</a:t>
            </a:r>
            <a:r>
              <a:rPr lang="en-US" sz="2400" dirty="0"/>
              <a:t> acidification through both passive and active </a:t>
            </a:r>
            <a:r>
              <a:rPr lang="en-US" sz="2400" dirty="0" smtClean="0"/>
              <a:t>means.</a:t>
            </a:r>
          </a:p>
          <a:p>
            <a:r>
              <a:rPr lang="en-US" sz="2400" dirty="0"/>
              <a:t>In passive acidification, it has been proposed that cell walls </a:t>
            </a:r>
            <a:r>
              <a:rPr lang="en-US" sz="2400" dirty="0" smtClean="0"/>
              <a:t>contain acidic </a:t>
            </a:r>
            <a:r>
              <a:rPr lang="en-US" sz="2400" dirty="0">
                <a:hlinkClick r:id="rId6" tooltip="Polymers"/>
              </a:rPr>
              <a:t>polymers</a:t>
            </a:r>
            <a:r>
              <a:rPr lang="en-US" sz="2400" dirty="0"/>
              <a:t> composed of residues such as </a:t>
            </a:r>
            <a:r>
              <a:rPr lang="en-US" sz="2400" dirty="0" err="1"/>
              <a:t>galacturonic</a:t>
            </a:r>
            <a:r>
              <a:rPr lang="en-US" sz="2400" dirty="0"/>
              <a:t> acid, </a:t>
            </a:r>
            <a:r>
              <a:rPr lang="en-US" sz="2400" dirty="0" err="1"/>
              <a:t>gluconic</a:t>
            </a:r>
            <a:r>
              <a:rPr lang="en-US" sz="2400" dirty="0"/>
              <a:t> acid, </a:t>
            </a:r>
            <a:r>
              <a:rPr lang="en-US" sz="2400" dirty="0" err="1"/>
              <a:t>glutamic</a:t>
            </a:r>
            <a:r>
              <a:rPr lang="en-US" sz="2400" dirty="0"/>
              <a:t> acid, aspartic acid, and phosphoric acid. Together, these residues form an acidic matrix that helps protect the </a:t>
            </a:r>
            <a:r>
              <a:rPr lang="en-US" sz="2400" dirty="0">
                <a:hlinkClick r:id="rId7" tooltip="Plasma membrane"/>
              </a:rPr>
              <a:t>plasma membrane</a:t>
            </a:r>
            <a:r>
              <a:rPr lang="en-US" sz="2400" dirty="0"/>
              <a:t> from alkaline conditions by preventing the entry of </a:t>
            </a:r>
            <a:r>
              <a:rPr lang="en-US" sz="2400" dirty="0">
                <a:hlinkClick r:id="rId8" tooltip="Hydroxide"/>
              </a:rPr>
              <a:t>hydroxide</a:t>
            </a:r>
            <a:r>
              <a:rPr lang="en-US" sz="2400" dirty="0"/>
              <a:t> ions, and allowing for the uptake of </a:t>
            </a:r>
            <a:r>
              <a:rPr lang="en-US" sz="2400" dirty="0">
                <a:hlinkClick r:id="rId9" tooltip="Sodium"/>
              </a:rPr>
              <a:t>sodium</a:t>
            </a:r>
            <a:r>
              <a:rPr lang="en-US" sz="2400" dirty="0"/>
              <a:t> and </a:t>
            </a:r>
            <a:r>
              <a:rPr lang="en-US" sz="2400" dirty="0" err="1">
                <a:hlinkClick r:id="rId10" tooltip="Hydronium ions"/>
              </a:rPr>
              <a:t>hydronium</a:t>
            </a:r>
            <a:r>
              <a:rPr lang="en-US" sz="2400" dirty="0">
                <a:hlinkClick r:id="rId10" tooltip="Hydronium ions"/>
              </a:rPr>
              <a:t> ions</a:t>
            </a:r>
            <a:r>
              <a:rPr lang="en-US" sz="2400" dirty="0"/>
              <a:t>.</a:t>
            </a:r>
            <a:endParaRPr lang="en-US" sz="2400" b="1" dirty="0" smtClean="0">
              <a:solidFill>
                <a:schemeClr val="tx2"/>
              </a:solidFill>
            </a:endParaRPr>
          </a:p>
          <a:p>
            <a:endParaRPr lang="en-US" sz="2400" dirty="0">
              <a:solidFill>
                <a:schemeClr val="tx2"/>
              </a:solidFill>
            </a:endParaRPr>
          </a:p>
          <a:p>
            <a:endParaRPr lang="en-US" sz="2400" dirty="0"/>
          </a:p>
          <a:p>
            <a:endParaRPr lang="en-US" sz="2400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110799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 addition, the </a:t>
            </a:r>
            <a:r>
              <a:rPr lang="en-US" dirty="0" err="1">
                <a:hlinkClick r:id="rId2" tooltip="Peptidoglycan"/>
              </a:rPr>
              <a:t>peptidoglycan</a:t>
            </a:r>
            <a:r>
              <a:rPr lang="en-US" dirty="0"/>
              <a:t> in </a:t>
            </a:r>
            <a:r>
              <a:rPr lang="en-US" dirty="0" err="1"/>
              <a:t>alkaliphilic</a:t>
            </a:r>
            <a:r>
              <a:rPr lang="en-US" dirty="0"/>
              <a:t> </a:t>
            </a:r>
            <a:r>
              <a:rPr lang="en-US" i="1" dirty="0"/>
              <a:t>B. </a:t>
            </a:r>
            <a:r>
              <a:rPr lang="en-US" i="1" dirty="0" err="1"/>
              <a:t>subtilis</a:t>
            </a:r>
            <a:r>
              <a:rPr lang="en-US" dirty="0"/>
              <a:t> has been observed to contain higher levels of </a:t>
            </a:r>
            <a:r>
              <a:rPr lang="en-US" dirty="0" err="1"/>
              <a:t>hexosamines</a:t>
            </a:r>
            <a:r>
              <a:rPr lang="en-US" dirty="0"/>
              <a:t> and </a:t>
            </a:r>
            <a:r>
              <a:rPr lang="en-US" dirty="0">
                <a:hlinkClick r:id="rId3" tooltip="Amino acids"/>
              </a:rPr>
              <a:t>amino acids</a:t>
            </a:r>
            <a:r>
              <a:rPr lang="en-US" dirty="0"/>
              <a:t> as compared to its </a:t>
            </a:r>
            <a:r>
              <a:rPr lang="en-US" dirty="0" err="1">
                <a:hlinkClick r:id="rId4" tooltip="Neutrophile"/>
              </a:rPr>
              <a:t>neutrophilic</a:t>
            </a:r>
            <a:r>
              <a:rPr lang="en-US" dirty="0"/>
              <a:t> counterpart. </a:t>
            </a:r>
            <a:endParaRPr lang="en-US" dirty="0" smtClean="0"/>
          </a:p>
          <a:p>
            <a:r>
              <a:rPr lang="en-US" dirty="0" smtClean="0"/>
              <a:t>When </a:t>
            </a:r>
            <a:r>
              <a:rPr lang="en-US" dirty="0" err="1"/>
              <a:t>alkaliphiles</a:t>
            </a:r>
            <a:r>
              <a:rPr lang="en-US" dirty="0"/>
              <a:t> lose these acidic residues in the form of induced mutations, it has been shown that their ability to grow in alkaline conditions is severely </a:t>
            </a:r>
            <a:r>
              <a:rPr lang="en-US" dirty="0" smtClean="0"/>
              <a:t>hindered.</a:t>
            </a:r>
            <a:r>
              <a:rPr lang="en-US" baseline="30000" dirty="0"/>
              <a:t> </a:t>
            </a:r>
            <a:endParaRPr lang="en-US" baseline="30000" dirty="0" smtClean="0"/>
          </a:p>
          <a:p>
            <a:endParaRPr lang="en-US" baseline="30000" dirty="0"/>
          </a:p>
          <a:p>
            <a:r>
              <a:rPr lang="en-US" dirty="0" smtClean="0"/>
              <a:t>However</a:t>
            </a:r>
            <a:r>
              <a:rPr lang="en-US" dirty="0"/>
              <a:t>, it is generally agreed upon that passive methods of </a:t>
            </a:r>
            <a:r>
              <a:rPr lang="en-US" dirty="0" err="1"/>
              <a:t>cytosolic</a:t>
            </a:r>
            <a:r>
              <a:rPr lang="en-US" dirty="0"/>
              <a:t> acidification are not sufficient to maintain an internal pH 2-2.3 levels blow that of external pH; there must also be active forms of acidification. </a:t>
            </a:r>
            <a:endParaRPr lang="en-US" dirty="0" smtClean="0"/>
          </a:p>
          <a:p>
            <a:r>
              <a:rPr lang="en-US" dirty="0"/>
              <a:t>. The most characterized method of active acidification is in the form of Na+/H+ </a:t>
            </a:r>
            <a:r>
              <a:rPr lang="en-US" dirty="0" err="1">
                <a:hlinkClick r:id="rId5" tooltip="Antiporters"/>
              </a:rPr>
              <a:t>antiporters</a:t>
            </a:r>
            <a:r>
              <a:rPr lang="en-US" dirty="0"/>
              <a:t>. In this model, H+ ions are first extruded through the electron transport chain in respiring cells and to some extent through an </a:t>
            </a:r>
            <a:r>
              <a:rPr lang="en-US" dirty="0" err="1">
                <a:hlinkClick r:id="rId6" tooltip="ATPase"/>
              </a:rPr>
              <a:t>ATPase</a:t>
            </a:r>
            <a:r>
              <a:rPr lang="en-US" dirty="0"/>
              <a:t> in fermentative cells. </a:t>
            </a:r>
            <a:endParaRPr lang="en-US" dirty="0" smtClean="0"/>
          </a:p>
          <a:p>
            <a:r>
              <a:rPr lang="en-US" dirty="0"/>
              <a:t>This proton extrusion establishes a proton gradient that drives </a:t>
            </a:r>
            <a:r>
              <a:rPr lang="en-US" dirty="0" err="1"/>
              <a:t>electrogenic</a:t>
            </a:r>
            <a:r>
              <a:rPr lang="en-US" dirty="0"/>
              <a:t> </a:t>
            </a:r>
            <a:r>
              <a:rPr lang="en-US" dirty="0" err="1"/>
              <a:t>antiporters</a:t>
            </a:r>
            <a:r>
              <a:rPr lang="en-US" dirty="0"/>
              <a:t>—which drive intracellular Na+ out of the cell in exchange for a greater number of H+ ions, leading to the net accumulation of internal protons. This proton accumulation leads to a lowering of </a:t>
            </a:r>
            <a:r>
              <a:rPr lang="en-US" dirty="0" err="1"/>
              <a:t>cytosolic</a:t>
            </a:r>
            <a:r>
              <a:rPr lang="en-US" dirty="0"/>
              <a:t> </a:t>
            </a:r>
            <a:r>
              <a:rPr lang="en-US" dirty="0" err="1"/>
              <a:t>pH.</a:t>
            </a:r>
            <a:r>
              <a:rPr lang="en-US" dirty="0"/>
              <a:t> The extruded Na+ can be used for solute </a:t>
            </a:r>
            <a:r>
              <a:rPr lang="en-US" dirty="0" err="1"/>
              <a:t>symport</a:t>
            </a:r>
            <a:r>
              <a:rPr lang="en-US" dirty="0"/>
              <a:t>, which are necessary for cellular processes. </a:t>
            </a:r>
            <a:endParaRPr lang="en-US" dirty="0" smtClean="0"/>
          </a:p>
          <a:p>
            <a:r>
              <a:rPr lang="en-US" dirty="0"/>
              <a:t>It has been noted that Na+/H+ </a:t>
            </a:r>
            <a:r>
              <a:rPr lang="en-US" dirty="0" err="1"/>
              <a:t>antiport</a:t>
            </a:r>
            <a:r>
              <a:rPr lang="en-US" dirty="0"/>
              <a:t> is required for </a:t>
            </a:r>
            <a:r>
              <a:rPr lang="en-US" dirty="0" err="1"/>
              <a:t>alkaliphilic</a:t>
            </a:r>
            <a:r>
              <a:rPr lang="en-US" dirty="0"/>
              <a:t> growth, whereas either K+/H+ </a:t>
            </a:r>
            <a:r>
              <a:rPr lang="en-US" dirty="0" err="1"/>
              <a:t>antiporters</a:t>
            </a:r>
            <a:r>
              <a:rPr lang="en-US" dirty="0"/>
              <a:t> or Na+/H+ </a:t>
            </a:r>
            <a:r>
              <a:rPr lang="en-US" dirty="0" err="1"/>
              <a:t>antiporters</a:t>
            </a:r>
            <a:r>
              <a:rPr lang="en-US" dirty="0"/>
              <a:t> can be utilized by </a:t>
            </a:r>
            <a:r>
              <a:rPr lang="en-US" dirty="0" err="1"/>
              <a:t>neutrophilic</a:t>
            </a:r>
            <a:r>
              <a:rPr lang="en-US" dirty="0"/>
              <a:t> bacteria. If Na+/H+ </a:t>
            </a:r>
            <a:r>
              <a:rPr lang="en-US" dirty="0" err="1"/>
              <a:t>antiporters</a:t>
            </a:r>
            <a:r>
              <a:rPr lang="en-US" dirty="0"/>
              <a:t> are disabled through mutation or another means, the bacteria are rendered </a:t>
            </a:r>
            <a:r>
              <a:rPr lang="en-US" dirty="0" err="1"/>
              <a:t>neutrophilic</a:t>
            </a:r>
            <a:r>
              <a:rPr lang="en-US" dirty="0"/>
              <a:t>.</a:t>
            </a:r>
            <a:r>
              <a:rPr lang="en-US" baseline="30000" dirty="0">
                <a:hlinkClick r:id="rId7"/>
              </a:rPr>
              <a:t>[4]</a:t>
            </a:r>
            <a:r>
              <a:rPr lang="en-US" baseline="30000" dirty="0">
                <a:hlinkClick r:id="rId7"/>
              </a:rPr>
              <a:t>[5]</a:t>
            </a:r>
            <a:r>
              <a:rPr lang="en-US" dirty="0"/>
              <a:t> The sodium required for this </a:t>
            </a:r>
            <a:r>
              <a:rPr lang="en-US" dirty="0" err="1"/>
              <a:t>antiport</a:t>
            </a:r>
            <a:r>
              <a:rPr lang="en-US" dirty="0"/>
              <a:t> system is the reason some </a:t>
            </a:r>
            <a:r>
              <a:rPr lang="en-US" dirty="0" err="1"/>
              <a:t>alkaliphiles</a:t>
            </a:r>
            <a:r>
              <a:rPr lang="en-US" dirty="0"/>
              <a:t> can only grow in saline environments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28600"/>
            <a:ext cx="9144000" cy="70788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Differences in </a:t>
            </a:r>
            <a:r>
              <a:rPr lang="en-US" b="1" dirty="0" err="1"/>
              <a:t>alkaliphilic</a:t>
            </a:r>
            <a:r>
              <a:rPr lang="en-US" b="1" dirty="0"/>
              <a:t> ATP production</a:t>
            </a:r>
            <a:endParaRPr lang="en-US" dirty="0"/>
          </a:p>
          <a:p>
            <a:r>
              <a:rPr lang="en-US" sz="2000" dirty="0"/>
              <a:t>In addition to the method of proton extrusion discussed above, it is believed that the general method of cellular respiration is different in obligate </a:t>
            </a:r>
            <a:r>
              <a:rPr lang="en-US" sz="2000" dirty="0" err="1"/>
              <a:t>alkaliphiles</a:t>
            </a:r>
            <a:r>
              <a:rPr lang="en-US" sz="2000" dirty="0"/>
              <a:t> as compared to </a:t>
            </a:r>
            <a:r>
              <a:rPr lang="en-US" sz="2000" dirty="0" err="1"/>
              <a:t>neutrophiles</a:t>
            </a:r>
            <a:r>
              <a:rPr lang="en-US" sz="2000" dirty="0"/>
              <a:t>. Generally, ATP production operates by establishing a proton gradient (greater H+ concentration outside the membrane) and a </a:t>
            </a:r>
            <a:r>
              <a:rPr lang="en-US" sz="2000" dirty="0" err="1"/>
              <a:t>transmembrane</a:t>
            </a:r>
            <a:r>
              <a:rPr lang="en-US" sz="2000" dirty="0"/>
              <a:t> electrical potential (with a positive charge outside the membrane). However, since </a:t>
            </a:r>
            <a:r>
              <a:rPr lang="en-US" sz="2000" dirty="0" err="1"/>
              <a:t>alkaliphiles</a:t>
            </a:r>
            <a:r>
              <a:rPr lang="en-US" sz="2000" dirty="0"/>
              <a:t> have a reversed pH gradient, it would seem that ATP production—which is based on a strong proton motive force—would be severely reduced. However, the opposite is true. It has been proposed that while the pH gradient has been reversed, the </a:t>
            </a:r>
            <a:r>
              <a:rPr lang="en-US" sz="2000" dirty="0" err="1"/>
              <a:t>transmembrane</a:t>
            </a:r>
            <a:r>
              <a:rPr lang="en-US" sz="2000" dirty="0"/>
              <a:t> electrical potential is greatly increased. This increase in charge causes the production of greater amounts of ATP by each </a:t>
            </a:r>
            <a:r>
              <a:rPr lang="en-US" sz="2000" dirty="0" err="1"/>
              <a:t>translocated</a:t>
            </a:r>
            <a:r>
              <a:rPr lang="en-US" sz="2000" dirty="0"/>
              <a:t> proton when driven through an </a:t>
            </a:r>
            <a:r>
              <a:rPr lang="en-US" sz="2000" dirty="0" err="1"/>
              <a:t>ATPase</a:t>
            </a:r>
            <a:r>
              <a:rPr lang="en-US" sz="2000" dirty="0"/>
              <a:t>.</a:t>
            </a:r>
            <a:r>
              <a:rPr lang="en-US" sz="2000" baseline="30000" dirty="0">
                <a:hlinkClick r:id="rId2"/>
              </a:rPr>
              <a:t>[6]</a:t>
            </a:r>
            <a:r>
              <a:rPr lang="en-US" sz="2000" baseline="30000" dirty="0">
                <a:hlinkClick r:id="rId2"/>
              </a:rPr>
              <a:t>[7]</a:t>
            </a:r>
            <a:r>
              <a:rPr lang="en-US" sz="2000" dirty="0"/>
              <a:t> Research in this area is ongoing</a:t>
            </a:r>
            <a:r>
              <a:rPr lang="en-US" sz="2000" dirty="0" smtClean="0"/>
              <a:t>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608</Words>
  <Application>Microsoft Office PowerPoint</Application>
  <PresentationFormat>On-screen Show (4:3)</PresentationFormat>
  <Paragraphs>68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ALKALIPHILES    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ALKALIPHILES</dc:title>
  <dc:creator>Admin</dc:creator>
  <cp:lastModifiedBy>Admin</cp:lastModifiedBy>
  <cp:revision>8</cp:revision>
  <dcterms:created xsi:type="dcterms:W3CDTF">2018-10-06T04:36:33Z</dcterms:created>
  <dcterms:modified xsi:type="dcterms:W3CDTF">2018-10-06T05:47:18Z</dcterms:modified>
</cp:coreProperties>
</file>