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C23503-2A46-444A-BEB1-28348A5CC1DD}" type="datetimeFigureOut">
              <a:rPr lang="en-US" smtClean="0"/>
              <a:t>1/19/2022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5D88F2-8626-4456-B649-94EAE360AFD3}" type="slidenum">
              <a:rPr lang="en-IN" smtClean="0"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857496"/>
            <a:ext cx="4643470" cy="2781304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 </a:t>
            </a:r>
          </a:p>
          <a:p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IN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Madhuri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M. </a:t>
            </a:r>
            <a:r>
              <a:rPr lang="en-IN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Deshmukh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 Prof. </a:t>
            </a:r>
            <a:r>
              <a:rPr lang="en-IN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Dayanand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Science College </a:t>
            </a:r>
          </a:p>
          <a:p>
            <a:r>
              <a:rPr lang="en-IN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Latur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2886068" cy="1500198"/>
          </a:xfrm>
        </p:spPr>
        <p:txBody>
          <a:bodyPr>
            <a:normAutofit fontScale="90000"/>
          </a:bodyPr>
          <a:lstStyle/>
          <a:p>
            <a:r>
              <a:rPr lang="en-IN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Ectocarpus</a:t>
            </a:r>
            <a:r>
              <a:rPr lang="en-IN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IN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Algae</a:t>
            </a:r>
            <a:endParaRPr lang="en-IN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AutoShape 2" descr="ECTOCARPUS - STRUCTURE OF VEGETATIVE BODY AND REPRO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364" name="Picture 4" descr="https://4.bp.blogspot.com/-0sIjLBRoyOI/XBNJqFKrzfI/AAAAAAAAANk/vLIGfNZrG1kjX5W3CXsO0D-rfIWdx3UUACLcBGAs/s400/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28"/>
            <a:ext cx="323849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4.bp.blogspot.com/-DI9HkCddXds/XBNJ1iixOfI/AAAAAAAAANs/c9Y62Ma3H6wh0x9R2cwoYqaGeHUBkihfwCEwYBhgL/s400/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85818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428605"/>
            <a:ext cx="80010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400" dirty="0"/>
              <a:t>The </a:t>
            </a:r>
            <a:r>
              <a:rPr lang="en-IN" sz="2400" dirty="0" err="1"/>
              <a:t>unilocular</a:t>
            </a:r>
            <a:r>
              <a:rPr lang="en-IN" sz="2400" dirty="0"/>
              <a:t> sporangia develop from the apical cell of short lateral branches </a:t>
            </a:r>
            <a:r>
              <a:rPr lang="en-IN" sz="2400" dirty="0" smtClean="0"/>
              <a:t>The </a:t>
            </a:r>
            <a:r>
              <a:rPr lang="en-IN" sz="2400" dirty="0"/>
              <a:t>apical cell enlarges and functions as sporangial initial</a:t>
            </a:r>
            <a:r>
              <a:rPr lang="en-IN" sz="2400" dirty="0" smtClean="0"/>
              <a:t>.</a:t>
            </a:r>
          </a:p>
          <a:p>
            <a:pPr fontAlgn="base"/>
            <a:endParaRPr lang="en-IN" sz="2400" dirty="0"/>
          </a:p>
          <a:p>
            <a:pPr fontAlgn="base"/>
            <a:r>
              <a:rPr lang="en-IN" sz="2400" dirty="0" smtClean="0"/>
              <a:t> </a:t>
            </a:r>
            <a:r>
              <a:rPr lang="en-IN" sz="2400" dirty="0"/>
              <a:t>The diploid nucleus of the initial first undergoes meiosis followed by several mitotic divisions, thus 32-64 </a:t>
            </a:r>
            <a:r>
              <a:rPr lang="en-IN" sz="2400" dirty="0" err="1"/>
              <a:t>hapioid</a:t>
            </a:r>
            <a:r>
              <a:rPr lang="en-IN" sz="2400" dirty="0"/>
              <a:t> nuclei are formed</a:t>
            </a:r>
            <a:r>
              <a:rPr lang="en-IN" sz="2400" dirty="0" smtClean="0"/>
              <a:t>.</a:t>
            </a:r>
          </a:p>
          <a:p>
            <a:pPr fontAlgn="base"/>
            <a:endParaRPr lang="en-IN" sz="2400" dirty="0"/>
          </a:p>
          <a:p>
            <a:pPr fontAlgn="base"/>
            <a:r>
              <a:rPr lang="en-IN" sz="2400" dirty="0" smtClean="0"/>
              <a:t> </a:t>
            </a:r>
            <a:r>
              <a:rPr lang="en-IN" sz="2400" dirty="0"/>
              <a:t>These nuclei accumulate some cytoplasm and develop individual </a:t>
            </a:r>
            <a:r>
              <a:rPr lang="en-IN" sz="2400" dirty="0" smtClean="0"/>
              <a:t>units. Each </a:t>
            </a:r>
            <a:r>
              <a:rPr lang="en-IN" sz="2400" dirty="0"/>
              <a:t>unit meta­morphoses into a </a:t>
            </a:r>
            <a:r>
              <a:rPr lang="en-IN" sz="2400" dirty="0" err="1"/>
              <a:t>pyriform</a:t>
            </a:r>
            <a:r>
              <a:rPr lang="en-IN" sz="2400" dirty="0"/>
              <a:t>, </a:t>
            </a:r>
            <a:r>
              <a:rPr lang="en-IN" sz="2400" dirty="0" err="1"/>
              <a:t>uninucleate</a:t>
            </a:r>
            <a:r>
              <a:rPr lang="en-IN" sz="2400" dirty="0"/>
              <a:t>, biflage­llate zoospore also called </a:t>
            </a:r>
            <a:r>
              <a:rPr lang="en-IN" sz="2400" dirty="0" err="1" smtClean="0"/>
              <a:t>zoomeiospore</a:t>
            </a:r>
            <a:r>
              <a:rPr lang="en-IN" sz="2400" dirty="0" smtClean="0"/>
              <a:t>.</a:t>
            </a:r>
          </a:p>
          <a:p>
            <a:pPr fontAlgn="base"/>
            <a:endParaRPr lang="en-IN" sz="2400" dirty="0"/>
          </a:p>
          <a:p>
            <a:pPr fontAlgn="base"/>
            <a:r>
              <a:rPr lang="en-IN" sz="2400" dirty="0" smtClean="0"/>
              <a:t> </a:t>
            </a:r>
            <a:r>
              <a:rPr lang="en-IN" sz="2400" dirty="0"/>
              <a:t>The flagella are unequal and laterally inserted. Out of two flagella, posterior one is short and whiplash type (i.e., </a:t>
            </a:r>
            <a:r>
              <a:rPr lang="en-IN" sz="2400" dirty="0" err="1"/>
              <a:t>acronematic</a:t>
            </a:r>
            <a:r>
              <a:rPr lang="en-IN" sz="2400" dirty="0"/>
              <a:t>) and the anterior one is larger and tinsel type (i.e., </a:t>
            </a:r>
            <a:r>
              <a:rPr lang="en-IN" sz="2400" dirty="0" err="1"/>
              <a:t>pantonematic</a:t>
            </a:r>
            <a:r>
              <a:rPr lang="en-IN" sz="2400" dirty="0" smtClean="0"/>
              <a:t>).</a:t>
            </a:r>
          </a:p>
          <a:p>
            <a:pPr fontAlgn="base"/>
            <a:endParaRPr lang="en-IN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428604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dirty="0"/>
              <a:t>On contact with suitable substratum, the zoospore withdraws its flagella and forms a new cell wall around it </a:t>
            </a:r>
            <a:r>
              <a:rPr lang="en-IN" dirty="0" smtClean="0"/>
              <a:t>. </a:t>
            </a:r>
            <a:r>
              <a:rPr lang="en-IN" dirty="0"/>
              <a:t>Within short time a germ tube is formed, which divides many times and form prostrate filament </a:t>
            </a:r>
            <a:r>
              <a:rPr lang="en-IN" dirty="0" smtClean="0"/>
              <a:t>. </a:t>
            </a:r>
            <a:r>
              <a:rPr lang="en-IN" dirty="0"/>
              <a:t>Some cells of the prostrate filament become active and form erect filaments.</a:t>
            </a:r>
          </a:p>
          <a:p>
            <a:pPr fontAlgn="base"/>
            <a:endParaRPr lang="en-IN" dirty="0" smtClean="0"/>
          </a:p>
          <a:p>
            <a:pPr fontAlgn="base"/>
            <a:r>
              <a:rPr lang="en-IN" dirty="0" smtClean="0"/>
              <a:t>Thus </a:t>
            </a:r>
            <a:r>
              <a:rPr lang="en-IN" dirty="0"/>
              <a:t>the plants developed on germination of haploid zoospores (i.e., </a:t>
            </a:r>
            <a:r>
              <a:rPr lang="en-IN" dirty="0" err="1"/>
              <a:t>zoomeiospores</a:t>
            </a:r>
            <a:r>
              <a:rPr lang="en-IN" dirty="0"/>
              <a:t>) are </a:t>
            </a:r>
            <a:r>
              <a:rPr lang="en-IN" dirty="0" err="1" smtClean="0"/>
              <a:t>gametophytic</a:t>
            </a:r>
            <a:r>
              <a:rPr lang="en-IN" dirty="0" smtClean="0"/>
              <a:t>.</a:t>
            </a:r>
          </a:p>
          <a:p>
            <a:pPr fontAlgn="base"/>
            <a:endParaRPr lang="en-IN" dirty="0"/>
          </a:p>
          <a:p>
            <a:pPr fontAlgn="base"/>
            <a:endParaRPr lang="en-IN" dirty="0" smtClean="0"/>
          </a:p>
          <a:p>
            <a:pPr fontAlgn="base"/>
            <a:r>
              <a:rPr lang="en-IN" sz="2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Plurilocular</a:t>
            </a:r>
            <a:r>
              <a:rPr lang="en-IN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Sporangium</a:t>
            </a:r>
            <a:endParaRPr lang="en-IN" sz="2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n-IN" dirty="0" smtClean="0"/>
          </a:p>
          <a:p>
            <a:pPr fontAlgn="base"/>
            <a:r>
              <a:rPr lang="en-IN" dirty="0" smtClean="0"/>
              <a:t>These </a:t>
            </a:r>
            <a:r>
              <a:rPr lang="en-IN" dirty="0"/>
              <a:t>are elon­gated, </a:t>
            </a:r>
            <a:r>
              <a:rPr lang="en-IN" dirty="0" err="1"/>
              <a:t>multicellular</a:t>
            </a:r>
            <a:r>
              <a:rPr lang="en-IN" dirty="0"/>
              <a:t> body developed on diploid (2n) i.e., </a:t>
            </a:r>
            <a:r>
              <a:rPr lang="en-IN" dirty="0" err="1"/>
              <a:t>sporophytic</a:t>
            </a:r>
            <a:r>
              <a:rPr lang="en-IN" dirty="0"/>
              <a:t> plant </a:t>
            </a:r>
            <a:r>
              <a:rPr lang="en-IN" dirty="0" smtClean="0"/>
              <a:t>body.</a:t>
            </a:r>
            <a:r>
              <a:rPr lang="en-IN" dirty="0"/>
              <a:t> They develop initially like the </a:t>
            </a:r>
            <a:r>
              <a:rPr lang="en-IN" dirty="0" err="1"/>
              <a:t>unilocular</a:t>
            </a:r>
            <a:r>
              <a:rPr lang="en-IN" dirty="0"/>
              <a:t> sporan­gia, at the tip of short lateral branches. The apical cell enlarges and functions as sporangial initial</a:t>
            </a:r>
            <a:r>
              <a:rPr lang="en-IN" dirty="0" smtClean="0"/>
              <a:t>.</a:t>
            </a:r>
          </a:p>
          <a:p>
            <a:pPr fontAlgn="base"/>
            <a:endParaRPr lang="en-IN" dirty="0"/>
          </a:p>
          <a:p>
            <a:pPr fontAlgn="base"/>
            <a:r>
              <a:rPr lang="en-IN" dirty="0" smtClean="0"/>
              <a:t> </a:t>
            </a:r>
            <a:r>
              <a:rPr lang="en-IN" dirty="0"/>
              <a:t>This sporangial initial becomes enlarged and undergoes repeated mitotic division, thus 6-12 cells are formed. The cells are arranged in vertical row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714356"/>
            <a:ext cx="80010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/>
              <a:t>The </a:t>
            </a:r>
            <a:r>
              <a:rPr lang="en-IN" sz="2800" dirty="0"/>
              <a:t>cells then undergo several vertical divisions thus a multi- chambered structure is formed i.e., the </a:t>
            </a:r>
            <a:r>
              <a:rPr lang="en-IN" sz="2800" dirty="0" err="1"/>
              <a:t>pluri­locular</a:t>
            </a:r>
            <a:r>
              <a:rPr lang="en-IN" sz="2800" dirty="0"/>
              <a:t> </a:t>
            </a:r>
            <a:r>
              <a:rPr lang="en-IN" sz="2800" dirty="0" smtClean="0"/>
              <a:t>sporangium. </a:t>
            </a:r>
          </a:p>
          <a:p>
            <a:endParaRPr lang="en-IN" sz="2800" dirty="0"/>
          </a:p>
          <a:p>
            <a:r>
              <a:rPr lang="en-IN" sz="2800" dirty="0" smtClean="0"/>
              <a:t>There </a:t>
            </a:r>
            <a:r>
              <a:rPr lang="en-IN" sz="2800" dirty="0"/>
              <a:t>is no reduction division during the formation of zoospore in </a:t>
            </a:r>
            <a:r>
              <a:rPr lang="en-IN" sz="2800" dirty="0" err="1"/>
              <a:t>plurilocular</a:t>
            </a:r>
            <a:r>
              <a:rPr lang="en-IN" sz="2800" dirty="0"/>
              <a:t> sporangium. So, each small cubical cells of </a:t>
            </a:r>
            <a:r>
              <a:rPr lang="en-IN" sz="2800" dirty="0" err="1"/>
              <a:t>plurilocular</a:t>
            </a:r>
            <a:r>
              <a:rPr lang="en-IN" sz="2800" dirty="0"/>
              <a:t> sporangium contains single diploid nucleus. Each unit then metamorphoses into a single, </a:t>
            </a:r>
            <a:r>
              <a:rPr lang="en-IN" sz="2800" dirty="0" err="1"/>
              <a:t>uninucleate</a:t>
            </a:r>
            <a:r>
              <a:rPr lang="en-IN" sz="2800" dirty="0"/>
              <a:t> (2n) and biflagellate </a:t>
            </a:r>
            <a:r>
              <a:rPr lang="en-IN" sz="2800" dirty="0" smtClean="0"/>
              <a:t>zoospore.</a:t>
            </a:r>
          </a:p>
          <a:p>
            <a:endParaRPr lang="en-IN" sz="2800" dirty="0"/>
          </a:p>
          <a:p>
            <a:r>
              <a:rPr lang="en-IN" sz="2800" dirty="0" smtClean="0"/>
              <a:t>The </a:t>
            </a:r>
            <a:r>
              <a:rPr lang="en-IN" sz="2800" dirty="0"/>
              <a:t>zoospores formed from </a:t>
            </a:r>
            <a:r>
              <a:rPr lang="en-IN" sz="2800" dirty="0" err="1"/>
              <a:t>plurilocular</a:t>
            </a:r>
            <a:r>
              <a:rPr lang="en-IN" sz="2800" dirty="0"/>
              <a:t> sporangia are alike with the zoospores i.e., </a:t>
            </a:r>
            <a:r>
              <a:rPr lang="en-IN" sz="2800" dirty="0" err="1"/>
              <a:t>zoomeiospores</a:t>
            </a:r>
            <a:r>
              <a:rPr lang="en-IN" sz="2800" dirty="0"/>
              <a:t> developed in </a:t>
            </a:r>
            <a:r>
              <a:rPr lang="en-IN" sz="2800" dirty="0" err="1"/>
              <a:t>unilocular</a:t>
            </a:r>
            <a:r>
              <a:rPr lang="en-IN" sz="2800" dirty="0"/>
              <a:t> sporan­gia but are diploid</a:t>
            </a:r>
            <a:r>
              <a:rPr lang="en-IN" sz="2800" dirty="0" smtClean="0"/>
              <a:t>.</a:t>
            </a:r>
          </a:p>
          <a:p>
            <a:endParaRPr lang="en-IN" sz="2000" dirty="0"/>
          </a:p>
          <a:p>
            <a:r>
              <a:rPr lang="en-IN" sz="2000" dirty="0" smtClean="0"/>
              <a:t> </a:t>
            </a:r>
            <a:endParaRPr lang="en-IN" sz="2000" dirty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500042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The zoospores of </a:t>
            </a:r>
            <a:r>
              <a:rPr lang="en-IN" sz="2400" dirty="0" err="1" smtClean="0"/>
              <a:t>plurilocular</a:t>
            </a:r>
            <a:r>
              <a:rPr lang="en-IN" sz="2400" dirty="0" smtClean="0"/>
              <a:t> sporangia liberate through apical or lateral aperture and on germination they pro­duce the </a:t>
            </a:r>
            <a:r>
              <a:rPr lang="en-IN" sz="2400" dirty="0" err="1" smtClean="0"/>
              <a:t>sporophytic</a:t>
            </a:r>
            <a:r>
              <a:rPr lang="en-IN" sz="2400" dirty="0" smtClean="0"/>
              <a:t> (2n) plant.</a:t>
            </a:r>
          </a:p>
          <a:p>
            <a:endParaRPr lang="en-IN" sz="2400" dirty="0"/>
          </a:p>
          <a:p>
            <a:r>
              <a:rPr lang="en-IN" sz="2400" dirty="0" smtClean="0"/>
              <a:t> </a:t>
            </a:r>
            <a:r>
              <a:rPr lang="en-IN" sz="2400" dirty="0"/>
              <a:t>They develop initially like the </a:t>
            </a:r>
            <a:r>
              <a:rPr lang="en-IN" sz="2400" dirty="0" err="1"/>
              <a:t>unilocular</a:t>
            </a:r>
            <a:r>
              <a:rPr lang="en-IN" sz="2400" dirty="0"/>
              <a:t> sporan­gia, at the tip of short lateral branches. The apical cell enlarges and functions as sporangial initial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IN" sz="2400" dirty="0" smtClean="0"/>
              <a:t> </a:t>
            </a:r>
            <a:r>
              <a:rPr lang="en-IN" sz="2400" dirty="0"/>
              <a:t>This sporangial initial becomes enlarged and undergoes repeated mitotic division, thus 6-12 cells are formed. The cells are arranged in vertical row</a:t>
            </a:r>
            <a:endParaRPr lang="en-IN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evelopment of Multicolour Sporangium, Liberation of Zoospores and Zoosp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572428" cy="4833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714356"/>
            <a:ext cx="82868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cells then undergo several vertical divisions thus a multi- chambered structure is formed i.e., the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pluri­locular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sporangium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is no reduction division during the formation of zoospore in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plurilocular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sporangium. So, each small cubical cells of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plurilocular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sporangium contains single diploid nucleus. Each unit then metamorphoses into a single,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uninucleate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(2n) and biflagellate zoospore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3071810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The zoospores formed from </a:t>
            </a:r>
            <a:r>
              <a:rPr lang="en-IN" sz="2400" dirty="0" err="1"/>
              <a:t>plurilocular</a:t>
            </a:r>
            <a:r>
              <a:rPr lang="en-IN" sz="2400" dirty="0"/>
              <a:t> sporangia are alike with the zoospores i.e., </a:t>
            </a:r>
            <a:r>
              <a:rPr lang="en-IN" sz="2400" dirty="0" err="1"/>
              <a:t>zoomeiospores</a:t>
            </a:r>
            <a:r>
              <a:rPr lang="en-IN" sz="2400" dirty="0"/>
              <a:t> developed in </a:t>
            </a:r>
            <a:r>
              <a:rPr lang="en-IN" sz="2400" dirty="0" err="1"/>
              <a:t>unilocular</a:t>
            </a:r>
            <a:r>
              <a:rPr lang="en-IN" sz="2400" dirty="0"/>
              <a:t> sporan­gia but are diploid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IN" sz="2400" dirty="0" smtClean="0"/>
              <a:t>The </a:t>
            </a:r>
            <a:r>
              <a:rPr lang="en-IN" sz="2400" dirty="0"/>
              <a:t>zoospores of </a:t>
            </a:r>
            <a:r>
              <a:rPr lang="en-IN" sz="2400" dirty="0" err="1"/>
              <a:t>plurilocular</a:t>
            </a:r>
            <a:r>
              <a:rPr lang="en-IN" sz="2400" dirty="0"/>
              <a:t> sporangia liberate through apical </a:t>
            </a:r>
            <a:r>
              <a:rPr lang="en-IN" sz="2400" dirty="0" smtClean="0"/>
              <a:t>or </a:t>
            </a:r>
            <a:r>
              <a:rPr lang="en-IN" sz="2400" dirty="0"/>
              <a:t>lateral aperture and on germination they pro­duce the </a:t>
            </a:r>
            <a:r>
              <a:rPr lang="en-IN" sz="2400" dirty="0" err="1"/>
              <a:t>sporophytic</a:t>
            </a:r>
            <a:r>
              <a:rPr lang="en-IN" sz="2400" dirty="0"/>
              <a:t> (2n) plant.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57166"/>
            <a:ext cx="83582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The sexual reproduction is both </a:t>
            </a:r>
            <a:r>
              <a:rPr lang="en-IN" sz="2400" dirty="0" err="1"/>
              <a:t>isogamous</a:t>
            </a:r>
            <a:r>
              <a:rPr lang="en-IN" sz="2400" dirty="0"/>
              <a:t> and </a:t>
            </a:r>
            <a:r>
              <a:rPr lang="en-IN" sz="2400" dirty="0" err="1"/>
              <a:t>anisogamous</a:t>
            </a:r>
            <a:r>
              <a:rPr lang="en-IN" sz="2400" dirty="0"/>
              <a:t> type. </a:t>
            </a:r>
            <a:r>
              <a:rPr lang="en-IN" sz="2400" dirty="0" err="1" smtClean="0"/>
              <a:t>Oogamy</a:t>
            </a:r>
            <a:r>
              <a:rPr lang="en-IN" sz="2400" dirty="0" smtClean="0"/>
              <a:t> </a:t>
            </a:r>
            <a:r>
              <a:rPr lang="en-IN" sz="2400" dirty="0"/>
              <a:t>is absent. </a:t>
            </a:r>
            <a:r>
              <a:rPr lang="en-IN" sz="2400" dirty="0" err="1"/>
              <a:t>Anisogamy</a:t>
            </a:r>
            <a:r>
              <a:rPr lang="en-IN" sz="2400" dirty="0"/>
              <a:t> is very common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pPr fontAlgn="base"/>
            <a:r>
              <a:rPr lang="en-IN" sz="2400" dirty="0" smtClean="0"/>
              <a:t> </a:t>
            </a:r>
            <a:r>
              <a:rPr lang="en-IN" sz="2400" dirty="0" err="1"/>
              <a:t>Anisogamy</a:t>
            </a:r>
            <a:r>
              <a:rPr lang="en-IN" sz="2400" dirty="0"/>
              <a:t> may be of two types : morphological </a:t>
            </a:r>
            <a:r>
              <a:rPr lang="en-IN" sz="2400" dirty="0" err="1"/>
              <a:t>anisogamy</a:t>
            </a:r>
            <a:r>
              <a:rPr lang="en-IN" sz="2400" dirty="0"/>
              <a:t> (E. </a:t>
            </a:r>
            <a:r>
              <a:rPr lang="en-IN" sz="2400" dirty="0" err="1"/>
              <a:t>secundus</a:t>
            </a:r>
            <a:r>
              <a:rPr lang="en-IN" sz="2400" dirty="0"/>
              <a:t>) and physiological </a:t>
            </a:r>
            <a:r>
              <a:rPr lang="en-IN" sz="2400" dirty="0" err="1"/>
              <a:t>anisogamy</a:t>
            </a:r>
            <a:r>
              <a:rPr lang="en-IN" sz="2400" dirty="0"/>
              <a:t> (E. </a:t>
            </a:r>
            <a:r>
              <a:rPr lang="en-IN" sz="2400" dirty="0" err="1"/>
              <a:t>siliculosus</a:t>
            </a:r>
            <a:r>
              <a:rPr lang="en-IN" sz="2400" dirty="0"/>
              <a:t>). The gametes are produced inside the </a:t>
            </a:r>
            <a:r>
              <a:rPr lang="en-IN" sz="2400" dirty="0" err="1"/>
              <a:t>plurilocular</a:t>
            </a:r>
            <a:r>
              <a:rPr lang="en-IN" sz="2400" dirty="0"/>
              <a:t> </a:t>
            </a:r>
            <a:r>
              <a:rPr lang="en-IN" sz="2400" dirty="0" err="1"/>
              <a:t>gametangia</a:t>
            </a:r>
            <a:r>
              <a:rPr lang="en-IN" sz="2400" dirty="0"/>
              <a:t>, developed on haploid plants</a:t>
            </a:r>
            <a:r>
              <a:rPr lang="en-IN" sz="2400" dirty="0" smtClean="0"/>
              <a:t>.</a:t>
            </a:r>
          </a:p>
          <a:p>
            <a:pPr fontAlgn="base"/>
            <a:endParaRPr lang="en-IN" sz="2400" b="1" dirty="0"/>
          </a:p>
          <a:p>
            <a:pPr fontAlgn="base"/>
            <a:r>
              <a:rPr lang="en-IN" sz="2400" b="1" dirty="0" smtClean="0"/>
              <a:t> </a:t>
            </a:r>
            <a:r>
              <a:rPr lang="en-IN" sz="2400" b="1" dirty="0" err="1"/>
              <a:t>Plurilocular</a:t>
            </a:r>
            <a:r>
              <a:rPr lang="en-IN" sz="2400" b="1" dirty="0"/>
              <a:t> </a:t>
            </a:r>
            <a:r>
              <a:rPr lang="en-IN" sz="2400" b="1" dirty="0" err="1"/>
              <a:t>Gametangia</a:t>
            </a:r>
            <a:r>
              <a:rPr lang="en-IN" sz="2400" b="1" dirty="0"/>
              <a:t>:</a:t>
            </a:r>
            <a:endParaRPr lang="en-IN" sz="2400" dirty="0"/>
          </a:p>
          <a:p>
            <a:pPr fontAlgn="base"/>
            <a:r>
              <a:rPr lang="en-IN" sz="2400" dirty="0"/>
              <a:t>They are large, elongated, sessile or short stalked, </a:t>
            </a:r>
            <a:r>
              <a:rPr lang="en-IN" sz="2400" dirty="0" err="1"/>
              <a:t>multicellular</a:t>
            </a:r>
            <a:r>
              <a:rPr lang="en-IN" sz="2400" dirty="0"/>
              <a:t> structures </a:t>
            </a:r>
            <a:r>
              <a:rPr lang="en-IN" sz="2400" dirty="0" smtClean="0"/>
              <a:t>. </a:t>
            </a:r>
            <a:r>
              <a:rPr lang="en-IN" sz="2400" dirty="0"/>
              <a:t>Morphologically, both </a:t>
            </a:r>
            <a:r>
              <a:rPr lang="en-IN" sz="2400" dirty="0" err="1"/>
              <a:t>plurilocular</a:t>
            </a:r>
            <a:r>
              <a:rPr lang="en-IN" sz="2400" dirty="0"/>
              <a:t> </a:t>
            </a:r>
            <a:r>
              <a:rPr lang="en-IN" sz="2400" dirty="0" err="1"/>
              <a:t>gametangia</a:t>
            </a:r>
            <a:r>
              <a:rPr lang="en-IN" sz="2400" dirty="0"/>
              <a:t> and </a:t>
            </a:r>
            <a:r>
              <a:rPr lang="en-IN" sz="2400" dirty="0" err="1"/>
              <a:t>plurilocular</a:t>
            </a:r>
            <a:r>
              <a:rPr lang="en-IN" sz="2400" dirty="0"/>
              <a:t> spo­rangia are alike</a:t>
            </a:r>
            <a:r>
              <a:rPr lang="en-IN" sz="2400" dirty="0" smtClean="0"/>
              <a:t>.</a:t>
            </a:r>
          </a:p>
          <a:p>
            <a:pPr fontAlgn="base"/>
            <a:endParaRPr lang="en-IN" sz="2400" dirty="0"/>
          </a:p>
          <a:p>
            <a:pPr fontAlgn="base"/>
            <a:r>
              <a:rPr lang="en-IN" sz="2400" dirty="0" smtClean="0"/>
              <a:t> </a:t>
            </a:r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028343"/>
            <a:ext cx="807249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400" dirty="0" smtClean="0"/>
              <a:t>The </a:t>
            </a:r>
            <a:r>
              <a:rPr lang="en-IN" sz="2400" dirty="0" err="1" smtClean="0"/>
              <a:t>plurilocular</a:t>
            </a:r>
            <a:r>
              <a:rPr lang="en-IN" sz="2400" dirty="0" smtClean="0"/>
              <a:t> </a:t>
            </a:r>
            <a:r>
              <a:rPr lang="en-IN" sz="2400" dirty="0" err="1" smtClean="0"/>
              <a:t>gametangia</a:t>
            </a:r>
            <a:r>
              <a:rPr lang="en-IN" sz="2400" dirty="0" smtClean="0"/>
              <a:t> produce haploid gametes; on the other hand </a:t>
            </a:r>
            <a:r>
              <a:rPr lang="en-IN" sz="2400" dirty="0" err="1" smtClean="0"/>
              <a:t>plurilocular</a:t>
            </a:r>
            <a:r>
              <a:rPr lang="en-IN" sz="2400" dirty="0" smtClean="0"/>
              <a:t> sporangia produce diploid zoos­pores.</a:t>
            </a:r>
          </a:p>
          <a:p>
            <a:pPr fontAlgn="base"/>
            <a:endParaRPr lang="en-IN" sz="2400" dirty="0" smtClean="0"/>
          </a:p>
          <a:p>
            <a:pPr fontAlgn="base"/>
            <a:r>
              <a:rPr lang="en-IN" sz="2400" dirty="0" smtClean="0"/>
              <a:t> Though both are morphologically more or less alike, the gametes are slightly smaller in size than the zoospores. The development of </a:t>
            </a:r>
            <a:r>
              <a:rPr lang="en-IN" sz="2400" dirty="0" err="1" smtClean="0"/>
              <a:t>plurilocular</a:t>
            </a:r>
            <a:r>
              <a:rPr lang="en-IN" sz="2400" dirty="0" smtClean="0"/>
              <a:t> </a:t>
            </a:r>
            <a:r>
              <a:rPr lang="en-IN" sz="2400" dirty="0" err="1" smtClean="0"/>
              <a:t>gametangia</a:t>
            </a:r>
            <a:r>
              <a:rPr lang="en-IN" sz="2400" dirty="0" smtClean="0"/>
              <a:t> is alike with the deve­lopment of </a:t>
            </a:r>
            <a:r>
              <a:rPr lang="en-IN" sz="2400" dirty="0" err="1" smtClean="0"/>
              <a:t>plurilocular</a:t>
            </a:r>
            <a:r>
              <a:rPr lang="en-IN" sz="2400" dirty="0" smtClean="0"/>
              <a:t> sporangia. </a:t>
            </a:r>
          </a:p>
          <a:p>
            <a:pPr fontAlgn="base"/>
            <a:endParaRPr lang="en-IN" sz="2400" dirty="0" smtClean="0"/>
          </a:p>
          <a:p>
            <a:pPr fontAlgn="base"/>
            <a:r>
              <a:rPr lang="en-IN" sz="2400" dirty="0" smtClean="0"/>
              <a:t>The gametes are liberated from the </a:t>
            </a:r>
            <a:r>
              <a:rPr lang="en-IN" sz="2400" dirty="0" err="1" smtClean="0"/>
              <a:t>gametan­gia</a:t>
            </a:r>
            <a:r>
              <a:rPr lang="en-IN" sz="2400" dirty="0" smtClean="0"/>
              <a:t> following the same procedure as that of zoospore liberation from the </a:t>
            </a:r>
            <a:r>
              <a:rPr lang="en-IN" sz="2400" dirty="0" err="1" smtClean="0"/>
              <a:t>plurilocular</a:t>
            </a:r>
            <a:r>
              <a:rPr lang="en-IN" sz="2400" dirty="0" smtClean="0"/>
              <a:t> sporan­gia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biologydiscussion.com/wp-content/uploads/2016/08/clip_image010-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42955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5011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IN" sz="2800" b="1" dirty="0" smtClean="0">
                <a:solidFill>
                  <a:srgbClr val="C00000"/>
                </a:solidFill>
              </a:rPr>
              <a:t>Occurrence </a:t>
            </a:r>
            <a:r>
              <a:rPr lang="en-IN" sz="2800" b="1" dirty="0">
                <a:solidFill>
                  <a:srgbClr val="C00000"/>
                </a:solidFill>
              </a:rPr>
              <a:t>of </a:t>
            </a:r>
            <a:r>
              <a:rPr lang="en-IN" sz="2800" b="1" dirty="0" err="1">
                <a:solidFill>
                  <a:srgbClr val="C00000"/>
                </a:solidFill>
              </a:rPr>
              <a:t>Ectocarpus</a:t>
            </a:r>
            <a:r>
              <a:rPr lang="en-IN" sz="2800" b="1" dirty="0">
                <a:solidFill>
                  <a:srgbClr val="C00000"/>
                </a:solidFill>
              </a:rPr>
              <a:t>:</a:t>
            </a:r>
          </a:p>
          <a:p>
            <a:pPr algn="just" fontAlgn="base"/>
            <a:r>
              <a:rPr lang="en-IN" sz="2800" dirty="0"/>
              <a:t>Different species of the genus </a:t>
            </a:r>
            <a:r>
              <a:rPr lang="en-IN" sz="2800" dirty="0" err="1"/>
              <a:t>Ectocarpus</a:t>
            </a:r>
            <a:r>
              <a:rPr lang="en-IN" sz="2800" dirty="0"/>
              <a:t> (Cr. </a:t>
            </a:r>
            <a:r>
              <a:rPr lang="en-IN" sz="2800" dirty="0" err="1"/>
              <a:t>ekos</a:t>
            </a:r>
            <a:r>
              <a:rPr lang="en-IN" sz="2800" dirty="0"/>
              <a:t> — external and </a:t>
            </a:r>
            <a:r>
              <a:rPr lang="en-IN" sz="2800" dirty="0" err="1"/>
              <a:t>kapos</a:t>
            </a:r>
            <a:r>
              <a:rPr lang="en-IN" sz="2800" dirty="0"/>
              <a:t> — fruit) is found throughout the world, out of which 16 species are found in India</a:t>
            </a:r>
            <a:r>
              <a:rPr lang="en-IN" sz="2800" dirty="0" smtClean="0"/>
              <a:t>.</a:t>
            </a:r>
          </a:p>
          <a:p>
            <a:pPr algn="just" fontAlgn="base"/>
            <a:endParaRPr lang="en-IN" sz="2800" dirty="0">
              <a:solidFill>
                <a:srgbClr val="C00000"/>
              </a:solidFill>
            </a:endParaRPr>
          </a:p>
          <a:p>
            <a:pPr algn="just" fontAlgn="base"/>
            <a:r>
              <a:rPr lang="en-IN" sz="2800" dirty="0" smtClean="0">
                <a:solidFill>
                  <a:srgbClr val="C00000"/>
                </a:solidFill>
              </a:rPr>
              <a:t> </a:t>
            </a:r>
            <a:r>
              <a:rPr lang="en-IN" sz="2800" dirty="0"/>
              <a:t>They grow in marine habitat, either free-floating, epiphytes (on other sea plants) or lithophytes (on rocks). They are commonly available in both tropical and temperate seas</a:t>
            </a:r>
            <a:r>
              <a:rPr lang="en-IN" sz="2800" dirty="0" smtClean="0">
                <a:solidFill>
                  <a:srgbClr val="C00000"/>
                </a:solidFill>
              </a:rPr>
              <a:t>.</a:t>
            </a:r>
          </a:p>
          <a:p>
            <a:pPr algn="just" fontAlgn="base"/>
            <a:r>
              <a:rPr lang="en-IN" sz="2800" dirty="0" smtClean="0">
                <a:solidFill>
                  <a:srgbClr val="C00000"/>
                </a:solidFill>
              </a:rPr>
              <a:t> </a:t>
            </a:r>
            <a:r>
              <a:rPr lang="en-IN" sz="2800" dirty="0">
                <a:solidFill>
                  <a:srgbClr val="C00000"/>
                </a:solidFill>
              </a:rPr>
              <a:t>In India they are commonly found in the western coast</a:t>
            </a:r>
            <a:r>
              <a:rPr lang="en-IN" sz="2800" dirty="0" smtClean="0">
                <a:solidFill>
                  <a:srgbClr val="C00000"/>
                </a:solidFill>
              </a:rPr>
              <a:t>.</a:t>
            </a:r>
            <a:r>
              <a:rPr lang="en-IN" sz="2800" dirty="0">
                <a:solidFill>
                  <a:srgbClr val="C00000"/>
                </a:solidFill>
              </a:rPr>
              <a:t> Species like </a:t>
            </a:r>
            <a:r>
              <a:rPr lang="en-IN" sz="2800" dirty="0">
                <a:solidFill>
                  <a:srgbClr val="002060"/>
                </a:solidFill>
              </a:rPr>
              <a:t>E. </a:t>
            </a:r>
            <a:r>
              <a:rPr lang="en-IN" sz="2800" dirty="0" err="1">
                <a:solidFill>
                  <a:srgbClr val="002060"/>
                </a:solidFill>
              </a:rPr>
              <a:t>spongiosus</a:t>
            </a:r>
            <a:r>
              <a:rPr lang="en-IN" sz="2800" dirty="0">
                <a:solidFill>
                  <a:srgbClr val="002060"/>
                </a:solidFill>
              </a:rPr>
              <a:t> and E. </a:t>
            </a:r>
            <a:r>
              <a:rPr lang="en-IN" sz="2800" dirty="0" err="1">
                <a:solidFill>
                  <a:srgbClr val="002060"/>
                </a:solidFill>
              </a:rPr>
              <a:t>conigerare</a:t>
            </a:r>
            <a:r>
              <a:rPr lang="en-IN" sz="2800" dirty="0">
                <a:solidFill>
                  <a:srgbClr val="002060"/>
                </a:solidFill>
              </a:rPr>
              <a:t> are free-floating, E. </a:t>
            </a:r>
            <a:r>
              <a:rPr lang="en-IN" sz="2800" dirty="0" err="1">
                <a:solidFill>
                  <a:srgbClr val="002060"/>
                </a:solidFill>
              </a:rPr>
              <a:t>breviarticulatus</a:t>
            </a:r>
            <a:r>
              <a:rPr lang="en-IN" sz="2800" dirty="0">
                <a:solidFill>
                  <a:srgbClr val="002060"/>
                </a:solidFill>
              </a:rPr>
              <a:t> and E. </a:t>
            </a:r>
            <a:r>
              <a:rPr lang="en-IN" sz="2800" dirty="0" err="1">
                <a:solidFill>
                  <a:srgbClr val="002060"/>
                </a:solidFill>
              </a:rPr>
              <a:t>coniferus</a:t>
            </a:r>
            <a:r>
              <a:rPr lang="en-IN" sz="2800" dirty="0">
                <a:solidFill>
                  <a:srgbClr val="002060"/>
                </a:solidFill>
              </a:rPr>
              <a:t> </a:t>
            </a:r>
            <a:r>
              <a:rPr lang="en-IN" sz="2800" dirty="0">
                <a:solidFill>
                  <a:srgbClr val="C00000"/>
                </a:solidFill>
              </a:rPr>
              <a:t>grow on larger algae like </a:t>
            </a:r>
            <a:r>
              <a:rPr lang="en-IN" sz="2800" dirty="0" err="1">
                <a:solidFill>
                  <a:srgbClr val="C00000"/>
                </a:solidFill>
              </a:rPr>
              <a:t>Laminaria</a:t>
            </a:r>
            <a:r>
              <a:rPr lang="en-IN" sz="2800" dirty="0">
                <a:solidFill>
                  <a:srgbClr val="C00000"/>
                </a:solidFill>
              </a:rPr>
              <a:t> and </a:t>
            </a:r>
            <a:r>
              <a:rPr lang="en-IN" sz="2800" dirty="0" err="1">
                <a:solidFill>
                  <a:srgbClr val="C00000"/>
                </a:solidFill>
              </a:rPr>
              <a:t>Fucus</a:t>
            </a:r>
            <a:r>
              <a:rPr lang="en-IN" sz="2800" dirty="0">
                <a:solidFill>
                  <a:srgbClr val="C00000"/>
                </a:solidFill>
              </a:rPr>
              <a:t> as epiphytes. E. </a:t>
            </a:r>
            <a:r>
              <a:rPr lang="en-IN" sz="2800" dirty="0" err="1">
                <a:solidFill>
                  <a:srgbClr val="C00000"/>
                </a:solidFill>
              </a:rPr>
              <a:t>dermonematis</a:t>
            </a:r>
            <a:r>
              <a:rPr lang="en-IN" sz="2800" dirty="0">
                <a:solidFill>
                  <a:srgbClr val="C00000"/>
                </a:solidFill>
              </a:rPr>
              <a:t> is </a:t>
            </a:r>
            <a:r>
              <a:rPr lang="en-IN" sz="2800" dirty="0" err="1">
                <a:solidFill>
                  <a:srgbClr val="C00000"/>
                </a:solidFill>
              </a:rPr>
              <a:t>endophytic</a:t>
            </a:r>
            <a:r>
              <a:rPr lang="en-IN" sz="2800" dirty="0">
                <a:solidFill>
                  <a:srgbClr val="C00000"/>
                </a:solidFill>
              </a:rPr>
              <a:t> and E. </a:t>
            </a:r>
            <a:r>
              <a:rPr lang="en-IN" sz="2800" dirty="0" err="1">
                <a:solidFill>
                  <a:srgbClr val="C00000"/>
                </a:solidFill>
              </a:rPr>
              <a:t>fasciculatus</a:t>
            </a:r>
            <a:r>
              <a:rPr lang="en-IN" sz="2800" dirty="0">
                <a:solidFill>
                  <a:srgbClr val="C00000"/>
                </a:solidFill>
              </a:rPr>
              <a:t> is an </a:t>
            </a:r>
            <a:r>
              <a:rPr lang="en-IN" sz="2800" dirty="0" err="1">
                <a:solidFill>
                  <a:srgbClr val="C00000"/>
                </a:solidFill>
              </a:rPr>
              <a:t>epizoic</a:t>
            </a:r>
            <a:r>
              <a:rPr lang="en-IN" sz="2800" dirty="0">
                <a:solidFill>
                  <a:srgbClr val="C00000"/>
                </a:solidFill>
              </a:rPr>
              <a:t> species, grows on the fins of fishes.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71480"/>
            <a:ext cx="821537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Fertilisation:</a:t>
            </a:r>
            <a:endParaRPr lang="en-IN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n-IN" sz="2400" dirty="0"/>
              <a:t>Majority of the species show physiological </a:t>
            </a:r>
            <a:r>
              <a:rPr lang="en-IN" sz="2400" dirty="0" err="1"/>
              <a:t>anisogamy</a:t>
            </a:r>
            <a:r>
              <a:rPr lang="en-IN" sz="2400" dirty="0"/>
              <a:t> (Fritsch, 1945), but morphological </a:t>
            </a:r>
            <a:r>
              <a:rPr lang="en-IN" sz="2400" dirty="0" err="1"/>
              <a:t>anisogamy</a:t>
            </a:r>
            <a:r>
              <a:rPr lang="en-IN" sz="2400" dirty="0"/>
              <a:t> is observed in E. </a:t>
            </a:r>
            <a:r>
              <a:rPr lang="en-IN" sz="2400" dirty="0" err="1"/>
              <a:t>secundus</a:t>
            </a:r>
            <a:r>
              <a:rPr lang="en-IN" sz="2400" dirty="0"/>
              <a:t>. In physiological </a:t>
            </a:r>
            <a:r>
              <a:rPr lang="en-IN" sz="2400" dirty="0" err="1"/>
              <a:t>anisogamy</a:t>
            </a:r>
            <a:r>
              <a:rPr lang="en-IN" sz="2400" dirty="0"/>
              <a:t> both the uniting gametes are morphologically similar but in morphological </a:t>
            </a:r>
            <a:r>
              <a:rPr lang="en-IN" sz="2400" dirty="0" err="1"/>
              <a:t>anisogamy</a:t>
            </a:r>
            <a:r>
              <a:rPr lang="en-IN" sz="2400" dirty="0"/>
              <a:t> female gamete is larger than the male gametes</a:t>
            </a:r>
            <a:r>
              <a:rPr lang="en-IN" sz="2400" dirty="0" smtClean="0"/>
              <a:t>.</a:t>
            </a:r>
          </a:p>
          <a:p>
            <a:pPr fontAlgn="base"/>
            <a:endParaRPr lang="en-IN" sz="2400" dirty="0"/>
          </a:p>
          <a:p>
            <a:pPr fontAlgn="base"/>
            <a:r>
              <a:rPr lang="en-IN" sz="2400" dirty="0" smtClean="0"/>
              <a:t> </a:t>
            </a:r>
            <a:r>
              <a:rPr lang="en-IN" sz="2400" dirty="0"/>
              <a:t>During fertilisation, many male gametes encircle the female gamete and get entangled by the anterior large flagellum. This stage is called clump formation </a:t>
            </a:r>
            <a:r>
              <a:rPr lang="en-IN" sz="2400" dirty="0" smtClean="0"/>
              <a:t>.</a:t>
            </a:r>
          </a:p>
          <a:p>
            <a:pPr fontAlgn="base"/>
            <a:endParaRPr lang="en-IN" sz="2400" dirty="0"/>
          </a:p>
          <a:p>
            <a:pPr fontAlgn="base"/>
            <a:r>
              <a:rPr lang="en-IN" sz="2400" dirty="0" smtClean="0"/>
              <a:t>Out </a:t>
            </a:r>
            <a:r>
              <a:rPr lang="en-IN" sz="2400" dirty="0"/>
              <a:t>of many, only one male gamete fuses with the female gamete </a:t>
            </a:r>
            <a:r>
              <a:rPr lang="en-IN" sz="2400" dirty="0" smtClean="0"/>
              <a:t>and </a:t>
            </a:r>
            <a:r>
              <a:rPr lang="en-IN" sz="2400" dirty="0"/>
              <a:t>the remaining gametes go astray and gradually get destroyed</a:t>
            </a:r>
            <a:r>
              <a:rPr lang="en-IN" sz="2400" dirty="0" smtClean="0"/>
              <a:t>.</a:t>
            </a:r>
          </a:p>
          <a:p>
            <a:pPr fontAlgn="base"/>
            <a:endParaRPr lang="en-IN" sz="2400" dirty="0"/>
          </a:p>
          <a:p>
            <a:pPr fontAlgn="base"/>
            <a:r>
              <a:rPr lang="en-IN" sz="2400" dirty="0"/>
              <a:t>The uniting gametes then form </a:t>
            </a:r>
            <a:r>
              <a:rPr lang="en-IN" sz="2400" dirty="0" smtClean="0"/>
              <a:t>zygote, </a:t>
            </a:r>
            <a:r>
              <a:rPr lang="en-IN" sz="2400" dirty="0"/>
              <a:t>through </a:t>
            </a:r>
            <a:r>
              <a:rPr lang="en-IN" sz="2400" dirty="0" err="1"/>
              <a:t>plasmogamy</a:t>
            </a:r>
            <a:r>
              <a:rPr lang="en-IN" sz="2400" dirty="0"/>
              <a:t> and </a:t>
            </a:r>
            <a:r>
              <a:rPr lang="en-IN" sz="2400" dirty="0" err="1"/>
              <a:t>karyo</a:t>
            </a:r>
            <a:r>
              <a:rPr lang="en-IN" sz="2400" dirty="0"/>
              <a:t>- gamy.</a:t>
            </a:r>
          </a:p>
          <a:p>
            <a:pPr fontAlgn="base"/>
            <a:endParaRPr lang="en-IN" sz="2400" dirty="0" smtClean="0"/>
          </a:p>
          <a:p>
            <a:pPr fontAlgn="base"/>
            <a:endParaRPr lang="en-IN" dirty="0"/>
          </a:p>
          <a:p>
            <a:pPr fontAlgn="base"/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571480"/>
            <a:ext cx="835824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Germination of Zygote:</a:t>
            </a:r>
            <a:endParaRPr lang="en-IN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n-IN" sz="2800" dirty="0"/>
              <a:t>The zygote under­goes germination without any reduction division and rest. On germination it develops into a </a:t>
            </a:r>
            <a:r>
              <a:rPr lang="en-IN" sz="2800" dirty="0" err="1"/>
              <a:t>sporophytic</a:t>
            </a:r>
            <a:r>
              <a:rPr lang="en-IN" sz="2800" dirty="0"/>
              <a:t> (2n) plant. The </a:t>
            </a:r>
            <a:r>
              <a:rPr lang="en-IN" sz="2800" dirty="0" err="1"/>
              <a:t>sporophytic</a:t>
            </a:r>
            <a:r>
              <a:rPr lang="en-IN" sz="2800" dirty="0"/>
              <a:t> plant again develops </a:t>
            </a:r>
            <a:r>
              <a:rPr lang="en-IN" sz="2800" dirty="0" err="1"/>
              <a:t>unilocular</a:t>
            </a:r>
            <a:r>
              <a:rPr lang="en-IN" sz="2800" dirty="0"/>
              <a:t> and </a:t>
            </a:r>
            <a:r>
              <a:rPr lang="en-IN" sz="2800" dirty="0" err="1"/>
              <a:t>plurilocular</a:t>
            </a:r>
            <a:r>
              <a:rPr lang="en-IN" sz="2800" dirty="0"/>
              <a:t> sporangia</a:t>
            </a:r>
            <a:r>
              <a:rPr lang="en-IN" sz="2800" dirty="0" smtClean="0"/>
              <a:t>.</a:t>
            </a:r>
            <a:r>
              <a:rPr lang="en-IN" sz="2800" b="1" dirty="0"/>
              <a:t> </a:t>
            </a:r>
            <a:endParaRPr lang="en-IN" sz="2800" b="1" dirty="0" smtClean="0"/>
          </a:p>
          <a:p>
            <a:pPr fontAlgn="base"/>
            <a:endParaRPr lang="en-IN" sz="2800" b="1" dirty="0"/>
          </a:p>
          <a:p>
            <a:pPr fontAlgn="base"/>
            <a:r>
              <a:rPr lang="en-IN" sz="2800" b="1" dirty="0" smtClean="0"/>
              <a:t>Common </a:t>
            </a:r>
            <a:r>
              <a:rPr lang="en-IN" sz="2800" b="1" dirty="0"/>
              <a:t>Indian species:</a:t>
            </a:r>
            <a:endParaRPr lang="en-IN" sz="2800" dirty="0"/>
          </a:p>
          <a:p>
            <a:pPr fontAlgn="base"/>
            <a:r>
              <a:rPr lang="en-IN" sz="2800" dirty="0" err="1"/>
              <a:t>Ectocarpus</a:t>
            </a:r>
            <a:r>
              <a:rPr lang="en-IN" sz="2800" dirty="0"/>
              <a:t> </a:t>
            </a:r>
            <a:r>
              <a:rPr lang="en-IN" sz="2800" dirty="0" err="1"/>
              <a:t>arabicus</a:t>
            </a:r>
            <a:r>
              <a:rPr lang="en-IN" sz="2800" dirty="0"/>
              <a:t>, E. </a:t>
            </a:r>
            <a:r>
              <a:rPr lang="en-IN" sz="2800" dirty="0" err="1"/>
              <a:t>filife</a:t>
            </a:r>
            <a:r>
              <a:rPr lang="en-IN" sz="2800" dirty="0"/>
              <a:t>, E. </a:t>
            </a:r>
            <a:r>
              <a:rPr lang="en-IN" sz="2800" dirty="0" err="1"/>
              <a:t>enhali</a:t>
            </a:r>
            <a:r>
              <a:rPr lang="en-IN" sz="2800" dirty="0"/>
              <a:t>, E. </a:t>
            </a:r>
            <a:r>
              <a:rPr lang="en-IN" sz="2800" dirty="0" err="1"/>
              <a:t>coniger</a:t>
            </a:r>
            <a:r>
              <a:rPr lang="en-IN" sz="2800" dirty="0"/>
              <a:t>, E. </a:t>
            </a:r>
            <a:r>
              <a:rPr lang="en-IN" sz="2800" dirty="0" err="1"/>
              <a:t>zeylanicus</a:t>
            </a:r>
            <a:r>
              <a:rPr lang="en-IN" sz="2800" dirty="0"/>
              <a:t>, E. </a:t>
            </a:r>
            <a:r>
              <a:rPr lang="en-IN" sz="2800" dirty="0" err="1"/>
              <a:t>rhodochortonoides</a:t>
            </a:r>
            <a:r>
              <a:rPr lang="en-IN" sz="2800" dirty="0"/>
              <a:t> etc</a:t>
            </a:r>
            <a:r>
              <a:rPr lang="en-IN" sz="2800" dirty="0" smtClean="0"/>
              <a:t>.</a:t>
            </a:r>
          </a:p>
          <a:p>
            <a:pPr fontAlgn="base"/>
            <a:endParaRPr lang="en-IN" sz="2800" b="1" dirty="0"/>
          </a:p>
          <a:p>
            <a:pPr fontAlgn="base"/>
            <a:r>
              <a:rPr lang="en-IN" sz="2800" b="1" dirty="0" smtClean="0"/>
              <a:t> </a:t>
            </a:r>
            <a:r>
              <a:rPr lang="e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</a:t>
            </a:r>
            <a:r>
              <a:rPr lang="en-I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Ectocarpus</a:t>
            </a:r>
            <a:endPara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n-IN" dirty="0" smtClean="0"/>
          </a:p>
          <a:p>
            <a:pPr fontAlgn="base"/>
            <a:endParaRPr lang="en-IN" dirty="0"/>
          </a:p>
          <a:p>
            <a:pPr fontAlgn="base"/>
            <a:endParaRPr lang="en-IN" dirty="0"/>
          </a:p>
          <a:p>
            <a:pPr fontAlgn="base"/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ife Cycle of Ectocarpus 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78674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raphic Life Cycle of Ecotcarpus 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7072362" cy="5086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Phycokey - Ectocarpu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5844" name="Picture 4" descr="https://1.bp.blogspot.com/-IWzxnJvekz4/XBNLnihsqGI/AAAAAAAAAOI/umynwIa_DcsOHLccRsJllGQWH65d4IbLwCLcBGAs/s1600/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21523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714356"/>
            <a:ext cx="82153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3200" b="1" u="sng" dirty="0">
                <a:solidFill>
                  <a:srgbClr val="C00000"/>
                </a:solidFill>
              </a:rPr>
              <a:t>Plant Body of </a:t>
            </a:r>
            <a:r>
              <a:rPr lang="en-IN" sz="3200" b="1" u="sng" dirty="0" err="1">
                <a:solidFill>
                  <a:srgbClr val="C00000"/>
                </a:solidFill>
              </a:rPr>
              <a:t>Ectocarpus</a:t>
            </a:r>
            <a:r>
              <a:rPr lang="en-IN" sz="3200" b="1" u="sng" dirty="0" smtClean="0">
                <a:solidFill>
                  <a:srgbClr val="C00000"/>
                </a:solidFill>
              </a:rPr>
              <a:t>:-</a:t>
            </a:r>
            <a:endParaRPr lang="en-IN" sz="3200" b="1" u="sng" dirty="0">
              <a:solidFill>
                <a:srgbClr val="C00000"/>
              </a:solidFill>
            </a:endParaRPr>
          </a:p>
          <a:p>
            <a:pPr algn="just" fontAlgn="base"/>
            <a:r>
              <a:rPr lang="en-IN" sz="2800" dirty="0"/>
              <a:t>The plant body is filamentous and </a:t>
            </a:r>
            <a:r>
              <a:rPr lang="en-IN" sz="2800" dirty="0" err="1"/>
              <a:t>hetero­trichous</a:t>
            </a:r>
            <a:r>
              <a:rPr lang="en-IN" sz="2800" dirty="0"/>
              <a:t>, which is differentiated into prostrate and erect </a:t>
            </a:r>
            <a:r>
              <a:rPr lang="en-IN" sz="2800" dirty="0" smtClean="0"/>
              <a:t>systems.</a:t>
            </a:r>
          </a:p>
          <a:p>
            <a:pPr algn="just" fontAlgn="base"/>
            <a:endParaRPr lang="en-IN" sz="2800" dirty="0"/>
          </a:p>
          <a:p>
            <a:pPr algn="just" fontAlgn="base"/>
            <a:r>
              <a:rPr lang="en-IN" sz="2800" dirty="0" smtClean="0"/>
              <a:t> The </a:t>
            </a:r>
            <a:r>
              <a:rPr lang="en-IN" sz="2800" dirty="0"/>
              <a:t>prostrate system is profusely branched and attached with the substratum. Some species like E. </a:t>
            </a:r>
            <a:r>
              <a:rPr lang="en-IN" sz="2800" dirty="0" err="1"/>
              <a:t>filiferetc</a:t>
            </a:r>
            <a:r>
              <a:rPr lang="en-IN" sz="2800" dirty="0"/>
              <a:t>, develop </a:t>
            </a:r>
            <a:r>
              <a:rPr lang="en-IN" sz="2800" dirty="0" err="1"/>
              <a:t>multicellular</a:t>
            </a:r>
            <a:r>
              <a:rPr lang="en-IN" sz="2800" dirty="0"/>
              <a:t> hairs from the prostrate </a:t>
            </a:r>
            <a:r>
              <a:rPr lang="en-IN" sz="2800" dirty="0" smtClean="0"/>
              <a:t>system. </a:t>
            </a:r>
          </a:p>
          <a:p>
            <a:pPr algn="just" fontAlgn="base"/>
            <a:r>
              <a:rPr lang="en-IN" sz="2800" dirty="0" smtClean="0"/>
              <a:t>The </a:t>
            </a:r>
            <a:r>
              <a:rPr lang="en-IN" sz="2800" dirty="0"/>
              <a:t>erect system develops from the prostrate system which remains free-floating. It is much branched and well-developed. Both the main axis and branches are </a:t>
            </a:r>
            <a:r>
              <a:rPr lang="en-IN" sz="2800" dirty="0" err="1"/>
              <a:t>uniseriate</a:t>
            </a:r>
            <a:r>
              <a:rPr lang="en-IN" sz="2800" dirty="0"/>
              <a:t> (</a:t>
            </a:r>
            <a:r>
              <a:rPr lang="en-IN" sz="2800" dirty="0" err="1"/>
              <a:t>monosi</a:t>
            </a:r>
            <a:r>
              <a:rPr lang="en-IN" sz="2800" dirty="0"/>
              <a:t>- </a:t>
            </a:r>
            <a:r>
              <a:rPr lang="en-IN" sz="2800" dirty="0" err="1"/>
              <a:t>phohous</a:t>
            </a:r>
            <a:r>
              <a:rPr lang="en-IN" sz="2800" dirty="0"/>
              <a:t>), but the lower part may become </a:t>
            </a:r>
            <a:r>
              <a:rPr lang="en-IN" sz="2800" dirty="0" err="1"/>
              <a:t>multiseriate</a:t>
            </a:r>
            <a:r>
              <a:rPr lang="en-IN" sz="2800" dirty="0"/>
              <a:t> (</a:t>
            </a:r>
            <a:r>
              <a:rPr lang="en-IN" sz="2800" dirty="0" err="1"/>
              <a:t>polysiphonous</a:t>
            </a:r>
            <a:r>
              <a:rPr lang="en-IN" sz="2800" dirty="0"/>
              <a:t>) clue to longitudinal division e.g., E. </a:t>
            </a:r>
            <a:r>
              <a:rPr lang="en-IN" sz="2800" dirty="0" err="1"/>
              <a:t>geminifructus</a:t>
            </a:r>
            <a:r>
              <a:rPr lang="en-IN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714356"/>
            <a:ext cx="792961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IN" sz="2800" dirty="0">
                <a:solidFill>
                  <a:schemeClr val="tx2">
                    <a:lumMod val="75000"/>
                  </a:schemeClr>
                </a:solidFill>
              </a:rPr>
              <a:t>The prostrate system serves the function of anchorage with the substratum or on other plants and the erect system is photosynthetic and bears reproductive organs</a:t>
            </a:r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base"/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IN" sz="2800" dirty="0">
                <a:solidFill>
                  <a:schemeClr val="tx2">
                    <a:lumMod val="75000"/>
                  </a:schemeClr>
                </a:solidFill>
              </a:rPr>
              <a:t>apical part of each filament generally terminates into hairs.</a:t>
            </a:r>
          </a:p>
          <a:p>
            <a:pPr fontAlgn="base"/>
            <a:endParaRPr lang="en-IN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</a:rPr>
              <a:t>Two </a:t>
            </a:r>
            <a:r>
              <a:rPr lang="en-IN" sz="2800" dirty="0">
                <a:solidFill>
                  <a:schemeClr val="tx2">
                    <a:lumMod val="75000"/>
                  </a:schemeClr>
                </a:solidFill>
              </a:rPr>
              <a:t>types of plant bodies are differentiated genetically, one is haploid and other one is diploid. Both haploid and diploid plants are </a:t>
            </a:r>
            <a:r>
              <a:rPr lang="en-IN" sz="2800" dirty="0" err="1">
                <a:solidFill>
                  <a:srgbClr val="FF0000"/>
                </a:solidFill>
              </a:rPr>
              <a:t>morphogically</a:t>
            </a:r>
            <a:r>
              <a:rPr lang="en-IN" sz="2800" dirty="0">
                <a:solidFill>
                  <a:srgbClr val="FF0000"/>
                </a:solidFill>
              </a:rPr>
              <a:t> identical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00042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</a:t>
            </a:r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 </a:t>
            </a:r>
            <a:r>
              <a:rPr lang="en-I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Ectocarpus</a:t>
            </a:r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fontAlgn="base"/>
            <a:r>
              <a:rPr lang="en-IN" sz="2400" dirty="0"/>
              <a:t>The cells are rectangular or cylindrical </a:t>
            </a:r>
            <a:r>
              <a:rPr lang="en-IN" sz="2400" dirty="0" smtClean="0"/>
              <a:t>Cell </a:t>
            </a:r>
            <a:r>
              <a:rPr lang="en-IN" sz="2400" dirty="0"/>
              <a:t>wall is differentiated into outer </a:t>
            </a:r>
            <a:r>
              <a:rPr lang="en-IN" sz="2400" dirty="0" err="1"/>
              <a:t>pectic</a:t>
            </a:r>
            <a:r>
              <a:rPr lang="en-IN" sz="2400" dirty="0"/>
              <a:t> and inner cellulosic layers</a:t>
            </a:r>
            <a:r>
              <a:rPr lang="en-IN" sz="2400" dirty="0" smtClean="0"/>
              <a:t>.</a:t>
            </a:r>
          </a:p>
          <a:p>
            <a:pPr algn="just" fontAlgn="base"/>
            <a:endParaRPr lang="en-IN" sz="2400" dirty="0"/>
          </a:p>
          <a:p>
            <a:pPr algn="just" fontAlgn="base"/>
            <a:r>
              <a:rPr lang="en-IN" sz="2400" dirty="0" smtClean="0"/>
              <a:t> </a:t>
            </a:r>
            <a:r>
              <a:rPr lang="en-IN" sz="2400" dirty="0"/>
              <a:t>The characteris­tic gelatinous substance present in the cell wall is composed of </a:t>
            </a:r>
            <a:r>
              <a:rPr lang="en-IN" sz="2400" dirty="0" err="1">
                <a:solidFill>
                  <a:srgbClr val="FF0000"/>
                </a:solidFill>
              </a:rPr>
              <a:t>algin</a:t>
            </a:r>
            <a:r>
              <a:rPr lang="en-IN" sz="2400" dirty="0">
                <a:solidFill>
                  <a:srgbClr val="FF0000"/>
                </a:solidFill>
              </a:rPr>
              <a:t> and </a:t>
            </a:r>
            <a:r>
              <a:rPr lang="en-IN" sz="2400" dirty="0" err="1">
                <a:solidFill>
                  <a:srgbClr val="FF0000"/>
                </a:solidFill>
              </a:rPr>
              <a:t>fucoiden</a:t>
            </a:r>
            <a:r>
              <a:rPr lang="en-IN" sz="2400" dirty="0"/>
              <a:t>. Inner to the wall, cell membrane is present which encircles the </a:t>
            </a:r>
            <a:r>
              <a:rPr lang="en-IN" sz="2400" dirty="0" smtClean="0"/>
              <a:t>protoplast.</a:t>
            </a:r>
            <a:r>
              <a:rPr lang="en-IN" sz="2400" dirty="0"/>
              <a:t> </a:t>
            </a:r>
            <a:endParaRPr lang="en-IN" sz="2400" dirty="0" smtClean="0"/>
          </a:p>
          <a:p>
            <a:pPr algn="just" fontAlgn="base"/>
            <a:endParaRPr lang="en-IN" sz="2400" dirty="0"/>
          </a:p>
          <a:p>
            <a:pPr algn="just" fontAlgn="base"/>
            <a:r>
              <a:rPr lang="en-IN" sz="2400" dirty="0" smtClean="0"/>
              <a:t>The protoplast </a:t>
            </a:r>
            <a:r>
              <a:rPr lang="en-IN" sz="2400" dirty="0"/>
              <a:t>contains one central </a:t>
            </a:r>
            <a:r>
              <a:rPr lang="en-IN" sz="2400" dirty="0" smtClean="0"/>
              <a:t>nucleus </a:t>
            </a:r>
            <a:r>
              <a:rPr lang="en-IN" sz="2400" dirty="0"/>
              <a:t>and many </a:t>
            </a:r>
            <a:r>
              <a:rPr lang="en-IN" sz="2400" dirty="0" err="1"/>
              <a:t>chromatophores</a:t>
            </a:r>
            <a:r>
              <a:rPr lang="en-IN" sz="2400" dirty="0"/>
              <a:t>. </a:t>
            </a:r>
            <a:endParaRPr lang="en-IN" sz="2400" dirty="0" smtClean="0"/>
          </a:p>
          <a:p>
            <a:pPr algn="just" fontAlgn="base"/>
            <a:endParaRPr lang="en-IN" sz="2400" dirty="0"/>
          </a:p>
          <a:p>
            <a:pPr algn="just" fontAlgn="base"/>
            <a:r>
              <a:rPr lang="en-IN" sz="2400" dirty="0" smtClean="0"/>
              <a:t>The </a:t>
            </a:r>
            <a:r>
              <a:rPr lang="en-IN" sz="2400" dirty="0"/>
              <a:t>number and shape of </a:t>
            </a:r>
            <a:r>
              <a:rPr lang="en-IN" sz="2400" dirty="0" err="1"/>
              <a:t>chromatophore</a:t>
            </a:r>
            <a:r>
              <a:rPr lang="en-IN" sz="2400" dirty="0"/>
              <a:t> varies with species. They may be ribbon-shaped, band-shaped, discoid etc. and are associated with </a:t>
            </a:r>
            <a:r>
              <a:rPr lang="en-IN" sz="2400" dirty="0" err="1"/>
              <a:t>pyrenoids</a:t>
            </a:r>
            <a:r>
              <a:rPr lang="en-IN" sz="2400" dirty="0" smtClean="0"/>
              <a:t>.</a:t>
            </a:r>
            <a:r>
              <a:rPr lang="en-IN" sz="2400" dirty="0"/>
              <a:t> </a:t>
            </a:r>
            <a:endParaRPr lang="en-IN" sz="2400" dirty="0" smtClean="0"/>
          </a:p>
          <a:p>
            <a:pPr algn="just" fontAlgn="base"/>
            <a:endParaRPr lang="en-IN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571480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The photosynthetic pigments are chlorophyll a, chlorophyll c, 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β-</a:t>
            </a:r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carotene and </a:t>
            </a:r>
            <a:r>
              <a:rPr lang="en-IN" sz="2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fucoxanthin</a:t>
            </a:r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. </a:t>
            </a:r>
          </a:p>
          <a:p>
            <a:pPr algn="just" fontAlgn="base"/>
            <a:endParaRPr lang="en-IN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just" fontAlgn="base"/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The </a:t>
            </a:r>
            <a:r>
              <a:rPr lang="en-IN" sz="2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fucoxanthin</a:t>
            </a:r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masks the chlorophyll and gives the characteristic brown colouration.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The cytoplasm contains many vacuoles, which are called </a:t>
            </a:r>
            <a:r>
              <a:rPr lang="en-IN" sz="2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physodes</a:t>
            </a:r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.</a:t>
            </a:r>
          </a:p>
          <a:p>
            <a:pPr algn="just" fontAlgn="base"/>
            <a:endParaRPr lang="en-IN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just" fontAlgn="base"/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The </a:t>
            </a:r>
            <a:r>
              <a:rPr lang="en-IN" sz="2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physodes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contain </a:t>
            </a:r>
            <a:r>
              <a:rPr lang="en-IN" sz="2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polyphenols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probably function as </a:t>
            </a:r>
            <a:r>
              <a:rPr lang="en-IN" sz="2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lysosomes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. </a:t>
            </a:r>
            <a:endParaRPr lang="en-IN" sz="2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just" fontAlgn="base"/>
            <a:endParaRPr lang="en-IN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just" fontAlgn="base"/>
            <a:endParaRPr lang="en-IN" sz="2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just" fontAlgn="base"/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Morphologically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haploid and diploid vegetative filaments are almost alike, but the cells of haploid filaments are comparatively shorter in length than the diploid filaments.</a:t>
            </a:r>
            <a:endParaRPr lang="en-IN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864399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dirty="0" smtClean="0"/>
              <a:t> </a:t>
            </a:r>
            <a:r>
              <a:rPr lang="en-IN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</a:p>
          <a:p>
            <a:pPr fontAlgn="base"/>
            <a:endParaRPr lang="en-IN" sz="2800" dirty="0"/>
          </a:p>
          <a:p>
            <a:pPr fontAlgn="base"/>
            <a:r>
              <a:rPr lang="en-IN" sz="2800" dirty="0" smtClean="0"/>
              <a:t>The </a:t>
            </a:r>
            <a:r>
              <a:rPr lang="en-IN" sz="2800" dirty="0"/>
              <a:t>nature of growth varies with the region of plant body and also with species. The erect system shows intercalary, diffuse or </a:t>
            </a:r>
            <a:r>
              <a:rPr lang="en-IN" sz="2800" dirty="0" err="1"/>
              <a:t>trichothallic</a:t>
            </a:r>
            <a:r>
              <a:rPr lang="en-IN" sz="2800" dirty="0"/>
              <a:t> growth, whereas it is apical in prostrate system.</a:t>
            </a:r>
          </a:p>
          <a:p>
            <a:pPr fontAlgn="base"/>
            <a:r>
              <a:rPr lang="en-IN" sz="2800" b="1" dirty="0"/>
              <a:t>Features of </a:t>
            </a:r>
            <a:r>
              <a:rPr lang="en-IN" sz="2800" b="1" dirty="0" err="1"/>
              <a:t>Ectocarpus</a:t>
            </a:r>
            <a:r>
              <a:rPr lang="en-IN" sz="2800" b="1" dirty="0"/>
              <a:t>:</a:t>
            </a:r>
          </a:p>
          <a:p>
            <a:pPr fontAlgn="base"/>
            <a:r>
              <a:rPr lang="en-IN" sz="2800" dirty="0"/>
              <a:t>1. It is a marine brown alga, distributed throughout the temperate and tropical seas of the world.</a:t>
            </a:r>
          </a:p>
          <a:p>
            <a:pPr fontAlgn="base"/>
            <a:r>
              <a:rPr lang="en-IN" sz="2800" dirty="0"/>
              <a:t>2. Plant body is filamentous, much branched and </a:t>
            </a:r>
            <a:r>
              <a:rPr lang="en-IN" sz="2800" dirty="0" err="1"/>
              <a:t>heterotrichous</a:t>
            </a:r>
            <a:r>
              <a:rPr lang="en-IN" sz="2800" dirty="0"/>
              <a:t>, having basal rhizoids and well-developed branched erect system.</a:t>
            </a:r>
          </a:p>
          <a:p>
            <a:pPr fontAlgn="base"/>
            <a:r>
              <a:rPr lang="en-IN" sz="2800" dirty="0"/>
              <a:t>3. Both </a:t>
            </a:r>
            <a:r>
              <a:rPr lang="en-IN" sz="2800" dirty="0" err="1"/>
              <a:t>sporophytic</a:t>
            </a:r>
            <a:r>
              <a:rPr lang="en-IN" sz="2800" dirty="0"/>
              <a:t> and </a:t>
            </a:r>
            <a:r>
              <a:rPr lang="en-IN" sz="2800" dirty="0" err="1"/>
              <a:t>gametophytic</a:t>
            </a:r>
            <a:r>
              <a:rPr lang="en-IN" sz="2800" dirty="0"/>
              <a:t> plants are alike (isomorphic).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dirty="0"/>
              <a:t>4</a:t>
            </a:r>
            <a:r>
              <a:rPr lang="en-IN" sz="2800" dirty="0"/>
              <a:t>. The </a:t>
            </a:r>
            <a:r>
              <a:rPr lang="en-IN" sz="2800" dirty="0" err="1"/>
              <a:t>sporophytic</a:t>
            </a:r>
            <a:r>
              <a:rPr lang="en-IN" sz="2800" dirty="0"/>
              <a:t> plant bears both </a:t>
            </a:r>
            <a:r>
              <a:rPr lang="en-IN" sz="2800" dirty="0" err="1"/>
              <a:t>plurilo­cular</a:t>
            </a:r>
            <a:r>
              <a:rPr lang="en-IN" sz="2800" dirty="0"/>
              <a:t> and </a:t>
            </a:r>
            <a:r>
              <a:rPr lang="en-IN" sz="2800" dirty="0" err="1"/>
              <a:t>unilocular</a:t>
            </a:r>
            <a:r>
              <a:rPr lang="en-IN" sz="2800" dirty="0"/>
              <a:t> sporangia. The </a:t>
            </a:r>
            <a:r>
              <a:rPr lang="en-IN" sz="2800" dirty="0" err="1"/>
              <a:t>plurilo­cular</a:t>
            </a:r>
            <a:r>
              <a:rPr lang="en-IN" sz="2800" dirty="0"/>
              <a:t> sporangium produces zoospores (2n) through mitosis. </a:t>
            </a:r>
            <a:endParaRPr lang="en-IN" sz="2800" dirty="0" smtClean="0"/>
          </a:p>
          <a:p>
            <a:pPr fontAlgn="base"/>
            <a:endParaRPr lang="en-IN" sz="2800" dirty="0"/>
          </a:p>
          <a:p>
            <a:pPr fontAlgn="base"/>
            <a:r>
              <a:rPr lang="en-IN" sz="2800" dirty="0" smtClean="0"/>
              <a:t>They </a:t>
            </a:r>
            <a:r>
              <a:rPr lang="en-IN" sz="2800" dirty="0"/>
              <a:t>germinate to produce new diploid </a:t>
            </a:r>
            <a:r>
              <a:rPr lang="en-IN" sz="2800" dirty="0" err="1"/>
              <a:t>sporophytic</a:t>
            </a:r>
            <a:r>
              <a:rPr lang="en-IN" sz="2800" dirty="0"/>
              <a:t> plant. On the other hand, </a:t>
            </a:r>
            <a:r>
              <a:rPr lang="en-IN" sz="2800" dirty="0" err="1"/>
              <a:t>unilocular</a:t>
            </a:r>
            <a:r>
              <a:rPr lang="en-IN" sz="2800" dirty="0"/>
              <a:t> sporangium produces </a:t>
            </a:r>
            <a:r>
              <a:rPr lang="en-IN" sz="2800" dirty="0" err="1"/>
              <a:t>zoomeiospore</a:t>
            </a:r>
            <a:r>
              <a:rPr lang="en-IN" sz="2800" dirty="0"/>
              <a:t> through meiosis, followed by several mitotic divisions. </a:t>
            </a:r>
            <a:r>
              <a:rPr lang="en-IN" sz="2800" dirty="0" err="1"/>
              <a:t>Zoomeiospores</a:t>
            </a:r>
            <a:r>
              <a:rPr lang="en-IN" sz="2800" dirty="0"/>
              <a:t> on germination develop </a:t>
            </a:r>
            <a:r>
              <a:rPr lang="en-IN" sz="2800" dirty="0" err="1"/>
              <a:t>gametophytic</a:t>
            </a:r>
            <a:r>
              <a:rPr lang="en-IN" sz="2800" dirty="0"/>
              <a:t> plants</a:t>
            </a:r>
            <a:r>
              <a:rPr lang="en-IN" sz="2800" dirty="0" smtClean="0"/>
              <a:t>.</a:t>
            </a:r>
          </a:p>
          <a:p>
            <a:pPr fontAlgn="base"/>
            <a:endParaRPr lang="en-IN" sz="2800" dirty="0"/>
          </a:p>
          <a:p>
            <a:pPr fontAlgn="base"/>
            <a:r>
              <a:rPr lang="en-IN" sz="2800" dirty="0"/>
              <a:t>5. The </a:t>
            </a:r>
            <a:r>
              <a:rPr lang="en-IN" sz="2800" dirty="0" err="1"/>
              <a:t>gametophytic</a:t>
            </a:r>
            <a:r>
              <a:rPr lang="en-IN" sz="2800" dirty="0"/>
              <a:t> plants bear </a:t>
            </a:r>
            <a:r>
              <a:rPr lang="en-IN" sz="2800" dirty="0" err="1"/>
              <a:t>plurilocular</a:t>
            </a:r>
            <a:r>
              <a:rPr lang="en-IN" sz="2800" dirty="0"/>
              <a:t> </a:t>
            </a:r>
            <a:r>
              <a:rPr lang="en-IN" sz="2800" dirty="0" err="1"/>
              <a:t>gametangia</a:t>
            </a:r>
            <a:r>
              <a:rPr lang="en-IN" sz="2800" dirty="0"/>
              <a:t> (look similar to </a:t>
            </a:r>
            <a:r>
              <a:rPr lang="en-IN" sz="2800" dirty="0" err="1"/>
              <a:t>plurilocular</a:t>
            </a:r>
            <a:r>
              <a:rPr lang="en-IN" sz="2800" dirty="0"/>
              <a:t> spo­rangia) produce gametes.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428604"/>
            <a:ext cx="764386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IN" sz="2400" dirty="0" smtClean="0"/>
              <a:t>6. </a:t>
            </a:r>
            <a:r>
              <a:rPr lang="en-IN" sz="2400" dirty="0"/>
              <a:t>Sexual reproduction may be </a:t>
            </a:r>
            <a:r>
              <a:rPr lang="en-IN" sz="2400" dirty="0" err="1"/>
              <a:t>isogamous</a:t>
            </a:r>
            <a:r>
              <a:rPr lang="en-IN" sz="2400" dirty="0"/>
              <a:t>, </a:t>
            </a:r>
            <a:r>
              <a:rPr lang="en-IN" sz="2400" dirty="0" err="1"/>
              <a:t>anisogamous</a:t>
            </a:r>
            <a:r>
              <a:rPr lang="en-IN" sz="2400" dirty="0"/>
              <a:t> </a:t>
            </a:r>
            <a:r>
              <a:rPr lang="en-IN" sz="2400" dirty="0" smtClean="0">
                <a:solidFill>
                  <a:srgbClr val="C00000"/>
                </a:solidFill>
              </a:rPr>
              <a:t>but  </a:t>
            </a:r>
            <a:r>
              <a:rPr lang="en-IN" sz="2400" dirty="0" err="1" smtClean="0">
                <a:solidFill>
                  <a:srgbClr val="C00000"/>
                </a:solidFill>
              </a:rPr>
              <a:t>oogamous</a:t>
            </a:r>
            <a:r>
              <a:rPr lang="en-IN" sz="2400" dirty="0" smtClean="0">
                <a:solidFill>
                  <a:srgbClr val="C00000"/>
                </a:solidFill>
              </a:rPr>
              <a:t> absent  </a:t>
            </a:r>
            <a:r>
              <a:rPr lang="en-IN" sz="2400" dirty="0"/>
              <a:t>type. </a:t>
            </a:r>
            <a:r>
              <a:rPr lang="en-IN" sz="2400" dirty="0" smtClean="0"/>
              <a:t>Physiological </a:t>
            </a:r>
            <a:r>
              <a:rPr lang="en-IN" sz="2400" dirty="0" err="1"/>
              <a:t>anisogamy</a:t>
            </a:r>
            <a:r>
              <a:rPr lang="en-IN" sz="2400" dirty="0"/>
              <a:t> is very common</a:t>
            </a:r>
            <a:r>
              <a:rPr lang="en-IN" sz="2400" dirty="0" smtClean="0"/>
              <a:t>.</a:t>
            </a:r>
          </a:p>
          <a:p>
            <a:pPr algn="just" fontAlgn="base"/>
            <a:r>
              <a:rPr lang="en-IN" sz="2400" dirty="0" smtClean="0"/>
              <a:t>7</a:t>
            </a:r>
            <a:r>
              <a:rPr lang="en-IN" sz="2400" dirty="0"/>
              <a:t>. Direct germination of zygote results in the formation of a diploid </a:t>
            </a:r>
            <a:r>
              <a:rPr lang="en-IN" sz="2400" dirty="0" err="1"/>
              <a:t>sporophytic</a:t>
            </a:r>
            <a:r>
              <a:rPr lang="en-IN" sz="2400" dirty="0"/>
              <a:t> </a:t>
            </a:r>
            <a:r>
              <a:rPr lang="en-IN" sz="2400" dirty="0" smtClean="0"/>
              <a:t>plant.</a:t>
            </a:r>
            <a:r>
              <a:rPr lang="en-IN" sz="2400" b="1" dirty="0"/>
              <a:t> </a:t>
            </a:r>
            <a:endParaRPr lang="en-IN" sz="2400" b="1" dirty="0" smtClean="0"/>
          </a:p>
          <a:p>
            <a:pPr algn="just" fontAlgn="base"/>
            <a:endParaRPr lang="en-IN" sz="2400" b="1" dirty="0"/>
          </a:p>
          <a:p>
            <a:pPr algn="just" fontAlgn="base"/>
            <a:r>
              <a:rPr lang="en-IN" sz="2400" b="1" dirty="0" err="1" smtClean="0"/>
              <a:t>Ectocarpus</a:t>
            </a:r>
            <a:r>
              <a:rPr lang="en-IN" sz="2400" b="1" dirty="0" smtClean="0"/>
              <a:t> </a:t>
            </a:r>
            <a:r>
              <a:rPr lang="en-IN" sz="2400" b="1" dirty="0"/>
              <a:t>reproduces both asexually and sexually:</a:t>
            </a:r>
            <a:endParaRPr lang="en-IN" sz="2400" dirty="0"/>
          </a:p>
          <a:p>
            <a:pPr algn="just" fontAlgn="base"/>
            <a:endParaRPr lang="en-IN" sz="2400" b="1" dirty="0"/>
          </a:p>
          <a:p>
            <a:pPr algn="just" fontAlgn="base"/>
            <a:r>
              <a:rPr lang="en-IN" sz="2400" b="1" dirty="0" smtClean="0"/>
              <a:t>Asexual </a:t>
            </a:r>
            <a:r>
              <a:rPr lang="en-IN" sz="2400" b="1" dirty="0"/>
              <a:t>Reproduction:</a:t>
            </a:r>
            <a:endParaRPr lang="en-IN" sz="2400" dirty="0"/>
          </a:p>
          <a:p>
            <a:pPr algn="just" fontAlgn="base"/>
            <a:r>
              <a:rPr lang="en-IN" sz="2400" dirty="0"/>
              <a:t>It takes place by zoospores. The zoospores are biflagellate having one whiplash and other tinsel-type of flagellum. The diploid plant (2n) develops two types of sporangia. These are </a:t>
            </a:r>
            <a:r>
              <a:rPr lang="en-IN" sz="2400" dirty="0" err="1"/>
              <a:t>unilocular</a:t>
            </a:r>
            <a:r>
              <a:rPr lang="en-IN" sz="2400" dirty="0"/>
              <a:t> sporangia and </a:t>
            </a:r>
            <a:r>
              <a:rPr lang="en-IN" sz="2400" dirty="0" err="1"/>
              <a:t>pleurilocular</a:t>
            </a:r>
            <a:r>
              <a:rPr lang="en-IN" sz="2400" dirty="0"/>
              <a:t> or neutral sporangia (Fig. 3.11 OB, C). The </a:t>
            </a:r>
            <a:r>
              <a:rPr lang="en-IN" sz="2400" dirty="0" err="1"/>
              <a:t>unilocular</a:t>
            </a:r>
            <a:r>
              <a:rPr lang="en-IN" sz="2400" dirty="0"/>
              <a:t> sporangia develop haploid zoospores i.e., </a:t>
            </a:r>
            <a:r>
              <a:rPr lang="en-IN" sz="2400" dirty="0" err="1"/>
              <a:t>zoomeiospores</a:t>
            </a:r>
            <a:r>
              <a:rPr lang="en-IN" sz="2400" dirty="0"/>
              <a:t>, but the </a:t>
            </a:r>
            <a:r>
              <a:rPr lang="en-IN" sz="2400" dirty="0" err="1"/>
              <a:t>plurilo­cular</a:t>
            </a:r>
            <a:r>
              <a:rPr lang="en-IN" sz="2400" dirty="0"/>
              <a:t> sporangia develop diploid zoospores</a:t>
            </a:r>
            <a:r>
              <a:rPr lang="en-IN" sz="2000" dirty="0"/>
              <a:t>.</a:t>
            </a:r>
          </a:p>
          <a:p>
            <a:pPr fontAlgn="base"/>
            <a:endParaRPr lang="en-IN" sz="2000" dirty="0" smtClean="0"/>
          </a:p>
          <a:p>
            <a:pPr fontAlgn="base"/>
            <a:endParaRPr lang="en-IN" sz="2000" dirty="0"/>
          </a:p>
          <a:p>
            <a:pPr fontAlgn="base"/>
            <a:endParaRPr lang="en-IN" dirty="0" smtClean="0"/>
          </a:p>
          <a:p>
            <a:pPr fontAlgn="base"/>
            <a:endParaRPr lang="en-IN" dirty="0"/>
          </a:p>
          <a:p>
            <a:pPr fontAlgn="base"/>
            <a:endParaRPr lang="en-IN" dirty="0" smtClean="0"/>
          </a:p>
          <a:p>
            <a:pPr fontAlgn="base"/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</TotalTime>
  <Words>1251</Words>
  <Application>Microsoft Office PowerPoint</Application>
  <PresentationFormat>On-screen Show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Ectocarpus  Brown Algae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Ectocarpus  Brown Algae</dc:title>
  <dc:creator>acer</dc:creator>
  <cp:lastModifiedBy>acer</cp:lastModifiedBy>
  <cp:revision>15</cp:revision>
  <dcterms:created xsi:type="dcterms:W3CDTF">2022-01-19T06:25:12Z</dcterms:created>
  <dcterms:modified xsi:type="dcterms:W3CDTF">2022-01-19T07:48:25Z</dcterms:modified>
</cp:coreProperties>
</file>