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228600"/>
            <a:ext cx="6324600" cy="1371599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  <a:t>DSC 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  <a:t>Latur</a:t>
            </a:r>
            <a:br>
              <a:rPr lang="en-US" sz="3600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</a:br>
            <a:r>
              <a:rPr lang="en-US" sz="3600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  <a:t>Department of Physics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1905000"/>
            <a:ext cx="6096000" cy="3581400"/>
          </a:xfrm>
        </p:spPr>
        <p:txBody>
          <a:bodyPr>
            <a:normAutofit lnSpcReduction="10000"/>
          </a:bodyPr>
          <a:lstStyle/>
          <a:p>
            <a:pPr marL="114300" algn="ctr"/>
            <a:r>
              <a:rPr lang="en-US" sz="3500" b="1" dirty="0">
                <a:latin typeface="Bradley Hand ITC" pitchFamily="66" charset="0"/>
              </a:rPr>
              <a:t>M.Sc. </a:t>
            </a:r>
            <a:r>
              <a:rPr lang="en-US" sz="3500" dirty="0" smtClean="0">
                <a:latin typeface="Bradley Hand ITC" pitchFamily="66" charset="0"/>
              </a:rPr>
              <a:t>F. Y (Sem-I).</a:t>
            </a:r>
            <a:r>
              <a:rPr lang="en-US" sz="3500" b="1" dirty="0" smtClean="0">
                <a:latin typeface="Bradley Hand ITC" pitchFamily="66" charset="0"/>
              </a:rPr>
              <a:t> </a:t>
            </a:r>
          </a:p>
          <a:p>
            <a:pPr marL="114300" algn="ctr"/>
            <a:r>
              <a:rPr lang="en-US" sz="3500" b="1" dirty="0" smtClean="0">
                <a:latin typeface="Bradley Hand ITC" pitchFamily="66" charset="0"/>
              </a:rPr>
              <a:t>Lecture- </a:t>
            </a:r>
            <a:r>
              <a:rPr lang="en-US" sz="3500" b="1" dirty="0">
                <a:latin typeface="Bradley Hand ITC" pitchFamily="66" charset="0"/>
              </a:rPr>
              <a:t>01</a:t>
            </a:r>
          </a:p>
          <a:p>
            <a:pPr marL="114300" algn="ctr"/>
            <a:r>
              <a:rPr lang="en-US" sz="3500" b="1" dirty="0" smtClean="0">
                <a:solidFill>
                  <a:srgbClr val="00B050"/>
                </a:solidFill>
                <a:latin typeface="Bradley Hand ITC" pitchFamily="66" charset="0"/>
              </a:rPr>
              <a:t>Introduction to course</a:t>
            </a:r>
            <a:endParaRPr lang="en-US" sz="3500" b="1" dirty="0">
              <a:latin typeface="Bradley Hand ITC" pitchFamily="66" charset="0"/>
            </a:endParaRPr>
          </a:p>
          <a:p>
            <a:pPr marL="114300" algn="ctr"/>
            <a:r>
              <a:rPr lang="en-US" sz="3500" b="1" dirty="0">
                <a:latin typeface="Bradley Hand ITC" pitchFamily="66" charset="0"/>
              </a:rPr>
              <a:t>Presented By</a:t>
            </a:r>
          </a:p>
          <a:p>
            <a:pPr marL="114300" algn="ctr"/>
            <a:r>
              <a:rPr lang="en-US" sz="3500" b="1" dirty="0">
                <a:solidFill>
                  <a:srgbClr val="FF0000"/>
                </a:solidFill>
                <a:latin typeface="Bradley Hand ITC" pitchFamily="66" charset="0"/>
              </a:rPr>
              <a:t>Mr. L. H. </a:t>
            </a:r>
            <a:r>
              <a:rPr lang="en-US" sz="3500" b="1" dirty="0" smtClean="0">
                <a:solidFill>
                  <a:srgbClr val="FF0000"/>
                </a:solidFill>
                <a:latin typeface="Bradley Hand ITC" pitchFamily="66" charset="0"/>
              </a:rPr>
              <a:t>Kathwate</a:t>
            </a:r>
          </a:p>
          <a:p>
            <a:pPr marL="114300" algn="ctr"/>
            <a:r>
              <a:rPr lang="en-US" sz="3500" dirty="0" smtClean="0">
                <a:solidFill>
                  <a:schemeClr val="accent2">
                    <a:lumMod val="50000"/>
                  </a:schemeClr>
                </a:solidFill>
                <a:latin typeface="Bradley Hand ITC" pitchFamily="66" charset="0"/>
              </a:rPr>
              <a:t>M.Sc. B.Ed., NET, SEt, GATE</a:t>
            </a:r>
            <a:endParaRPr lang="en-US" sz="3500" b="1" dirty="0" smtClean="0">
              <a:solidFill>
                <a:schemeClr val="accent2">
                  <a:lumMod val="50000"/>
                </a:schemeClr>
              </a:solidFill>
              <a:latin typeface="Bradley Hand ITC" pitchFamily="66" charset="0"/>
            </a:endParaRPr>
          </a:p>
          <a:p>
            <a:pPr marL="114300" algn="ctr"/>
            <a:endParaRPr lang="en-US" sz="3500" b="1" dirty="0">
              <a:solidFill>
                <a:srgbClr val="FFC000"/>
              </a:solidFill>
              <a:latin typeface="Bradley Hand ITC" pitchFamily="66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9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81000"/>
            <a:ext cx="8534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Bradley Hand ITC" pitchFamily="66" charset="0"/>
              </a:rPr>
              <a:t>PHY </a:t>
            </a:r>
            <a:r>
              <a:rPr lang="en-US" sz="3200" b="1" dirty="0" smtClean="0">
                <a:solidFill>
                  <a:srgbClr val="FF0000"/>
                </a:solidFill>
                <a:latin typeface="Bradley Hand ITC" pitchFamily="66" charset="0"/>
              </a:rPr>
              <a:t>102 </a:t>
            </a:r>
            <a:r>
              <a:rPr lang="en-US" sz="3200" b="1" dirty="0">
                <a:solidFill>
                  <a:srgbClr val="FF0000"/>
                </a:solidFill>
                <a:latin typeface="Bradley Hand ITC" pitchFamily="66" charset="0"/>
              </a:rPr>
              <a:t>– </a:t>
            </a:r>
            <a:r>
              <a:rPr lang="en-US" sz="3200" b="1" dirty="0" smtClean="0">
                <a:solidFill>
                  <a:srgbClr val="FF0000"/>
                </a:solidFill>
                <a:latin typeface="Bradley Hand ITC" pitchFamily="66" charset="0"/>
              </a:rPr>
              <a:t>Classical Mechanics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Bradley Hand ITC" pitchFamily="66" charset="0"/>
              </a:rPr>
              <a:t>Credits: 04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Bradley Hand ITC" pitchFamily="66" charset="0"/>
              </a:rPr>
              <a:t>Number of lecture: 60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Bradley Hand ITC" pitchFamily="66" charset="0"/>
              </a:rPr>
              <a:t>Total </a:t>
            </a:r>
            <a:r>
              <a:rPr lang="en-US" sz="3200" b="1" dirty="0" smtClean="0">
                <a:solidFill>
                  <a:srgbClr val="0070C0"/>
                </a:solidFill>
                <a:latin typeface="Bradley Hand ITC" pitchFamily="66" charset="0"/>
              </a:rPr>
              <a:t>Marks: 100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  <a:latin typeface="Bradley Hand ITC" pitchFamily="66" charset="0"/>
              </a:rPr>
              <a:t>[MSA</a:t>
            </a:r>
            <a:r>
              <a:rPr lang="en-US" sz="3200" b="1" dirty="0">
                <a:solidFill>
                  <a:srgbClr val="0070C0"/>
                </a:solidFill>
                <a:latin typeface="Bradley Hand ITC" pitchFamily="66" charset="0"/>
              </a:rPr>
              <a:t>: 25 (T1+T2+HA=10+10+5) &amp; ESA: 75]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6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-152400"/>
            <a:ext cx="89154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i="1" u="sng" dirty="0" smtClean="0">
                <a:solidFill>
                  <a:srgbClr val="FF0000"/>
                </a:solidFill>
                <a:latin typeface="Bradley Hand ITC" pitchFamily="66" charset="0"/>
              </a:rPr>
              <a:t>Syllabus:</a:t>
            </a:r>
          </a:p>
          <a:p>
            <a:pPr>
              <a:lnSpc>
                <a:spcPct val="200000"/>
              </a:lnSpc>
            </a:pPr>
            <a:r>
              <a:rPr lang="en-US" sz="2800" b="1" i="1" dirty="0" smtClean="0">
                <a:solidFill>
                  <a:srgbClr val="00B0F0"/>
                </a:solidFill>
                <a:latin typeface="Bradley Hand ITC" pitchFamily="66" charset="0"/>
              </a:rPr>
              <a:t>Module </a:t>
            </a:r>
            <a:r>
              <a:rPr lang="en-US" sz="2800" b="1" i="1" dirty="0">
                <a:solidFill>
                  <a:srgbClr val="00B0F0"/>
                </a:solidFill>
                <a:latin typeface="Bradley Hand ITC" pitchFamily="66" charset="0"/>
              </a:rPr>
              <a:t>I: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 </a:t>
            </a:r>
            <a:r>
              <a:rPr lang="en-US" sz="2800" b="1" i="1" dirty="0">
                <a:latin typeface="Bradley Hand ITC" pitchFamily="66" charset="0"/>
              </a:rPr>
              <a:t>Elementary Principles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(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15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Hours)</a:t>
            </a:r>
            <a:endParaRPr lang="en-US" sz="2800" b="1" i="1" dirty="0">
              <a:solidFill>
                <a:srgbClr val="00B050"/>
              </a:solidFill>
              <a:latin typeface="Bradley Hand ITC" pitchFamily="66" charset="0"/>
            </a:endParaRPr>
          </a:p>
          <a:p>
            <a:pPr>
              <a:lnSpc>
                <a:spcPct val="200000"/>
              </a:lnSpc>
            </a:pPr>
            <a:r>
              <a:rPr lang="en-US" sz="2800" b="1" i="1" dirty="0">
                <a:solidFill>
                  <a:srgbClr val="00B0F0"/>
                </a:solidFill>
                <a:latin typeface="Bradley Hand ITC" pitchFamily="66" charset="0"/>
              </a:rPr>
              <a:t>Module II: </a:t>
            </a:r>
            <a:r>
              <a:rPr lang="en-US" sz="2800" b="1" i="1" dirty="0">
                <a:latin typeface="Bradley Hand ITC" pitchFamily="66" charset="0"/>
              </a:rPr>
              <a:t>Lagrangian Formulation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(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15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Hours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800" b="1" i="1" dirty="0">
                <a:solidFill>
                  <a:srgbClr val="00B0F0"/>
                </a:solidFill>
                <a:latin typeface="Bradley Hand ITC" pitchFamily="66" charset="0"/>
              </a:rPr>
              <a:t>Module III: </a:t>
            </a:r>
            <a:r>
              <a:rPr lang="en-US" sz="2800" b="1" i="1" dirty="0">
                <a:latin typeface="Bradley Hand ITC" pitchFamily="66" charset="0"/>
              </a:rPr>
              <a:t>Hamiltonian Formulation and Central Force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(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15 Hours)</a:t>
            </a:r>
          </a:p>
          <a:p>
            <a:pPr>
              <a:lnSpc>
                <a:spcPct val="200000"/>
              </a:lnSpc>
            </a:pPr>
            <a:r>
              <a:rPr lang="en-US" sz="2800" b="1" i="1" dirty="0">
                <a:solidFill>
                  <a:srgbClr val="00B0F0"/>
                </a:solidFill>
                <a:latin typeface="Bradley Hand ITC" pitchFamily="66" charset="0"/>
              </a:rPr>
              <a:t>Module IV: </a:t>
            </a:r>
            <a:r>
              <a:rPr lang="en-US" sz="2800" b="1" i="1" dirty="0">
                <a:latin typeface="Bradley Hand ITC" pitchFamily="66" charset="0"/>
              </a:rPr>
              <a:t>Rigid body dynamics and small oscillations </a:t>
            </a:r>
            <a:r>
              <a:rPr lang="en-US" sz="2800" b="1" i="1" dirty="0" smtClean="0">
                <a:solidFill>
                  <a:srgbClr val="00B050"/>
                </a:solidFill>
                <a:latin typeface="Bradley Hand ITC" pitchFamily="66" charset="0"/>
              </a:rPr>
              <a:t>(15 Hours</a:t>
            </a: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)</a:t>
            </a:r>
          </a:p>
          <a:p>
            <a:pPr>
              <a:lnSpc>
                <a:spcPct val="200000"/>
              </a:lnSpc>
            </a:pP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52193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382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>
                <a:solidFill>
                  <a:srgbClr val="FF0000"/>
                </a:solidFill>
                <a:latin typeface="Bradley Hand ITC" pitchFamily="66" charset="0"/>
              </a:rPr>
              <a:t>Module-I: Elementary Principles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Review of Newtonian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mechanics;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Inertial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reference frame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Galilean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transformations;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Motion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a charged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particle in electromagnetic field;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Conservative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and non-conservative forces;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Mechanics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a single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particle;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Mechanics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a System of particles;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Motion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in a resistive medium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Constraints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and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its types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Generalized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coordinates, cyclic coordinates and degrees of freedom;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Virtual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displacement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and virtual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work;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D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’ Alembert’s principle.</a:t>
            </a:r>
            <a:endParaRPr lang="en-US" sz="20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51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458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>
                <a:solidFill>
                  <a:srgbClr val="FF0000"/>
                </a:solidFill>
                <a:latin typeface="Bradley Hand ITC" pitchFamily="66" charset="0"/>
              </a:rPr>
              <a:t>Module-II: Lagrangian Formulation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Lagrangian equation of motion from D’ Alembert’s principle,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procedure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for formation of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Lagrange’s equation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Variation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technique;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Generalized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momenta and cyclic coordinates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Kinetic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energy in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terms of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generalized coordinates;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Jacobi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integral; Jacobi integral in terms of kinetic energy;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Rayleigh’s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dissipation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function;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Gauge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transformation for Lagrangian;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Symmetry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properties and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conservation laws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Invariance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Lagrangian equations under Galilean transformation; Variational principle;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Derivation of Lagrangian equation from Variational principle.</a:t>
            </a:r>
            <a:endParaRPr lang="en-US" sz="20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458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>
                <a:solidFill>
                  <a:srgbClr val="FF0000"/>
                </a:solidFill>
                <a:latin typeface="Bradley Hand ITC" pitchFamily="66" charset="0"/>
              </a:rPr>
              <a:t>Module-III: Hamiltonian Formulation and Central </a:t>
            </a:r>
            <a:r>
              <a:rPr lang="en-US" sz="2000" b="1" u="sng" dirty="0" smtClean="0">
                <a:solidFill>
                  <a:srgbClr val="FF0000"/>
                </a:solidFill>
                <a:latin typeface="Bradley Hand ITC" pitchFamily="66" charset="0"/>
              </a:rPr>
              <a:t>Force </a:t>
            </a:r>
            <a:endParaRPr lang="en-US" sz="2000" b="1" u="sng" dirty="0">
              <a:solidFill>
                <a:srgbClr val="FF0000"/>
              </a:solidFill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Part –I Hamiltonian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Formulation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Transformation from Lagrangian to Hamiltonian;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Derivation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Hamiltonian equations of motion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from Hamiltonian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principle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l-GR" sz="2000" b="1" dirty="0">
                <a:solidFill>
                  <a:srgbClr val="00B0F0"/>
                </a:solidFill>
              </a:rPr>
              <a:t>Δ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Variation technique;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Principle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least action;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Canonical transformation; Condition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for a transformation to be Canonical;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Poisson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brackets; Properties of Poisson’s bracket;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Poisson’s bracket of Canonical variables;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Jacobi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identity; Poisson’s theorem;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Invariance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of </a:t>
            </a: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Poisson’s bracket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under canonical transformation; </a:t>
            </a:r>
            <a:endParaRPr lang="en-US" sz="20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B0F0"/>
                </a:solidFill>
                <a:latin typeface="Bradley Hand ITC" pitchFamily="66" charset="0"/>
              </a:rPr>
              <a:t>Hamilton-Jacobi </a:t>
            </a:r>
            <a:r>
              <a:rPr lang="en-US" sz="2000" b="1" dirty="0">
                <a:solidFill>
                  <a:srgbClr val="00B0F0"/>
                </a:solidFill>
                <a:latin typeface="Bradley Hand ITC" pitchFamily="66" charset="0"/>
              </a:rPr>
              <a:t>method.</a:t>
            </a:r>
            <a:endParaRPr lang="en-US" sz="20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99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38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Part-II Central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Force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Reduction of two-body problem into one-body problem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equation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of motion under Central force;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equation of Orbit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inverse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square law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00B0F0"/>
                </a:solidFill>
                <a:latin typeface="Bradley Hand ITC" pitchFamily="66" charset="0"/>
              </a:rPr>
              <a:t>Kepler’s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laws of planetary motion;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00B0F0"/>
                </a:solidFill>
                <a:latin typeface="Bradley Hand ITC" pitchFamily="66" charset="0"/>
              </a:rPr>
              <a:t>Virial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theorem;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Scattering in a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central force field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Rutherford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scattering cross section.</a:t>
            </a:r>
            <a:endParaRPr lang="en-US" sz="24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9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45820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 dirty="0">
                <a:solidFill>
                  <a:srgbClr val="FF0000"/>
                </a:solidFill>
                <a:latin typeface="Bradley Hand ITC" pitchFamily="66" charset="0"/>
              </a:rPr>
              <a:t>Module-IV: Rigid body dynamics and small oscillations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Part-I Rigid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body dynamics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Coordinate systems;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Euler’s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angles;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Angular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momentum and inertia tensor;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Principle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axes;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Components of angular velocity;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Rotational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kinetic energy of a body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Euler’s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equation of motion for 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a rigid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body;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Torque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free motion of a rigid body.</a:t>
            </a:r>
            <a:endParaRPr lang="en-US" sz="24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28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1"/>
            <a:ext cx="838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Part-II Small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oscillations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Potential energy and equilibrium;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Stable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and unstable equilibriums;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Small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oscillations in a system 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with one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degree of freedom;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small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oscillations in a system with more than one degree of freedom;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Normal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coordinates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; </a:t>
            </a:r>
            <a:endParaRPr lang="en-US" sz="2400" b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B0F0"/>
                </a:solidFill>
                <a:latin typeface="Bradley Hand ITC" pitchFamily="66" charset="0"/>
              </a:rPr>
              <a:t>Normal </a:t>
            </a:r>
            <a:r>
              <a:rPr lang="en-US" sz="2400" b="1" dirty="0">
                <a:solidFill>
                  <a:srgbClr val="00B0F0"/>
                </a:solidFill>
                <a:latin typeface="Bradley Hand ITC" pitchFamily="66" charset="0"/>
              </a:rPr>
              <a:t>modes and normal frequencies of vibration.</a:t>
            </a:r>
            <a:endParaRPr lang="en-US" sz="2400" b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458200" cy="6055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i="1" u="sng" dirty="0">
                <a:solidFill>
                  <a:srgbClr val="FF0000"/>
                </a:solidFill>
                <a:latin typeface="Bradley Hand ITC" pitchFamily="66" charset="0"/>
              </a:rPr>
              <a:t>Reference books: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1. Classical Mechanics by J. C.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Upadhyaya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, Himalaya Publishing House,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New Delhi</a:t>
            </a:r>
            <a:endParaRPr lang="en-US" sz="2000" b="1" dirty="0">
              <a:solidFill>
                <a:srgbClr val="0070C0"/>
              </a:solidFill>
              <a:latin typeface="Bradley Hand ITC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2. Classical Mechanics by V. B Bhatia,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Joag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, Tata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Mc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Graw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Hill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Publishing Co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. Ltd., New Delhi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3. Classical Mechanics by P. V.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Panat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,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Joag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, Tata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Mc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Graw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Hill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Publishing Co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. Ltd., New Delhi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4. Classical Mechanics by S. L Gupta, V Kumar and H. V Sharma </a:t>
            </a:r>
            <a:r>
              <a:rPr lang="en-US" sz="2000" b="1" dirty="0" err="1" smtClean="0">
                <a:solidFill>
                  <a:srgbClr val="0070C0"/>
                </a:solidFill>
                <a:latin typeface="Bradley Hand ITC" pitchFamily="66" charset="0"/>
              </a:rPr>
              <a:t>Pragati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Bradley Hand ITC" pitchFamily="66" charset="0"/>
              </a:rPr>
              <a:t>Prakashan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Meerut.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5. Classical Mechanics by Suresh Chandra,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Narosa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Publishing House,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New Delhi</a:t>
            </a:r>
            <a:endParaRPr lang="en-US" sz="2000" b="1" dirty="0">
              <a:solidFill>
                <a:srgbClr val="0070C0"/>
              </a:solidFill>
              <a:latin typeface="Bradley Hand ITC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6. Classical Mechanics by N. C.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Rana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and P. S.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Joag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, Tata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Mc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Graw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Hill Publishing 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Co. </a:t>
            </a:r>
            <a:r>
              <a:rPr lang="en-US" sz="2000" b="1" dirty="0" err="1">
                <a:solidFill>
                  <a:srgbClr val="0070C0"/>
                </a:solidFill>
                <a:latin typeface="Bradley Hand ITC" pitchFamily="66" charset="0"/>
              </a:rPr>
              <a:t>Ltd.,</a:t>
            </a:r>
            <a:r>
              <a:rPr lang="en-US" sz="2000" b="1" dirty="0" err="1" smtClean="0">
                <a:solidFill>
                  <a:srgbClr val="0070C0"/>
                </a:solidFill>
                <a:latin typeface="Bradley Hand ITC" pitchFamily="66" charset="0"/>
              </a:rPr>
              <a:t>New</a:t>
            </a:r>
            <a:r>
              <a:rPr lang="en-US" sz="2000" b="1" dirty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Bradley Hand ITC" pitchFamily="66" charset="0"/>
              </a:rPr>
              <a:t>Delhi</a:t>
            </a:r>
            <a:endParaRPr lang="en-US" sz="2000" b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56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1"/>
            <a:ext cx="8610600" cy="690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  <a:t>Question Paper Pattern </a:t>
            </a:r>
            <a:b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  <a:t>End  Semester Assessment </a:t>
            </a:r>
            <a:b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Time: 03 </a:t>
            </a:r>
            <a:r>
              <a:rPr lang="en-US" b="1" dirty="0" err="1">
                <a:solidFill>
                  <a:srgbClr val="FF0000"/>
                </a:solidFill>
                <a:latin typeface="Bradley Hand ITC" pitchFamily="66" charset="0"/>
              </a:rPr>
              <a:t>Hrs</a:t>
            </a:r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                                                                      Total Marks: 75 </a:t>
            </a:r>
            <a:br>
              <a:rPr lang="en-US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Bradley Hand ITC" pitchFamily="66" charset="0"/>
              </a:rPr>
              <a:t>--------------------------------------------------------------------------------------------------------</a:t>
            </a:r>
          </a:p>
          <a:p>
            <a:pPr algn="ctr"/>
            <a:endParaRPr lang="en-US" b="1" dirty="0">
              <a:solidFill>
                <a:srgbClr val="FF0000"/>
              </a:solidFill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Bradley Hand ITC" pitchFamily="66" charset="0"/>
              </a:rPr>
              <a:t>Question 1 – Single long questions    </a:t>
            </a:r>
            <a:r>
              <a:rPr lang="en-US" b="1" dirty="0" smtClean="0">
                <a:latin typeface="Bradley Hand ITC" pitchFamily="66" charset="0"/>
              </a:rPr>
              <a:t>                                                   15 </a:t>
            </a:r>
            <a:r>
              <a:rPr lang="en-US" b="1" dirty="0">
                <a:latin typeface="Bradley Hand ITC" pitchFamily="66" charset="0"/>
              </a:rPr>
              <a:t>marks </a:t>
            </a:r>
            <a:endParaRPr lang="en-US" b="1" dirty="0" smtClean="0"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Bradley Hand ITC" pitchFamily="66" charset="0"/>
              </a:rPr>
              <a:t> </a:t>
            </a:r>
            <a:r>
              <a:rPr lang="en-US" b="1" dirty="0" smtClean="0">
                <a:latin typeface="Bradley Hand ITC" pitchFamily="66" charset="0"/>
              </a:rPr>
              <a:t>                                       OR </a:t>
            </a:r>
            <a:endParaRPr lang="en-US" b="1" dirty="0"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Bradley Hand ITC" pitchFamily="66" charset="0"/>
              </a:rPr>
              <a:t>Two sub-questions (a and b of 8 and 7 marks) </a:t>
            </a:r>
            <a:r>
              <a:rPr lang="en-US" b="1" dirty="0" smtClean="0">
                <a:latin typeface="Bradley Hand ITC" pitchFamily="66" charset="0"/>
              </a:rPr>
              <a:t>                                    15 </a:t>
            </a:r>
            <a:r>
              <a:rPr lang="en-US" b="1" dirty="0">
                <a:latin typeface="Bradley Hand ITC" pitchFamily="66" charset="0"/>
              </a:rPr>
              <a:t>marks 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latin typeface="Bradley Hand ITC" pitchFamily="66" charset="0"/>
              </a:rPr>
              <a:t>   </a:t>
            </a:r>
            <a:endParaRPr lang="en-US" b="1" i="1" dirty="0" smtClean="0"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 smtClean="0">
                <a:latin typeface="Bradley Hand ITC" pitchFamily="66" charset="0"/>
              </a:rPr>
              <a:t>(</a:t>
            </a:r>
            <a:r>
              <a:rPr lang="en-US" b="1" i="1" dirty="0">
                <a:solidFill>
                  <a:srgbClr val="C00000"/>
                </a:solidFill>
                <a:latin typeface="Bradley Hand ITC" pitchFamily="66" charset="0"/>
              </a:rPr>
              <a:t>Note: This question will be based on Module I) </a:t>
            </a:r>
            <a:endParaRPr lang="en-US" b="1" i="1" dirty="0" smtClean="0">
              <a:solidFill>
                <a:srgbClr val="C00000"/>
              </a:solidFill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C00000"/>
              </a:solidFill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Bradley Hand ITC" pitchFamily="66" charset="0"/>
              </a:rPr>
              <a:t>Question 2 – Single long questions                         </a:t>
            </a:r>
            <a:r>
              <a:rPr lang="en-US" b="1" dirty="0" smtClean="0">
                <a:latin typeface="Bradley Hand ITC" pitchFamily="66" charset="0"/>
              </a:rPr>
              <a:t>                                </a:t>
            </a:r>
            <a:r>
              <a:rPr lang="en-US" b="1" dirty="0">
                <a:latin typeface="Bradley Hand ITC" pitchFamily="66" charset="0"/>
              </a:rPr>
              <a:t>15 </a:t>
            </a:r>
            <a:r>
              <a:rPr lang="en-US" b="1" dirty="0" smtClean="0">
                <a:latin typeface="Bradley Hand ITC" pitchFamily="66" charset="0"/>
              </a:rPr>
              <a:t>marks</a:t>
            </a:r>
            <a:endParaRPr lang="en-US" b="1" dirty="0"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Bradley Hand ITC" pitchFamily="66" charset="0"/>
              </a:rPr>
              <a:t>                                       OR </a:t>
            </a:r>
            <a:endParaRPr lang="en-US" b="1" dirty="0" smtClean="0"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Bradley Hand ITC" pitchFamily="66" charset="0"/>
              </a:rPr>
              <a:t>Two </a:t>
            </a:r>
            <a:r>
              <a:rPr lang="en-US" b="1" dirty="0">
                <a:latin typeface="Bradley Hand ITC" pitchFamily="66" charset="0"/>
              </a:rPr>
              <a:t>sub-questions (a and b of 8 and 7 marks)        </a:t>
            </a:r>
            <a:r>
              <a:rPr lang="en-US" b="1" dirty="0" smtClean="0">
                <a:latin typeface="Bradley Hand ITC" pitchFamily="66" charset="0"/>
              </a:rPr>
              <a:t>                               15 </a:t>
            </a:r>
            <a:r>
              <a:rPr lang="en-US" b="1" dirty="0">
                <a:latin typeface="Bradley Hand ITC" pitchFamily="66" charset="0"/>
              </a:rPr>
              <a:t>marks 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latin typeface="Bradley Hand ITC" pitchFamily="66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latin typeface="Bradley Hand ITC" pitchFamily="66" charset="0"/>
              </a:rPr>
              <a:t> </a:t>
            </a:r>
            <a:r>
              <a:rPr lang="en-US" b="1" i="1" dirty="0" smtClean="0">
                <a:latin typeface="Bradley Hand ITC" pitchFamily="66" charset="0"/>
              </a:rPr>
              <a:t>(</a:t>
            </a:r>
            <a:r>
              <a:rPr lang="en-US" b="1" i="1" dirty="0">
                <a:solidFill>
                  <a:srgbClr val="C00000"/>
                </a:solidFill>
                <a:latin typeface="Bradley Hand ITC" pitchFamily="66" charset="0"/>
              </a:rPr>
              <a:t>Note: This question will be based on Module II) </a:t>
            </a:r>
            <a:endParaRPr lang="en-US" b="1" dirty="0">
              <a:solidFill>
                <a:srgbClr val="C00000"/>
              </a:solidFill>
              <a:latin typeface="Bradley Hand ITC" pitchFamily="66" charset="0"/>
            </a:endParaRPr>
          </a:p>
          <a:p>
            <a:pPr algn="ctr"/>
            <a:endParaRPr lang="en-US" b="1" dirty="0" smtClean="0">
              <a:solidFill>
                <a:srgbClr val="FF0000"/>
              </a:solidFill>
              <a:latin typeface="Bradley Hand ITC" pitchFamily="66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86868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Master of Science (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M.Sc.) </a:t>
            </a: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Physics is a post-graduation, two year, four semester course.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The Credit Based Grading System (CBCS) adopted under this 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course.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For all the courses, </a:t>
            </a:r>
            <a:r>
              <a:rPr lang="en-US" sz="2800" b="1" i="1" dirty="0">
                <a:solidFill>
                  <a:srgbClr val="FF0000"/>
                </a:solidFill>
                <a:latin typeface="Bradley Hand ITC" pitchFamily="66" charset="0"/>
              </a:rPr>
              <a:t>1 credit corresponds to 25 </a:t>
            </a:r>
            <a:r>
              <a:rPr lang="en-US" sz="2800" b="1" i="1" dirty="0" smtClean="0">
                <a:solidFill>
                  <a:srgbClr val="FF0000"/>
                </a:solidFill>
                <a:latin typeface="Bradley Hand ITC" pitchFamily="66" charset="0"/>
              </a:rPr>
              <a:t>marks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. </a:t>
            </a: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and requires 15 contact hours, 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which includes </a:t>
            </a: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teaching, tutorials, remedial classes and seminars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i="1" dirty="0" smtClean="0">
                <a:solidFill>
                  <a:srgbClr val="FF0000"/>
                </a:solidFill>
                <a:latin typeface="Bradley Hand ITC" pitchFamily="66" charset="0"/>
              </a:rPr>
              <a:t>A </a:t>
            </a:r>
            <a:r>
              <a:rPr lang="en-US" sz="2800" b="1" i="1" dirty="0">
                <a:solidFill>
                  <a:srgbClr val="FF0000"/>
                </a:solidFill>
                <a:latin typeface="Bradley Hand ITC" pitchFamily="66" charset="0"/>
              </a:rPr>
              <a:t>minimum of 75 % attendance for theory and practical courses</a:t>
            </a: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 is a pre-requisite for 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appearing for </a:t>
            </a:r>
            <a:r>
              <a:rPr lang="en-US" sz="2800" b="1" i="1" dirty="0">
                <a:solidFill>
                  <a:srgbClr val="0070C0"/>
                </a:solidFill>
                <a:latin typeface="Bradley Hand ITC" pitchFamily="66" charset="0"/>
              </a:rPr>
              <a:t>examinations and qualifying a particular </a:t>
            </a:r>
            <a:r>
              <a:rPr lang="en-US" sz="2800" b="1" i="1" dirty="0" smtClean="0">
                <a:solidFill>
                  <a:srgbClr val="0070C0"/>
                </a:solidFill>
                <a:latin typeface="Bradley Hand ITC" pitchFamily="66" charset="0"/>
              </a:rPr>
              <a:t>course</a:t>
            </a:r>
            <a:r>
              <a:rPr lang="en-US" sz="2800" b="1" dirty="0" smtClean="0">
                <a:latin typeface="Bradley Hand ITC" pitchFamily="66" charset="0"/>
              </a:rPr>
              <a:t>.</a:t>
            </a:r>
            <a:endParaRPr lang="en-US" sz="2800" b="1" dirty="0">
              <a:latin typeface="Bradley Hand ITC" pitchFamily="66" charset="0"/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8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38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Bradley Hand ITC" pitchFamily="66" charset="0"/>
              </a:rPr>
              <a:t>Question 3 – Single long questions                                 </a:t>
            </a:r>
            <a:r>
              <a:rPr lang="en-US" b="1" dirty="0" smtClean="0">
                <a:latin typeface="Bradley Hand ITC" pitchFamily="66" charset="0"/>
              </a:rPr>
              <a:t>                       </a:t>
            </a:r>
            <a:r>
              <a:rPr lang="en-US" b="1" dirty="0">
                <a:latin typeface="Bradley Hand ITC" pitchFamily="66" charset="0"/>
              </a:rPr>
              <a:t>15 marks </a:t>
            </a:r>
          </a:p>
          <a:p>
            <a:r>
              <a:rPr lang="en-US" b="1" dirty="0">
                <a:latin typeface="Bradley Hand ITC" pitchFamily="66" charset="0"/>
              </a:rPr>
              <a:t>                                           OR      </a:t>
            </a:r>
          </a:p>
          <a:p>
            <a:r>
              <a:rPr lang="en-US" b="1" dirty="0" smtClean="0">
                <a:latin typeface="Bradley Hand ITC" pitchFamily="66" charset="0"/>
              </a:rPr>
              <a:t>Two </a:t>
            </a:r>
            <a:r>
              <a:rPr lang="en-US" b="1" dirty="0">
                <a:latin typeface="Bradley Hand ITC" pitchFamily="66" charset="0"/>
              </a:rPr>
              <a:t>sub-questions (a and b of 8 and 7 marks)              </a:t>
            </a:r>
            <a:r>
              <a:rPr lang="en-US" b="1" dirty="0" smtClean="0">
                <a:latin typeface="Bradley Hand ITC" pitchFamily="66" charset="0"/>
              </a:rPr>
              <a:t>                        </a:t>
            </a:r>
            <a:r>
              <a:rPr lang="en-US" b="1" dirty="0">
                <a:latin typeface="Bradley Hand ITC" pitchFamily="66" charset="0"/>
              </a:rPr>
              <a:t>15 marks </a:t>
            </a:r>
          </a:p>
          <a:p>
            <a:r>
              <a:rPr lang="en-US" b="1" i="1" dirty="0">
                <a:latin typeface="Bradley Hand ITC" pitchFamily="66" charset="0"/>
              </a:rPr>
              <a:t>   </a:t>
            </a:r>
          </a:p>
          <a:p>
            <a:r>
              <a:rPr lang="en-US" b="1" i="1" dirty="0" smtClean="0">
                <a:latin typeface="Bradley Hand ITC" pitchFamily="66" charset="0"/>
              </a:rPr>
              <a:t>(</a:t>
            </a:r>
            <a:r>
              <a:rPr lang="en-US" b="1" i="1" dirty="0">
                <a:solidFill>
                  <a:srgbClr val="C00000"/>
                </a:solidFill>
                <a:latin typeface="Bradley Hand ITC" pitchFamily="66" charset="0"/>
              </a:rPr>
              <a:t>Note: This question will be based on Module III) </a:t>
            </a:r>
            <a:endParaRPr lang="en-US" b="1" i="1" dirty="0" smtClean="0">
              <a:solidFill>
                <a:srgbClr val="C00000"/>
              </a:solidFill>
              <a:latin typeface="Bradley Hand ITC" pitchFamily="66" charset="0"/>
            </a:endParaRPr>
          </a:p>
          <a:p>
            <a:endParaRPr lang="en-US" b="1" i="1" dirty="0" smtClean="0">
              <a:solidFill>
                <a:srgbClr val="C00000"/>
              </a:solidFill>
              <a:latin typeface="Bradley Hand ITC" pitchFamily="66" charset="0"/>
            </a:endParaRPr>
          </a:p>
          <a:p>
            <a:r>
              <a:rPr lang="en-US" b="1" dirty="0">
                <a:latin typeface="Bradley Hand ITC" pitchFamily="66" charset="0"/>
              </a:rPr>
              <a:t>Question </a:t>
            </a:r>
            <a:r>
              <a:rPr lang="en-US" b="1" dirty="0" smtClean="0">
                <a:latin typeface="Bradley Hand ITC" pitchFamily="66" charset="0"/>
              </a:rPr>
              <a:t>4 </a:t>
            </a:r>
            <a:r>
              <a:rPr lang="en-US" b="1" dirty="0">
                <a:latin typeface="Bradley Hand ITC" pitchFamily="66" charset="0"/>
              </a:rPr>
              <a:t>– Single long questions                              </a:t>
            </a:r>
            <a:r>
              <a:rPr lang="en-US" b="1" dirty="0" smtClean="0">
                <a:latin typeface="Bradley Hand ITC" pitchFamily="66" charset="0"/>
              </a:rPr>
              <a:t>                           </a:t>
            </a:r>
            <a:r>
              <a:rPr lang="en-US" b="1" dirty="0">
                <a:latin typeface="Bradley Hand ITC" pitchFamily="66" charset="0"/>
              </a:rPr>
              <a:t>15 marks </a:t>
            </a:r>
          </a:p>
          <a:p>
            <a:r>
              <a:rPr lang="en-US" b="1" dirty="0">
                <a:latin typeface="Bradley Hand ITC" pitchFamily="66" charset="0"/>
              </a:rPr>
              <a:t>                                           OR      </a:t>
            </a:r>
          </a:p>
          <a:p>
            <a:r>
              <a:rPr lang="en-US" b="1" dirty="0" smtClean="0">
                <a:latin typeface="Bradley Hand ITC" pitchFamily="66" charset="0"/>
              </a:rPr>
              <a:t>Two </a:t>
            </a:r>
            <a:r>
              <a:rPr lang="en-US" b="1" dirty="0">
                <a:latin typeface="Bradley Hand ITC" pitchFamily="66" charset="0"/>
              </a:rPr>
              <a:t>sub-questions (a and b of 8 and 7 marks)             </a:t>
            </a:r>
            <a:r>
              <a:rPr lang="en-US" b="1" dirty="0" smtClean="0">
                <a:latin typeface="Bradley Hand ITC" pitchFamily="66" charset="0"/>
              </a:rPr>
              <a:t>                          15 </a:t>
            </a:r>
            <a:r>
              <a:rPr lang="en-US" b="1" dirty="0">
                <a:latin typeface="Bradley Hand ITC" pitchFamily="66" charset="0"/>
              </a:rPr>
              <a:t>marks </a:t>
            </a:r>
          </a:p>
          <a:p>
            <a:r>
              <a:rPr lang="en-US" b="1" i="1" dirty="0">
                <a:latin typeface="Bradley Hand ITC" pitchFamily="66" charset="0"/>
              </a:rPr>
              <a:t>   </a:t>
            </a:r>
          </a:p>
          <a:p>
            <a:r>
              <a:rPr lang="en-US" b="1" i="1" dirty="0">
                <a:latin typeface="Bradley Hand ITC" pitchFamily="66" charset="0"/>
              </a:rPr>
              <a:t> </a:t>
            </a:r>
            <a:r>
              <a:rPr lang="en-US" b="1" i="1" dirty="0" smtClean="0">
                <a:latin typeface="Bradley Hand ITC" pitchFamily="66" charset="0"/>
              </a:rPr>
              <a:t>(</a:t>
            </a:r>
            <a:r>
              <a:rPr lang="en-US" b="1" i="1" dirty="0">
                <a:solidFill>
                  <a:srgbClr val="C00000"/>
                </a:solidFill>
                <a:latin typeface="Bradley Hand ITC" pitchFamily="66" charset="0"/>
              </a:rPr>
              <a:t>Note: This question will be based on Module III) </a:t>
            </a:r>
            <a:endParaRPr lang="en-US" b="1" dirty="0">
              <a:solidFill>
                <a:srgbClr val="C00000"/>
              </a:solidFill>
              <a:latin typeface="Bradley Hand ITC" pitchFamily="66" charset="0"/>
            </a:endParaRPr>
          </a:p>
          <a:p>
            <a:endParaRPr lang="en-US" b="1" dirty="0" smtClean="0">
              <a:solidFill>
                <a:srgbClr val="C00000"/>
              </a:solidFill>
              <a:latin typeface="Bradley Hand ITC" pitchFamily="66" charset="0"/>
            </a:endParaRPr>
          </a:p>
          <a:p>
            <a:r>
              <a:rPr lang="en-US" b="1" dirty="0">
                <a:latin typeface="Bradley Hand ITC" pitchFamily="66" charset="0"/>
              </a:rPr>
              <a:t>Question 5 – Write Short Notes on ANY THREE (each of 5 marks)    </a:t>
            </a:r>
            <a:r>
              <a:rPr lang="en-US" b="1" dirty="0" smtClean="0">
                <a:latin typeface="Bradley Hand ITC" pitchFamily="66" charset="0"/>
              </a:rPr>
              <a:t>   </a:t>
            </a:r>
            <a:r>
              <a:rPr lang="en-US" b="1" dirty="0">
                <a:latin typeface="Bradley Hand ITC" pitchFamily="66" charset="0"/>
              </a:rPr>
              <a:t>15 marks </a:t>
            </a:r>
          </a:p>
          <a:p>
            <a:r>
              <a:rPr lang="en-US" b="1" i="1" dirty="0">
                <a:latin typeface="Bradley Hand ITC" pitchFamily="66" charset="0"/>
              </a:rPr>
              <a:t>a. ------------------</a:t>
            </a:r>
            <a:endParaRPr lang="en-US" b="1" dirty="0">
              <a:latin typeface="Bradley Hand ITC" pitchFamily="66" charset="0"/>
            </a:endParaRPr>
          </a:p>
          <a:p>
            <a:r>
              <a:rPr lang="en-US" b="1" i="1" dirty="0">
                <a:latin typeface="Bradley Hand ITC" pitchFamily="66" charset="0"/>
              </a:rPr>
              <a:t>b. ------------------</a:t>
            </a:r>
            <a:endParaRPr lang="en-US" b="1" dirty="0">
              <a:latin typeface="Bradley Hand ITC" pitchFamily="66" charset="0"/>
            </a:endParaRPr>
          </a:p>
          <a:p>
            <a:r>
              <a:rPr lang="en-US" b="1" i="1" dirty="0">
                <a:latin typeface="Bradley Hand ITC" pitchFamily="66" charset="0"/>
              </a:rPr>
              <a:t>c. ------------------</a:t>
            </a:r>
            <a:endParaRPr lang="en-US" b="1" dirty="0">
              <a:latin typeface="Bradley Hand ITC" pitchFamily="66" charset="0"/>
            </a:endParaRPr>
          </a:p>
          <a:p>
            <a:r>
              <a:rPr lang="en-US" b="1" i="1" dirty="0">
                <a:latin typeface="Bradley Hand ITC" pitchFamily="66" charset="0"/>
              </a:rPr>
              <a:t>d. ------------------</a:t>
            </a:r>
            <a:endParaRPr lang="en-US" b="1" dirty="0">
              <a:latin typeface="Bradley Hand ITC" pitchFamily="66" charset="0"/>
            </a:endParaRPr>
          </a:p>
          <a:p>
            <a:endParaRPr lang="en-US" b="1" i="1" dirty="0">
              <a:latin typeface="Bradley Hand ITC" pitchFamily="66" charset="0"/>
            </a:endParaRPr>
          </a:p>
          <a:p>
            <a:r>
              <a:rPr lang="en-US" b="1" i="1" dirty="0">
                <a:latin typeface="Bradley Hand ITC" pitchFamily="66" charset="0"/>
              </a:rPr>
              <a:t>(Note: This question shall be based on entire syllabus and must have one sub-question from each of the module) </a:t>
            </a:r>
          </a:p>
          <a:p>
            <a:endParaRPr lang="en-US" b="1" i="1" dirty="0">
              <a:latin typeface="Bradley Hand ITC" pitchFamily="66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Bradley Hand ITC" pitchFamily="66" charset="0"/>
              </a:rPr>
              <a:t>***************</a:t>
            </a:r>
            <a:endParaRPr lang="en-US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6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81000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1" dirty="0">
                <a:solidFill>
                  <a:srgbClr val="0070C0"/>
                </a:solidFill>
                <a:latin typeface="Bradley Hand ITC" pitchFamily="66" charset="0"/>
              </a:rPr>
              <a:t>There are 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total </a:t>
            </a:r>
            <a:r>
              <a:rPr lang="en-US" sz="3200" b="1" i="1" dirty="0" smtClean="0">
                <a:solidFill>
                  <a:srgbClr val="FF0000"/>
                </a:solidFill>
                <a:latin typeface="Bradley Hand ITC" pitchFamily="66" charset="0"/>
              </a:rPr>
              <a:t>24+4 papers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16 - Theory papers (each sem-4 papers)</a:t>
            </a:r>
          </a:p>
          <a:p>
            <a:pPr algn="just">
              <a:lnSpc>
                <a:spcPct val="150000"/>
              </a:lnSpc>
            </a:pP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0</a:t>
            </a:r>
            <a:r>
              <a:rPr lang="en-US" sz="3200" b="1" i="1" dirty="0">
                <a:solidFill>
                  <a:srgbClr val="0070C0"/>
                </a:solidFill>
                <a:latin typeface="Bradley Hand ITC" pitchFamily="66" charset="0"/>
              </a:rPr>
              <a:t>6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 - Practical papers (I , II &amp; III sem-2 </a:t>
            </a:r>
            <a:r>
              <a:rPr lang="en-US" sz="3200" b="1" i="1" dirty="0">
                <a:solidFill>
                  <a:srgbClr val="0070C0"/>
                </a:solidFill>
                <a:latin typeface="Bradley Hand ITC" pitchFamily="66" charset="0"/>
              </a:rPr>
              <a:t>Practical 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papers and IV sem-1 </a:t>
            </a:r>
            <a:r>
              <a:rPr lang="en-US" sz="3200" b="1" i="1" dirty="0">
                <a:solidFill>
                  <a:srgbClr val="0070C0"/>
                </a:solidFill>
                <a:latin typeface="Bradley Hand ITC" pitchFamily="66" charset="0"/>
              </a:rPr>
              <a:t>Practical 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paper and 01 - Project paper)</a:t>
            </a:r>
          </a:p>
          <a:p>
            <a:pPr algn="just">
              <a:lnSpc>
                <a:spcPct val="150000"/>
              </a:lnSpc>
            </a:pP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04 - Seminars or communication skill (each </a:t>
            </a:r>
            <a:r>
              <a:rPr lang="en-US" sz="3200" b="1" i="1" dirty="0" err="1" smtClean="0">
                <a:solidFill>
                  <a:srgbClr val="0070C0"/>
                </a:solidFill>
                <a:latin typeface="Bradley Hand ITC" pitchFamily="66" charset="0"/>
              </a:rPr>
              <a:t>sem</a:t>
            </a:r>
            <a:r>
              <a:rPr lang="en-US" sz="3200" b="1" i="1" dirty="0" smtClean="0">
                <a:solidFill>
                  <a:srgbClr val="0070C0"/>
                </a:solidFill>
                <a:latin typeface="Bradley Hand ITC" pitchFamily="66" charset="0"/>
              </a:rPr>
              <a:t> 1-seminar or skill)</a:t>
            </a:r>
            <a:endParaRPr lang="en-US" sz="3200" b="1" i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5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81000" y="152399"/>
            <a:ext cx="7848600" cy="571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0040" y="381000"/>
            <a:ext cx="783336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81000" y="304800"/>
            <a:ext cx="76962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48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81000" y="381000"/>
            <a:ext cx="75438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9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53440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u="sng" dirty="0">
                <a:solidFill>
                  <a:srgbClr val="FF0000"/>
                </a:solidFill>
                <a:latin typeface="Bradley Hand ITC" pitchFamily="66" charset="0"/>
              </a:rPr>
              <a:t>Examination/Evaluation Rules: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rgbClr val="0070C0"/>
                </a:solidFill>
                <a:latin typeface="Bradley Hand ITC" pitchFamily="66" charset="0"/>
              </a:rPr>
              <a:t>The </a:t>
            </a:r>
            <a:r>
              <a:rPr lang="en-US" sz="2600" b="1" dirty="0">
                <a:solidFill>
                  <a:srgbClr val="0070C0"/>
                </a:solidFill>
                <a:latin typeface="Bradley Hand ITC" pitchFamily="66" charset="0"/>
              </a:rPr>
              <a:t>assessment of each of the theory course shall be done in two modes: i. Continuous </a:t>
            </a:r>
            <a:r>
              <a:rPr lang="en-US" sz="2600" b="1" dirty="0" smtClean="0">
                <a:solidFill>
                  <a:srgbClr val="00B050"/>
                </a:solidFill>
                <a:latin typeface="Bradley Hand ITC" pitchFamily="66" charset="0"/>
              </a:rPr>
              <a:t>Internal Assessment </a:t>
            </a:r>
            <a:r>
              <a:rPr lang="en-US" sz="2600" b="1" dirty="0">
                <a:solidFill>
                  <a:srgbClr val="00B050"/>
                </a:solidFill>
                <a:latin typeface="Bradley Hand ITC" pitchFamily="66" charset="0"/>
              </a:rPr>
              <a:t>or Mid Semester Assessment (MSA), and ii. End Semester Assessment (ESA)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rgbClr val="0070C0"/>
                </a:solidFill>
                <a:latin typeface="Bradley Hand ITC" pitchFamily="66" charset="0"/>
              </a:rPr>
              <a:t>The </a:t>
            </a:r>
            <a:r>
              <a:rPr lang="en-US" sz="2600" b="1" dirty="0">
                <a:solidFill>
                  <a:srgbClr val="0070C0"/>
                </a:solidFill>
                <a:latin typeface="Bradley Hand ITC" pitchFamily="66" charset="0"/>
              </a:rPr>
              <a:t>Mid Semester Assessment shall be done throughout the semester in the form of </a:t>
            </a:r>
            <a:r>
              <a:rPr lang="en-US" sz="2600" b="1" dirty="0" err="1">
                <a:solidFill>
                  <a:srgbClr val="0070C0"/>
                </a:solidFill>
                <a:latin typeface="Bradley Hand ITC" pitchFamily="66" charset="0"/>
              </a:rPr>
              <a:t>midsemester</a:t>
            </a:r>
            <a:r>
              <a:rPr lang="en-US" sz="2600" b="1" dirty="0">
                <a:solidFill>
                  <a:srgbClr val="0070C0"/>
                </a:solidFill>
                <a:latin typeface="Bradley Hand ITC" pitchFamily="66" charset="0"/>
              </a:rPr>
              <a:t> examinations, tests, home assignments, group discussions etc.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rgbClr val="0070C0"/>
                </a:solidFill>
                <a:latin typeface="Bradley Hand ITC" pitchFamily="66" charset="0"/>
              </a:rPr>
              <a:t>The </a:t>
            </a:r>
            <a:r>
              <a:rPr lang="en-US" sz="2600" b="1" dirty="0">
                <a:solidFill>
                  <a:srgbClr val="0070C0"/>
                </a:solidFill>
                <a:latin typeface="Bradley Hand ITC" pitchFamily="66" charset="0"/>
              </a:rPr>
              <a:t>Semester End Assessment (ESA) shall be usually conducted at the end of the </a:t>
            </a:r>
            <a:r>
              <a:rPr lang="en-US" sz="2600" b="1" dirty="0" smtClean="0">
                <a:solidFill>
                  <a:srgbClr val="0070C0"/>
                </a:solidFill>
                <a:latin typeface="Bradley Hand ITC" pitchFamily="66" charset="0"/>
              </a:rPr>
              <a:t>respective semester </a:t>
            </a:r>
            <a:r>
              <a:rPr lang="en-US" sz="2600" b="1" dirty="0">
                <a:solidFill>
                  <a:srgbClr val="0070C0"/>
                </a:solidFill>
                <a:latin typeface="Bradley Hand ITC" pitchFamily="66" charset="0"/>
              </a:rPr>
              <a:t>in co-ordination with external </a:t>
            </a:r>
            <a:r>
              <a:rPr lang="en-US" sz="2600" b="1" dirty="0" smtClean="0">
                <a:solidFill>
                  <a:srgbClr val="0070C0"/>
                </a:solidFill>
                <a:latin typeface="Bradley Hand ITC" pitchFamily="66" charset="0"/>
              </a:rPr>
              <a:t>examiners</a:t>
            </a:r>
            <a:endParaRPr lang="en-US" sz="2600" b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53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458200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Bradley Hand ITC" pitchFamily="66" charset="0"/>
              </a:rPr>
              <a:t>The MSA and ESA carry equal weightages of assessment i.e. </a:t>
            </a:r>
            <a:r>
              <a:rPr lang="en-US" sz="2400" b="1" dirty="0">
                <a:solidFill>
                  <a:srgbClr val="00B050"/>
                </a:solidFill>
                <a:latin typeface="Bradley Hand ITC" pitchFamily="66" charset="0"/>
              </a:rPr>
              <a:t>25:75 percent</a:t>
            </a:r>
            <a:r>
              <a:rPr lang="en-US" sz="2400" b="1" dirty="0" smtClean="0">
                <a:solidFill>
                  <a:srgbClr val="00B050"/>
                </a:solidFill>
                <a:latin typeface="Bradley Hand ITC" pitchFamily="66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radley Hand ITC" pitchFamily="66" charset="0"/>
              </a:rPr>
              <a:t>There shall be independent passing for the MSA and ESA </a:t>
            </a:r>
            <a:r>
              <a:rPr lang="en-US" sz="2400" b="1" dirty="0" smtClean="0">
                <a:solidFill>
                  <a:srgbClr val="FF0000"/>
                </a:solidFill>
                <a:latin typeface="Bradley Hand ITC" pitchFamily="66" charset="0"/>
              </a:rPr>
              <a:t>separately.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B050"/>
                </a:solidFill>
                <a:latin typeface="Bradley Hand ITC" pitchFamily="66" charset="0"/>
              </a:rPr>
              <a:t>The minimum score required for passing a particular course is 40</a:t>
            </a:r>
            <a:r>
              <a:rPr lang="en-US" sz="2400" b="1" dirty="0" smtClean="0">
                <a:solidFill>
                  <a:srgbClr val="00B050"/>
                </a:solidFill>
                <a:latin typeface="Bradley Hand ITC" pitchFamily="66" charset="0"/>
              </a:rPr>
              <a:t>%.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Bradley Hand ITC" pitchFamily="66" charset="0"/>
              </a:rPr>
              <a:t>There shall be no internal or Mid Semester Assessment (MSA) for the laboratory courses. Assessment of the laboratory courses shall be done at the end of the respective semester by a panel of examiners appointed by the </a:t>
            </a:r>
            <a:r>
              <a:rPr lang="en-US" sz="2400" b="1" dirty="0" smtClean="0">
                <a:solidFill>
                  <a:srgbClr val="0070C0"/>
                </a:solidFill>
                <a:latin typeface="Bradley Hand ITC" pitchFamily="66" charset="0"/>
              </a:rPr>
              <a:t>University.</a:t>
            </a:r>
            <a:endParaRPr lang="en-US" sz="2400" b="1" dirty="0">
              <a:solidFill>
                <a:srgbClr val="0070C0"/>
              </a:solidFill>
              <a:latin typeface="Bradley Hand ITC" pitchFamily="66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162</TotalTime>
  <Words>1060</Words>
  <Application>Microsoft Office PowerPoint</Application>
  <PresentationFormat>On-screen Show (4:3)</PresentationFormat>
  <Paragraphs>136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DSC Latur Department of Physics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DSC Latur Department of Physics</dc:title>
  <dc:creator>L H Kathwate</dc:creator>
  <cp:lastModifiedBy>HP</cp:lastModifiedBy>
  <cp:revision>16</cp:revision>
  <dcterms:created xsi:type="dcterms:W3CDTF">2006-08-16T00:00:00Z</dcterms:created>
  <dcterms:modified xsi:type="dcterms:W3CDTF">2021-01-13T06:45:07Z</dcterms:modified>
</cp:coreProperties>
</file>