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7" r:id="rId4"/>
    <p:sldId id="258" r:id="rId5"/>
    <p:sldId id="259" r:id="rId6"/>
    <p:sldId id="260" r:id="rId7"/>
    <p:sldId id="261" r:id="rId8"/>
    <p:sldId id="264" r:id="rId9"/>
    <p:sldId id="262" r:id="rId10"/>
    <p:sldId id="263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FF2552-B02D-4863-8A76-6150E2D29A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69028B-45E5-4439-9F70-3736E8BE92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DE029E-D655-4FCB-910A-C4AF739D18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1E1742-B939-413D-AAFD-B375EFF52D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7CAA60-76C6-452D-9CE5-2844D52666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6FA701-A509-418D-BAAC-65CE2FC404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201BA-4F32-4E83-8114-4300BFC770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716603-0E30-4F56-98E7-249A712E00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ABE64A-DA04-4636-A44C-8168C42EAEA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970B30-09E7-40A5-A6EA-4FDF844C1B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5B1288-EA2F-4AED-A248-6A4C3EF0E0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8C33AAA-0526-4755-B76E-A0F28D52413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r>
              <a:rPr lang="en-US"/>
              <a:t>Acid Cave Ecosystems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143000"/>
            <a:ext cx="9144000" cy="5715000"/>
          </a:xfrm>
        </p:spPr>
        <p:txBody>
          <a:bodyPr/>
          <a:lstStyle/>
          <a:p>
            <a:pPr marL="609600" indent="-609600"/>
            <a:r>
              <a:rPr lang="en-US"/>
              <a:t>Do Now:</a:t>
            </a:r>
          </a:p>
          <a:p>
            <a:pPr marL="609600" indent="-609600"/>
            <a:r>
              <a:rPr lang="en-US"/>
              <a:t>Dust off your memories of Bio I, and draw a diagram of a forest ecosystem including the following:</a:t>
            </a:r>
          </a:p>
          <a:p>
            <a:pPr marL="609600" indent="-609600"/>
            <a:endParaRPr lang="en-US"/>
          </a:p>
          <a:p>
            <a:pPr marL="609600" indent="-609600"/>
            <a:r>
              <a:rPr lang="en-US"/>
              <a:t>Sunlight		Trees		Earthworm</a:t>
            </a:r>
          </a:p>
          <a:p>
            <a:pPr marL="609600" indent="-609600"/>
            <a:r>
              <a:rPr lang="en-US"/>
              <a:t>Mushroom	Squirrel			Wolf	 </a:t>
            </a:r>
          </a:p>
          <a:p>
            <a:pPr marL="609600" indent="-609600"/>
            <a:endParaRPr lang="en-US"/>
          </a:p>
          <a:p>
            <a:pPr marL="609600" indent="-609600"/>
            <a:r>
              <a:rPr lang="en-US"/>
              <a:t>Which is an abiotic factor?  Which are producers, and which are consumers?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Ecosystem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Snotites are the producers the other organisms in their environment depend on for providing energy they can use.</a:t>
            </a:r>
          </a:p>
          <a:p>
            <a:endParaRPr lang="en-US"/>
          </a:p>
          <a:p>
            <a:r>
              <a:rPr lang="en-US"/>
              <a:t>As we go through the next slides, make a list of all of the cave organisms from </a:t>
            </a:r>
            <a:r>
              <a:rPr lang="en-US" b="1"/>
              <a:t>Cueva de Villa Luz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5486400" y="274638"/>
            <a:ext cx="3200400" cy="5821362"/>
          </a:xfrm>
        </p:spPr>
        <p:txBody>
          <a:bodyPr/>
          <a:lstStyle/>
          <a:p>
            <a:r>
              <a:rPr lang="en-US"/>
              <a:t>Acid Cave Midges:</a:t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>Larva develop in snotites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/>
          <a:srcRect l="17500" t="17000" r="53125" b="22000"/>
          <a:stretch>
            <a:fillRect/>
          </a:stretch>
        </p:blipFill>
        <p:spPr bwMode="auto">
          <a:xfrm>
            <a:off x="0" y="0"/>
            <a:ext cx="52847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Cave Mollies:  Eat Midges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lum bright="12000" contrast="30000"/>
          </a:blip>
          <a:srcRect l="30624" t="53999" r="33125" b="10001"/>
          <a:stretch>
            <a:fillRect/>
          </a:stretch>
        </p:blipFill>
        <p:spPr bwMode="auto">
          <a:xfrm>
            <a:off x="0" y="1182688"/>
            <a:ext cx="9144000" cy="567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3810000" cy="5821362"/>
          </a:xfrm>
        </p:spPr>
        <p:txBody>
          <a:bodyPr/>
          <a:lstStyle/>
          <a:p>
            <a:r>
              <a:rPr lang="en-US"/>
              <a:t>Cave Spider:  Eats Midges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92638" y="0"/>
            <a:ext cx="45513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248400" y="0"/>
            <a:ext cx="2895600" cy="6858000"/>
          </a:xfrm>
        </p:spPr>
        <p:txBody>
          <a:bodyPr/>
          <a:lstStyle/>
          <a:p>
            <a:r>
              <a:rPr lang="en-US"/>
              <a:t>Cave Snail:</a:t>
            </a:r>
            <a:br>
              <a:rPr lang="en-US"/>
            </a:br>
            <a:r>
              <a:rPr lang="en-US"/>
              <a:t>Eats Bacteria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81000"/>
            <a:ext cx="5913438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Draw Your Ecosystem!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Include the snotites, the 4 organisms we just saw, and the important abiotic factors in the cave that make life possible.</a:t>
            </a:r>
          </a:p>
          <a:p>
            <a:pPr>
              <a:buFontTx/>
              <a:buNone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609600"/>
            <a:ext cx="1752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2971800"/>
            <a:ext cx="2743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4724400"/>
            <a:ext cx="2438400" cy="180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00" y="4953000"/>
            <a:ext cx="232410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53200" y="1524000"/>
            <a:ext cx="2095500" cy="185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19400" y="228600"/>
            <a:ext cx="3409950" cy="235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394" name="Line 10"/>
          <p:cNvSpPr>
            <a:spLocks noChangeShapeType="1"/>
          </p:cNvSpPr>
          <p:nvPr/>
        </p:nvSpPr>
        <p:spPr bwMode="auto">
          <a:xfrm>
            <a:off x="1981200" y="2286000"/>
            <a:ext cx="1371600" cy="10668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395" name="Line 11"/>
          <p:cNvSpPr>
            <a:spLocks noChangeShapeType="1"/>
          </p:cNvSpPr>
          <p:nvPr/>
        </p:nvSpPr>
        <p:spPr bwMode="auto">
          <a:xfrm flipH="1" flipV="1">
            <a:off x="5257800" y="1447800"/>
            <a:ext cx="1371600" cy="6858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396" name="Line 12"/>
          <p:cNvSpPr>
            <a:spLocks noChangeShapeType="1"/>
          </p:cNvSpPr>
          <p:nvPr/>
        </p:nvSpPr>
        <p:spPr bwMode="auto">
          <a:xfrm flipV="1">
            <a:off x="5410200" y="2819400"/>
            <a:ext cx="1295400" cy="10668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397" name="Line 13"/>
          <p:cNvSpPr>
            <a:spLocks noChangeShapeType="1"/>
          </p:cNvSpPr>
          <p:nvPr/>
        </p:nvSpPr>
        <p:spPr bwMode="auto">
          <a:xfrm>
            <a:off x="5410200" y="4648200"/>
            <a:ext cx="990600" cy="6858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398" name="Line 14"/>
          <p:cNvSpPr>
            <a:spLocks noChangeShapeType="1"/>
          </p:cNvSpPr>
          <p:nvPr/>
        </p:nvSpPr>
        <p:spPr bwMode="auto">
          <a:xfrm flipH="1">
            <a:off x="2286000" y="4572000"/>
            <a:ext cx="1219200" cy="8382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399" name="Text Box 15"/>
          <p:cNvSpPr txBox="1">
            <a:spLocks noChangeArrowheads="1"/>
          </p:cNvSpPr>
          <p:nvPr/>
        </p:nvSpPr>
        <p:spPr bwMode="auto">
          <a:xfrm>
            <a:off x="533400" y="3200400"/>
            <a:ext cx="1492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Arrows show</a:t>
            </a:r>
          </a:p>
          <a:p>
            <a:r>
              <a:rPr lang="en-US"/>
              <a:t>energy flow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800600" y="274638"/>
            <a:ext cx="3886200" cy="1143000"/>
          </a:xfrm>
        </p:spPr>
        <p:txBody>
          <a:bodyPr/>
          <a:lstStyle/>
          <a:p>
            <a:r>
              <a:rPr lang="en-US"/>
              <a:t>Snotites!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81600" y="1600200"/>
            <a:ext cx="3733800" cy="5257800"/>
          </a:xfrm>
        </p:spPr>
        <p:txBody>
          <a:bodyPr/>
          <a:lstStyle/>
          <a:p>
            <a:r>
              <a:rPr lang="en-US"/>
              <a:t>The cave-dwelling slime you see is a bacterial colony growing 2 km underground in nearly pure sulfuric acid.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257800"/>
            <a:ext cx="9144000" cy="1600200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Snotites are an important part of the cave ecosystem.  Here, they interact with a spider web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lum bright="-54000" contrast="6000"/>
          </a:blip>
          <a:srcRect/>
          <a:stretch>
            <a:fillRect/>
          </a:stretch>
        </p:blipFill>
        <p:spPr bwMode="auto">
          <a:xfrm>
            <a:off x="0" y="381000"/>
            <a:ext cx="9144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i="1"/>
              <a:t>Acidithiobacillus thiooxidans</a:t>
            </a:r>
            <a:r>
              <a:rPr lang="en-US" sz="4000"/>
              <a:t>, the main Snotite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95800" y="1600200"/>
            <a:ext cx="4191000" cy="4876800"/>
          </a:xfrm>
        </p:spPr>
        <p:txBody>
          <a:bodyPr/>
          <a:lstStyle/>
          <a:p>
            <a:r>
              <a:rPr lang="en-US"/>
              <a:t>“Thio-” means sulfur.</a:t>
            </a:r>
          </a:p>
          <a:p>
            <a:r>
              <a:rPr lang="en-US"/>
              <a:t>A. thiooxidans oxidizes sulfur to get energy</a:t>
            </a:r>
          </a:p>
          <a:p>
            <a:r>
              <a:rPr lang="en-US"/>
              <a:t>It gets carbon from CO</a:t>
            </a:r>
            <a:r>
              <a:rPr lang="en-US" baseline="-25000"/>
              <a:t>2</a:t>
            </a:r>
            <a:r>
              <a:rPr lang="en-US"/>
              <a:t>, so it is a…</a:t>
            </a:r>
          </a:p>
          <a:p>
            <a:r>
              <a:rPr lang="en-US"/>
              <a:t>Chemoautotroph</a:t>
            </a:r>
          </a:p>
          <a:p>
            <a:endParaRPr lang="en-US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133600"/>
            <a:ext cx="3667125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Oxidize Sulfur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Remember:  oxidation is the loss of electrons (LEO the lion says GER)</a:t>
            </a:r>
          </a:p>
          <a:p>
            <a:r>
              <a:rPr lang="en-US"/>
              <a:t>These bacteria are ripping electrons from sulfur and extracting the energy they hold</a:t>
            </a:r>
          </a:p>
          <a:p>
            <a:endParaRPr lang="en-US"/>
          </a:p>
          <a:p>
            <a:r>
              <a:rPr lang="en-US"/>
              <a:t>2H</a:t>
            </a:r>
            <a:r>
              <a:rPr lang="en-US" baseline="-25000"/>
              <a:t>2</a:t>
            </a:r>
            <a:r>
              <a:rPr lang="en-US"/>
              <a:t>S + O</a:t>
            </a:r>
            <a:r>
              <a:rPr lang="en-US" baseline="-25000"/>
              <a:t>2</a:t>
            </a:r>
            <a:r>
              <a:rPr lang="en-US"/>
              <a:t> </a:t>
            </a:r>
            <a:r>
              <a:rPr lang="en-US">
                <a:sym typeface="Wingdings" pitchFamily="2" charset="2"/>
              </a:rPr>
              <a:t>  2H</a:t>
            </a:r>
            <a:r>
              <a:rPr lang="en-US" baseline="-25000">
                <a:sym typeface="Wingdings" pitchFamily="2" charset="2"/>
              </a:rPr>
              <a:t>2</a:t>
            </a:r>
            <a:r>
              <a:rPr lang="en-US">
                <a:sym typeface="Wingdings" pitchFamily="2" charset="2"/>
              </a:rPr>
              <a:t>O + S</a:t>
            </a:r>
            <a:r>
              <a:rPr lang="en-US" baseline="-25000">
                <a:sym typeface="Wingdings" pitchFamily="2" charset="2"/>
              </a:rPr>
              <a:t>2</a:t>
            </a:r>
          </a:p>
          <a:p>
            <a:r>
              <a:rPr lang="en-US">
                <a:sym typeface="Wingdings" pitchFamily="2" charset="2"/>
              </a:rPr>
              <a:t>S</a:t>
            </a:r>
            <a:r>
              <a:rPr lang="en-US" baseline="-25000">
                <a:sym typeface="Wingdings" pitchFamily="2" charset="2"/>
              </a:rPr>
              <a:t>2</a:t>
            </a:r>
            <a:r>
              <a:rPr lang="en-US">
                <a:sym typeface="Wingdings" pitchFamily="2" charset="2"/>
              </a:rPr>
              <a:t> + 4O</a:t>
            </a:r>
            <a:r>
              <a:rPr lang="en-US" baseline="-25000">
                <a:sym typeface="Wingdings" pitchFamily="2" charset="2"/>
              </a:rPr>
              <a:t>2</a:t>
            </a:r>
            <a:r>
              <a:rPr lang="en-US">
                <a:sym typeface="Wingdings" pitchFamily="2" charset="2"/>
              </a:rPr>
              <a:t>  2SO</a:t>
            </a:r>
            <a:r>
              <a:rPr lang="en-US" baseline="-25000">
                <a:sym typeface="Wingdings" pitchFamily="2" charset="2"/>
              </a:rPr>
              <a:t>4</a:t>
            </a:r>
            <a:r>
              <a:rPr lang="en-US" baseline="30000">
                <a:sym typeface="Wingdings" pitchFamily="2" charset="2"/>
              </a:rPr>
              <a:t>-2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lum contrast="36000"/>
          </a:blip>
          <a:srcRect t="645" r="11974" b="258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Complex Community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105400"/>
            <a:ext cx="9144000" cy="1752600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Many different species of bacteria and archaea have been found in snotites, living together in symbiotic relationships.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943600" y="0"/>
            <a:ext cx="3200400" cy="1600200"/>
          </a:xfrm>
        </p:spPr>
        <p:txBody>
          <a:bodyPr/>
          <a:lstStyle/>
          <a:p>
            <a:r>
              <a:rPr lang="en-US"/>
              <a:t>Cave Ecosystem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67400" y="1828800"/>
            <a:ext cx="3276600" cy="5029200"/>
          </a:xfrm>
        </p:spPr>
        <p:txBody>
          <a:bodyPr/>
          <a:lstStyle/>
          <a:p>
            <a:r>
              <a:rPr lang="en-US"/>
              <a:t>Snotites make the cave even more acidic by producing sulfate ions (sulfuric acid)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8721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985</TotalTime>
  <Words>269</Words>
  <Application>Microsoft Office PowerPoint</Application>
  <PresentationFormat>On-screen Show (4:3)</PresentationFormat>
  <Paragraphs>38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Wingdings</vt:lpstr>
      <vt:lpstr>Default Design</vt:lpstr>
      <vt:lpstr>Acid Cave Ecosystems</vt:lpstr>
      <vt:lpstr>Slide 2</vt:lpstr>
      <vt:lpstr>Snotites!</vt:lpstr>
      <vt:lpstr>Slide 4</vt:lpstr>
      <vt:lpstr>Slide 5</vt:lpstr>
      <vt:lpstr>Acidithiobacillus thiooxidans, the main Snotite</vt:lpstr>
      <vt:lpstr>Oxidize Sulfur</vt:lpstr>
      <vt:lpstr>Complex Community</vt:lpstr>
      <vt:lpstr>Cave Ecosystem</vt:lpstr>
      <vt:lpstr>Ecosystem</vt:lpstr>
      <vt:lpstr>Acid Cave Midges:  Larva develop in snotites</vt:lpstr>
      <vt:lpstr>Cave Mollies:  Eat Midges</vt:lpstr>
      <vt:lpstr>Cave Spider:  Eats Midges</vt:lpstr>
      <vt:lpstr>Cave Snail: Eats Bacteria</vt:lpstr>
      <vt:lpstr>Draw Your Ecosystem!</vt:lpstr>
    </vt:vector>
  </TitlesOfParts>
  <Company>Baltimore Polytechnic Institute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Acidophilic Ecosystem Exploration</dc:title>
  <dc:creator>Nijato</dc:creator>
  <cp:lastModifiedBy>ziya</cp:lastModifiedBy>
  <cp:revision>5</cp:revision>
  <dcterms:created xsi:type="dcterms:W3CDTF">2009-09-22T21:15:20Z</dcterms:created>
  <dcterms:modified xsi:type="dcterms:W3CDTF">2017-08-29T16:40:40Z</dcterms:modified>
</cp:coreProperties>
</file>